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63" r:id="rId3"/>
    <p:sldId id="258" r:id="rId4"/>
    <p:sldId id="264" r:id="rId5"/>
    <p:sldId id="266" r:id="rId6"/>
    <p:sldId id="257" r:id="rId7"/>
    <p:sldId id="267" r:id="rId8"/>
    <p:sldId id="279" r:id="rId9"/>
    <p:sldId id="270" r:id="rId10"/>
    <p:sldId id="271" r:id="rId11"/>
    <p:sldId id="260" r:id="rId12"/>
    <p:sldId id="274" r:id="rId13"/>
    <p:sldId id="275" r:id="rId14"/>
    <p:sldId id="259" r:id="rId15"/>
    <p:sldId id="276" r:id="rId16"/>
    <p:sldId id="273" r:id="rId17"/>
    <p:sldId id="272" r:id="rId18"/>
    <p:sldId id="277" r:id="rId19"/>
    <p:sldId id="278" r:id="rId20"/>
    <p:sldId id="280" r:id="rId21"/>
    <p:sldId id="281" r:id="rId22"/>
    <p:sldId id="282" r:id="rId23"/>
    <p:sldId id="261" r:id="rId24"/>
    <p:sldId id="283" r:id="rId25"/>
    <p:sldId id="284" r:id="rId26"/>
    <p:sldId id="285" r:id="rId27"/>
    <p:sldId id="286" r:id="rId28"/>
    <p:sldId id="289" r:id="rId29"/>
    <p:sldId id="290" r:id="rId30"/>
    <p:sldId id="287" r:id="rId31"/>
    <p:sldId id="288"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262" r:id="rId45"/>
    <p:sldId id="303" r:id="rId46"/>
    <p:sldId id="305" r:id="rId47"/>
    <p:sldId id="304" r:id="rId48"/>
    <p:sldId id="306" r:id="rId49"/>
    <p:sldId id="307" r:id="rId50"/>
    <p:sldId id="308"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216"/>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48809B-6C6A-AB45-82A2-BFA1E6405AAD}" type="datetimeFigureOut">
              <a:rPr lang="en-US" smtClean="0"/>
              <a:t>10/2/20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B880B7-427F-A542-A115-7AB44E932EDD}" type="slidenum">
              <a:rPr lang="en-US" smtClean="0"/>
              <a:t>‹#›</a:t>
            </a:fld>
            <a:endParaRPr lang="en-US"/>
          </a:p>
        </p:txBody>
      </p:sp>
    </p:spTree>
    <p:extLst>
      <p:ext uri="{BB962C8B-B14F-4D97-AF65-F5344CB8AC3E}">
        <p14:creationId xmlns:p14="http://schemas.microsoft.com/office/powerpoint/2010/main" val="3709386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William_James_Sidi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en.wikipedia.org/wiki/Boris_Sidi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theguardian.com/lifeandstyle/shortcuts/2019/mar/04/does-having-a-higher-iq-than-einstein-guarantee-success"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en.wikipedia.org/wiki/William_James_Sidis" TargetMode="External"/><Relationship Id="rId4" Type="http://schemas.openxmlformats.org/officeDocument/2006/relationships/hyperlink" Target="https://www.iq-test.net/Issac-Newton-Iq-pms52.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 was the most brilliant man ever to be born in the United States.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1</a:t>
            </a:fld>
            <a:endParaRPr lang="en-US"/>
          </a:p>
        </p:txBody>
      </p:sp>
    </p:spTree>
    <p:extLst>
      <p:ext uri="{BB962C8B-B14F-4D97-AF65-F5344CB8AC3E}">
        <p14:creationId xmlns:p14="http://schemas.microsoft.com/office/powerpoint/2010/main" val="132420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 was born in New York City in </a:t>
            </a:r>
            <a:r>
              <a:rPr lang="en-US" sz="1200" b="0" i="0" u="none" strike="noStrike" kern="1200" dirty="0">
                <a:solidFill>
                  <a:schemeClr val="tx1"/>
                </a:solidFill>
                <a:effectLst/>
                <a:latin typeface="+mn-lt"/>
                <a:ea typeface="+mn-ea"/>
                <a:cs typeface="+mn-cs"/>
                <a:hlinkClick r:id="rId3"/>
              </a:rPr>
              <a:t>1898</a:t>
            </a:r>
            <a:r>
              <a:rPr lang="en-US" sz="1200" b="0" i="0" kern="1200" dirty="0">
                <a:solidFill>
                  <a:schemeClr val="tx1"/>
                </a:solidFill>
                <a:effectLst/>
                <a:latin typeface="+mn-lt"/>
                <a:ea typeface="+mn-ea"/>
                <a:cs typeface="+mn-cs"/>
              </a:rPr>
              <a:t>. His father Boris was an exemplary psychologist who earned </a:t>
            </a:r>
            <a:r>
              <a:rPr lang="en-US" sz="1200" b="0" i="0" u="none" strike="noStrike" kern="1200" dirty="0">
                <a:solidFill>
                  <a:schemeClr val="tx1"/>
                </a:solidFill>
                <a:effectLst/>
                <a:latin typeface="+mn-lt"/>
                <a:ea typeface="+mn-ea"/>
                <a:cs typeface="+mn-cs"/>
                <a:hlinkClick r:id="rId4"/>
              </a:rPr>
              <a:t>4</a:t>
            </a:r>
            <a:r>
              <a:rPr lang="en-US" sz="1200" b="0" i="0" kern="1200" dirty="0">
                <a:solidFill>
                  <a:schemeClr val="tx1"/>
                </a:solidFill>
                <a:effectLst/>
                <a:latin typeface="+mn-lt"/>
                <a:ea typeface="+mn-ea"/>
                <a:cs typeface="+mn-cs"/>
              </a:rPr>
              <a:t> degrees from Harvard. His mother was also an MD. Since his parents were geniuses themselves, He  was expected to be brilliant as well but his intelligence proved to be far more than ordinary.</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a:t>
            </a:fld>
            <a:endParaRPr lang="en-US"/>
          </a:p>
        </p:txBody>
      </p:sp>
    </p:spTree>
    <p:extLst>
      <p:ext uri="{BB962C8B-B14F-4D97-AF65-F5344CB8AC3E}">
        <p14:creationId xmlns:p14="http://schemas.microsoft.com/office/powerpoint/2010/main" val="71054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a:t>
            </a:fld>
            <a:endParaRPr lang="en-US"/>
          </a:p>
        </p:txBody>
      </p:sp>
    </p:spTree>
    <p:extLst>
      <p:ext uri="{BB962C8B-B14F-4D97-AF65-F5344CB8AC3E}">
        <p14:creationId xmlns:p14="http://schemas.microsoft.com/office/powerpoint/2010/main" val="1916247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a:t>
            </a:fld>
            <a:endParaRPr lang="en-US"/>
          </a:p>
        </p:txBody>
      </p:sp>
    </p:spTree>
    <p:extLst>
      <p:ext uri="{BB962C8B-B14F-4D97-AF65-F5344CB8AC3E}">
        <p14:creationId xmlns:p14="http://schemas.microsoft.com/office/powerpoint/2010/main" val="3182398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William Sides that's his name and I can tell you have no idea who I'm talking amazing isn't it? With that kind of intelligence you have never heard of him so brilliant he could conquer any language in one 24 hour day. He died in 1944 aged 46. What was he doing you ask? He was working as a minor clerk, doing menial duties in a New York business office. Sides had wasted his life pursuing trivia, shirking responsibilities, turning down great opportunities to die unknown and unheard. Started well but didn't finish strong.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5</a:t>
            </a:fld>
            <a:endParaRPr lang="en-US"/>
          </a:p>
        </p:txBody>
      </p:sp>
    </p:spTree>
    <p:extLst>
      <p:ext uri="{BB962C8B-B14F-4D97-AF65-F5344CB8AC3E}">
        <p14:creationId xmlns:p14="http://schemas.microsoft.com/office/powerpoint/2010/main" val="627624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Albert Einstein had an estimated IQ of </a:t>
            </a:r>
            <a:r>
              <a:rPr lang="en-US" sz="1200" b="0" i="0" u="none" strike="noStrike" kern="1200" dirty="0">
                <a:solidFill>
                  <a:schemeClr val="tx1"/>
                </a:solidFill>
                <a:effectLst/>
                <a:latin typeface="+mn-lt"/>
                <a:ea typeface="+mn-ea"/>
                <a:cs typeface="+mn-cs"/>
                <a:hlinkClick r:id="rId3"/>
              </a:rPr>
              <a:t>160</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Issac</a:t>
            </a:r>
            <a:r>
              <a:rPr lang="en-US" sz="1200" b="0" i="0" kern="1200" dirty="0">
                <a:solidFill>
                  <a:schemeClr val="tx1"/>
                </a:solidFill>
                <a:effectLst/>
                <a:latin typeface="+mn-lt"/>
                <a:ea typeface="+mn-ea"/>
                <a:cs typeface="+mn-cs"/>
              </a:rPr>
              <a:t> Newton’s estimated IQ is </a:t>
            </a:r>
            <a:r>
              <a:rPr lang="en-US" sz="1200" b="0" i="0" u="none" strike="noStrike" kern="1200" dirty="0">
                <a:solidFill>
                  <a:schemeClr val="tx1"/>
                </a:solidFill>
                <a:effectLst/>
                <a:latin typeface="+mn-lt"/>
                <a:ea typeface="+mn-ea"/>
                <a:cs typeface="+mn-cs"/>
                <a:hlinkClick r:id="rId4"/>
              </a:rPr>
              <a:t>190</a:t>
            </a:r>
            <a:r>
              <a:rPr lang="en-US" sz="1200" b="0" i="0" kern="1200" dirty="0">
                <a:solidFill>
                  <a:schemeClr val="tx1"/>
                </a:solidFill>
                <a:effectLst/>
                <a:latin typeface="+mn-lt"/>
                <a:ea typeface="+mn-ea"/>
                <a:cs typeface="+mn-cs"/>
              </a:rPr>
              <a:t>, These famous men are known as absolute geniuses around the world. But there once lived a person whose IQ was said to be between </a:t>
            </a:r>
            <a:r>
              <a:rPr lang="en-US" sz="1200" b="0" i="0" u="none" strike="noStrike" kern="1200" dirty="0">
                <a:solidFill>
                  <a:schemeClr val="tx1"/>
                </a:solidFill>
                <a:effectLst/>
                <a:latin typeface="+mn-lt"/>
                <a:ea typeface="+mn-ea"/>
                <a:cs typeface="+mn-cs"/>
                <a:hlinkClick r:id="rId5"/>
              </a:rPr>
              <a:t>250 and 300</a:t>
            </a:r>
            <a:r>
              <a:rPr lang="en-US" sz="1200" b="0" i="0" kern="1200" dirty="0">
                <a:solidFill>
                  <a:schemeClr val="tx1"/>
                </a:solidFill>
                <a:effectLst/>
                <a:latin typeface="+mn-lt"/>
                <a:ea typeface="+mn-ea"/>
                <a:cs typeface="+mn-cs"/>
              </a:rPr>
              <a:t>! William James Sidis, the most intelligent man to ever walk the Earth, was a child prodigy and an exceptional mathematician. He was a master at multiple dialects and a gifted author as well. But sadly, not many people have ever heard of him.</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6</a:t>
            </a:fld>
            <a:endParaRPr lang="en-US"/>
          </a:p>
        </p:txBody>
      </p:sp>
    </p:spTree>
    <p:extLst>
      <p:ext uri="{BB962C8B-B14F-4D97-AF65-F5344CB8AC3E}">
        <p14:creationId xmlns:p14="http://schemas.microsoft.com/office/powerpoint/2010/main" val="3469323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Christian life also it's not just how we start the race that matters but also how we finish. How will you finish 10, 20, 30 years from now?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7</a:t>
            </a:fld>
            <a:endParaRPr lang="en-US"/>
          </a:p>
        </p:txBody>
      </p:sp>
    </p:spTree>
    <p:extLst>
      <p:ext uri="{BB962C8B-B14F-4D97-AF65-F5344CB8AC3E}">
        <p14:creationId xmlns:p14="http://schemas.microsoft.com/office/powerpoint/2010/main" val="299497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His name was Caleb and at the outset let me tell you the secret from God's own mouth. Numbers chapter 14:24. This is God's own testimony about his servant Caleb.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8</a:t>
            </a:fld>
            <a:endParaRPr lang="en-US"/>
          </a:p>
        </p:txBody>
      </p:sp>
    </p:spTree>
    <p:extLst>
      <p:ext uri="{BB962C8B-B14F-4D97-AF65-F5344CB8AC3E}">
        <p14:creationId xmlns:p14="http://schemas.microsoft.com/office/powerpoint/2010/main" val="4048607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study some verses that speaks about Caleb and see what they say about Caleb.</a:t>
            </a:r>
          </a:p>
        </p:txBody>
      </p:sp>
      <p:sp>
        <p:nvSpPr>
          <p:cNvPr id="4" name="Slide Number Placeholder 3"/>
          <p:cNvSpPr>
            <a:spLocks noGrp="1"/>
          </p:cNvSpPr>
          <p:nvPr>
            <p:ph type="sldNum" sz="quarter" idx="5"/>
          </p:nvPr>
        </p:nvSpPr>
        <p:spPr/>
        <p:txBody>
          <a:bodyPr/>
          <a:lstStyle/>
          <a:p>
            <a:fld id="{14B880B7-427F-A542-A115-7AB44E932EDD}" type="slidenum">
              <a:rPr lang="en-US" smtClean="0"/>
              <a:t>9</a:t>
            </a:fld>
            <a:endParaRPr lang="en-US"/>
          </a:p>
        </p:txBody>
      </p:sp>
    </p:spTree>
    <p:extLst>
      <p:ext uri="{BB962C8B-B14F-4D97-AF65-F5344CB8AC3E}">
        <p14:creationId xmlns:p14="http://schemas.microsoft.com/office/powerpoint/2010/main" val="1500615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Holy Spirit is clearly marking out this character. Watch him, study him, take note of him, learn how to fully follow God from him, from Caleb.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Bible depicts three seasons in the life of this great guy.</a:t>
            </a:r>
            <a:r>
              <a:rPr lang="en-US" sz="1200" kern="1200" dirty="0">
                <a:solidFill>
                  <a:schemeClr val="tx1"/>
                </a:solidFill>
                <a:effectLst/>
                <a:latin typeface="+mn-lt"/>
                <a:ea typeface="+mn-ea"/>
                <a:cs typeface="+mn-cs"/>
              </a:rPr>
              <a:t>  And I'd like for us to look at each of those seasons briefly and learn three ways in which to fully follow God. </a:t>
            </a:r>
            <a:r>
              <a:rPr lang="en-US" sz="1200" b="1" kern="1200" dirty="0">
                <a:solidFill>
                  <a:schemeClr val="tx1"/>
                </a:solidFill>
                <a:effectLst/>
                <a:latin typeface="+mn-lt"/>
                <a:ea typeface="+mn-ea"/>
                <a:cs typeface="+mn-cs"/>
              </a:rPr>
              <a:t>The three seasons of his life, three ways to fully follow God.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10</a:t>
            </a:fld>
            <a:endParaRPr lang="en-US"/>
          </a:p>
        </p:txBody>
      </p:sp>
    </p:spTree>
    <p:extLst>
      <p:ext uri="{BB962C8B-B14F-4D97-AF65-F5344CB8AC3E}">
        <p14:creationId xmlns:p14="http://schemas.microsoft.com/office/powerpoint/2010/main" val="2746328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action begins in numbers chapter 13. Let me summarize a very familiar story for you. The Israelites have been in captivity in Egypt for several centuries and God has just let them out miraculously under the leadership of Moses, the exodus. And now God is ready to hand over the keys of the promised land to this newly liberated nation that's where the story begins.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11</a:t>
            </a:fld>
            <a:endParaRPr lang="en-US"/>
          </a:p>
        </p:txBody>
      </p:sp>
    </p:spTree>
    <p:extLst>
      <p:ext uri="{BB962C8B-B14F-4D97-AF65-F5344CB8AC3E}">
        <p14:creationId xmlns:p14="http://schemas.microsoft.com/office/powerpoint/2010/main" val="1574820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Numbers 13:1,2</a:t>
            </a:r>
            <a:r>
              <a:rPr lang="en-US" sz="1200" kern="1200" dirty="0">
                <a:solidFill>
                  <a:schemeClr val="tx1"/>
                </a:solidFill>
                <a:effectLst/>
                <a:latin typeface="+mn-lt"/>
                <a:ea typeface="+mn-ea"/>
                <a:cs typeface="+mn-cs"/>
              </a:rPr>
              <a:t> “Then the Lord spoke to Moses saying send out for yourself men so that they may spy out the land of Canaan which I am going to give to the sons of Israel.” </a:t>
            </a:r>
          </a:p>
          <a:p>
            <a:r>
              <a:rPr lang="en-US" sz="1200" b="1" kern="1200" dirty="0">
                <a:solidFill>
                  <a:schemeClr val="tx1"/>
                </a:solidFill>
                <a:effectLst/>
                <a:latin typeface="+mn-lt"/>
                <a:ea typeface="+mn-ea"/>
                <a:cs typeface="+mn-cs"/>
              </a:rPr>
              <a:t>God's promise is an unambiguous statement, clear, categorical and certain.</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12</a:t>
            </a:fld>
            <a:endParaRPr lang="en-US"/>
          </a:p>
        </p:txBody>
      </p:sp>
    </p:spTree>
    <p:extLst>
      <p:ext uri="{BB962C8B-B14F-4D97-AF65-F5344CB8AC3E}">
        <p14:creationId xmlns:p14="http://schemas.microsoft.com/office/powerpoint/2010/main" val="3917320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you know what happens. 12 spies, one of them Caleb are sent out to scope out this land. And they come back with bad news. </a:t>
            </a:r>
            <a:r>
              <a:rPr lang="en-US" sz="1200" b="1" kern="1200" dirty="0">
                <a:solidFill>
                  <a:schemeClr val="tx1"/>
                </a:solidFill>
                <a:effectLst/>
                <a:latin typeface="+mn-lt"/>
                <a:ea typeface="+mn-ea"/>
                <a:cs typeface="+mn-cs"/>
              </a:rPr>
              <a:t>The land is good but there are Giants in them.</a:t>
            </a:r>
            <a:r>
              <a:rPr lang="en-US" sz="1200" kern="1200" dirty="0">
                <a:solidFill>
                  <a:schemeClr val="tx1"/>
                </a:solidFill>
                <a:effectLst/>
                <a:latin typeface="+mn-lt"/>
                <a:ea typeface="+mn-ea"/>
                <a:cs typeface="+mn-cs"/>
              </a:rPr>
              <a:t> Numbers 13:32 and 33. The last two verses of this chapter.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13</a:t>
            </a:fld>
            <a:endParaRPr lang="en-US"/>
          </a:p>
        </p:txBody>
      </p:sp>
    </p:spTree>
    <p:extLst>
      <p:ext uri="{BB962C8B-B14F-4D97-AF65-F5344CB8AC3E}">
        <p14:creationId xmlns:p14="http://schemas.microsoft.com/office/powerpoint/2010/main" val="4191857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Land is good.</a:t>
            </a:r>
          </a:p>
        </p:txBody>
      </p:sp>
      <p:sp>
        <p:nvSpPr>
          <p:cNvPr id="4" name="Slide Number Placeholder 3"/>
          <p:cNvSpPr>
            <a:spLocks noGrp="1"/>
          </p:cNvSpPr>
          <p:nvPr>
            <p:ph type="sldNum" sz="quarter" idx="5"/>
          </p:nvPr>
        </p:nvSpPr>
        <p:spPr/>
        <p:txBody>
          <a:bodyPr/>
          <a:lstStyle/>
          <a:p>
            <a:fld id="{14B880B7-427F-A542-A115-7AB44E932EDD}" type="slidenum">
              <a:rPr lang="en-US" smtClean="0"/>
              <a:t>14</a:t>
            </a:fld>
            <a:endParaRPr lang="en-US"/>
          </a:p>
        </p:txBody>
      </p:sp>
    </p:spTree>
    <p:extLst>
      <p:ext uri="{BB962C8B-B14F-4D97-AF65-F5344CB8AC3E}">
        <p14:creationId xmlns:p14="http://schemas.microsoft.com/office/powerpoint/2010/main" val="1890178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start in the middle of verse 32, the land through which we have gone in spying it out is a land that devours its inhabitants and all the people who we saw in it are men of great size.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15</a:t>
            </a:fld>
            <a:endParaRPr lang="en-US"/>
          </a:p>
        </p:txBody>
      </p:sp>
    </p:spTree>
    <p:extLst>
      <p:ext uri="{BB962C8B-B14F-4D97-AF65-F5344CB8AC3E}">
        <p14:creationId xmlns:p14="http://schemas.microsoft.com/office/powerpoint/2010/main" val="2344081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Should they retreat in fear of visible Giants or should they advance in confidence in an invisible God.</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16</a:t>
            </a:fld>
            <a:endParaRPr lang="en-US"/>
          </a:p>
        </p:txBody>
      </p:sp>
    </p:spTree>
    <p:extLst>
      <p:ext uri="{BB962C8B-B14F-4D97-AF65-F5344CB8AC3E}">
        <p14:creationId xmlns:p14="http://schemas.microsoft.com/office/powerpoint/2010/main" val="4092002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story is told of a desert nomad who awoke in the middle of the night in his tent with insatiable appetite. The nomad looked around his tent for something to eat. His eyes eventually focused on a bag a bag of dates propped in a corner.  So, he lit the candle and began eating dates. He took a bite from the first one and saw to his horror that there was a warm in it. So, he threw it out. He took a second date bit it found a worm and threw it, there was a warm in that one too. Ditto for date #3 and #4. Realizing now that if things continued in this sorry fashion, you would have thought he would stop eating the dates. This resourceful gentleman quickly blew out the candle and gobbled up the rest of the dates.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17</a:t>
            </a:fld>
            <a:endParaRPr lang="en-US"/>
          </a:p>
        </p:txBody>
      </p:sp>
    </p:spTree>
    <p:extLst>
      <p:ext uri="{BB962C8B-B14F-4D97-AF65-F5344CB8AC3E}">
        <p14:creationId xmlns:p14="http://schemas.microsoft.com/office/powerpoint/2010/main" val="342626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As for example, in Hebrews 13:5 “I will never desert you nor will I ever forsake you.”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20</a:t>
            </a:fld>
            <a:endParaRPr lang="en-US"/>
          </a:p>
        </p:txBody>
      </p:sp>
    </p:spTree>
    <p:extLst>
      <p:ext uri="{BB962C8B-B14F-4D97-AF65-F5344CB8AC3E}">
        <p14:creationId xmlns:p14="http://schemas.microsoft.com/office/powerpoint/2010/main" val="3841277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you see around you? Just look around. Pandemic everywhere. Economy in a freefall, housing market in shambles, job situations tenuous, retirement accounts nonexistent, terrorism ever-present. And this Pandemic paralyzed the whole country. And now for us this Political Unrest.</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21</a:t>
            </a:fld>
            <a:endParaRPr lang="en-US"/>
          </a:p>
        </p:txBody>
      </p:sp>
    </p:spTree>
    <p:extLst>
      <p:ext uri="{BB962C8B-B14F-4D97-AF65-F5344CB8AC3E}">
        <p14:creationId xmlns:p14="http://schemas.microsoft.com/office/powerpoint/2010/main" val="2695829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Add to this list your personal Giants, problems at work, problems with ministry, problems at relationships, problems with your health. An assortment of fearsome beasts. A whole region of demonic nightmares threatened to fall upon us daily. And if we focus only on what we see. We are going to miss out on the best that God is ready to give to us. </a:t>
            </a:r>
            <a:r>
              <a:rPr lang="en-US" sz="1200" b="1" kern="1200" dirty="0">
                <a:solidFill>
                  <a:schemeClr val="tx1"/>
                </a:solidFill>
                <a:effectLst/>
                <a:latin typeface="+mn-lt"/>
                <a:ea typeface="+mn-ea"/>
                <a:cs typeface="+mn-cs"/>
              </a:rPr>
              <a:t>Trust God's presence.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22</a:t>
            </a:fld>
            <a:endParaRPr lang="en-US"/>
          </a:p>
        </p:txBody>
      </p:sp>
    </p:spTree>
    <p:extLst>
      <p:ext uri="{BB962C8B-B14F-4D97-AF65-F5344CB8AC3E}">
        <p14:creationId xmlns:p14="http://schemas.microsoft.com/office/powerpoint/2010/main" val="3381876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all familiar with SIRI. You find it on your </a:t>
            </a:r>
            <a:r>
              <a:rPr lang="en-US" dirty="0" err="1"/>
              <a:t>Iphone</a:t>
            </a:r>
            <a:r>
              <a:rPr lang="en-US" dirty="0"/>
              <a:t>, Your computer and on your </a:t>
            </a:r>
            <a:r>
              <a:rPr lang="en-US" dirty="0" err="1"/>
              <a:t>Ipad</a:t>
            </a:r>
            <a:r>
              <a:rPr lang="en-US" dirty="0"/>
              <a:t>. </a:t>
            </a:r>
            <a:r>
              <a:rPr lang="en-US" sz="1200" b="1" i="0" kern="1200" dirty="0">
                <a:solidFill>
                  <a:schemeClr val="tx1"/>
                </a:solidFill>
                <a:effectLst/>
                <a:latin typeface="+mn-lt"/>
                <a:ea typeface="+mn-ea"/>
                <a:cs typeface="+mn-cs"/>
              </a:rPr>
              <a:t>Hey, Siri: 142 useful voice commands for Siri</a:t>
            </a:r>
          </a:p>
          <a:p>
            <a:r>
              <a:rPr lang="en-US" sz="1200" b="0" kern="1200" dirty="0">
                <a:solidFill>
                  <a:schemeClr val="tx1"/>
                </a:solidFill>
                <a:effectLst/>
                <a:latin typeface="+mn-lt"/>
                <a:ea typeface="+mn-ea"/>
                <a:cs typeface="+mn-cs"/>
              </a:rPr>
              <a:t>Refresh your memory of what Siri can do for you on your iPhone, iPad and </a:t>
            </a:r>
            <a:r>
              <a:rPr lang="en-US" sz="1200" b="0" kern="1200" dirty="0" err="1">
                <a:solidFill>
                  <a:schemeClr val="tx1"/>
                </a:solidFill>
                <a:effectLst/>
                <a:latin typeface="+mn-lt"/>
                <a:ea typeface="+mn-ea"/>
                <a:cs typeface="+mn-cs"/>
              </a:rPr>
              <a:t>HomePod</a:t>
            </a:r>
            <a:r>
              <a:rPr lang="en-US" sz="1200" b="0" kern="1200" dirty="0">
                <a:solidFill>
                  <a:schemeClr val="tx1"/>
                </a:solidFill>
                <a:effectLst/>
                <a:latin typeface="+mn-lt"/>
                <a:ea typeface="+mn-ea"/>
                <a:cs typeface="+mn-cs"/>
              </a:rPr>
              <a:t> with this list of useful commands. What I like about it that you can set Alarms and Alerts.</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23</a:t>
            </a:fld>
            <a:endParaRPr lang="en-US"/>
          </a:p>
        </p:txBody>
      </p:sp>
    </p:spTree>
    <p:extLst>
      <p:ext uri="{BB962C8B-B14F-4D97-AF65-F5344CB8AC3E}">
        <p14:creationId xmlns:p14="http://schemas.microsoft.com/office/powerpoint/2010/main" val="2548016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 me suggest for you buzzer by which we can practice the presence of God at all times even in our dreams. I am advocating a return to the age-old practice of playing the hours, approaching God in prayer multiple times during the day creating a habitual orientation of the heart to God focusing on his presence.</a:t>
            </a:r>
            <a:r>
              <a:rPr lang="en-US" dirty="0">
                <a:effectLst/>
              </a:rPr>
              <a:t>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24</a:t>
            </a:fld>
            <a:endParaRPr lang="en-US"/>
          </a:p>
        </p:txBody>
      </p:sp>
    </p:spTree>
    <p:extLst>
      <p:ext uri="{BB962C8B-B14F-4D97-AF65-F5344CB8AC3E}">
        <p14:creationId xmlns:p14="http://schemas.microsoft.com/office/powerpoint/2010/main" val="1052444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is wonderful to formally set apart times of prayer three to four times during the day 10 minutes at the most outside of my regular quiet time to constantly and deliberately focus upon God. </a:t>
            </a:r>
            <a:r>
              <a:rPr lang="en-US" sz="1200" b="1" kern="1200" dirty="0">
                <a:solidFill>
                  <a:schemeClr val="tx1"/>
                </a:solidFill>
                <a:effectLst/>
                <a:latin typeface="+mn-lt"/>
                <a:ea typeface="+mn-ea"/>
                <a:cs typeface="+mn-cs"/>
              </a:rPr>
              <a:t>The first season of Caleb's life, he was trusting God's presence. We must do so too.</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25</a:t>
            </a:fld>
            <a:endParaRPr lang="en-US"/>
          </a:p>
        </p:txBody>
      </p:sp>
    </p:spTree>
    <p:extLst>
      <p:ext uri="{BB962C8B-B14F-4D97-AF65-F5344CB8AC3E}">
        <p14:creationId xmlns:p14="http://schemas.microsoft.com/office/powerpoint/2010/main" val="2996229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Caleb was 40 years old when it all first happened.  We never hear of him till after the 40 years of Israel's chastisement. He would be 80 then.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26</a:t>
            </a:fld>
            <a:endParaRPr lang="en-US"/>
          </a:p>
        </p:txBody>
      </p:sp>
    </p:spTree>
    <p:extLst>
      <p:ext uri="{BB962C8B-B14F-4D97-AF65-F5344CB8AC3E}">
        <p14:creationId xmlns:p14="http://schemas.microsoft.com/office/powerpoint/2010/main" val="3782260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He would have been a great leader of his tribe had the Israelites taken possession of the land way back then.</a:t>
            </a:r>
            <a:r>
              <a:rPr lang="en-US" sz="1200" kern="1200" dirty="0">
                <a:solidFill>
                  <a:schemeClr val="tx1"/>
                </a:solidFill>
                <a:effectLst/>
                <a:latin typeface="+mn-lt"/>
                <a:ea typeface="+mn-ea"/>
                <a:cs typeface="+mn-cs"/>
              </a:rPr>
              <a:t> But instead 40 years in the desert in despair, in despondency. 40 years of anonymity, unsung, unheard and he wasn't to blame.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27</a:t>
            </a:fld>
            <a:endParaRPr lang="en-US"/>
          </a:p>
        </p:txBody>
      </p:sp>
    </p:spTree>
    <p:extLst>
      <p:ext uri="{BB962C8B-B14F-4D97-AF65-F5344CB8AC3E}">
        <p14:creationId xmlns:p14="http://schemas.microsoft.com/office/powerpoint/2010/main" val="1003178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He would have been a great leader of his tribe had the Israelites taken possession of the land way back then.</a:t>
            </a:r>
            <a:r>
              <a:rPr lang="en-US" sz="1200" kern="1200" dirty="0">
                <a:solidFill>
                  <a:schemeClr val="tx1"/>
                </a:solidFill>
                <a:effectLst/>
                <a:latin typeface="+mn-lt"/>
                <a:ea typeface="+mn-ea"/>
                <a:cs typeface="+mn-cs"/>
              </a:rPr>
              <a:t> But instead 40 years in the desert in despair, in despondency. 40 years of anonymity, unsung, unheard and he wasn't to blame.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28</a:t>
            </a:fld>
            <a:endParaRPr lang="en-US"/>
          </a:p>
        </p:txBody>
      </p:sp>
    </p:spTree>
    <p:extLst>
      <p:ext uri="{BB962C8B-B14F-4D97-AF65-F5344CB8AC3E}">
        <p14:creationId xmlns:p14="http://schemas.microsoft.com/office/powerpoint/2010/main" val="3279860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During my many occasions of conducting the funeral service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29</a:t>
            </a:fld>
            <a:endParaRPr lang="en-US"/>
          </a:p>
        </p:txBody>
      </p:sp>
    </p:spTree>
    <p:extLst>
      <p:ext uri="{BB962C8B-B14F-4D97-AF65-F5344CB8AC3E}">
        <p14:creationId xmlns:p14="http://schemas.microsoft.com/office/powerpoint/2010/main" val="1928241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book of numbers despite some interpretive difficulties estimates that there was there were about 1.2 million adults over the age of 20 at the time God punished them. All those 1.2 million people would have to die in 40 years which meant, 85 people had to die every day. Now if you allot 12 hours a day in which they have funerals, that means 7 funerals an hour, every day every week every month every year for 40 years.</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30</a:t>
            </a:fld>
            <a:endParaRPr lang="en-US"/>
          </a:p>
        </p:txBody>
      </p:sp>
    </p:spTree>
    <p:extLst>
      <p:ext uri="{BB962C8B-B14F-4D97-AF65-F5344CB8AC3E}">
        <p14:creationId xmlns:p14="http://schemas.microsoft.com/office/powerpoint/2010/main" val="4303669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Compare it with our current statistics, 65 million people die each year in the world.  That is 178,000 each day, 7425 each hour, and 120 each minute.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United States population is 1/24th of the world population (320 Million of 7.6 billion).  In the United States, 2.6 million die each year.  That is 7123 each day, 297 each hour, and 5 each minute. Due to covid-19 on an average we had about 955 people die each day.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31</a:t>
            </a:fld>
            <a:endParaRPr lang="en-US"/>
          </a:p>
        </p:txBody>
      </p:sp>
    </p:spTree>
    <p:extLst>
      <p:ext uri="{BB962C8B-B14F-4D97-AF65-F5344CB8AC3E}">
        <p14:creationId xmlns:p14="http://schemas.microsoft.com/office/powerpoint/2010/main" val="7087639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the children of Israel, it was a constant, chilling reminder of the abject disobedience of the Hebrew children and the intensive displeasure of God. And none of this was Caleb’s fault. In fact, if they had only listened to him this would never have happened. But instead in 40 years he sees an entire generation disappear.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32</a:t>
            </a:fld>
            <a:endParaRPr lang="en-US"/>
          </a:p>
        </p:txBody>
      </p:sp>
    </p:spTree>
    <p:extLst>
      <p:ext uri="{BB962C8B-B14F-4D97-AF65-F5344CB8AC3E}">
        <p14:creationId xmlns:p14="http://schemas.microsoft.com/office/powerpoint/2010/main" val="3375567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“CHIPPIE THE PARAKEET NEVER saw it coming. As Max </a:t>
            </a:r>
            <a:r>
              <a:rPr lang="en-US" sz="1200" kern="1200" dirty="0" err="1">
                <a:solidFill>
                  <a:schemeClr val="tx1"/>
                </a:solidFill>
                <a:effectLst/>
                <a:latin typeface="+mn-lt"/>
                <a:ea typeface="+mn-ea"/>
                <a:cs typeface="+mn-cs"/>
              </a:rPr>
              <a:t>Lucade</a:t>
            </a:r>
            <a:r>
              <a:rPr lang="en-US" sz="1200" kern="1200" dirty="0">
                <a:solidFill>
                  <a:schemeClr val="tx1"/>
                </a:solidFill>
                <a:effectLst/>
                <a:latin typeface="+mn-lt"/>
                <a:ea typeface="+mn-ea"/>
                <a:cs typeface="+mn-cs"/>
              </a:rPr>
              <a:t> tells the story, One, second, he was peacefully perched in his cage the next moment his life changed forever. The problems began when </a:t>
            </a:r>
            <a:r>
              <a:rPr lang="en-US" sz="1200" kern="1200" dirty="0" err="1">
                <a:solidFill>
                  <a:schemeClr val="tx1"/>
                </a:solidFill>
                <a:effectLst/>
                <a:latin typeface="+mn-lt"/>
                <a:ea typeface="+mn-ea"/>
                <a:cs typeface="+mn-cs"/>
              </a:rPr>
              <a:t>Chippie’s</a:t>
            </a:r>
            <a:r>
              <a:rPr lang="en-US" sz="1200" kern="1200" dirty="0">
                <a:solidFill>
                  <a:schemeClr val="tx1"/>
                </a:solidFill>
                <a:effectLst/>
                <a:latin typeface="+mn-lt"/>
                <a:ea typeface="+mn-ea"/>
                <a:cs typeface="+mn-cs"/>
              </a:rPr>
              <a:t> owner decided to clean </a:t>
            </a:r>
            <a:r>
              <a:rPr lang="en-US" sz="1200" kern="1200" dirty="0" err="1">
                <a:solidFill>
                  <a:schemeClr val="tx1"/>
                </a:solidFill>
                <a:effectLst/>
                <a:latin typeface="+mn-lt"/>
                <a:ea typeface="+mn-ea"/>
                <a:cs typeface="+mn-cs"/>
              </a:rPr>
              <a:t>Chippie’s</a:t>
            </a:r>
            <a:r>
              <a:rPr lang="en-US" sz="1200" kern="1200" dirty="0">
                <a:solidFill>
                  <a:schemeClr val="tx1"/>
                </a:solidFill>
                <a:effectLst/>
                <a:latin typeface="+mn-lt"/>
                <a:ea typeface="+mn-ea"/>
                <a:cs typeface="+mn-cs"/>
              </a:rPr>
              <a:t> cage with a vacuum cleaner. She removed the attachment from the end of the hose and stuck it in the cage to pick up the seeds and the feathers from the cage. The phone rang, and she turned to pick it up. She’d barely said ‘hello’ when ‘</a:t>
            </a:r>
            <a:r>
              <a:rPr lang="en-US" sz="1200" kern="1200" dirty="0" err="1">
                <a:solidFill>
                  <a:schemeClr val="tx1"/>
                </a:solidFill>
                <a:effectLst/>
                <a:latin typeface="+mn-lt"/>
                <a:ea typeface="+mn-ea"/>
                <a:cs typeface="+mn-cs"/>
              </a:rPr>
              <a:t>sssopp</a:t>
            </a:r>
            <a:r>
              <a:rPr lang="en-US" sz="1200" kern="1200" dirty="0">
                <a:solidFill>
                  <a:schemeClr val="tx1"/>
                </a:solidFill>
                <a:effectLst/>
                <a:latin typeface="+mn-lt"/>
                <a:ea typeface="+mn-ea"/>
                <a:cs typeface="+mn-cs"/>
              </a:rPr>
              <a:t>!’ Chippie got sucked in.</a:t>
            </a:r>
            <a:r>
              <a:rPr lang="en-US" dirty="0">
                <a:effectLst/>
              </a:rPr>
              <a:t>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34</a:t>
            </a:fld>
            <a:endParaRPr lang="en-US"/>
          </a:p>
        </p:txBody>
      </p:sp>
    </p:spTree>
    <p:extLst>
      <p:ext uri="{BB962C8B-B14F-4D97-AF65-F5344CB8AC3E}">
        <p14:creationId xmlns:p14="http://schemas.microsoft.com/office/powerpoint/2010/main" val="291951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bird owner gasped, put down the phone, turned off the vacuum, and opened the bag. There was Chippie– still alive, but stunned. Since the bird was covered with dust and soot, she grabbed him and raced to the bathroom, turned on the faucet, and held Chippie under the running water. Then, realizing that Chippie was soaked and shivering, she did what any compassionate bird owner would do . . she reached for the hair dryer and blasted the pet with hot air.</a:t>
            </a:r>
          </a:p>
          <a:p>
            <a:r>
              <a:rPr lang="en-US" sz="1200" kern="1200" dirty="0">
                <a:solidFill>
                  <a:schemeClr val="tx1"/>
                </a:solidFill>
                <a:effectLst/>
                <a:latin typeface="+mn-lt"/>
                <a:ea typeface="+mn-ea"/>
                <a:cs typeface="+mn-cs"/>
              </a:rPr>
              <a:t>“Poor Chippie never knew what hit him.  ‘Chippie doesn’t sing much any more he just sits and stares.’</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35</a:t>
            </a:fld>
            <a:endParaRPr lang="en-US"/>
          </a:p>
        </p:txBody>
      </p:sp>
    </p:spTree>
    <p:extLst>
      <p:ext uri="{BB962C8B-B14F-4D97-AF65-F5344CB8AC3E}">
        <p14:creationId xmlns:p14="http://schemas.microsoft.com/office/powerpoint/2010/main" val="42342474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hard not to see why. Sucked in, washed up, and blown over . . . that’s enough to steal the song from the stoutest heart.</a:t>
            </a:r>
          </a:p>
          <a:p>
            <a:r>
              <a:rPr lang="en-US" sz="1200" b="0" i="0" kern="1200" dirty="0">
                <a:solidFill>
                  <a:schemeClr val="tx1"/>
                </a:solidFill>
                <a:effectLst/>
                <a:latin typeface="+mn-lt"/>
                <a:ea typeface="+mn-ea"/>
                <a:cs typeface="+mn-cs"/>
              </a:rPr>
              <a:t>There are days that we all feel like we too have been “sucked in, washed up, and blown over.” These are the days when you feel like just giving up and letting someone else handle all the issues and negative vibes that come the way of life. It’s those days that we feel like the life is being drained from us and we’re ready to pack it all up and walk away. We don’t feel like singing!</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36</a:t>
            </a:fld>
            <a:endParaRPr lang="en-US"/>
          </a:p>
        </p:txBody>
      </p:sp>
    </p:spTree>
    <p:extLst>
      <p:ext uri="{BB962C8B-B14F-4D97-AF65-F5344CB8AC3E}">
        <p14:creationId xmlns:p14="http://schemas.microsoft.com/office/powerpoint/2010/main" val="1655870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Suffering through no fault of your own. Maybe you're blaming your parents or your spouse or your employer. I didn't cause this. This was not my fault. I am tired of being a victim. I want out. If that's what you're thinking take a look at Caleb and the silence of 40 years.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37</a:t>
            </a:fld>
            <a:endParaRPr lang="en-US"/>
          </a:p>
        </p:txBody>
      </p:sp>
    </p:spTree>
    <p:extLst>
      <p:ext uri="{BB962C8B-B14F-4D97-AF65-F5344CB8AC3E}">
        <p14:creationId xmlns:p14="http://schemas.microsoft.com/office/powerpoint/2010/main" val="14754266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40 years of neglect, 40 years of unfairness, 40 years of innocent suffering. </a:t>
            </a:r>
            <a:r>
              <a:rPr lang="en-US" sz="1200" b="1" kern="1200" dirty="0">
                <a:solidFill>
                  <a:schemeClr val="tx1"/>
                </a:solidFill>
                <a:effectLst/>
                <a:latin typeface="+mn-lt"/>
                <a:ea typeface="+mn-ea"/>
                <a:cs typeface="+mn-cs"/>
              </a:rPr>
              <a:t>Did he quit did he handed his notice in going to early retirement?</a:t>
            </a:r>
            <a:r>
              <a:rPr lang="en-US" sz="1200" kern="1200" dirty="0">
                <a:solidFill>
                  <a:schemeClr val="tx1"/>
                </a:solidFill>
                <a:effectLst/>
                <a:latin typeface="+mn-lt"/>
                <a:ea typeface="+mn-ea"/>
                <a:cs typeface="+mn-cs"/>
              </a:rPr>
              <a:t> Washing his hands off his ungodly and uncouth fellowmen. Not at all he stayed put through thick and thin knowing that God was working in and through tragedy. Because God was doing something, Caleb was trusting God's purpose. Here in the second season of Caleb's life he was trusting God's purpose.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38</a:t>
            </a:fld>
            <a:endParaRPr lang="en-US"/>
          </a:p>
        </p:txBody>
      </p:sp>
    </p:spTree>
    <p:extLst>
      <p:ext uri="{BB962C8B-B14F-4D97-AF65-F5344CB8AC3E}">
        <p14:creationId xmlns:p14="http://schemas.microsoft.com/office/powerpoint/2010/main" val="27953530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Will you trust God? God knows where you are. What you are going through. What trials you are in. You may not be seeing it, you may not be feeling it, it might not be tangible, it might not be palpable. But God is working, reshaping, remolding, reformatting you in the wilderness of life. God is always working building Christ likeness in you conforming you to the image of His son. Will you trust his purpose? Even in the darkness. Even in the silence.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39</a:t>
            </a:fld>
            <a:endParaRPr lang="en-US"/>
          </a:p>
        </p:txBody>
      </p:sp>
    </p:spTree>
    <p:extLst>
      <p:ext uri="{BB962C8B-B14F-4D97-AF65-F5344CB8AC3E}">
        <p14:creationId xmlns:p14="http://schemas.microsoft.com/office/powerpoint/2010/main" val="39180333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 don't know what you are thinking of giving up. I don't know what towel you're ready to throw in. Maybe some of you are this far from quitting school or ministry, or your job, or God forbid your marriage. I don't know. But I know one thing God is working. Trust God's purpose. Hang in there stay put don't quit.</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40</a:t>
            </a:fld>
            <a:endParaRPr lang="en-US"/>
          </a:p>
        </p:txBody>
      </p:sp>
    </p:spTree>
    <p:extLst>
      <p:ext uri="{BB962C8B-B14F-4D97-AF65-F5344CB8AC3E}">
        <p14:creationId xmlns:p14="http://schemas.microsoft.com/office/powerpoint/2010/main" val="2950913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second season of Caleb's life Caleb was trusting God's purpose we must do so too. Trust God’s purpose to fully follow God, we must trust God's presence, we must trust God's purpose.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41</a:t>
            </a:fld>
            <a:endParaRPr lang="en-US"/>
          </a:p>
        </p:txBody>
      </p:sp>
    </p:spTree>
    <p:extLst>
      <p:ext uri="{BB962C8B-B14F-4D97-AF65-F5344CB8AC3E}">
        <p14:creationId xmlns:p14="http://schemas.microsoft.com/office/powerpoint/2010/main" val="26540408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And here we come to the third season of Caleb's life.</a:t>
            </a:r>
            <a:r>
              <a:rPr lang="en-US" sz="1200" kern="1200" dirty="0">
                <a:solidFill>
                  <a:schemeClr val="tx1"/>
                </a:solidFill>
                <a:effectLst/>
                <a:latin typeface="+mn-lt"/>
                <a:ea typeface="+mn-ea"/>
                <a:cs typeface="+mn-cs"/>
              </a:rPr>
              <a:t> 40 years have gone by. All the adults over the age of 20 have died off. Now the nation is under Joshua's leadership is getting ready to take over the promised land. And guess what Caleb is up to.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42</a:t>
            </a:fld>
            <a:endParaRPr lang="en-US"/>
          </a:p>
        </p:txBody>
      </p:sp>
    </p:spTree>
    <p:extLst>
      <p:ext uri="{BB962C8B-B14F-4D97-AF65-F5344CB8AC3E}">
        <p14:creationId xmlns:p14="http://schemas.microsoft.com/office/powerpoint/2010/main" val="28775043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Look at that incredible, this guy is 85 years old and he's asking for a mountain. I would have asked for a nice tropical island. Books to read, great food to eat and music to listen to. Middle age they say is when you want to find out where all the action is so that you can be someplace else. The only thing I exercise these days is caution that's not really true I I really get a lot of exercise. I get a lot of exercise I jump to conclusions. I beat around the bush. I throw my weight around. I get a lot of exercise.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43</a:t>
            </a:fld>
            <a:endParaRPr lang="en-US"/>
          </a:p>
        </p:txBody>
      </p:sp>
    </p:spTree>
    <p:extLst>
      <p:ext uri="{BB962C8B-B14F-4D97-AF65-F5344CB8AC3E}">
        <p14:creationId xmlns:p14="http://schemas.microsoft.com/office/powerpoint/2010/main" val="28113496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Any way this guy Caleb, when his contemporaries are contemplating retirement and cashing in on their investments. Caleb is planning a conquest not for him, the signature of a cushy job or the security of a peaceful retreat. Oh no, he wants that same city that had so distressed his fellowmen 40 years ago. What a vision,  what I testimony? And the book of Joshua tells us that he succeeds.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44</a:t>
            </a:fld>
            <a:endParaRPr lang="en-US"/>
          </a:p>
        </p:txBody>
      </p:sp>
    </p:spTree>
    <p:extLst>
      <p:ext uri="{BB962C8B-B14F-4D97-AF65-F5344CB8AC3E}">
        <p14:creationId xmlns:p14="http://schemas.microsoft.com/office/powerpoint/2010/main" val="1500796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is your mission for life? To finish strong, to do great things for God. Why not? Maybe you're thinking you don't have the capabilities and the resources. If that's what you're thinking you are absolutely correct. You have neither capability nor resources. But our God, ah, that's a different story. Perhaps you're feeling the ache of lost opportunities. Perhaps you're feeling the burden of wasted years. Perhaps you're telling yourself it's too late. Too late? It's never too late. </a:t>
            </a:r>
          </a:p>
          <a:p>
            <a:r>
              <a:rPr lang="en-US" sz="1200" kern="1200" dirty="0">
                <a:solidFill>
                  <a:schemeClr val="tx1"/>
                </a:solidFill>
                <a:effectLst/>
                <a:latin typeface="+mn-lt"/>
                <a:ea typeface="+mn-ea"/>
                <a:cs typeface="+mn-cs"/>
              </a:rPr>
              <a:t>This guy was 85. Trust God’s power.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45</a:t>
            </a:fld>
            <a:endParaRPr lang="en-US"/>
          </a:p>
        </p:txBody>
      </p:sp>
    </p:spTree>
    <p:extLst>
      <p:ext uri="{BB962C8B-B14F-4D97-AF65-F5344CB8AC3E}">
        <p14:creationId xmlns:p14="http://schemas.microsoft.com/office/powerpoint/2010/main" val="10042870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Towards the end of the 19th century, Swedish chemist Alfred Nobel awoke one morning to read his own obituary in the newspaper. It read Alfred Nobel the inventor of dynamite who died yesterday devised a way to kill more people in a war than ever before and he died a very rich man. Actually, it was Alfred's older brother who had died. And the newspaper Reporter had bungled the epitaph.  But the account had a profound effect on Nobel.  He decided he wanted to be known for something other than developing the means to kill people efficiently and amassing a fortune in the process. </a:t>
            </a:r>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46</a:t>
            </a:fld>
            <a:endParaRPr lang="en-US"/>
          </a:p>
        </p:txBody>
      </p:sp>
    </p:spTree>
    <p:extLst>
      <p:ext uri="{BB962C8B-B14F-4D97-AF65-F5344CB8AC3E}">
        <p14:creationId xmlns:p14="http://schemas.microsoft.com/office/powerpoint/2010/main" val="3785436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he initiated the Nobel prizes one of which goes to people and institutions that foster peace instead of killing in a war. And then Nobel said these classic words. “Every man ought to have the chance to correct his epitaph in midstream and write a new one here is your chance to correct your epitaph in midstream and write a new one.”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47</a:t>
            </a:fld>
            <a:endParaRPr lang="en-US"/>
          </a:p>
        </p:txBody>
      </p:sp>
    </p:spTree>
    <p:extLst>
      <p:ext uri="{BB962C8B-B14F-4D97-AF65-F5344CB8AC3E}">
        <p14:creationId xmlns:p14="http://schemas.microsoft.com/office/powerpoint/2010/main" val="4481697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is your chance to correct your epitaph in midstream and write a new one. It's not too late, opportunities are innumerable and our God’s power inimitable.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48</a:t>
            </a:fld>
            <a:endParaRPr lang="en-US"/>
          </a:p>
        </p:txBody>
      </p:sp>
    </p:spTree>
    <p:extLst>
      <p:ext uri="{BB962C8B-B14F-4D97-AF65-F5344CB8AC3E}">
        <p14:creationId xmlns:p14="http://schemas.microsoft.com/office/powerpoint/2010/main" val="985184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Take on a challenge conquer a mountain, trust God’s power. He can and he will use us if we are like Caleb fully following God, trusting God's presence even when all you see are insurmountable obstacles. </a:t>
            </a:r>
          </a:p>
          <a:p>
            <a:endParaRPr lang="en-US" dirty="0"/>
          </a:p>
        </p:txBody>
      </p:sp>
      <p:sp>
        <p:nvSpPr>
          <p:cNvPr id="4" name="Slide Number Placeholder 3"/>
          <p:cNvSpPr>
            <a:spLocks noGrp="1"/>
          </p:cNvSpPr>
          <p:nvPr>
            <p:ph type="sldNum" sz="quarter" idx="5"/>
          </p:nvPr>
        </p:nvSpPr>
        <p:spPr/>
        <p:txBody>
          <a:bodyPr/>
          <a:lstStyle/>
          <a:p>
            <a:fld id="{14B880B7-427F-A542-A115-7AB44E932EDD}" type="slidenum">
              <a:rPr lang="en-US" smtClean="0"/>
              <a:t>49</a:t>
            </a:fld>
            <a:endParaRPr lang="en-US"/>
          </a:p>
        </p:txBody>
      </p:sp>
    </p:spTree>
    <p:extLst>
      <p:ext uri="{BB962C8B-B14F-4D97-AF65-F5344CB8AC3E}">
        <p14:creationId xmlns:p14="http://schemas.microsoft.com/office/powerpoint/2010/main" val="34294156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Trusting God's purpose even when you are in the most hideous of wilderness. </a:t>
            </a:r>
          </a:p>
          <a:p>
            <a:r>
              <a:rPr lang="en-US" sz="1200" kern="1200" dirty="0">
                <a:solidFill>
                  <a:schemeClr val="tx1"/>
                </a:solidFill>
                <a:effectLst/>
                <a:latin typeface="+mn-lt"/>
                <a:ea typeface="+mn-ea"/>
                <a:cs typeface="+mn-cs"/>
              </a:rPr>
              <a:t>Trusting God's power even when you don't have an ounce of strength. Like Caleb fully follow God. </a:t>
            </a:r>
          </a:p>
          <a:p>
            <a:r>
              <a:rPr lang="en-US" sz="1200" kern="1200" dirty="0">
                <a:solidFill>
                  <a:schemeClr val="tx1"/>
                </a:solidFill>
                <a:effectLst/>
                <a:latin typeface="+mn-lt"/>
                <a:ea typeface="+mn-ea"/>
                <a:cs typeface="+mn-cs"/>
              </a:rPr>
              <a:t>Trust God's presence trust God's purpose trust God's power. </a:t>
            </a:r>
            <a:r>
              <a:rPr lang="en-US" sz="1200" kern="1200">
                <a:solidFill>
                  <a:schemeClr val="tx1"/>
                </a:solidFill>
                <a:effectLst/>
                <a:latin typeface="+mn-lt"/>
                <a:ea typeface="+mn-ea"/>
                <a:cs typeface="+mn-cs"/>
              </a:rPr>
              <a:t>May the Holy Spirit help us to do that for God's glory in Christ name.</a:t>
            </a:r>
          </a:p>
          <a:p>
            <a:endParaRPr lang="en-US"/>
          </a:p>
        </p:txBody>
      </p:sp>
      <p:sp>
        <p:nvSpPr>
          <p:cNvPr id="4" name="Slide Number Placeholder 3"/>
          <p:cNvSpPr>
            <a:spLocks noGrp="1"/>
          </p:cNvSpPr>
          <p:nvPr>
            <p:ph type="sldNum" sz="quarter" idx="5"/>
          </p:nvPr>
        </p:nvSpPr>
        <p:spPr/>
        <p:txBody>
          <a:bodyPr/>
          <a:lstStyle/>
          <a:p>
            <a:fld id="{14B880B7-427F-A542-A115-7AB44E932EDD}" type="slidenum">
              <a:rPr lang="en-US" smtClean="0"/>
              <a:t>50</a:t>
            </a:fld>
            <a:endParaRPr lang="en-US"/>
          </a:p>
        </p:txBody>
      </p:sp>
    </p:spTree>
    <p:extLst>
      <p:ext uri="{BB962C8B-B14F-4D97-AF65-F5344CB8AC3E}">
        <p14:creationId xmlns:p14="http://schemas.microsoft.com/office/powerpoint/2010/main" val="2826291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26474-E4A4-974F-AA1F-C847190521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31396E-F2F7-7D42-B548-F9F35599CE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844FDB-D8C1-C543-85E4-E58C949E0091}"/>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5" name="Footer Placeholder 4">
            <a:extLst>
              <a:ext uri="{FF2B5EF4-FFF2-40B4-BE49-F238E27FC236}">
                <a16:creationId xmlns:a16="http://schemas.microsoft.com/office/drawing/2014/main" id="{B38D4E32-C3C1-1643-A0A1-A33F6ED812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3299A-56A6-0646-B14E-59AC2826CE91}"/>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1560002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5AD2B-0080-E441-94E3-3AAE7F7E4A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E8E4AC-9DDB-BC4A-B12D-99679D7F4A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C65637-B371-8A4C-B2BB-C68762BD52ED}"/>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5" name="Footer Placeholder 4">
            <a:extLst>
              <a:ext uri="{FF2B5EF4-FFF2-40B4-BE49-F238E27FC236}">
                <a16:creationId xmlns:a16="http://schemas.microsoft.com/office/drawing/2014/main" id="{49F53A11-9562-B242-9F92-7DC046DE5E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0BE650-9208-F540-B00C-97BFF4E2F369}"/>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72507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40A23-71EF-9443-BD6A-7009E03887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BBACFC-73A3-D64E-BE5B-CDF2DAE685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194615-F53F-1C4B-8E7B-25D3BF1B0A84}"/>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5" name="Footer Placeholder 4">
            <a:extLst>
              <a:ext uri="{FF2B5EF4-FFF2-40B4-BE49-F238E27FC236}">
                <a16:creationId xmlns:a16="http://schemas.microsoft.com/office/drawing/2014/main" id="{28F77902-7151-6541-8DE1-37D875A45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EB8D81-BF7E-1D44-A04C-8EC43BAE4E75}"/>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2079832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D13B-A27D-AB4C-9B6B-FAC61F9E52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DCB930-504D-B643-A314-20EEBD3C0F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61AD54-80EF-E44E-8FA9-74B648253E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623691-7F3E-834D-9A20-45F3445ECFFB}"/>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6" name="Footer Placeholder 5">
            <a:extLst>
              <a:ext uri="{FF2B5EF4-FFF2-40B4-BE49-F238E27FC236}">
                <a16:creationId xmlns:a16="http://schemas.microsoft.com/office/drawing/2014/main" id="{27F67D32-E4C4-A14E-BA46-64A917693F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E3BFB5-1B31-0647-B57B-29C618F8A222}"/>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1916170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C006-D2DA-1C4A-8619-5167774480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CC09DD-9F89-6240-B8E3-D78C6EBDCA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582930-7BBF-204F-9FCC-354DF0A12C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6AFEC7-5D2B-A244-8768-6BBD9A504F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2B0C58-A331-E246-8B12-85D61B2650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5EF366-7A2D-A247-8793-CB1DAF7C4ECA}"/>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8" name="Footer Placeholder 7">
            <a:extLst>
              <a:ext uri="{FF2B5EF4-FFF2-40B4-BE49-F238E27FC236}">
                <a16:creationId xmlns:a16="http://schemas.microsoft.com/office/drawing/2014/main" id="{6C4991E1-8ABF-1642-9108-86F944C06E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00D46B-98E5-544D-AA34-92365B0F87D4}"/>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3642651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C529B-B73C-9C41-8799-9148D997F7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4ECFB2-7002-F644-9C61-8CBB3B90FEB0}"/>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4" name="Footer Placeholder 3">
            <a:extLst>
              <a:ext uri="{FF2B5EF4-FFF2-40B4-BE49-F238E27FC236}">
                <a16:creationId xmlns:a16="http://schemas.microsoft.com/office/drawing/2014/main" id="{DAF18608-2E74-3641-B027-A9A03EF2B5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46C6BC-D77D-3644-8F84-5AE0074A49F2}"/>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3454144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F455C4-9014-384E-9312-66ED2436DA29}"/>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3" name="Footer Placeholder 2">
            <a:extLst>
              <a:ext uri="{FF2B5EF4-FFF2-40B4-BE49-F238E27FC236}">
                <a16:creationId xmlns:a16="http://schemas.microsoft.com/office/drawing/2014/main" id="{BEE77CC7-61B4-C14B-BC17-55AD44DDAE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470E56-781F-514D-B9F9-343942CA526A}"/>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2277250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59ACC-0316-5E48-ACAC-876865FF79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8B2CCC-E6B8-F547-939F-1847D58363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11EF1C-8357-6F44-933C-A50E8A90D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117FD3-F7DF-D146-ADD2-FB7F63352116}"/>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6" name="Footer Placeholder 5">
            <a:extLst>
              <a:ext uri="{FF2B5EF4-FFF2-40B4-BE49-F238E27FC236}">
                <a16:creationId xmlns:a16="http://schemas.microsoft.com/office/drawing/2014/main" id="{7834FDA9-D7A2-2B48-AAF8-E541EAF3D2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51B33C-7D8F-BA42-8120-9CB4F3C5979A}"/>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121858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89B7-1542-214C-9623-01328CD98D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1D3B93-D7BB-F646-A986-7E89974D90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427344-1A54-0747-92CE-5DEBCA1F7A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83D0D7-47CF-8F4B-B26F-867BF2A6C80E}"/>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6" name="Footer Placeholder 5">
            <a:extLst>
              <a:ext uri="{FF2B5EF4-FFF2-40B4-BE49-F238E27FC236}">
                <a16:creationId xmlns:a16="http://schemas.microsoft.com/office/drawing/2014/main" id="{CA63FA86-4C1F-1043-BFEE-88CB2D7E99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375781-156E-8746-8CA2-F28C4D6A31A7}"/>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2313033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3ECBD-E0B9-AC43-90C0-8BB4FE8D54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8748AF-AACA-3442-ADA3-B32250DB09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A9BB37-9433-ED44-BC6D-34654A43B826}"/>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5" name="Footer Placeholder 4">
            <a:extLst>
              <a:ext uri="{FF2B5EF4-FFF2-40B4-BE49-F238E27FC236}">
                <a16:creationId xmlns:a16="http://schemas.microsoft.com/office/drawing/2014/main" id="{C86314A1-60E8-ED4D-B767-45EC6C96C5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B71689-A4AF-764F-A2B5-D9FC5626CC77}"/>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420018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E1608C-663A-A148-BEBD-AF3372E6D2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7FEC16-7D03-4A4E-AB47-988D159321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2C6131-A3F6-B748-B333-956F3C803596}"/>
              </a:ext>
            </a:extLst>
          </p:cNvPr>
          <p:cNvSpPr>
            <a:spLocks noGrp="1"/>
          </p:cNvSpPr>
          <p:nvPr>
            <p:ph type="dt" sz="half" idx="10"/>
          </p:nvPr>
        </p:nvSpPr>
        <p:spPr/>
        <p:txBody>
          <a:bodyPr/>
          <a:lstStyle/>
          <a:p>
            <a:fld id="{9EF8776C-DE8F-B945-A207-2A5093D436E6}" type="datetimeFigureOut">
              <a:rPr lang="en-US" smtClean="0"/>
              <a:t>10/2/20</a:t>
            </a:fld>
            <a:endParaRPr lang="en-US"/>
          </a:p>
        </p:txBody>
      </p:sp>
      <p:sp>
        <p:nvSpPr>
          <p:cNvPr id="5" name="Footer Placeholder 4">
            <a:extLst>
              <a:ext uri="{FF2B5EF4-FFF2-40B4-BE49-F238E27FC236}">
                <a16:creationId xmlns:a16="http://schemas.microsoft.com/office/drawing/2014/main" id="{2E0B263E-0DEF-C246-90BB-C77725D330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97A733-4520-8C47-8993-878B1EC25D48}"/>
              </a:ext>
            </a:extLst>
          </p:cNvPr>
          <p:cNvSpPr>
            <a:spLocks noGrp="1"/>
          </p:cNvSpPr>
          <p:nvPr>
            <p:ph type="sldNum" sz="quarter" idx="12"/>
          </p:nvPr>
        </p:nvSpPr>
        <p:spPr/>
        <p:txBody>
          <a:bodyPr/>
          <a:lstStyle/>
          <a:p>
            <a:fld id="{3480CD8A-FB0E-354F-9C02-92695D1A3B9F}" type="slidenum">
              <a:rPr lang="en-US" smtClean="0"/>
              <a:t>‹#›</a:t>
            </a:fld>
            <a:endParaRPr lang="en-US"/>
          </a:p>
        </p:txBody>
      </p:sp>
    </p:spTree>
    <p:extLst>
      <p:ext uri="{BB962C8B-B14F-4D97-AF65-F5344CB8AC3E}">
        <p14:creationId xmlns:p14="http://schemas.microsoft.com/office/powerpoint/2010/main" val="421527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0D2F39-CEAF-0B49-AD9B-0CB2D4F3D9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9865C7-E8FF-3D43-A8D1-15440318C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E649AD-EADE-8743-B760-1609294759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F8776C-DE8F-B945-A207-2A5093D436E6}" type="datetimeFigureOut">
              <a:rPr lang="en-US" smtClean="0"/>
              <a:t>10/2/20</a:t>
            </a:fld>
            <a:endParaRPr lang="en-US"/>
          </a:p>
        </p:txBody>
      </p:sp>
      <p:sp>
        <p:nvSpPr>
          <p:cNvPr id="5" name="Footer Placeholder 4">
            <a:extLst>
              <a:ext uri="{FF2B5EF4-FFF2-40B4-BE49-F238E27FC236}">
                <a16:creationId xmlns:a16="http://schemas.microsoft.com/office/drawing/2014/main" id="{BF92E180-D852-4843-8526-27462C3580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7D501F-F1BF-2D4F-9E65-4C5355457C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80CD8A-FB0E-354F-9C02-92695D1A3B9F}" type="slidenum">
              <a:rPr lang="en-US" smtClean="0"/>
              <a:t>‹#›</a:t>
            </a:fld>
            <a:endParaRPr lang="en-US"/>
          </a:p>
        </p:txBody>
      </p:sp>
    </p:spTree>
    <p:extLst>
      <p:ext uri="{BB962C8B-B14F-4D97-AF65-F5344CB8AC3E}">
        <p14:creationId xmlns:p14="http://schemas.microsoft.com/office/powerpoint/2010/main" val="1934807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2.tiff"/><Relationship Id="rId4" Type="http://schemas.openxmlformats.org/officeDocument/2006/relationships/image" Target="../media/image11.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3" name="Freeform: Shape 7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William James Sidis - Wikipedia, den frie encyklopædi">
            <a:extLst>
              <a:ext uri="{FF2B5EF4-FFF2-40B4-BE49-F238E27FC236}">
                <a16:creationId xmlns:a16="http://schemas.microsoft.com/office/drawing/2014/main" id="{AF9FFCD6-99B8-F543-B020-AEA21023DA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73" r="-1" b="6005"/>
          <a:stretch/>
        </p:blipFill>
        <p:spPr bwMode="auto">
          <a:xfrm>
            <a:off x="-903890" y="-157655"/>
            <a:ext cx="8009024" cy="7189076"/>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90505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3" name="Freeform: Shape 7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William James Sidis - Wikipedia, den frie encyklopædi">
            <a:extLst>
              <a:ext uri="{FF2B5EF4-FFF2-40B4-BE49-F238E27FC236}">
                <a16:creationId xmlns:a16="http://schemas.microsoft.com/office/drawing/2014/main" id="{AF9FFCD6-99B8-F543-B020-AEA21023DA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73" r="-1" b="6005"/>
          <a:stretch/>
        </p:blipFill>
        <p:spPr bwMode="auto">
          <a:xfrm>
            <a:off x="-903890" y="-157655"/>
            <a:ext cx="8009024" cy="7189076"/>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29676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64266-EB31-7243-9A74-50FCFCFD0A4A}"/>
              </a:ext>
            </a:extLst>
          </p:cNvPr>
          <p:cNvSpPr>
            <a:spLocks noGrp="1"/>
          </p:cNvSpPr>
          <p:nvPr>
            <p:ph type="title"/>
          </p:nvPr>
        </p:nvSpPr>
        <p:spPr>
          <a:xfrm>
            <a:off x="838200" y="172995"/>
            <a:ext cx="10515600" cy="983143"/>
          </a:xfrm>
        </p:spPr>
        <p:txBody>
          <a:bodyPr/>
          <a:lstStyle/>
          <a:p>
            <a:r>
              <a:rPr lang="en-US" dirty="0"/>
              <a:t>                      </a:t>
            </a:r>
            <a:r>
              <a:rPr lang="en-US" b="1" dirty="0">
                <a:solidFill>
                  <a:srgbClr val="FF0000"/>
                </a:solidFill>
              </a:rPr>
              <a:t>His Achievements </a:t>
            </a:r>
          </a:p>
        </p:txBody>
      </p:sp>
      <p:sp>
        <p:nvSpPr>
          <p:cNvPr id="3" name="Content Placeholder 2">
            <a:extLst>
              <a:ext uri="{FF2B5EF4-FFF2-40B4-BE49-F238E27FC236}">
                <a16:creationId xmlns:a16="http://schemas.microsoft.com/office/drawing/2014/main" id="{CD81FFBA-51AE-3842-8792-8D0FBC2A3AED}"/>
              </a:ext>
            </a:extLst>
          </p:cNvPr>
          <p:cNvSpPr>
            <a:spLocks noGrp="1"/>
          </p:cNvSpPr>
          <p:nvPr>
            <p:ph idx="1"/>
          </p:nvPr>
        </p:nvSpPr>
        <p:spPr>
          <a:xfrm>
            <a:off x="0" y="1156138"/>
            <a:ext cx="12192000" cy="5701862"/>
          </a:xfrm>
        </p:spPr>
        <p:txBody>
          <a:bodyPr>
            <a:normAutofit/>
          </a:bodyPr>
          <a:lstStyle/>
          <a:p>
            <a:r>
              <a:rPr lang="en-US" sz="3600" dirty="0"/>
              <a:t>At the age of 18 months he was reading the New York times.</a:t>
            </a:r>
          </a:p>
          <a:p>
            <a:r>
              <a:rPr lang="en-US" sz="3600" dirty="0"/>
              <a:t>At three his father taught him the Greek alphabet and he promptly began reading the poet Homer in Greek, of course.</a:t>
            </a:r>
          </a:p>
          <a:p>
            <a:r>
              <a:rPr lang="en-US" sz="3600" dirty="0"/>
              <a:t>At the same time, he taught himself how to read Latin as well. When he was six years old, he could speak seven languages.</a:t>
            </a:r>
          </a:p>
          <a:p>
            <a:r>
              <a:rPr lang="en-US" sz="3600" dirty="0"/>
              <a:t>At 8 he passed MIT's entrance exam and at 9 applied for Harvard. But they judged too young to enter. They made it wait till he was 11 he graduated from Harvard at the age of 16 while already teaching part time.</a:t>
            </a:r>
          </a:p>
        </p:txBody>
      </p:sp>
    </p:spTree>
    <p:extLst>
      <p:ext uri="{BB962C8B-B14F-4D97-AF65-F5344CB8AC3E}">
        <p14:creationId xmlns:p14="http://schemas.microsoft.com/office/powerpoint/2010/main" val="3368688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William James Sidis - Wikipedia, den frie encyklopædi">
            <a:extLst>
              <a:ext uri="{FF2B5EF4-FFF2-40B4-BE49-F238E27FC236}">
                <a16:creationId xmlns:a16="http://schemas.microsoft.com/office/drawing/2014/main" id="{AF9FFCD6-99B8-F543-B020-AEA21023DA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73" r="-1" b="6005"/>
          <a:stretch/>
        </p:blipFill>
        <p:spPr bwMode="auto">
          <a:xfrm>
            <a:off x="-903891" y="-1"/>
            <a:ext cx="8734097" cy="6858001"/>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08C4A39-9B3C-7743-B4C4-78859338199A}"/>
              </a:ext>
            </a:extLst>
          </p:cNvPr>
          <p:cNvSpPr/>
          <p:nvPr/>
        </p:nvSpPr>
        <p:spPr>
          <a:xfrm>
            <a:off x="7493876" y="3428999"/>
            <a:ext cx="4614042" cy="584775"/>
          </a:xfrm>
          <a:prstGeom prst="rect">
            <a:avLst/>
          </a:prstGeom>
        </p:spPr>
        <p:txBody>
          <a:bodyPr wrap="square">
            <a:spAutoFit/>
          </a:bodyPr>
          <a:lstStyle/>
          <a:p>
            <a:r>
              <a:rPr lang="en-US" sz="3200" dirty="0">
                <a:latin typeface="Calibri" panose="020F0502020204030204" pitchFamily="34" charset="0"/>
                <a:ea typeface="Calibri" panose="020F0502020204030204" pitchFamily="34" charset="0"/>
                <a:cs typeface="Times New Roman" panose="02020603050405020304" pitchFamily="18" charset="0"/>
              </a:rPr>
              <a:t>Do you know who he was? </a:t>
            </a:r>
            <a:endParaRPr lang="en-US" sz="3200" dirty="0"/>
          </a:p>
        </p:txBody>
      </p:sp>
    </p:spTree>
    <p:extLst>
      <p:ext uri="{BB962C8B-B14F-4D97-AF65-F5344CB8AC3E}">
        <p14:creationId xmlns:p14="http://schemas.microsoft.com/office/powerpoint/2010/main" val="2411307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F0136-F84A-E64B-A6BF-8AEFE0D4A406}"/>
              </a:ext>
            </a:extLst>
          </p:cNvPr>
          <p:cNvSpPr>
            <a:spLocks noGrp="1"/>
          </p:cNvSpPr>
          <p:nvPr>
            <p:ph type="ctrTitle"/>
          </p:nvPr>
        </p:nvSpPr>
        <p:spPr>
          <a:xfrm>
            <a:off x="7105134" y="2014151"/>
            <a:ext cx="5086845" cy="1087395"/>
          </a:xfrm>
        </p:spPr>
        <p:txBody>
          <a:bodyPr anchor="b">
            <a:normAutofit/>
          </a:bodyPr>
          <a:lstStyle/>
          <a:p>
            <a:pPr algn="l"/>
            <a:r>
              <a:rPr lang="en-US"/>
              <a:t>WILLIAM SIDES</a:t>
            </a:r>
            <a:endParaRPr lang="en-US" dirty="0"/>
          </a:p>
        </p:txBody>
      </p:sp>
      <p:pic>
        <p:nvPicPr>
          <p:cNvPr id="1028" name="Picture 4" descr="William James Sidis - Wikipedia, den frie encyklopædi">
            <a:extLst>
              <a:ext uri="{FF2B5EF4-FFF2-40B4-BE49-F238E27FC236}">
                <a16:creationId xmlns:a16="http://schemas.microsoft.com/office/drawing/2014/main" id="{AF9FFCD6-99B8-F543-B020-AEA21023DA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73" r="-1" b="6005"/>
          <a:stretch/>
        </p:blipFill>
        <p:spPr bwMode="auto">
          <a:xfrm>
            <a:off x="-903890" y="-157655"/>
            <a:ext cx="8009024" cy="7189076"/>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245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3D9D-5F8D-FD47-BDA2-98B665B454CC}"/>
              </a:ext>
            </a:extLst>
          </p:cNvPr>
          <p:cNvSpPr>
            <a:spLocks noGrp="1"/>
          </p:cNvSpPr>
          <p:nvPr>
            <p:ph type="title"/>
          </p:nvPr>
        </p:nvSpPr>
        <p:spPr>
          <a:xfrm>
            <a:off x="838200" y="365126"/>
            <a:ext cx="10515600" cy="994118"/>
          </a:xfrm>
        </p:spPr>
        <p:txBody>
          <a:bodyPr/>
          <a:lstStyle/>
          <a:p>
            <a:r>
              <a:rPr lang="en-US" b="1" dirty="0">
                <a:solidFill>
                  <a:srgbClr val="FF0000"/>
                </a:solidFill>
              </a:rPr>
              <a:t>Three Great Men With Highest IQ</a:t>
            </a:r>
          </a:p>
        </p:txBody>
      </p:sp>
      <p:pic>
        <p:nvPicPr>
          <p:cNvPr id="2050" name="Picture 2" descr="The Story of the Smartest Man Who Ever Lived and Why You Haven't Heard of">
            <a:extLst>
              <a:ext uri="{FF2B5EF4-FFF2-40B4-BE49-F238E27FC236}">
                <a16:creationId xmlns:a16="http://schemas.microsoft.com/office/drawing/2014/main" id="{76416A5A-3465-3140-B768-F818D7F0847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77766" y="1272746"/>
            <a:ext cx="10515600" cy="5585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83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E152-C0DA-0E40-A283-06E4F5958E6A}"/>
              </a:ext>
            </a:extLst>
          </p:cNvPr>
          <p:cNvSpPr>
            <a:spLocks noGrp="1"/>
          </p:cNvSpPr>
          <p:nvPr>
            <p:ph type="title"/>
          </p:nvPr>
        </p:nvSpPr>
        <p:spPr>
          <a:xfrm>
            <a:off x="7304691" y="0"/>
            <a:ext cx="4887308" cy="4960883"/>
          </a:xfrm>
        </p:spPr>
        <p:txBody>
          <a:bodyPr vert="horz" lIns="91440" tIns="45720" rIns="91440" bIns="45720" rtlCol="0" anchor="b">
            <a:normAutofit fontScale="90000"/>
          </a:bodyPr>
          <a:lstStyle/>
          <a:p>
            <a:br>
              <a:rPr lang="en-US" sz="4800" dirty="0">
                <a:solidFill>
                  <a:srgbClr val="FF0000"/>
                </a:solidFill>
              </a:rPr>
            </a:br>
            <a:br>
              <a:rPr lang="en-US" sz="4800" dirty="0">
                <a:solidFill>
                  <a:srgbClr val="FF0000"/>
                </a:solidFill>
              </a:rPr>
            </a:br>
            <a:br>
              <a:rPr lang="en-US" sz="4800" dirty="0">
                <a:solidFill>
                  <a:srgbClr val="FF0000"/>
                </a:solidFill>
              </a:rPr>
            </a:br>
            <a:br>
              <a:rPr lang="en-US" sz="4800" dirty="0">
                <a:solidFill>
                  <a:srgbClr val="FF0000"/>
                </a:solidFill>
              </a:rPr>
            </a:br>
            <a:br>
              <a:rPr lang="en-US" sz="4800" dirty="0">
                <a:solidFill>
                  <a:srgbClr val="FF0000"/>
                </a:solidFill>
              </a:rPr>
            </a:br>
            <a:br>
              <a:rPr lang="en-US" sz="4800" dirty="0">
                <a:solidFill>
                  <a:srgbClr val="FF0000"/>
                </a:solidFill>
              </a:rPr>
            </a:br>
            <a:br>
              <a:rPr lang="en-US" sz="4800" dirty="0">
                <a:solidFill>
                  <a:srgbClr val="FF0000"/>
                </a:solidFill>
              </a:rPr>
            </a:br>
            <a:r>
              <a:rPr lang="en-US" sz="4200" dirty="0">
                <a:solidFill>
                  <a:srgbClr val="FF0000"/>
                </a:solidFill>
              </a:rPr>
              <a:t>HOW DO YOU  FINISH THE  RACE?</a:t>
            </a:r>
            <a:br>
              <a:rPr lang="en-US" sz="4200" dirty="0">
                <a:solidFill>
                  <a:srgbClr val="FF0000"/>
                </a:solidFill>
              </a:rPr>
            </a:br>
            <a:r>
              <a:rPr lang="en-US" sz="4200" dirty="0">
                <a:solidFill>
                  <a:srgbClr val="FF0000"/>
                </a:solidFill>
              </a:rPr>
              <a:t>So, My Question is,</a:t>
            </a:r>
            <a:br>
              <a:rPr lang="en-US" sz="4200" dirty="0">
                <a:solidFill>
                  <a:srgbClr val="FF0000"/>
                </a:solidFill>
              </a:rPr>
            </a:br>
            <a:br>
              <a:rPr lang="en-US" sz="4200" dirty="0">
                <a:solidFill>
                  <a:srgbClr val="FF0000"/>
                </a:solidFill>
              </a:rPr>
            </a:br>
            <a:r>
              <a:rPr lang="en-US" sz="4200" dirty="0"/>
              <a:t>How will you finish? </a:t>
            </a:r>
            <a:br>
              <a:rPr lang="en-US" sz="4200" dirty="0"/>
            </a:br>
            <a:r>
              <a:rPr lang="en-US" sz="4200" dirty="0"/>
              <a:t>10, 20, 30 years from now?</a:t>
            </a:r>
            <a:br>
              <a:rPr lang="en-US" sz="5300" dirty="0"/>
            </a:br>
            <a:endParaRPr lang="en-US" sz="5300" dirty="0"/>
          </a:p>
        </p:txBody>
      </p:sp>
      <p:sp>
        <p:nvSpPr>
          <p:cNvPr id="43" name="Freeform: Shape 42">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C141DA2D-1997-5E43-BD1C-D8F7A37A05B2}"/>
              </a:ext>
            </a:extLst>
          </p:cNvPr>
          <p:cNvPicPr>
            <a:picLocks noGrp="1" noChangeAspect="1"/>
          </p:cNvPicPr>
          <p:nvPr>
            <p:ph idx="1"/>
          </p:nvPr>
        </p:nvPicPr>
        <p:blipFill rotWithShape="1">
          <a:blip r:embed="rId3"/>
          <a:srcRect t="2426" r="1" b="1"/>
          <a:stretch/>
        </p:blipFill>
        <p:spPr>
          <a:xfrm>
            <a:off x="1" y="31540"/>
            <a:ext cx="7464612"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856643625"/>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78562-FB72-4E40-BAE3-119274C72B81}"/>
              </a:ext>
            </a:extLst>
          </p:cNvPr>
          <p:cNvSpPr>
            <a:spLocks noGrp="1"/>
          </p:cNvSpPr>
          <p:nvPr>
            <p:ph type="title"/>
          </p:nvPr>
        </p:nvSpPr>
        <p:spPr>
          <a:xfrm>
            <a:off x="838200" y="1"/>
            <a:ext cx="10515600" cy="1235676"/>
          </a:xfrm>
        </p:spPr>
        <p:txBody>
          <a:bodyPr>
            <a:normAutofit/>
          </a:bodyPr>
          <a:lstStyle/>
          <a:p>
            <a:r>
              <a:rPr lang="en-US" sz="4800" dirty="0"/>
              <a:t>   </a:t>
            </a:r>
            <a:r>
              <a:rPr lang="en-US" sz="4800" b="1" dirty="0">
                <a:solidFill>
                  <a:srgbClr val="FF0000"/>
                </a:solidFill>
              </a:rPr>
              <a:t>A Biblical character who finished strong.</a:t>
            </a:r>
          </a:p>
        </p:txBody>
      </p:sp>
      <p:pic>
        <p:nvPicPr>
          <p:cNvPr id="4" name="Content Placeholder 3">
            <a:extLst>
              <a:ext uri="{FF2B5EF4-FFF2-40B4-BE49-F238E27FC236}">
                <a16:creationId xmlns:a16="http://schemas.microsoft.com/office/drawing/2014/main" id="{58003D72-3D28-2340-B05D-05B987C79BF8}"/>
              </a:ext>
            </a:extLst>
          </p:cNvPr>
          <p:cNvPicPr>
            <a:picLocks noGrp="1" noChangeAspect="1"/>
          </p:cNvPicPr>
          <p:nvPr>
            <p:ph idx="1"/>
          </p:nvPr>
        </p:nvPicPr>
        <p:blipFill>
          <a:blip r:embed="rId3"/>
          <a:stretch>
            <a:fillRect/>
          </a:stretch>
        </p:blipFill>
        <p:spPr>
          <a:xfrm>
            <a:off x="838200" y="1235676"/>
            <a:ext cx="10870324" cy="5622324"/>
          </a:xfrm>
          <a:prstGeom prst="rect">
            <a:avLst/>
          </a:prstGeom>
        </p:spPr>
      </p:pic>
      <p:pic>
        <p:nvPicPr>
          <p:cNvPr id="3" name="Picture 2">
            <a:extLst>
              <a:ext uri="{FF2B5EF4-FFF2-40B4-BE49-F238E27FC236}">
                <a16:creationId xmlns:a16="http://schemas.microsoft.com/office/drawing/2014/main" id="{7C0191AB-E6A7-1B4B-A5DD-C9C3C0A7D0A6}"/>
              </a:ext>
            </a:extLst>
          </p:cNvPr>
          <p:cNvPicPr>
            <a:picLocks noChangeAspect="1"/>
          </p:cNvPicPr>
          <p:nvPr/>
        </p:nvPicPr>
        <p:blipFill>
          <a:blip r:embed="rId4"/>
          <a:stretch>
            <a:fillRect/>
          </a:stretch>
        </p:blipFill>
        <p:spPr>
          <a:xfrm>
            <a:off x="838199" y="1235674"/>
            <a:ext cx="10870323" cy="5622325"/>
          </a:xfrm>
          <a:prstGeom prst="rect">
            <a:avLst/>
          </a:prstGeom>
        </p:spPr>
      </p:pic>
    </p:spTree>
    <p:extLst>
      <p:ext uri="{BB962C8B-B14F-4D97-AF65-F5344CB8AC3E}">
        <p14:creationId xmlns:p14="http://schemas.microsoft.com/office/powerpoint/2010/main" val="1433971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F3A42-E246-A04F-B682-A728DB7E7F6C}"/>
              </a:ext>
            </a:extLst>
          </p:cNvPr>
          <p:cNvSpPr>
            <a:spLocks noGrp="1"/>
          </p:cNvSpPr>
          <p:nvPr>
            <p:ph type="title"/>
          </p:nvPr>
        </p:nvSpPr>
        <p:spPr>
          <a:xfrm>
            <a:off x="7556937" y="0"/>
            <a:ext cx="4635063" cy="6858000"/>
          </a:xfrm>
        </p:spPr>
        <p:txBody>
          <a:bodyPr vert="horz" lIns="91440" tIns="45720" rIns="91440" bIns="45720" rtlCol="0" anchor="b">
            <a:normAutofit fontScale="90000"/>
          </a:bodyPr>
          <a:lstStyle/>
          <a:p>
            <a:br>
              <a:rPr lang="en-US" sz="4700" dirty="0"/>
            </a:br>
            <a:br>
              <a:rPr lang="en-US" sz="4700" dirty="0"/>
            </a:br>
            <a:br>
              <a:rPr lang="en-US" sz="4700" dirty="0"/>
            </a:br>
            <a:br>
              <a:rPr lang="en-US" sz="4700" dirty="0"/>
            </a:br>
            <a:br>
              <a:rPr lang="en-US" sz="4700" dirty="0"/>
            </a:br>
            <a:r>
              <a:rPr lang="en-US" sz="5300" dirty="0"/>
              <a:t>This is God's own testimony about his servant Caleb. </a:t>
            </a:r>
            <a:br>
              <a:rPr lang="en-US" sz="4700" dirty="0"/>
            </a:br>
            <a:br>
              <a:rPr lang="en-US" sz="4700" dirty="0"/>
            </a:br>
            <a:r>
              <a:rPr lang="en-US" sz="4900" dirty="0">
                <a:solidFill>
                  <a:srgbClr val="FF0000"/>
                </a:solidFill>
              </a:rPr>
              <a:t>Numbers 14:24. “My servant Caleb has had a different spirit and has followed me fully,”</a:t>
            </a:r>
            <a:br>
              <a:rPr lang="en-US" sz="4200" dirty="0">
                <a:solidFill>
                  <a:srgbClr val="FF0000"/>
                </a:solidFill>
              </a:rPr>
            </a:br>
            <a:endParaRPr lang="en-US" sz="4200" dirty="0">
              <a:solidFill>
                <a:srgbClr val="FF0000"/>
              </a:solidFill>
            </a:endParaRPr>
          </a:p>
        </p:txBody>
      </p:sp>
      <p:sp>
        <p:nvSpPr>
          <p:cNvPr id="21" name="Freeform: Shape 2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1D7AC342-CDC8-1942-8CD6-01313711B103}"/>
              </a:ext>
            </a:extLst>
          </p:cNvPr>
          <p:cNvPicPr>
            <a:picLocks noGrp="1" noChangeAspect="1"/>
          </p:cNvPicPr>
          <p:nvPr>
            <p:ph idx="1"/>
          </p:nvPr>
        </p:nvPicPr>
        <p:blipFill rotWithShape="1">
          <a:blip r:embed="rId3"/>
          <a:srcRect r="-1" b="2425"/>
          <a:stretch/>
        </p:blipFill>
        <p:spPr>
          <a:xfrm>
            <a:off x="1" y="0"/>
            <a:ext cx="7641020" cy="685800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53192616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A73BF-4A6F-1047-B196-C1529C10C751}"/>
              </a:ext>
            </a:extLst>
          </p:cNvPr>
          <p:cNvSpPr>
            <a:spLocks noGrp="1"/>
          </p:cNvSpPr>
          <p:nvPr>
            <p:ph type="title"/>
          </p:nvPr>
        </p:nvSpPr>
        <p:spPr>
          <a:xfrm>
            <a:off x="838200" y="365126"/>
            <a:ext cx="10515600" cy="938158"/>
          </a:xfrm>
        </p:spPr>
        <p:txBody>
          <a:bodyPr/>
          <a:lstStyle/>
          <a:p>
            <a:r>
              <a:rPr lang="en-US" b="1" dirty="0"/>
              <a:t>                       </a:t>
            </a:r>
            <a:r>
              <a:rPr lang="en-US" b="1" dirty="0">
                <a:solidFill>
                  <a:srgbClr val="FF0000"/>
                </a:solidFill>
              </a:rPr>
              <a:t>Followed me fully.</a:t>
            </a:r>
          </a:p>
        </p:txBody>
      </p:sp>
      <p:sp>
        <p:nvSpPr>
          <p:cNvPr id="3" name="Content Placeholder 2">
            <a:extLst>
              <a:ext uri="{FF2B5EF4-FFF2-40B4-BE49-F238E27FC236}">
                <a16:creationId xmlns:a16="http://schemas.microsoft.com/office/drawing/2014/main" id="{9DAFA0D7-4A16-1747-A10D-CFC14E9DA421}"/>
              </a:ext>
            </a:extLst>
          </p:cNvPr>
          <p:cNvSpPr>
            <a:spLocks noGrp="1"/>
          </p:cNvSpPr>
          <p:nvPr>
            <p:ph idx="1"/>
          </p:nvPr>
        </p:nvSpPr>
        <p:spPr>
          <a:xfrm>
            <a:off x="0" y="1187670"/>
            <a:ext cx="12192000" cy="5670330"/>
          </a:xfrm>
        </p:spPr>
        <p:txBody>
          <a:bodyPr>
            <a:normAutofit/>
          </a:bodyPr>
          <a:lstStyle/>
          <a:p>
            <a:r>
              <a:rPr lang="en-US" sz="4400" dirty="0"/>
              <a:t>What is interesting about this three-word phrases are, that it reoccurs three more times in the life story of Caleb, and in the mouths of three other individuals. </a:t>
            </a:r>
          </a:p>
          <a:p>
            <a:r>
              <a:rPr lang="en-US" sz="4400" b="1" dirty="0"/>
              <a:t>Joshua 14:8</a:t>
            </a:r>
            <a:r>
              <a:rPr lang="en-US" sz="4400" dirty="0"/>
              <a:t>, Caleb himself confesses </a:t>
            </a:r>
            <a:r>
              <a:rPr lang="en-US" sz="4400" b="1" dirty="0"/>
              <a:t>“I followed my God fully.” </a:t>
            </a:r>
            <a:r>
              <a:rPr lang="en-US" sz="4400" dirty="0"/>
              <a:t>In </a:t>
            </a:r>
            <a:r>
              <a:rPr lang="en-US" sz="4400" b="1" dirty="0"/>
              <a:t>Joshua 14:9</a:t>
            </a:r>
            <a:r>
              <a:rPr lang="en-US" sz="4400" dirty="0"/>
              <a:t> Moses acknowledges this of Caleb. “</a:t>
            </a:r>
            <a:r>
              <a:rPr lang="en-US" sz="4400" b="1" dirty="0"/>
              <a:t>You Caleb followed my God fully.”</a:t>
            </a:r>
            <a:r>
              <a:rPr lang="en-US" sz="4400" dirty="0"/>
              <a:t> And in </a:t>
            </a:r>
            <a:r>
              <a:rPr lang="en-US" sz="4400" b="1" dirty="0"/>
              <a:t>Joshua 14:14 </a:t>
            </a:r>
            <a:r>
              <a:rPr lang="en-US" sz="4400" dirty="0"/>
              <a:t>Joshua the narrator affirms it. </a:t>
            </a:r>
            <a:r>
              <a:rPr lang="en-US" sz="4400" b="1" dirty="0"/>
              <a:t>He, Caleb, followed the Lord God of Israel fully. </a:t>
            </a:r>
            <a:endParaRPr lang="en-US" sz="4400" dirty="0"/>
          </a:p>
          <a:p>
            <a:endParaRPr lang="en-US" dirty="0"/>
          </a:p>
          <a:p>
            <a:endParaRPr lang="en-US" dirty="0"/>
          </a:p>
          <a:p>
            <a:endParaRPr lang="en-US" dirty="0"/>
          </a:p>
        </p:txBody>
      </p:sp>
    </p:spTree>
    <p:extLst>
      <p:ext uri="{BB962C8B-B14F-4D97-AF65-F5344CB8AC3E}">
        <p14:creationId xmlns:p14="http://schemas.microsoft.com/office/powerpoint/2010/main" val="3567908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3A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EC9FC2-493F-054A-9011-9A541B770752}"/>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4000" b="1" dirty="0">
                <a:solidFill>
                  <a:srgbClr val="FFFFFF"/>
                </a:solidFill>
              </a:rPr>
              <a:t>TWELVE SPIES SENT TO EXPLORE CANAAN</a:t>
            </a:r>
          </a:p>
        </p:txBody>
      </p:sp>
      <p:sp>
        <p:nvSpPr>
          <p:cNvPr id="14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aleb &amp; Joshua | Graig's Bible Blog">
            <a:extLst>
              <a:ext uri="{FF2B5EF4-FFF2-40B4-BE49-F238E27FC236}">
                <a16:creationId xmlns:a16="http://schemas.microsoft.com/office/drawing/2014/main" id="{28CA3B6E-A20E-7243-BEC5-7EDF73AD3A1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16178"/>
          <a:stretch/>
        </p:blipFill>
        <p:spPr bwMode="auto">
          <a:xfrm>
            <a:off x="484632" y="484632"/>
            <a:ext cx="8137738" cy="572414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742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3A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EC9FC2-493F-054A-9011-9A541B770752}"/>
              </a:ext>
            </a:extLst>
          </p:cNvPr>
          <p:cNvSpPr>
            <a:spLocks noGrp="1"/>
          </p:cNvSpPr>
          <p:nvPr>
            <p:ph type="title"/>
          </p:nvPr>
        </p:nvSpPr>
        <p:spPr>
          <a:xfrm>
            <a:off x="8734097" y="73572"/>
            <a:ext cx="3384331" cy="6705599"/>
          </a:xfrm>
        </p:spPr>
        <p:txBody>
          <a:bodyPr vert="horz" lIns="91440" tIns="45720" rIns="91440" bIns="45720" rtlCol="0" anchor="ctr">
            <a:normAutofit/>
          </a:bodyPr>
          <a:lstStyle/>
          <a:p>
            <a:r>
              <a:rPr lang="en-US" sz="4000" b="1" dirty="0">
                <a:solidFill>
                  <a:srgbClr val="FFFFFF"/>
                </a:solidFill>
              </a:rPr>
              <a:t>TWELVE SPIES SENT TO EXPLORE CANAAN</a:t>
            </a:r>
          </a:p>
        </p:txBody>
      </p:sp>
      <p:sp>
        <p:nvSpPr>
          <p:cNvPr id="14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aleb &amp; Joshua | Graig's Bible Blog">
            <a:extLst>
              <a:ext uri="{FF2B5EF4-FFF2-40B4-BE49-F238E27FC236}">
                <a16:creationId xmlns:a16="http://schemas.microsoft.com/office/drawing/2014/main" id="{28CA3B6E-A20E-7243-BEC5-7EDF73AD3A1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16178"/>
          <a:stretch/>
        </p:blipFill>
        <p:spPr bwMode="auto">
          <a:xfrm>
            <a:off x="484632" y="484632"/>
            <a:ext cx="8137738" cy="572414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370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3A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EC9FC2-493F-054A-9011-9A541B770752}"/>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4000" b="1" dirty="0">
                <a:solidFill>
                  <a:srgbClr val="FFFFFF"/>
                </a:solidFill>
              </a:rPr>
              <a:t>TWELVE SPIES SENT TO EXPLORE CANAAN</a:t>
            </a:r>
          </a:p>
        </p:txBody>
      </p:sp>
      <p:sp>
        <p:nvSpPr>
          <p:cNvPr id="14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aleb &amp; Joshua | Graig's Bible Blog">
            <a:extLst>
              <a:ext uri="{FF2B5EF4-FFF2-40B4-BE49-F238E27FC236}">
                <a16:creationId xmlns:a16="http://schemas.microsoft.com/office/drawing/2014/main" id="{28CA3B6E-A20E-7243-BEC5-7EDF73AD3A1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16178"/>
          <a:stretch/>
        </p:blipFill>
        <p:spPr bwMode="auto">
          <a:xfrm>
            <a:off x="484632" y="484632"/>
            <a:ext cx="8137738" cy="572414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416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792F-EB7C-724B-9B26-850FA9755530}"/>
              </a:ext>
            </a:extLst>
          </p:cNvPr>
          <p:cNvSpPr>
            <a:spLocks noGrp="1"/>
          </p:cNvSpPr>
          <p:nvPr>
            <p:ph type="title"/>
          </p:nvPr>
        </p:nvSpPr>
        <p:spPr>
          <a:xfrm>
            <a:off x="9233702" y="484632"/>
            <a:ext cx="2958298" cy="6048756"/>
          </a:xfrm>
        </p:spPr>
        <p:txBody>
          <a:bodyPr vert="horz" lIns="91440" tIns="45720" rIns="91440" bIns="45720" rtlCol="0" anchor="ctr">
            <a:noAutofit/>
          </a:bodyPr>
          <a:lstStyle/>
          <a:p>
            <a:r>
              <a:rPr lang="en-US" sz="3200" dirty="0">
                <a:solidFill>
                  <a:srgbClr val="FF0000"/>
                </a:solidFill>
                <a:highlight>
                  <a:srgbClr val="00FF00"/>
                </a:highlight>
              </a:rPr>
              <a:t>When they reached the Valley of Eshkol, they cut off a branch bearing a single cluster of grapes. Two of them carried it on a pole between them, along with some pomegranates </a:t>
            </a:r>
            <a:br>
              <a:rPr lang="en-US" sz="3200" dirty="0">
                <a:solidFill>
                  <a:srgbClr val="FF0000"/>
                </a:solidFill>
                <a:highlight>
                  <a:srgbClr val="00FF00"/>
                </a:highlight>
              </a:rPr>
            </a:br>
            <a:r>
              <a:rPr lang="en-US" sz="3200" dirty="0">
                <a:solidFill>
                  <a:srgbClr val="FF0000"/>
                </a:solidFill>
                <a:highlight>
                  <a:srgbClr val="00FF00"/>
                </a:highlight>
              </a:rPr>
              <a:t>and figs.</a:t>
            </a:r>
          </a:p>
        </p:txBody>
      </p:sp>
      <p:pic>
        <p:nvPicPr>
          <p:cNvPr id="4098" name="Picture 2" descr="Quoting Quiverfull: Not Being a Stay-At-Home Momma is Rejecting God's Land  of Milk and Honey? | Suzanne Titkemeyer">
            <a:extLst>
              <a:ext uri="{FF2B5EF4-FFF2-40B4-BE49-F238E27FC236}">
                <a16:creationId xmlns:a16="http://schemas.microsoft.com/office/drawing/2014/main" id="{FEA9DB4F-0DCA-984F-8FDA-F375A1F92FA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0951" b="10951"/>
          <a:stretch/>
        </p:blipFill>
        <p:spPr bwMode="auto">
          <a:xfrm>
            <a:off x="0" y="484633"/>
            <a:ext cx="9233702" cy="6048756"/>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758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3A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EC9FC2-493F-054A-9011-9A541B770752}"/>
              </a:ext>
            </a:extLst>
          </p:cNvPr>
          <p:cNvSpPr>
            <a:spLocks noGrp="1"/>
          </p:cNvSpPr>
          <p:nvPr>
            <p:ph type="title"/>
          </p:nvPr>
        </p:nvSpPr>
        <p:spPr>
          <a:xfrm>
            <a:off x="8622370" y="73572"/>
            <a:ext cx="3464527" cy="6135203"/>
          </a:xfrm>
        </p:spPr>
        <p:txBody>
          <a:bodyPr vert="horz" lIns="91440" tIns="45720" rIns="91440" bIns="45720" rtlCol="0" anchor="ctr">
            <a:normAutofit fontScale="90000"/>
          </a:bodyPr>
          <a:lstStyle/>
          <a:p>
            <a:br>
              <a:rPr lang="en-US" sz="4000" dirty="0"/>
            </a:br>
            <a:r>
              <a:rPr lang="en-US" sz="4000" dirty="0">
                <a:solidFill>
                  <a:srgbClr val="FF0000"/>
                </a:solidFill>
                <a:highlight>
                  <a:srgbClr val="FFFF00"/>
                </a:highlight>
              </a:rPr>
              <a:t>There also we saw the Nephilim and we became like grasshoppers in our own </a:t>
            </a:r>
            <a:r>
              <a:rPr lang="en-US" sz="4000" b="1" u="sng" dirty="0">
                <a:solidFill>
                  <a:srgbClr val="FF0000"/>
                </a:solidFill>
                <a:highlight>
                  <a:srgbClr val="FFFF00"/>
                </a:highlight>
              </a:rPr>
              <a:t>sight</a:t>
            </a:r>
            <a:r>
              <a:rPr lang="en-US" sz="4000" u="sng" dirty="0">
                <a:solidFill>
                  <a:srgbClr val="FF0000"/>
                </a:solidFill>
                <a:highlight>
                  <a:srgbClr val="FFFF00"/>
                </a:highlight>
              </a:rPr>
              <a:t> </a:t>
            </a:r>
            <a:r>
              <a:rPr lang="en-US" sz="4000" dirty="0">
                <a:solidFill>
                  <a:srgbClr val="FF0000"/>
                </a:solidFill>
                <a:highlight>
                  <a:srgbClr val="FFFF00"/>
                </a:highlight>
              </a:rPr>
              <a:t>and so we were in their </a:t>
            </a:r>
            <a:r>
              <a:rPr lang="en-US" sz="4000" b="1" u="sng" dirty="0">
                <a:solidFill>
                  <a:srgbClr val="FF0000"/>
                </a:solidFill>
                <a:highlight>
                  <a:srgbClr val="FFFF00"/>
                </a:highlight>
              </a:rPr>
              <a:t>sight.</a:t>
            </a:r>
            <a:r>
              <a:rPr lang="en-US" sz="4000" dirty="0">
                <a:solidFill>
                  <a:srgbClr val="FF0000"/>
                </a:solidFill>
                <a:highlight>
                  <a:srgbClr val="FFFF00"/>
                </a:highlight>
              </a:rPr>
              <a:t> Notice all these references </a:t>
            </a:r>
            <a:r>
              <a:rPr lang="en-US" sz="4000" u="sng" dirty="0">
                <a:solidFill>
                  <a:srgbClr val="FF0000"/>
                </a:solidFill>
                <a:highlight>
                  <a:srgbClr val="FFFF00"/>
                </a:highlight>
              </a:rPr>
              <a:t>‘to sight’ </a:t>
            </a:r>
            <a:r>
              <a:rPr lang="en-US" sz="4000" dirty="0">
                <a:solidFill>
                  <a:srgbClr val="FF0000"/>
                </a:solidFill>
                <a:highlight>
                  <a:srgbClr val="FFFF00"/>
                </a:highlight>
              </a:rPr>
              <a:t>and </a:t>
            </a:r>
            <a:r>
              <a:rPr lang="en-US" sz="4000" u="sng" dirty="0">
                <a:solidFill>
                  <a:srgbClr val="FF0000"/>
                </a:solidFill>
                <a:highlight>
                  <a:srgbClr val="FFFF00"/>
                </a:highlight>
              </a:rPr>
              <a:t>‘vision’</a:t>
            </a:r>
            <a:r>
              <a:rPr lang="en-US" sz="4000" dirty="0">
                <a:solidFill>
                  <a:srgbClr val="FF0000"/>
                </a:solidFill>
                <a:highlight>
                  <a:srgbClr val="FFFF00"/>
                </a:highlight>
              </a:rPr>
              <a:t>. </a:t>
            </a:r>
            <a:r>
              <a:rPr lang="en-US" sz="4000" b="1" dirty="0">
                <a:solidFill>
                  <a:srgbClr val="FF0000"/>
                </a:solidFill>
                <a:highlight>
                  <a:srgbClr val="FFFF00"/>
                </a:highlight>
              </a:rPr>
              <a:t>Therein lay our dilemma.</a:t>
            </a:r>
            <a:br>
              <a:rPr lang="en-US" dirty="0">
                <a:solidFill>
                  <a:srgbClr val="FF0000"/>
                </a:solidFill>
              </a:rPr>
            </a:br>
            <a:endParaRPr lang="en-US" sz="4000" b="1" dirty="0">
              <a:solidFill>
                <a:srgbClr val="FF0000"/>
              </a:solidFill>
            </a:endParaRPr>
          </a:p>
        </p:txBody>
      </p:sp>
      <p:sp>
        <p:nvSpPr>
          <p:cNvPr id="14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aleb &amp; Joshua | Graig's Bible Blog">
            <a:extLst>
              <a:ext uri="{FF2B5EF4-FFF2-40B4-BE49-F238E27FC236}">
                <a16:creationId xmlns:a16="http://schemas.microsoft.com/office/drawing/2014/main" id="{28CA3B6E-A20E-7243-BEC5-7EDF73AD3A1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16178"/>
          <a:stretch/>
        </p:blipFill>
        <p:spPr bwMode="auto">
          <a:xfrm>
            <a:off x="0" y="0"/>
            <a:ext cx="8622370" cy="685800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218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34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F9ACB9-085B-CC43-B902-BCBB76189D11}"/>
              </a:ext>
            </a:extLst>
          </p:cNvPr>
          <p:cNvSpPr>
            <a:spLocks noGrp="1"/>
          </p:cNvSpPr>
          <p:nvPr>
            <p:ph type="title"/>
          </p:nvPr>
        </p:nvSpPr>
        <p:spPr>
          <a:xfrm>
            <a:off x="8711513" y="484631"/>
            <a:ext cx="3385751" cy="6274515"/>
          </a:xfrm>
        </p:spPr>
        <p:txBody>
          <a:bodyPr vert="horz" lIns="91440" tIns="45720" rIns="91440" bIns="45720" rtlCol="0" anchor="ctr">
            <a:normAutofit fontScale="90000"/>
          </a:bodyPr>
          <a:lstStyle/>
          <a:p>
            <a:br>
              <a:rPr lang="en-US" sz="4900" b="1" dirty="0">
                <a:solidFill>
                  <a:srgbClr val="FF0000"/>
                </a:solidFill>
              </a:rPr>
            </a:br>
            <a:r>
              <a:rPr lang="en-US" sz="4900" b="1" dirty="0">
                <a:solidFill>
                  <a:srgbClr val="FF0000"/>
                </a:solidFill>
                <a:highlight>
                  <a:srgbClr val="FFFF00"/>
                </a:highlight>
              </a:rPr>
              <a:t>Should they see those Giants, or should they hear and obey God who had promised them this land. </a:t>
            </a:r>
            <a:br>
              <a:rPr lang="en-US" dirty="0"/>
            </a:br>
            <a:endParaRPr lang="en-US" sz="3600" dirty="0">
              <a:solidFill>
                <a:srgbClr val="FFFFFF"/>
              </a:solidFill>
            </a:endParaRP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FB6E18F9-DB0B-7447-8A7C-2958A13A8D70}"/>
              </a:ext>
            </a:extLst>
          </p:cNvPr>
          <p:cNvPicPr>
            <a:picLocks noGrp="1" noChangeAspect="1"/>
          </p:cNvPicPr>
          <p:nvPr>
            <p:ph idx="1"/>
          </p:nvPr>
        </p:nvPicPr>
        <p:blipFill rotWithShape="1">
          <a:blip r:embed="rId3"/>
          <a:srcRect l="6379" r="9916"/>
          <a:stretch/>
        </p:blipFill>
        <p:spPr>
          <a:xfrm>
            <a:off x="493354" y="484631"/>
            <a:ext cx="8129016" cy="5724143"/>
          </a:xfrm>
          <a:prstGeom prst="rect">
            <a:avLst/>
          </a:prstGeom>
          <a:effectLst/>
        </p:spPr>
      </p:pic>
    </p:spTree>
    <p:extLst>
      <p:ext uri="{BB962C8B-B14F-4D97-AF65-F5344CB8AC3E}">
        <p14:creationId xmlns:p14="http://schemas.microsoft.com/office/powerpoint/2010/main" val="799192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9BD0A92D-399A-41B4-B955-6B72A41B7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42264" y="0"/>
            <a:ext cx="9349736"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a:extLst>
              <a:ext uri="{FF2B5EF4-FFF2-40B4-BE49-F238E27FC236}">
                <a16:creationId xmlns:a16="http://schemas.microsoft.com/office/drawing/2014/main" id="{D6A49DF9-534D-4905-8F46-02AB63EB6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3ABFA30B-1D99-924A-8DB8-E5F081F5CC2F}"/>
              </a:ext>
            </a:extLst>
          </p:cNvPr>
          <p:cNvSpPr>
            <a:spLocks noGrp="1"/>
          </p:cNvSpPr>
          <p:nvPr>
            <p:ph type="title"/>
          </p:nvPr>
        </p:nvSpPr>
        <p:spPr>
          <a:xfrm>
            <a:off x="-1" y="5508234"/>
            <a:ext cx="7840769" cy="1359241"/>
          </a:xfrm>
        </p:spPr>
        <p:txBody>
          <a:bodyPr vert="horz" lIns="91440" tIns="45720" rIns="91440" bIns="45720" rtlCol="0" anchor="t">
            <a:normAutofit/>
          </a:bodyPr>
          <a:lstStyle/>
          <a:p>
            <a:r>
              <a:rPr lang="en-US" b="1" dirty="0">
                <a:solidFill>
                  <a:srgbClr val="FF0000"/>
                </a:solidFill>
              </a:rPr>
              <a:t>The story of a</a:t>
            </a:r>
            <a:r>
              <a:rPr lang="en-US" b="1" kern="1200" dirty="0">
                <a:solidFill>
                  <a:srgbClr val="FF0000"/>
                </a:solidFill>
                <a:latin typeface="+mj-lt"/>
                <a:ea typeface="+mj-ea"/>
                <a:cs typeface="+mj-cs"/>
              </a:rPr>
              <a:t> Nomad eating dates in the middle of the night. </a:t>
            </a:r>
          </a:p>
        </p:txBody>
      </p:sp>
      <p:sp>
        <p:nvSpPr>
          <p:cNvPr id="65" name="Freeform 56">
            <a:extLst>
              <a:ext uri="{FF2B5EF4-FFF2-40B4-BE49-F238E27FC236}">
                <a16:creationId xmlns:a16="http://schemas.microsoft.com/office/drawing/2014/main" id="{9FA51AA9-DFBD-4CB2-9C70-26DAC24A3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35021" y="2"/>
            <a:ext cx="4305922" cy="3193227"/>
          </a:xfrm>
          <a:custGeom>
            <a:avLst/>
            <a:gdLst>
              <a:gd name="connsiteX0" fmla="*/ 268379 w 4305922"/>
              <a:gd name="connsiteY0" fmla="*/ 0 h 3193227"/>
              <a:gd name="connsiteX1" fmla="*/ 4037544 w 4305922"/>
              <a:gd name="connsiteY1" fmla="*/ 0 h 3193227"/>
              <a:gd name="connsiteX2" fmla="*/ 4046072 w 4305922"/>
              <a:gd name="connsiteY2" fmla="*/ 14037 h 3193227"/>
              <a:gd name="connsiteX3" fmla="*/ 4305922 w 4305922"/>
              <a:gd name="connsiteY3" fmla="*/ 1040266 h 3193227"/>
              <a:gd name="connsiteX4" fmla="*/ 2152962 w 4305922"/>
              <a:gd name="connsiteY4" fmla="*/ 3193227 h 3193227"/>
              <a:gd name="connsiteX5" fmla="*/ 0 w 4305922"/>
              <a:gd name="connsiteY5" fmla="*/ 1040266 h 3193227"/>
              <a:gd name="connsiteX6" fmla="*/ 259851 w 4305922"/>
              <a:gd name="connsiteY6" fmla="*/ 14037 h 319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922" h="3193227">
                <a:moveTo>
                  <a:pt x="268379" y="0"/>
                </a:moveTo>
                <a:lnTo>
                  <a:pt x="4037544" y="0"/>
                </a:lnTo>
                <a:lnTo>
                  <a:pt x="4046072" y="14037"/>
                </a:lnTo>
                <a:cubicBezTo>
                  <a:pt x="4211790" y="319097"/>
                  <a:pt x="4305922" y="668689"/>
                  <a:pt x="4305922" y="1040266"/>
                </a:cubicBezTo>
                <a:cubicBezTo>
                  <a:pt x="4305922" y="2229314"/>
                  <a:pt x="3342009" y="3193227"/>
                  <a:pt x="2152962" y="3193227"/>
                </a:cubicBezTo>
                <a:cubicBezTo>
                  <a:pt x="963913" y="3193227"/>
                  <a:pt x="0" y="2229314"/>
                  <a:pt x="0" y="1040266"/>
                </a:cubicBezTo>
                <a:cubicBezTo>
                  <a:pt x="0" y="668689"/>
                  <a:pt x="94133" y="319097"/>
                  <a:pt x="259851" y="14037"/>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B9812199-21C7-1F49-8C97-25F7231CD83B}"/>
              </a:ext>
            </a:extLst>
          </p:cNvPr>
          <p:cNvPicPr>
            <a:picLocks noGrp="1" noChangeAspect="1"/>
          </p:cNvPicPr>
          <p:nvPr>
            <p:ph idx="1"/>
          </p:nvPr>
        </p:nvPicPr>
        <p:blipFill rotWithShape="1">
          <a:blip r:embed="rId4">
            <a:alphaModFix/>
          </a:blip>
          <a:srcRect l="12617" r="12618" b="2"/>
          <a:stretch/>
        </p:blipFill>
        <p:spPr>
          <a:xfrm>
            <a:off x="0" y="0"/>
            <a:ext cx="7840768" cy="5498757"/>
          </a:xfrm>
          <a:custGeom>
            <a:avLst/>
            <a:gdLst/>
            <a:ahLst/>
            <a:cxnLst/>
            <a:rect l="l" t="t" r="r" b="b"/>
            <a:pathLst>
              <a:path w="4063868" h="3072200">
                <a:moveTo>
                  <a:pt x="288818" y="0"/>
                </a:moveTo>
                <a:lnTo>
                  <a:pt x="3775050" y="0"/>
                </a:lnTo>
                <a:lnTo>
                  <a:pt x="3818625" y="71726"/>
                </a:lnTo>
                <a:cubicBezTo>
                  <a:pt x="3975028" y="359637"/>
                  <a:pt x="4063868" y="689577"/>
                  <a:pt x="4063868" y="1040266"/>
                </a:cubicBezTo>
                <a:cubicBezTo>
                  <a:pt x="4063868" y="2162473"/>
                  <a:pt x="3154140" y="3072200"/>
                  <a:pt x="2031934" y="3072200"/>
                </a:cubicBezTo>
                <a:cubicBezTo>
                  <a:pt x="909728" y="3072200"/>
                  <a:pt x="0" y="2162473"/>
                  <a:pt x="0" y="1040266"/>
                </a:cubicBezTo>
                <a:cubicBezTo>
                  <a:pt x="0" y="689577"/>
                  <a:pt x="88841" y="359637"/>
                  <a:pt x="245244" y="71726"/>
                </a:cubicBezTo>
                <a:close/>
              </a:path>
            </a:pathLst>
          </a:custGeom>
          <a:effectLst>
            <a:softEdge rad="0"/>
          </a:effectLst>
        </p:spPr>
      </p:pic>
      <p:sp>
        <p:nvSpPr>
          <p:cNvPr id="67" name="Freeform 58">
            <a:extLst>
              <a:ext uri="{FF2B5EF4-FFF2-40B4-BE49-F238E27FC236}">
                <a16:creationId xmlns:a16="http://schemas.microsoft.com/office/drawing/2014/main" id="{D5905D0D-FE5E-454B-A340-4DE821C09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5658" y="1424717"/>
            <a:ext cx="4506342" cy="5442758"/>
          </a:xfrm>
          <a:custGeom>
            <a:avLst/>
            <a:gdLst>
              <a:gd name="connsiteX0" fmla="*/ 3034499 w 4506342"/>
              <a:gd name="connsiteY0" fmla="*/ 0 h 5442758"/>
              <a:gd name="connsiteX1" fmla="*/ 4480922 w 4506342"/>
              <a:gd name="connsiteY1" fmla="*/ 366248 h 5442758"/>
              <a:gd name="connsiteX2" fmla="*/ 4506342 w 4506342"/>
              <a:gd name="connsiteY2" fmla="*/ 381691 h 5442758"/>
              <a:gd name="connsiteX3" fmla="*/ 4506342 w 4506342"/>
              <a:gd name="connsiteY3" fmla="*/ 5442758 h 5442758"/>
              <a:gd name="connsiteX4" fmla="*/ 1193461 w 4506342"/>
              <a:gd name="connsiteY4" fmla="*/ 5442758 h 5442758"/>
              <a:gd name="connsiteX5" fmla="*/ 1104276 w 4506342"/>
              <a:gd name="connsiteY5" fmla="*/ 5376066 h 5442758"/>
              <a:gd name="connsiteX6" fmla="*/ 0 w 4506342"/>
              <a:gd name="connsiteY6" fmla="*/ 3034499 h 5442758"/>
              <a:gd name="connsiteX7" fmla="*/ 3034499 w 4506342"/>
              <a:gd name="connsiteY7" fmla="*/ 0 h 544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342" h="5442758">
                <a:moveTo>
                  <a:pt x="3034499" y="0"/>
                </a:moveTo>
                <a:cubicBezTo>
                  <a:pt x="3558220" y="0"/>
                  <a:pt x="4050953" y="132675"/>
                  <a:pt x="4480922" y="366248"/>
                </a:cubicBezTo>
                <a:lnTo>
                  <a:pt x="4506342" y="381691"/>
                </a:lnTo>
                <a:lnTo>
                  <a:pt x="4506342" y="5442758"/>
                </a:lnTo>
                <a:lnTo>
                  <a:pt x="1193461" y="5442758"/>
                </a:lnTo>
                <a:lnTo>
                  <a:pt x="1104276" y="5376066"/>
                </a:lnTo>
                <a:cubicBezTo>
                  <a:pt x="429867" y="4819495"/>
                  <a:pt x="0" y="3977198"/>
                  <a:pt x="0" y="3034499"/>
                </a:cubicBezTo>
                <a:cubicBezTo>
                  <a:pt x="0" y="1358591"/>
                  <a:pt x="1358591" y="0"/>
                  <a:pt x="3034499"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6F6C7654-5703-404C-8927-0D1A51A1418A}"/>
              </a:ext>
            </a:extLst>
          </p:cNvPr>
          <p:cNvPicPr>
            <a:picLocks noChangeAspect="1"/>
          </p:cNvPicPr>
          <p:nvPr/>
        </p:nvPicPr>
        <p:blipFill rotWithShape="1">
          <a:blip r:embed="rId5">
            <a:alphaModFix/>
          </a:blip>
          <a:srcRect t="19134" r="-1" b="-1"/>
          <a:stretch/>
        </p:blipFill>
        <p:spPr>
          <a:xfrm>
            <a:off x="7685657" y="0"/>
            <a:ext cx="4506343" cy="6867475"/>
          </a:xfrm>
          <a:custGeom>
            <a:avLst/>
            <a:gdLst/>
            <a:ahLst/>
            <a:cxnLst/>
            <a:rect l="l" t="t" r="r" b="b"/>
            <a:pathLst>
              <a:path w="4351232" h="5287648">
                <a:moveTo>
                  <a:pt x="2879389" y="0"/>
                </a:moveTo>
                <a:cubicBezTo>
                  <a:pt x="3376340" y="0"/>
                  <a:pt x="3843887" y="125893"/>
                  <a:pt x="4251877" y="347527"/>
                </a:cubicBezTo>
                <a:lnTo>
                  <a:pt x="4351232" y="407886"/>
                </a:lnTo>
                <a:lnTo>
                  <a:pt x="4351232" y="5287648"/>
                </a:lnTo>
                <a:lnTo>
                  <a:pt x="1303444" y="5287648"/>
                </a:lnTo>
                <a:lnTo>
                  <a:pt x="1269495" y="5267024"/>
                </a:lnTo>
                <a:cubicBezTo>
                  <a:pt x="503573" y="4749577"/>
                  <a:pt x="0" y="3873291"/>
                  <a:pt x="0" y="2879389"/>
                </a:cubicBezTo>
                <a:cubicBezTo>
                  <a:pt x="0" y="1289146"/>
                  <a:pt x="1289146" y="0"/>
                  <a:pt x="2879389" y="0"/>
                </a:cubicBezTo>
                <a:close/>
              </a:path>
            </a:pathLst>
          </a:custGeom>
          <a:effectLst>
            <a:softEdge rad="0"/>
          </a:effectLst>
        </p:spPr>
      </p:pic>
    </p:spTree>
    <p:extLst>
      <p:ext uri="{BB962C8B-B14F-4D97-AF65-F5344CB8AC3E}">
        <p14:creationId xmlns:p14="http://schemas.microsoft.com/office/powerpoint/2010/main" val="903331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E63A2EF4-29D7-9B44-AA43-82B786A26705}"/>
              </a:ext>
            </a:extLst>
          </p:cNvPr>
          <p:cNvSpPr>
            <a:spLocks noGrp="1"/>
          </p:cNvSpPr>
          <p:nvPr>
            <p:ph idx="1"/>
          </p:nvPr>
        </p:nvSpPr>
        <p:spPr>
          <a:xfrm>
            <a:off x="596463" y="551960"/>
            <a:ext cx="10999072" cy="5754077"/>
          </a:xfrm>
        </p:spPr>
        <p:txBody>
          <a:bodyPr>
            <a:normAutofit fontScale="92500" lnSpcReduction="20000"/>
          </a:bodyPr>
          <a:lstStyle/>
          <a:p>
            <a:r>
              <a:rPr lang="en-US" sz="4300" b="1" dirty="0">
                <a:solidFill>
                  <a:srgbClr val="FF0000"/>
                </a:solidFill>
              </a:rPr>
              <a:t>That same, reality is only what I can see, and if I don't see the worms, the worms don’t exist. Reality, the Israelites also declared is only what they see, and they see only Giants. </a:t>
            </a:r>
          </a:p>
          <a:p>
            <a:r>
              <a:rPr lang="en-US" sz="4300" dirty="0">
                <a:highlight>
                  <a:srgbClr val="FFFF00"/>
                </a:highlight>
              </a:rPr>
              <a:t>Go into the promised land, no way what an insane idea. </a:t>
            </a:r>
          </a:p>
          <a:p>
            <a:r>
              <a:rPr lang="en-US" sz="4300" b="1" dirty="0">
                <a:solidFill>
                  <a:srgbClr val="FF0000"/>
                </a:solidFill>
              </a:rPr>
              <a:t>But Caleb, Caleb came to a different conclusion.</a:t>
            </a:r>
            <a:endParaRPr lang="en-US" sz="4300" dirty="0"/>
          </a:p>
          <a:p>
            <a:r>
              <a:rPr lang="en-US" sz="4300" dirty="0">
                <a:highlight>
                  <a:srgbClr val="FFFF00"/>
                </a:highlight>
              </a:rPr>
              <a:t>Numbers 14:9, Do not fear the people of the land, for they will be our prey. Their protection has been removed from them and the Lord is with us do not fear them.</a:t>
            </a:r>
          </a:p>
          <a:p>
            <a:endParaRPr lang="en-US" dirty="0"/>
          </a:p>
        </p:txBody>
      </p:sp>
    </p:spTree>
    <p:extLst>
      <p:ext uri="{BB962C8B-B14F-4D97-AF65-F5344CB8AC3E}">
        <p14:creationId xmlns:p14="http://schemas.microsoft.com/office/powerpoint/2010/main" val="3057607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23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895CC2-C971-3940-9262-52437CBEBC59}"/>
              </a:ext>
            </a:extLst>
          </p:cNvPr>
          <p:cNvSpPr>
            <a:spLocks noGrp="1"/>
          </p:cNvSpPr>
          <p:nvPr>
            <p:ph type="title"/>
          </p:nvPr>
        </p:nvSpPr>
        <p:spPr>
          <a:xfrm>
            <a:off x="8711514" y="484631"/>
            <a:ext cx="2995854" cy="5724143"/>
          </a:xfrm>
        </p:spPr>
        <p:txBody>
          <a:bodyPr vert="horz" lIns="91440" tIns="45720" rIns="91440" bIns="45720" rtlCol="0" anchor="ctr">
            <a:normAutofit fontScale="90000"/>
          </a:bodyPr>
          <a:lstStyle/>
          <a:p>
            <a:br>
              <a:rPr lang="en-US" b="1" dirty="0">
                <a:solidFill>
                  <a:srgbClr val="FF0000"/>
                </a:solidFill>
              </a:rPr>
            </a:br>
            <a:r>
              <a:rPr lang="en-US" b="1" dirty="0">
                <a:solidFill>
                  <a:srgbClr val="FF0000"/>
                </a:solidFill>
                <a:highlight>
                  <a:srgbClr val="FFFF00"/>
                </a:highlight>
              </a:rPr>
              <a:t>Here in the first season of Caleb's life</a:t>
            </a:r>
            <a:r>
              <a:rPr lang="en-US" dirty="0">
                <a:solidFill>
                  <a:srgbClr val="FF0000"/>
                </a:solidFill>
                <a:highlight>
                  <a:srgbClr val="FFFF00"/>
                </a:highlight>
              </a:rPr>
              <a:t> he was trusting God's presence. </a:t>
            </a:r>
            <a:r>
              <a:rPr lang="en-US" b="1" dirty="0">
                <a:solidFill>
                  <a:srgbClr val="FF0000"/>
                </a:solidFill>
                <a:highlight>
                  <a:srgbClr val="FFFF00"/>
                </a:highlight>
              </a:rPr>
              <a:t>Trusting God's presence</a:t>
            </a:r>
            <a:r>
              <a:rPr lang="en-US" b="1" dirty="0">
                <a:solidFill>
                  <a:srgbClr val="FF0000"/>
                </a:solidFill>
              </a:rPr>
              <a:t>.</a:t>
            </a:r>
            <a:r>
              <a:rPr lang="en-US" dirty="0">
                <a:solidFill>
                  <a:srgbClr val="FF0000"/>
                </a:solidFill>
              </a:rPr>
              <a:t> </a:t>
            </a:r>
            <a:br>
              <a:rPr lang="en-US" dirty="0">
                <a:solidFill>
                  <a:srgbClr val="FF0000"/>
                </a:solidFill>
              </a:rPr>
            </a:br>
            <a:endParaRPr lang="en-US" sz="3600" dirty="0">
              <a:solidFill>
                <a:srgbClr val="FF0000"/>
              </a:solidFill>
            </a:endParaRP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22A477D-DB2A-B94C-96F7-C38F4AAF054B}"/>
              </a:ext>
            </a:extLst>
          </p:cNvPr>
          <p:cNvPicPr>
            <a:picLocks noGrp="1" noChangeAspect="1"/>
          </p:cNvPicPr>
          <p:nvPr>
            <p:ph idx="1"/>
          </p:nvPr>
        </p:nvPicPr>
        <p:blipFill rotWithShape="1">
          <a:blip r:embed="rId2"/>
          <a:srcRect l="12544" r="3750"/>
          <a:stretch/>
        </p:blipFill>
        <p:spPr>
          <a:xfrm>
            <a:off x="493354" y="484631"/>
            <a:ext cx="8115510" cy="5724143"/>
          </a:xfrm>
          <a:prstGeom prst="rect">
            <a:avLst/>
          </a:prstGeom>
          <a:effectLst/>
        </p:spPr>
      </p:pic>
    </p:spTree>
    <p:extLst>
      <p:ext uri="{BB962C8B-B14F-4D97-AF65-F5344CB8AC3E}">
        <p14:creationId xmlns:p14="http://schemas.microsoft.com/office/powerpoint/2010/main" val="2248332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BADFF-3970-A544-A286-8BA9E5EE124C}"/>
              </a:ext>
            </a:extLst>
          </p:cNvPr>
          <p:cNvSpPr>
            <a:spLocks noGrp="1"/>
          </p:cNvSpPr>
          <p:nvPr>
            <p:ph type="title"/>
          </p:nvPr>
        </p:nvSpPr>
        <p:spPr>
          <a:xfrm>
            <a:off x="5990897" y="0"/>
            <a:ext cx="6177528" cy="6857990"/>
          </a:xfrm>
        </p:spPr>
        <p:txBody>
          <a:bodyPr vert="horz" lIns="91440" tIns="45720" rIns="91440" bIns="45720" rtlCol="0" anchor="t">
            <a:normAutofit fontScale="90000"/>
          </a:bodyPr>
          <a:lstStyle/>
          <a:p>
            <a:r>
              <a:rPr lang="en-US" dirty="0">
                <a:solidFill>
                  <a:srgbClr val="FF0000"/>
                </a:solidFill>
                <a:highlight>
                  <a:srgbClr val="FFFF00"/>
                </a:highlight>
              </a:rPr>
              <a:t>Reality, Caleb acknowledged, was more than what he could see or hear or smell or taste or touch.</a:t>
            </a:r>
            <a:br>
              <a:rPr lang="en-US" dirty="0">
                <a:solidFill>
                  <a:srgbClr val="FF0000"/>
                </a:solidFill>
                <a:highlight>
                  <a:srgbClr val="FFFF00"/>
                </a:highlight>
              </a:rPr>
            </a:br>
            <a:r>
              <a:rPr lang="en-US" dirty="0">
                <a:solidFill>
                  <a:srgbClr val="FF0000"/>
                </a:solidFill>
                <a:highlight>
                  <a:srgbClr val="FFFF00"/>
                </a:highlight>
              </a:rPr>
              <a:t> </a:t>
            </a:r>
            <a:br>
              <a:rPr lang="en-US" dirty="0">
                <a:solidFill>
                  <a:srgbClr val="FF0000"/>
                </a:solidFill>
                <a:highlight>
                  <a:srgbClr val="FFFF00"/>
                </a:highlight>
              </a:rPr>
            </a:br>
            <a:r>
              <a:rPr lang="en-US" dirty="0">
                <a:solidFill>
                  <a:srgbClr val="FF0000"/>
                </a:solidFill>
                <a:highlight>
                  <a:srgbClr val="FFFF00"/>
                </a:highlight>
              </a:rPr>
              <a:t>He knew God had promised and so he was trusting God's presence. </a:t>
            </a:r>
            <a:br>
              <a:rPr lang="en-US" dirty="0">
                <a:solidFill>
                  <a:srgbClr val="FF0000"/>
                </a:solidFill>
                <a:highlight>
                  <a:srgbClr val="FFFF00"/>
                </a:highlight>
              </a:rPr>
            </a:br>
            <a:r>
              <a:rPr lang="en-US" dirty="0">
                <a:solidFill>
                  <a:schemeClr val="bg1"/>
                </a:solidFill>
                <a:highlight>
                  <a:srgbClr val="00FF00"/>
                </a:highlight>
              </a:rPr>
              <a:t>Trusting the presence of a God who even today continues to affirm to us the constancy of his presence.</a:t>
            </a:r>
            <a:br>
              <a:rPr lang="en-US" dirty="0">
                <a:highlight>
                  <a:srgbClr val="00FF00"/>
                </a:highlight>
              </a:rPr>
            </a:br>
            <a:endParaRPr lang="en-US" sz="4800" dirty="0">
              <a:highlight>
                <a:srgbClr val="00FF00"/>
              </a:highlight>
            </a:endParaRPr>
          </a:p>
        </p:txBody>
      </p:sp>
      <p:sp>
        <p:nvSpPr>
          <p:cNvPr id="16" name="Freeform: Shape 15">
            <a:extLst>
              <a:ext uri="{FF2B5EF4-FFF2-40B4-BE49-F238E27FC236}">
                <a16:creationId xmlns:a16="http://schemas.microsoft.com/office/drawing/2014/main" id="{2C6334C2-F73F-4B3B-A626-DD5F69DF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389868" cy="6374535"/>
          </a:xfrm>
          <a:custGeom>
            <a:avLst/>
            <a:gdLst>
              <a:gd name="connsiteX0" fmla="*/ 620377 w 5389868"/>
              <a:gd name="connsiteY0" fmla="*/ 6374535 h 6374535"/>
              <a:gd name="connsiteX1" fmla="*/ 3459520 w 5389868"/>
              <a:gd name="connsiteY1" fmla="*/ 6374535 h 6374535"/>
              <a:gd name="connsiteX2" fmla="*/ 3638761 w 5389868"/>
              <a:gd name="connsiteY2" fmla="*/ 6288190 h 6374535"/>
              <a:gd name="connsiteX3" fmla="*/ 5389868 w 5389868"/>
              <a:gd name="connsiteY3" fmla="*/ 3346018 h 6374535"/>
              <a:gd name="connsiteX4" fmla="*/ 2043850 w 5389868"/>
              <a:gd name="connsiteY4" fmla="*/ 0 h 6374535"/>
              <a:gd name="connsiteX5" fmla="*/ 139826 w 5389868"/>
              <a:gd name="connsiteY5" fmla="*/ 594192 h 6374535"/>
              <a:gd name="connsiteX6" fmla="*/ 0 w 5389868"/>
              <a:gd name="connsiteY6" fmla="*/ 700065 h 6374535"/>
              <a:gd name="connsiteX7" fmla="*/ 0 w 5389868"/>
              <a:gd name="connsiteY7" fmla="*/ 5991971 h 6374535"/>
              <a:gd name="connsiteX8" fmla="*/ 139827 w 5389868"/>
              <a:gd name="connsiteY8" fmla="*/ 6097845 h 6374535"/>
              <a:gd name="connsiteX9" fmla="*/ 378347 w 5389868"/>
              <a:gd name="connsiteY9" fmla="*/ 6248727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9868" h="6374535">
                <a:moveTo>
                  <a:pt x="620377" y="6374535"/>
                </a:moveTo>
                <a:lnTo>
                  <a:pt x="3459520" y="6374535"/>
                </a:lnTo>
                <a:lnTo>
                  <a:pt x="3638761" y="6288190"/>
                </a:lnTo>
                <a:cubicBezTo>
                  <a:pt x="4681799" y="5721578"/>
                  <a:pt x="5389868" y="4616487"/>
                  <a:pt x="5389868" y="3346018"/>
                </a:cubicBezTo>
                <a:cubicBezTo>
                  <a:pt x="5389868" y="1498063"/>
                  <a:pt x="3891805" y="0"/>
                  <a:pt x="2043850" y="0"/>
                </a:cubicBezTo>
                <a:cubicBezTo>
                  <a:pt x="1336430" y="0"/>
                  <a:pt x="680285" y="219535"/>
                  <a:pt x="139826" y="594192"/>
                </a:cubicBezTo>
                <a:lnTo>
                  <a:pt x="0" y="700065"/>
                </a:lnTo>
                <a:lnTo>
                  <a:pt x="0" y="5991971"/>
                </a:lnTo>
                <a:lnTo>
                  <a:pt x="139827" y="6097845"/>
                </a:lnTo>
                <a:cubicBezTo>
                  <a:pt x="217035" y="6151367"/>
                  <a:pt x="296605" y="6201724"/>
                  <a:pt x="378347" y="624872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03063538-AE28-CD47-94AC-8FF8A7D283E6}"/>
              </a:ext>
            </a:extLst>
          </p:cNvPr>
          <p:cNvPicPr>
            <a:picLocks noGrp="1" noChangeAspect="1"/>
          </p:cNvPicPr>
          <p:nvPr>
            <p:ph idx="1"/>
          </p:nvPr>
        </p:nvPicPr>
        <p:blipFill rotWithShape="1">
          <a:blip r:embed="rId3"/>
          <a:srcRect t="3094" r="1" b="11067"/>
          <a:stretch/>
        </p:blipFill>
        <p:spPr>
          <a:xfrm>
            <a:off x="20" y="10"/>
            <a:ext cx="6095980" cy="6857980"/>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p:spPr>
      </p:pic>
    </p:spTree>
    <p:extLst>
      <p:ext uri="{BB962C8B-B14F-4D97-AF65-F5344CB8AC3E}">
        <p14:creationId xmlns:p14="http://schemas.microsoft.com/office/powerpoint/2010/main" val="3128503387"/>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7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E14DB-2753-994C-BA95-CEF514A8F3F4}"/>
              </a:ext>
            </a:extLst>
          </p:cNvPr>
          <p:cNvSpPr>
            <a:spLocks noGrp="1"/>
          </p:cNvSpPr>
          <p:nvPr>
            <p:ph type="title"/>
          </p:nvPr>
        </p:nvSpPr>
        <p:spPr>
          <a:xfrm>
            <a:off x="9093496" y="618681"/>
            <a:ext cx="2613872" cy="4794567"/>
          </a:xfrm>
        </p:spPr>
        <p:txBody>
          <a:bodyPr vert="horz" lIns="91440" tIns="45720" rIns="91440" bIns="45720" rtlCol="0" anchor="ctr">
            <a:normAutofit fontScale="90000"/>
          </a:bodyPr>
          <a:lstStyle/>
          <a:p>
            <a:br>
              <a:rPr lang="en-US" sz="3600" b="1" dirty="0">
                <a:solidFill>
                  <a:srgbClr val="FFFFFF"/>
                </a:solidFill>
              </a:rPr>
            </a:br>
            <a:r>
              <a:rPr lang="en-US" sz="4900" b="1" dirty="0"/>
              <a:t>Will you trust in God's presence despite what you see? </a:t>
            </a:r>
            <a:br>
              <a:rPr lang="en-US" sz="3600" dirty="0">
                <a:solidFill>
                  <a:srgbClr val="FFFFFF"/>
                </a:solidFill>
              </a:rPr>
            </a:br>
            <a:endParaRPr lang="en-US" sz="3600" dirty="0">
              <a:solidFill>
                <a:srgbClr val="FFFFFF"/>
              </a:solidFill>
            </a:endParaRP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F745371-6546-3549-9407-032B6FA0DD2C}"/>
              </a:ext>
            </a:extLst>
          </p:cNvPr>
          <p:cNvPicPr>
            <a:picLocks noGrp="1" noChangeAspect="1"/>
          </p:cNvPicPr>
          <p:nvPr>
            <p:ph idx="1"/>
          </p:nvPr>
        </p:nvPicPr>
        <p:blipFill rotWithShape="1">
          <a:blip r:embed="rId3"/>
          <a:srcRect r="25512"/>
          <a:stretch/>
        </p:blipFill>
        <p:spPr>
          <a:xfrm>
            <a:off x="484632" y="484632"/>
            <a:ext cx="8115509" cy="5724144"/>
          </a:xfrm>
          <a:prstGeom prst="rect">
            <a:avLst/>
          </a:prstGeom>
          <a:effectLst/>
        </p:spPr>
      </p:pic>
    </p:spTree>
    <p:extLst>
      <p:ext uri="{BB962C8B-B14F-4D97-AF65-F5344CB8AC3E}">
        <p14:creationId xmlns:p14="http://schemas.microsoft.com/office/powerpoint/2010/main" val="3099300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8" name="Rectangle 17">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4" name="Content Placeholder 3">
            <a:extLst>
              <a:ext uri="{FF2B5EF4-FFF2-40B4-BE49-F238E27FC236}">
                <a16:creationId xmlns:a16="http://schemas.microsoft.com/office/drawing/2014/main" id="{41A822D9-5F7E-764E-8120-84A499284829}"/>
              </a:ext>
            </a:extLst>
          </p:cNvPr>
          <p:cNvPicPr>
            <a:picLocks noGrp="1" noChangeAspect="1"/>
          </p:cNvPicPr>
          <p:nvPr>
            <p:ph idx="1"/>
          </p:nvPr>
        </p:nvPicPr>
        <p:blipFill rotWithShape="1">
          <a:blip r:embed="rId3"/>
          <a:srcRect r="736"/>
          <a:stretch/>
        </p:blipFill>
        <p:spPr>
          <a:xfrm rot="21480000">
            <a:off x="-383012" y="-201352"/>
            <a:ext cx="12947259" cy="7199969"/>
          </a:xfrm>
          <a:prstGeom prst="rect">
            <a:avLst/>
          </a:prstGeom>
        </p:spPr>
      </p:pic>
      <p:sp>
        <p:nvSpPr>
          <p:cNvPr id="5" name="Rectangle 4">
            <a:extLst>
              <a:ext uri="{FF2B5EF4-FFF2-40B4-BE49-F238E27FC236}">
                <a16:creationId xmlns:a16="http://schemas.microsoft.com/office/drawing/2014/main" id="{630A149E-335A-3744-94F5-8100DC954DF0}"/>
              </a:ext>
            </a:extLst>
          </p:cNvPr>
          <p:cNvSpPr/>
          <p:nvPr/>
        </p:nvSpPr>
        <p:spPr>
          <a:xfrm>
            <a:off x="-241739" y="4267200"/>
            <a:ext cx="12791091" cy="2554545"/>
          </a:xfrm>
          <a:prstGeom prst="rect">
            <a:avLst/>
          </a:prstGeom>
        </p:spPr>
        <p:txBody>
          <a:bodyPr wrap="square">
            <a:spAutoFit/>
          </a:bodyPr>
          <a:lstStyle/>
          <a:p>
            <a:endParaRPr lang="en-US" sz="40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endParaRPr lang="en-US" sz="40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r>
              <a:rPr lang="en-US" sz="4000" b="1" dirty="0">
                <a:latin typeface="Calibri" panose="020F0502020204030204" pitchFamily="34" charset="0"/>
                <a:ea typeface="Calibri" panose="020F0502020204030204" pitchFamily="34" charset="0"/>
                <a:cs typeface="Times New Roman" panose="02020603050405020304" pitchFamily="18" charset="0"/>
              </a:rPr>
              <a:t>Will you continue to trust God?</a:t>
            </a:r>
            <a:r>
              <a:rPr lang="en-US" sz="4000" dirty="0">
                <a:latin typeface="Calibri" panose="020F0502020204030204" pitchFamily="34" charset="0"/>
                <a:ea typeface="Calibri" panose="020F0502020204030204" pitchFamily="34" charset="0"/>
                <a:cs typeface="Times New Roman" panose="02020603050405020304" pitchFamily="18" charset="0"/>
              </a:rPr>
              <a:t> Will you continue to trust God as Caleb who said the Lord is with us, do not fear death?</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8904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9639-E2D9-044B-B9E0-FA4E5742CBFC}"/>
              </a:ext>
            </a:extLst>
          </p:cNvPr>
          <p:cNvSpPr>
            <a:spLocks noGrp="1"/>
          </p:cNvSpPr>
          <p:nvPr>
            <p:ph type="title"/>
          </p:nvPr>
        </p:nvSpPr>
        <p:spPr>
          <a:xfrm>
            <a:off x="8944302" y="0"/>
            <a:ext cx="3247697" cy="6858000"/>
          </a:xfrm>
        </p:spPr>
        <p:txBody>
          <a:bodyPr vert="horz" lIns="91440" tIns="45720" rIns="91440" bIns="45720" rtlCol="0" anchor="ctr">
            <a:normAutofit/>
          </a:bodyPr>
          <a:lstStyle/>
          <a:p>
            <a:r>
              <a:rPr lang="en-US" b="1" dirty="0">
                <a:solidFill>
                  <a:srgbClr val="FF0000"/>
                </a:solidFill>
              </a:rPr>
              <a:t>Meet the engineers who invented Siri.</a:t>
            </a:r>
            <a:br>
              <a:rPr lang="en-US" b="1" dirty="0"/>
            </a:br>
            <a:br>
              <a:rPr lang="en-US" b="1" dirty="0"/>
            </a:br>
            <a:r>
              <a:rPr lang="en-US" b="1" dirty="0">
                <a:highlight>
                  <a:srgbClr val="FFFF00"/>
                </a:highlight>
              </a:rPr>
              <a:t>Adam </a:t>
            </a:r>
            <a:r>
              <a:rPr lang="en-US" b="1" dirty="0" err="1">
                <a:highlight>
                  <a:srgbClr val="FFFF00"/>
                </a:highlight>
              </a:rPr>
              <a:t>Cheyer</a:t>
            </a:r>
            <a:r>
              <a:rPr lang="en-US" dirty="0">
                <a:highlight>
                  <a:srgbClr val="FFFF00"/>
                </a:highlight>
              </a:rPr>
              <a:t>, </a:t>
            </a:r>
            <a:r>
              <a:rPr lang="en-US" b="1" dirty="0">
                <a:highlight>
                  <a:srgbClr val="FFFF00"/>
                </a:highlight>
              </a:rPr>
              <a:t>Dag </a:t>
            </a:r>
            <a:r>
              <a:rPr lang="en-US" b="1" dirty="0" err="1">
                <a:highlight>
                  <a:srgbClr val="FFFF00"/>
                </a:highlight>
              </a:rPr>
              <a:t>Kittlaus</a:t>
            </a:r>
            <a:r>
              <a:rPr lang="en-US" dirty="0">
                <a:highlight>
                  <a:srgbClr val="FFFF00"/>
                </a:highlight>
              </a:rPr>
              <a:t>, and </a:t>
            </a:r>
            <a:r>
              <a:rPr lang="en-US" b="1" dirty="0">
                <a:highlight>
                  <a:srgbClr val="FFFF00"/>
                </a:highlight>
              </a:rPr>
              <a:t>Tom Gruber</a:t>
            </a:r>
            <a:r>
              <a:rPr lang="en-US" dirty="0">
                <a:highlight>
                  <a:srgbClr val="FFFF00"/>
                </a:highlight>
              </a:rPr>
              <a:t>.</a:t>
            </a:r>
            <a:endParaRPr lang="en-US" sz="3600" dirty="0">
              <a:solidFill>
                <a:srgbClr val="FFFFFF"/>
              </a:solidFill>
              <a:highlight>
                <a:srgbClr val="FFFF00"/>
              </a:highlight>
            </a:endParaRPr>
          </a:p>
        </p:txBody>
      </p:sp>
      <p:pic>
        <p:nvPicPr>
          <p:cNvPr id="4" name="Content Placeholder 3">
            <a:extLst>
              <a:ext uri="{FF2B5EF4-FFF2-40B4-BE49-F238E27FC236}">
                <a16:creationId xmlns:a16="http://schemas.microsoft.com/office/drawing/2014/main" id="{BD6EB353-D448-8B47-8BBB-F8092724FFA6}"/>
              </a:ext>
            </a:extLst>
          </p:cNvPr>
          <p:cNvPicPr>
            <a:picLocks noGrp="1" noChangeAspect="1"/>
          </p:cNvPicPr>
          <p:nvPr>
            <p:ph idx="1"/>
          </p:nvPr>
        </p:nvPicPr>
        <p:blipFill rotWithShape="1">
          <a:blip r:embed="rId3"/>
          <a:srcRect r="-1" b="9223"/>
          <a:stretch/>
        </p:blipFill>
        <p:spPr>
          <a:xfrm>
            <a:off x="0" y="0"/>
            <a:ext cx="8821639" cy="6858000"/>
          </a:xfrm>
          <a:prstGeom prst="rect">
            <a:avLst/>
          </a:prstGeom>
          <a:effectLst/>
        </p:spPr>
      </p:pic>
    </p:spTree>
    <p:extLst>
      <p:ext uri="{BB962C8B-B14F-4D97-AF65-F5344CB8AC3E}">
        <p14:creationId xmlns:p14="http://schemas.microsoft.com/office/powerpoint/2010/main" val="4178554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4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519B1F-4F9D-1B4A-AF08-ED728DA7410A}"/>
              </a:ext>
            </a:extLst>
          </p:cNvPr>
          <p:cNvSpPr>
            <a:spLocks noGrp="1"/>
          </p:cNvSpPr>
          <p:nvPr>
            <p:ph type="title"/>
          </p:nvPr>
        </p:nvSpPr>
        <p:spPr>
          <a:xfrm>
            <a:off x="9093496" y="618681"/>
            <a:ext cx="2892558" cy="5590095"/>
          </a:xfrm>
        </p:spPr>
        <p:txBody>
          <a:bodyPr vert="horz" lIns="91440" tIns="45720" rIns="91440" bIns="45720" rtlCol="0" anchor="ctr">
            <a:normAutofit/>
          </a:bodyPr>
          <a:lstStyle/>
          <a:p>
            <a:r>
              <a:rPr lang="en-US" sz="4000" b="1" dirty="0">
                <a:solidFill>
                  <a:schemeClr val="bg1"/>
                </a:solidFill>
              </a:rPr>
              <a:t>We need an alarm, to orient us to the presence of God. To keep us constantly aware of God.</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6629B874-5EC8-7241-9C9D-10685E69CD2D}"/>
              </a:ext>
            </a:extLst>
          </p:cNvPr>
          <p:cNvPicPr>
            <a:picLocks noGrp="1" noChangeAspect="1"/>
          </p:cNvPicPr>
          <p:nvPr>
            <p:ph idx="1"/>
          </p:nvPr>
        </p:nvPicPr>
        <p:blipFill rotWithShape="1">
          <a:blip r:embed="rId3"/>
          <a:srcRect l="13073" r="12439"/>
          <a:stretch/>
        </p:blipFill>
        <p:spPr>
          <a:xfrm>
            <a:off x="588579" y="618681"/>
            <a:ext cx="7918837" cy="5487829"/>
          </a:xfrm>
          <a:prstGeom prst="rect">
            <a:avLst/>
          </a:prstGeom>
          <a:effectLst/>
        </p:spPr>
      </p:pic>
    </p:spTree>
    <p:extLst>
      <p:ext uri="{BB962C8B-B14F-4D97-AF65-F5344CB8AC3E}">
        <p14:creationId xmlns:p14="http://schemas.microsoft.com/office/powerpoint/2010/main" val="3837018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FE6E-2596-4E4D-8743-E08A2A2ADB7C}"/>
              </a:ext>
            </a:extLst>
          </p:cNvPr>
          <p:cNvSpPr>
            <a:spLocks noGrp="1"/>
          </p:cNvSpPr>
          <p:nvPr>
            <p:ph type="title"/>
          </p:nvPr>
        </p:nvSpPr>
        <p:spPr>
          <a:xfrm>
            <a:off x="1" y="0"/>
            <a:ext cx="5128054" cy="6857999"/>
          </a:xfrm>
        </p:spPr>
        <p:txBody>
          <a:bodyPr vert="horz" lIns="91440" tIns="45720" rIns="91440" bIns="45720" rtlCol="0" anchor="t">
            <a:normAutofit fontScale="90000"/>
          </a:bodyPr>
          <a:lstStyle/>
          <a:p>
            <a:r>
              <a:rPr lang="en-US" dirty="0"/>
              <a:t>May I suggest that you utilize a discipline of that sort for yourselves as well.</a:t>
            </a:r>
            <a:br>
              <a:rPr lang="en-US" dirty="0"/>
            </a:br>
            <a:r>
              <a:rPr lang="en-US" dirty="0"/>
              <a:t>If we are to focus on God's presence trusting </a:t>
            </a:r>
            <a:br>
              <a:rPr lang="en-US" dirty="0"/>
            </a:br>
            <a:br>
              <a:rPr lang="en-US" dirty="0"/>
            </a:br>
            <a:r>
              <a:rPr lang="en-US" dirty="0"/>
              <a:t>God's presence as Caleb did. It must begin with a deliberate paying attention to God at all times.</a:t>
            </a:r>
            <a:endParaRPr lang="en-US" sz="4800" dirty="0"/>
          </a:p>
        </p:txBody>
      </p:sp>
      <p:sp>
        <p:nvSpPr>
          <p:cNvPr id="37"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566823BF-FA8C-3243-8732-4CBFB0F4988F}"/>
              </a:ext>
            </a:extLst>
          </p:cNvPr>
          <p:cNvPicPr>
            <a:picLocks noGrp="1" noChangeAspect="1"/>
          </p:cNvPicPr>
          <p:nvPr>
            <p:ph idx="1"/>
          </p:nvPr>
        </p:nvPicPr>
        <p:blipFill rotWithShape="1">
          <a:blip r:embed="rId3"/>
          <a:srcRect l="1619" r="636" b="1"/>
          <a:stretch/>
        </p:blipFill>
        <p:spPr>
          <a:xfrm>
            <a:off x="5329646" y="1"/>
            <a:ext cx="6862354" cy="6858002"/>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737378711"/>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C41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4D522D-5C55-744E-AB43-61779040BA50}"/>
              </a:ext>
            </a:extLst>
          </p:cNvPr>
          <p:cNvSpPr>
            <a:spLocks noGrp="1"/>
          </p:cNvSpPr>
          <p:nvPr>
            <p:ph type="title"/>
          </p:nvPr>
        </p:nvSpPr>
        <p:spPr>
          <a:xfrm>
            <a:off x="8622370" y="484631"/>
            <a:ext cx="3569629" cy="5832086"/>
          </a:xfrm>
        </p:spPr>
        <p:txBody>
          <a:bodyPr vert="horz" lIns="91440" tIns="45720" rIns="91440" bIns="45720" rtlCol="0" anchor="ctr">
            <a:noAutofit/>
          </a:bodyPr>
          <a:lstStyle/>
          <a:p>
            <a:r>
              <a:rPr lang="en-US" dirty="0">
                <a:solidFill>
                  <a:schemeClr val="bg1"/>
                </a:solidFill>
              </a:rPr>
              <a:t>As a result of their lack of trust in God's presence God punished them to wander for 40 years in the wilderness</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76EAAD5-57B6-034D-B929-7796E13D3E41}"/>
              </a:ext>
            </a:extLst>
          </p:cNvPr>
          <p:cNvPicPr>
            <a:picLocks noGrp="1" noChangeAspect="1"/>
          </p:cNvPicPr>
          <p:nvPr>
            <p:ph idx="1"/>
          </p:nvPr>
        </p:nvPicPr>
        <p:blipFill rotWithShape="1">
          <a:blip r:embed="rId3"/>
          <a:srcRect l="2835" r="13738"/>
          <a:stretch/>
        </p:blipFill>
        <p:spPr>
          <a:xfrm>
            <a:off x="493354" y="484631"/>
            <a:ext cx="8115509" cy="5724143"/>
          </a:xfrm>
          <a:prstGeom prst="rect">
            <a:avLst/>
          </a:prstGeom>
          <a:effectLst/>
        </p:spPr>
      </p:pic>
    </p:spTree>
    <p:extLst>
      <p:ext uri="{BB962C8B-B14F-4D97-AF65-F5344CB8AC3E}">
        <p14:creationId xmlns:p14="http://schemas.microsoft.com/office/powerpoint/2010/main" val="2086177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5CC5FF6-C911-4883-B5F7-F5F3E29A8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4E2200F-ED39-40A1-A6F7-65A45ED6D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4DC59FE-95C7-4792-8613-8387631B1D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1" name="Oval 20">
              <a:extLst>
                <a:ext uri="{FF2B5EF4-FFF2-40B4-BE49-F238E27FC236}">
                  <a16:creationId xmlns:a16="http://schemas.microsoft.com/office/drawing/2014/main" id="{185A6740-C8AC-4AF4-8DED-DF2AE7C5C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0287ED7-11F5-4988-9536-ED300C63D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F435B82-54F0-40A8-98AC-308BBE400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3E91545-5C3B-46A8-84FE-3866AC17D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8E118785-E32F-4098-BA19-715FB4D32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18661B7-47E9-4CFA-9D23-D94826CD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59112B5-C23D-8246-B84F-A49E29CEB409}"/>
              </a:ext>
            </a:extLst>
          </p:cNvPr>
          <p:cNvSpPr>
            <a:spLocks noGrp="1"/>
          </p:cNvSpPr>
          <p:nvPr>
            <p:ph type="title"/>
          </p:nvPr>
        </p:nvSpPr>
        <p:spPr>
          <a:xfrm>
            <a:off x="0" y="5962"/>
            <a:ext cx="6524698" cy="6846075"/>
          </a:xfrm>
          <a:noFill/>
        </p:spPr>
        <p:txBody>
          <a:bodyPr vert="horz" lIns="91440" tIns="45720" rIns="91440" bIns="45720" rtlCol="0" anchor="b">
            <a:normAutofit/>
          </a:bodyPr>
          <a:lstStyle/>
          <a:p>
            <a:r>
              <a:rPr lang="en-US" sz="4800" dirty="0">
                <a:solidFill>
                  <a:schemeClr val="bg1"/>
                </a:solidFill>
              </a:rPr>
              <a:t>40 of the best years of his life, spent wandering aimlessly in the desert and what's the worst thing about it, it was because of a rebellion in which he had no part</a:t>
            </a:r>
            <a:r>
              <a:rPr lang="en-US" dirty="0"/>
              <a:t>.  </a:t>
            </a:r>
            <a:br>
              <a:rPr lang="en-US" dirty="0"/>
            </a:br>
            <a:endParaRPr lang="en-US" sz="4800" dirty="0">
              <a:solidFill>
                <a:schemeClr val="bg1"/>
              </a:solidFill>
            </a:endParaRPr>
          </a:p>
        </p:txBody>
      </p:sp>
      <p:sp>
        <p:nvSpPr>
          <p:cNvPr id="28" name="Rectangle 27">
            <a:extLst>
              <a:ext uri="{FF2B5EF4-FFF2-40B4-BE49-F238E27FC236}">
                <a16:creationId xmlns:a16="http://schemas.microsoft.com/office/drawing/2014/main" id="{B163B796-84D7-4069-93D0-7A496A03A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87A77F8F-E829-4314-9F44-36169F7548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1" name="Straight Connector 30">
              <a:extLst>
                <a:ext uri="{FF2B5EF4-FFF2-40B4-BE49-F238E27FC236}">
                  <a16:creationId xmlns:a16="http://schemas.microsoft.com/office/drawing/2014/main" id="{E8D18253-A2A5-4168-A077-5A4A9C532B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DAC9C54-D328-4591-AE19-1C4E335C79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74A6996-7D92-4A5D-B88C-3B3E56C691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0F18B95-9F0D-423C-9242-0FBEC72769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A4AE5E3E-9489-4D5A-A458-72C3E481C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0E88FC08-D56F-45D4-AC54-B89F64697B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9" name="Straight Connector 38">
              <a:extLst>
                <a:ext uri="{FF2B5EF4-FFF2-40B4-BE49-F238E27FC236}">
                  <a16:creationId xmlns:a16="http://schemas.microsoft.com/office/drawing/2014/main" id="{DA9CDF2D-7A78-4571-B1C1-857192D4A9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E46C3A6-A8E2-4FBB-B6F8-FBEA0D905D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D35E17C-3C3F-401E-875C-1BA82BBA5A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8C01EF9-F43C-4B12-BBF9-A20421C755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Content Placeholder 3">
            <a:extLst>
              <a:ext uri="{FF2B5EF4-FFF2-40B4-BE49-F238E27FC236}">
                <a16:creationId xmlns:a16="http://schemas.microsoft.com/office/drawing/2014/main" id="{758C9287-2346-FE49-B804-C5B657390B88}"/>
              </a:ext>
            </a:extLst>
          </p:cNvPr>
          <p:cNvPicPr>
            <a:picLocks noGrp="1" noChangeAspect="1"/>
          </p:cNvPicPr>
          <p:nvPr>
            <p:ph idx="1"/>
          </p:nvPr>
        </p:nvPicPr>
        <p:blipFill rotWithShape="1">
          <a:blip r:embed="rId3"/>
          <a:srcRect r="-1" b="-1"/>
          <a:stretch/>
        </p:blipFill>
        <p:spPr>
          <a:xfrm>
            <a:off x="6795973" y="98855"/>
            <a:ext cx="5392979" cy="6623212"/>
          </a:xfrm>
          <a:prstGeom prst="rect">
            <a:avLst/>
          </a:prstGeom>
        </p:spPr>
      </p:pic>
      <p:grpSp>
        <p:nvGrpSpPr>
          <p:cNvPr id="44" name="Group 43">
            <a:extLst>
              <a:ext uri="{FF2B5EF4-FFF2-40B4-BE49-F238E27FC236}">
                <a16:creationId xmlns:a16="http://schemas.microsoft.com/office/drawing/2014/main" id="{B138BDDD-D054-4F0A-BB1F-9D016848D6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6693312" y="1116028"/>
            <a:ext cx="304800" cy="429768"/>
            <a:chOff x="215328" y="-46937"/>
            <a:chExt cx="304800" cy="2773841"/>
          </a:xfrm>
        </p:grpSpPr>
        <p:cxnSp>
          <p:nvCxnSpPr>
            <p:cNvPr id="45" name="Straight Connector 44">
              <a:extLst>
                <a:ext uri="{FF2B5EF4-FFF2-40B4-BE49-F238E27FC236}">
                  <a16:creationId xmlns:a16="http://schemas.microsoft.com/office/drawing/2014/main" id="{3CB9B538-BCFF-41C2-87A8-28853C3998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D34C8C8-72AB-40F5-87DE-E7AE196F7D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DA1E9C3-A70A-49DD-AD8F-5E768B24FA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C92A81C-B9D6-4A1C-BE78-377104DBEC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0414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81F06-1131-5E4F-99FC-F29796C14B27}"/>
              </a:ext>
            </a:extLst>
          </p:cNvPr>
          <p:cNvSpPr>
            <a:spLocks noGrp="1"/>
          </p:cNvSpPr>
          <p:nvPr>
            <p:ph type="title"/>
          </p:nvPr>
        </p:nvSpPr>
        <p:spPr>
          <a:xfrm>
            <a:off x="838200" y="98855"/>
            <a:ext cx="10515600" cy="1037967"/>
          </a:xfrm>
        </p:spPr>
        <p:txBody>
          <a:bodyPr>
            <a:normAutofit fontScale="90000"/>
          </a:bodyPr>
          <a:lstStyle/>
          <a:p>
            <a:r>
              <a:rPr lang="en-US" b="1" dirty="0">
                <a:solidFill>
                  <a:srgbClr val="FF0000"/>
                </a:solidFill>
              </a:rPr>
              <a:t>CAN YOU IMAGINE HOW CALEB MUST HAVE FELT?</a:t>
            </a:r>
          </a:p>
        </p:txBody>
      </p:sp>
      <p:pic>
        <p:nvPicPr>
          <p:cNvPr id="4" name="Content Placeholder 3">
            <a:extLst>
              <a:ext uri="{FF2B5EF4-FFF2-40B4-BE49-F238E27FC236}">
                <a16:creationId xmlns:a16="http://schemas.microsoft.com/office/drawing/2014/main" id="{AFEE23BE-69B2-9B4D-BA46-8A08BA7499C1}"/>
              </a:ext>
            </a:extLst>
          </p:cNvPr>
          <p:cNvPicPr>
            <a:picLocks noGrp="1" noChangeAspect="1"/>
          </p:cNvPicPr>
          <p:nvPr>
            <p:ph idx="1"/>
          </p:nvPr>
        </p:nvPicPr>
        <p:blipFill>
          <a:blip r:embed="rId3"/>
          <a:stretch>
            <a:fillRect/>
          </a:stretch>
        </p:blipFill>
        <p:spPr>
          <a:xfrm>
            <a:off x="838200" y="1050324"/>
            <a:ext cx="10515600" cy="5807676"/>
          </a:xfrm>
          <a:prstGeom prst="rect">
            <a:avLst/>
          </a:prstGeom>
        </p:spPr>
      </p:pic>
    </p:spTree>
    <p:extLst>
      <p:ext uri="{BB962C8B-B14F-4D97-AF65-F5344CB8AC3E}">
        <p14:creationId xmlns:p14="http://schemas.microsoft.com/office/powerpoint/2010/main" val="2752984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 name="Rectangle 64">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9CAC1D-3648-A949-ADFC-5A2AB53A14AC}"/>
              </a:ext>
            </a:extLst>
          </p:cNvPr>
          <p:cNvSpPr>
            <a:spLocks noGrp="1"/>
          </p:cNvSpPr>
          <p:nvPr>
            <p:ph type="title"/>
          </p:nvPr>
        </p:nvSpPr>
        <p:spPr>
          <a:xfrm>
            <a:off x="126206" y="222422"/>
            <a:ext cx="3941298" cy="6520385"/>
          </a:xfrm>
        </p:spPr>
        <p:txBody>
          <a:bodyPr vert="horz" lIns="91440" tIns="45720" rIns="91440" bIns="45720" rtlCol="0" anchor="b">
            <a:normAutofit/>
          </a:bodyPr>
          <a:lstStyle/>
          <a:p>
            <a:r>
              <a:rPr lang="en-US" dirty="0">
                <a:solidFill>
                  <a:schemeClr val="bg1"/>
                </a:solidFill>
              </a:rPr>
              <a:t>I always refer to Psalm 90, one of my favorite storms written by Moses.</a:t>
            </a:r>
            <a:br>
              <a:rPr lang="en-US" sz="3900" dirty="0">
                <a:solidFill>
                  <a:schemeClr val="bg1"/>
                </a:solidFill>
              </a:rPr>
            </a:br>
            <a:endParaRPr lang="en-US" sz="3900" dirty="0">
              <a:solidFill>
                <a:schemeClr val="bg1"/>
              </a:solidFill>
            </a:endParaRPr>
          </a:p>
        </p:txBody>
      </p:sp>
      <p:pic>
        <p:nvPicPr>
          <p:cNvPr id="4" name="Content Placeholder 3">
            <a:extLst>
              <a:ext uri="{FF2B5EF4-FFF2-40B4-BE49-F238E27FC236}">
                <a16:creationId xmlns:a16="http://schemas.microsoft.com/office/drawing/2014/main" id="{396247E4-9C4F-6743-9AE3-98B567DDEC7B}"/>
              </a:ext>
            </a:extLst>
          </p:cNvPr>
          <p:cNvPicPr>
            <a:picLocks noGrp="1" noChangeAspect="1"/>
          </p:cNvPicPr>
          <p:nvPr>
            <p:ph idx="1"/>
          </p:nvPr>
        </p:nvPicPr>
        <p:blipFill rotWithShape="1">
          <a:blip r:embed="rId3">
            <a:alphaModFix/>
          </a:blip>
          <a:srcRect l="14388"/>
          <a:stretch/>
        </p:blipFill>
        <p:spPr>
          <a:xfrm>
            <a:off x="4067504" y="230386"/>
            <a:ext cx="7998290" cy="6627614"/>
          </a:xfrm>
          <a:prstGeom prst="rect">
            <a:avLst/>
          </a:prstGeom>
        </p:spPr>
      </p:pic>
      <p:cxnSp>
        <p:nvCxnSpPr>
          <p:cNvPr id="100" name="Straight Connector 66">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1" name="Rectangle 68">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7062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15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8234E8-233B-324F-94D4-30DE7BDAB343}"/>
              </a:ext>
            </a:extLst>
          </p:cNvPr>
          <p:cNvSpPr>
            <a:spLocks noGrp="1"/>
          </p:cNvSpPr>
          <p:nvPr>
            <p:ph type="title"/>
          </p:nvPr>
        </p:nvSpPr>
        <p:spPr>
          <a:xfrm>
            <a:off x="8711514" y="484633"/>
            <a:ext cx="3480486" cy="5724142"/>
          </a:xfrm>
        </p:spPr>
        <p:txBody>
          <a:bodyPr vert="horz" lIns="91440" tIns="45720" rIns="91440" bIns="45720" rtlCol="0" anchor="ctr">
            <a:normAutofit/>
          </a:bodyPr>
          <a:lstStyle/>
          <a:p>
            <a:r>
              <a:rPr lang="en-US" dirty="0">
                <a:solidFill>
                  <a:schemeClr val="bg1"/>
                </a:solidFill>
              </a:rPr>
              <a:t>I always that Moses might have written that Psalm when he was conducting 85 funeral a day</a:t>
            </a:r>
            <a:r>
              <a:rPr lang="en-US" dirty="0"/>
              <a:t>.</a:t>
            </a:r>
            <a:endParaRPr lang="en-US" sz="3600" dirty="0">
              <a:solidFill>
                <a:srgbClr val="FFFFFF"/>
              </a:solidFill>
            </a:endParaRP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84229D7-CC06-3A4C-885D-F58BFF65E7A1}"/>
              </a:ext>
            </a:extLst>
          </p:cNvPr>
          <p:cNvPicPr>
            <a:picLocks noGrp="1" noChangeAspect="1"/>
          </p:cNvPicPr>
          <p:nvPr>
            <p:ph idx="1"/>
          </p:nvPr>
        </p:nvPicPr>
        <p:blipFill rotWithShape="1">
          <a:blip r:embed="rId3"/>
          <a:srcRect l="7770" r="10882"/>
          <a:stretch/>
        </p:blipFill>
        <p:spPr>
          <a:xfrm>
            <a:off x="493354" y="484632"/>
            <a:ext cx="8115510" cy="5724143"/>
          </a:xfrm>
          <a:prstGeom prst="rect">
            <a:avLst/>
          </a:prstGeom>
          <a:effectLst/>
        </p:spPr>
      </p:pic>
    </p:spTree>
    <p:extLst>
      <p:ext uri="{BB962C8B-B14F-4D97-AF65-F5344CB8AC3E}">
        <p14:creationId xmlns:p14="http://schemas.microsoft.com/office/powerpoint/2010/main" val="3716673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5">
            <a:extLst>
              <a:ext uri="{FF2B5EF4-FFF2-40B4-BE49-F238E27FC236}">
                <a16:creationId xmlns:a16="http://schemas.microsoft.com/office/drawing/2014/main" id="{14995E8B-DB3C-4E23-9186-1613402BF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F21E7C5-2080-4549-97AA-9A6688257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58454601-8C5B-41C4-8012-BF42AE4E16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51" name="Oval 50">
              <a:extLst>
                <a:ext uri="{FF2B5EF4-FFF2-40B4-BE49-F238E27FC236}">
                  <a16:creationId xmlns:a16="http://schemas.microsoft.com/office/drawing/2014/main" id="{7DC402C5-77D9-4E58-85B2-94FDC4305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D68ED91-A5B1-47B2-93BF-9A7136A89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BE7D0AA1-7663-4AEB-906F-8C1983487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D0B5082-766B-4B9B-95AE-8345369B6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C6EA71F2-5221-4164-8741-7AFF97E22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A53567A6-853B-47EF-8846-22A1C0468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Rectangle 57">
            <a:extLst>
              <a:ext uri="{FF2B5EF4-FFF2-40B4-BE49-F238E27FC236}">
                <a16:creationId xmlns:a16="http://schemas.microsoft.com/office/drawing/2014/main" id="{57957B04-C024-4B5F-B7C3-20FAE3F1D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6FBFCE4-B693-49EB-9CE1-442033219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8FFC4225-9683-4D55-8686-FCDDB8BCBF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63" name="Straight Connector 62">
              <a:extLst>
                <a:ext uri="{FF2B5EF4-FFF2-40B4-BE49-F238E27FC236}">
                  <a16:creationId xmlns:a16="http://schemas.microsoft.com/office/drawing/2014/main" id="{23CC42CD-CAE0-4CF0-B118-067FD44AE1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53ED46F-B155-4F61-89A2-9811AA0F3B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83B7973-20C3-4DB8-B3E0-064793F7A9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F30D744-3746-48BB-92A0-20B891DE8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Content Placeholder 3">
            <a:extLst>
              <a:ext uri="{FF2B5EF4-FFF2-40B4-BE49-F238E27FC236}">
                <a16:creationId xmlns:a16="http://schemas.microsoft.com/office/drawing/2014/main" id="{8C80D7C5-605F-0B46-A372-8E09C2C2ADD9}"/>
              </a:ext>
            </a:extLst>
          </p:cNvPr>
          <p:cNvPicPr>
            <a:picLocks noGrp="1" noChangeAspect="1"/>
          </p:cNvPicPr>
          <p:nvPr>
            <p:ph idx="1"/>
          </p:nvPr>
        </p:nvPicPr>
        <p:blipFill rotWithShape="1">
          <a:blip r:embed="rId3"/>
          <a:srcRect t="3665" r="1" b="3666"/>
          <a:stretch/>
        </p:blipFill>
        <p:spPr>
          <a:xfrm>
            <a:off x="0" y="98854"/>
            <a:ext cx="12188952" cy="6753184"/>
          </a:xfrm>
          <a:prstGeom prst="rect">
            <a:avLst/>
          </a:prstGeom>
        </p:spPr>
      </p:pic>
      <p:grpSp>
        <p:nvGrpSpPr>
          <p:cNvPr id="68" name="Group 67">
            <a:extLst>
              <a:ext uri="{FF2B5EF4-FFF2-40B4-BE49-F238E27FC236}">
                <a16:creationId xmlns:a16="http://schemas.microsoft.com/office/drawing/2014/main" id="{2993EE7D-6C2F-43A3-9C60-0C79DB9E52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88843" y="626533"/>
            <a:ext cx="304800" cy="429768"/>
            <a:chOff x="215328" y="-46937"/>
            <a:chExt cx="304800" cy="2773841"/>
          </a:xfrm>
        </p:grpSpPr>
        <p:cxnSp>
          <p:nvCxnSpPr>
            <p:cNvPr id="69" name="Straight Connector 68">
              <a:extLst>
                <a:ext uri="{FF2B5EF4-FFF2-40B4-BE49-F238E27FC236}">
                  <a16:creationId xmlns:a16="http://schemas.microsoft.com/office/drawing/2014/main" id="{4F4095D5-6DE8-4CF4-8418-1C6822E164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3CD50F6-3A5C-4547-BD23-ACBD8E391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912E168-78F1-4E05-A8A5-65F2BAF596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7315E977-7B29-4DD8-9B9E-C63D97DF30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14730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0D885ABB-41C8-284D-98B3-0336C0456DC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235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6"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8ABEAC-DA73-F94C-A7C7-7A9FE03DC314}"/>
              </a:ext>
            </a:extLst>
          </p:cNvPr>
          <p:cNvSpPr>
            <a:spLocks noGrp="1"/>
          </p:cNvSpPr>
          <p:nvPr>
            <p:ph type="title"/>
          </p:nvPr>
        </p:nvSpPr>
        <p:spPr>
          <a:xfrm>
            <a:off x="2311147" y="365760"/>
            <a:ext cx="7569706" cy="979564"/>
          </a:xfrm>
        </p:spPr>
        <p:txBody>
          <a:bodyPr anchor="ctr">
            <a:normAutofit/>
          </a:bodyPr>
          <a:lstStyle/>
          <a:p>
            <a:pPr algn="ctr"/>
            <a:r>
              <a:rPr lang="en-US" b="1" dirty="0">
                <a:solidFill>
                  <a:srgbClr val="C00000"/>
                </a:solidFill>
                <a:highlight>
                  <a:srgbClr val="00FF00"/>
                </a:highlight>
              </a:rPr>
              <a:t>HOW LONG?</a:t>
            </a:r>
          </a:p>
        </p:txBody>
      </p:sp>
      <p:sp>
        <p:nvSpPr>
          <p:cNvPr id="3" name="Content Placeholder 2">
            <a:extLst>
              <a:ext uri="{FF2B5EF4-FFF2-40B4-BE49-F238E27FC236}">
                <a16:creationId xmlns:a16="http://schemas.microsoft.com/office/drawing/2014/main" id="{C42D0743-2E19-4342-A4D5-070DAF0150A3}"/>
              </a:ext>
            </a:extLst>
          </p:cNvPr>
          <p:cNvSpPr>
            <a:spLocks noGrp="1"/>
          </p:cNvSpPr>
          <p:nvPr>
            <p:ph idx="1"/>
          </p:nvPr>
        </p:nvSpPr>
        <p:spPr>
          <a:xfrm>
            <a:off x="1597572" y="1933903"/>
            <a:ext cx="9202233" cy="4837599"/>
          </a:xfrm>
        </p:spPr>
        <p:txBody>
          <a:bodyPr anchor="t">
            <a:normAutofit/>
          </a:bodyPr>
          <a:lstStyle/>
          <a:p>
            <a:r>
              <a:rPr lang="en-US" sz="4400" dirty="0">
                <a:solidFill>
                  <a:schemeClr val="bg1"/>
                </a:solidFill>
                <a:highlight>
                  <a:srgbClr val="FFFF00"/>
                </a:highlight>
              </a:rPr>
              <a:t>It was the cry of a silent man who has seen a whole generation perish.</a:t>
            </a:r>
          </a:p>
          <a:p>
            <a:r>
              <a:rPr lang="en-US" sz="4400" dirty="0">
                <a:solidFill>
                  <a:schemeClr val="bg1"/>
                </a:solidFill>
                <a:highlight>
                  <a:srgbClr val="FFFF00"/>
                </a:highlight>
              </a:rPr>
              <a:t>Maybe his parents his brothers his sister his cousins his playmates, 40 years of eating Manna in the desert and burying people, waiting, waiting and waiting. </a:t>
            </a:r>
          </a:p>
        </p:txBody>
      </p:sp>
    </p:spTree>
    <p:extLst>
      <p:ext uri="{BB962C8B-B14F-4D97-AF65-F5344CB8AC3E}">
        <p14:creationId xmlns:p14="http://schemas.microsoft.com/office/powerpoint/2010/main" val="4006053643"/>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D92F-0526-3844-9B01-7741B1C8B6F6}"/>
              </a:ext>
            </a:extLst>
          </p:cNvPr>
          <p:cNvSpPr>
            <a:spLocks noGrp="1"/>
          </p:cNvSpPr>
          <p:nvPr>
            <p:ph type="title"/>
          </p:nvPr>
        </p:nvSpPr>
        <p:spPr>
          <a:xfrm>
            <a:off x="838200" y="365126"/>
            <a:ext cx="10515600" cy="1154756"/>
          </a:xfrm>
        </p:spPr>
        <p:txBody>
          <a:bodyPr>
            <a:normAutofit fontScale="90000"/>
          </a:bodyPr>
          <a:lstStyle/>
          <a:p>
            <a:r>
              <a:rPr lang="en-US" dirty="0"/>
              <a:t>  </a:t>
            </a:r>
            <a:r>
              <a:rPr lang="en-US" b="1" dirty="0">
                <a:highlight>
                  <a:srgbClr val="00FF00"/>
                </a:highlight>
              </a:rPr>
              <a:t>CHIPPIE THE PARAKEET CAN’T SING ANYMORE</a:t>
            </a:r>
          </a:p>
        </p:txBody>
      </p:sp>
      <p:pic>
        <p:nvPicPr>
          <p:cNvPr id="4" name="Content Placeholder 3">
            <a:extLst>
              <a:ext uri="{FF2B5EF4-FFF2-40B4-BE49-F238E27FC236}">
                <a16:creationId xmlns:a16="http://schemas.microsoft.com/office/drawing/2014/main" id="{3EA876BE-3065-8C47-9FCB-4402AB20A90F}"/>
              </a:ext>
            </a:extLst>
          </p:cNvPr>
          <p:cNvPicPr>
            <a:picLocks noGrp="1" noChangeAspect="1"/>
          </p:cNvPicPr>
          <p:nvPr>
            <p:ph idx="1"/>
          </p:nvPr>
        </p:nvPicPr>
        <p:blipFill>
          <a:blip r:embed="rId3"/>
          <a:stretch>
            <a:fillRect/>
          </a:stretch>
        </p:blipFill>
        <p:spPr>
          <a:xfrm>
            <a:off x="838199" y="1690688"/>
            <a:ext cx="10515599" cy="5167312"/>
          </a:xfrm>
          <a:prstGeom prst="rect">
            <a:avLst/>
          </a:prstGeom>
        </p:spPr>
      </p:pic>
    </p:spTree>
    <p:extLst>
      <p:ext uri="{BB962C8B-B14F-4D97-AF65-F5344CB8AC3E}">
        <p14:creationId xmlns:p14="http://schemas.microsoft.com/office/powerpoint/2010/main" val="3568927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D92F-0526-3844-9B01-7741B1C8B6F6}"/>
              </a:ext>
            </a:extLst>
          </p:cNvPr>
          <p:cNvSpPr>
            <a:spLocks noGrp="1"/>
          </p:cNvSpPr>
          <p:nvPr>
            <p:ph type="title"/>
          </p:nvPr>
        </p:nvSpPr>
        <p:spPr>
          <a:xfrm>
            <a:off x="838200" y="365126"/>
            <a:ext cx="10515600" cy="1154756"/>
          </a:xfrm>
        </p:spPr>
        <p:txBody>
          <a:bodyPr>
            <a:normAutofit fontScale="90000"/>
          </a:bodyPr>
          <a:lstStyle/>
          <a:p>
            <a:r>
              <a:rPr lang="en-US" dirty="0"/>
              <a:t>  </a:t>
            </a:r>
            <a:r>
              <a:rPr lang="en-US" b="1" dirty="0">
                <a:highlight>
                  <a:srgbClr val="00FF00"/>
                </a:highlight>
              </a:rPr>
              <a:t>CHIPPIE THE PARAKEET CAN’T SING ANYMORE</a:t>
            </a:r>
          </a:p>
        </p:txBody>
      </p:sp>
      <p:pic>
        <p:nvPicPr>
          <p:cNvPr id="4" name="Content Placeholder 3">
            <a:extLst>
              <a:ext uri="{FF2B5EF4-FFF2-40B4-BE49-F238E27FC236}">
                <a16:creationId xmlns:a16="http://schemas.microsoft.com/office/drawing/2014/main" id="{3EA876BE-3065-8C47-9FCB-4402AB20A90F}"/>
              </a:ext>
            </a:extLst>
          </p:cNvPr>
          <p:cNvPicPr>
            <a:picLocks noGrp="1" noChangeAspect="1"/>
          </p:cNvPicPr>
          <p:nvPr>
            <p:ph idx="1"/>
          </p:nvPr>
        </p:nvPicPr>
        <p:blipFill>
          <a:blip r:embed="rId3"/>
          <a:stretch>
            <a:fillRect/>
          </a:stretch>
        </p:blipFill>
        <p:spPr>
          <a:xfrm>
            <a:off x="838199" y="1690688"/>
            <a:ext cx="10515599" cy="5167312"/>
          </a:xfrm>
          <a:prstGeom prst="rect">
            <a:avLst/>
          </a:prstGeom>
        </p:spPr>
      </p:pic>
    </p:spTree>
    <p:extLst>
      <p:ext uri="{BB962C8B-B14F-4D97-AF65-F5344CB8AC3E}">
        <p14:creationId xmlns:p14="http://schemas.microsoft.com/office/powerpoint/2010/main" val="1853840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DAF2F-4AEE-C24E-AA16-7EE5AB32D003}"/>
              </a:ext>
            </a:extLst>
          </p:cNvPr>
          <p:cNvSpPr>
            <a:spLocks noGrp="1"/>
          </p:cNvSpPr>
          <p:nvPr>
            <p:ph type="title"/>
          </p:nvPr>
        </p:nvSpPr>
        <p:spPr/>
        <p:txBody>
          <a:bodyPr/>
          <a:lstStyle/>
          <a:p>
            <a:r>
              <a:rPr lang="en-US" b="1" dirty="0">
                <a:solidFill>
                  <a:srgbClr val="C00000"/>
                </a:solidFill>
              </a:rPr>
              <a:t>Are you in a situation like that? Have you lost your song?</a:t>
            </a:r>
            <a:endParaRPr lang="en-US" dirty="0">
              <a:solidFill>
                <a:srgbClr val="C00000"/>
              </a:solidFill>
            </a:endParaRPr>
          </a:p>
        </p:txBody>
      </p:sp>
      <p:pic>
        <p:nvPicPr>
          <p:cNvPr id="4" name="Content Placeholder 3">
            <a:extLst>
              <a:ext uri="{FF2B5EF4-FFF2-40B4-BE49-F238E27FC236}">
                <a16:creationId xmlns:a16="http://schemas.microsoft.com/office/drawing/2014/main" id="{DE5E0BEF-CE51-4A4E-AFC8-FFBA2ECE6018}"/>
              </a:ext>
            </a:extLst>
          </p:cNvPr>
          <p:cNvPicPr>
            <a:picLocks noGrp="1" noChangeAspect="1"/>
          </p:cNvPicPr>
          <p:nvPr>
            <p:ph idx="1"/>
          </p:nvPr>
        </p:nvPicPr>
        <p:blipFill>
          <a:blip r:embed="rId3"/>
          <a:stretch>
            <a:fillRect/>
          </a:stretch>
        </p:blipFill>
        <p:spPr>
          <a:xfrm>
            <a:off x="838201" y="1779373"/>
            <a:ext cx="10418804" cy="4955059"/>
          </a:xfrm>
          <a:prstGeom prst="rect">
            <a:avLst/>
          </a:prstGeom>
        </p:spPr>
      </p:pic>
    </p:spTree>
    <p:extLst>
      <p:ext uri="{BB962C8B-B14F-4D97-AF65-F5344CB8AC3E}">
        <p14:creationId xmlns:p14="http://schemas.microsoft.com/office/powerpoint/2010/main" val="18269212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E2E3E355-8D32-BA40-AF1F-11A30663EAB0}"/>
              </a:ext>
            </a:extLst>
          </p:cNvPr>
          <p:cNvPicPr>
            <a:picLocks noGrp="1" noChangeAspect="1"/>
          </p:cNvPicPr>
          <p:nvPr>
            <p:ph idx="1"/>
          </p:nvPr>
        </p:nvPicPr>
        <p:blipFill rotWithShape="1">
          <a:blip r:embed="rId3"/>
          <a:srcRect l="6205" r="-1" b="-1"/>
          <a:stretch/>
        </p:blipFill>
        <p:spPr>
          <a:xfrm>
            <a:off x="20" y="1282"/>
            <a:ext cx="12191980" cy="6856718"/>
          </a:xfrm>
          <a:prstGeom prst="rect">
            <a:avLst/>
          </a:prstGeom>
        </p:spPr>
      </p:pic>
    </p:spTree>
    <p:extLst>
      <p:ext uri="{BB962C8B-B14F-4D97-AF65-F5344CB8AC3E}">
        <p14:creationId xmlns:p14="http://schemas.microsoft.com/office/powerpoint/2010/main" val="29961294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E73255-8084-4DF9-BB0B-15EAC92E2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497772-3CF8-224B-BC3A-9247581C0052}"/>
              </a:ext>
            </a:extLst>
          </p:cNvPr>
          <p:cNvSpPr>
            <a:spLocks noGrp="1"/>
          </p:cNvSpPr>
          <p:nvPr>
            <p:ph type="title"/>
          </p:nvPr>
        </p:nvSpPr>
        <p:spPr>
          <a:xfrm>
            <a:off x="603938" y="640081"/>
            <a:ext cx="2608655" cy="5257799"/>
          </a:xfrm>
        </p:spPr>
        <p:txBody>
          <a:bodyPr vert="horz" lIns="91440" tIns="45720" rIns="91440" bIns="45720" rtlCol="0" anchor="ctr">
            <a:normAutofit fontScale="90000"/>
          </a:bodyPr>
          <a:lstStyle/>
          <a:p>
            <a:r>
              <a:rPr lang="en-US" b="1" dirty="0">
                <a:solidFill>
                  <a:srgbClr val="C00000"/>
                </a:solidFill>
                <a:highlight>
                  <a:srgbClr val="FFFF00"/>
                </a:highlight>
              </a:rPr>
              <a:t>Here in the second season of Caleb's life he was trusting God's purpose.</a:t>
            </a:r>
            <a:endParaRPr lang="en-US" sz="3600" b="1" dirty="0">
              <a:solidFill>
                <a:srgbClr val="C00000"/>
              </a:solidFill>
              <a:highlight>
                <a:srgbClr val="FFFF00"/>
              </a:highlight>
            </a:endParaRPr>
          </a:p>
        </p:txBody>
      </p:sp>
      <p:sp>
        <p:nvSpPr>
          <p:cNvPr id="11" name="Rounded Rectangle 9">
            <a:extLst>
              <a:ext uri="{FF2B5EF4-FFF2-40B4-BE49-F238E27FC236}">
                <a16:creationId xmlns:a16="http://schemas.microsoft.com/office/drawing/2014/main" id="{67048353-8981-459A-9BC6-9711CE462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0067"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048AC46-61A4-B540-AC1A-4D4FB85BCC92}"/>
              </a:ext>
            </a:extLst>
          </p:cNvPr>
          <p:cNvPicPr>
            <a:picLocks noGrp="1" noChangeAspect="1"/>
          </p:cNvPicPr>
          <p:nvPr>
            <p:ph idx="1"/>
          </p:nvPr>
        </p:nvPicPr>
        <p:blipFill rotWithShape="1">
          <a:blip r:embed="rId3"/>
          <a:srcRect l="16574"/>
          <a:stretch/>
        </p:blipFill>
        <p:spPr>
          <a:xfrm>
            <a:off x="3816531" y="738935"/>
            <a:ext cx="7771531" cy="4808332"/>
          </a:xfrm>
          <a:prstGeom prst="rect">
            <a:avLst/>
          </a:prstGeom>
          <a:effectLst/>
        </p:spPr>
      </p:pic>
      <p:pic>
        <p:nvPicPr>
          <p:cNvPr id="10" name="Content Placeholder 3">
            <a:extLst>
              <a:ext uri="{FF2B5EF4-FFF2-40B4-BE49-F238E27FC236}">
                <a16:creationId xmlns:a16="http://schemas.microsoft.com/office/drawing/2014/main" id="{223401A0-CB79-1A42-A341-3C1F9BB76543}"/>
              </a:ext>
            </a:extLst>
          </p:cNvPr>
          <p:cNvPicPr>
            <a:picLocks noChangeAspect="1"/>
          </p:cNvPicPr>
          <p:nvPr/>
        </p:nvPicPr>
        <p:blipFill rotWithShape="1">
          <a:blip r:embed="rId3"/>
          <a:srcRect l="16574"/>
          <a:stretch/>
        </p:blipFill>
        <p:spPr>
          <a:xfrm>
            <a:off x="3816531" y="738935"/>
            <a:ext cx="7771531" cy="5314959"/>
          </a:xfrm>
          <a:prstGeom prst="rect">
            <a:avLst/>
          </a:prstGeom>
          <a:effectLst/>
        </p:spPr>
      </p:pic>
    </p:spTree>
    <p:extLst>
      <p:ext uri="{BB962C8B-B14F-4D97-AF65-F5344CB8AC3E}">
        <p14:creationId xmlns:p14="http://schemas.microsoft.com/office/powerpoint/2010/main" val="2444504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003C07-A818-7248-91B5-A3C8AF26B148}"/>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b="1" dirty="0">
                <a:solidFill>
                  <a:srgbClr val="C00000"/>
                </a:solidFill>
                <a:highlight>
                  <a:srgbClr val="FFFF00"/>
                </a:highlight>
              </a:rPr>
              <a:t>Will you trust his purpose?</a:t>
            </a:r>
            <a:endParaRPr lang="en-US" sz="3600" b="1" dirty="0">
              <a:solidFill>
                <a:srgbClr val="C00000"/>
              </a:solidFill>
              <a:highlight>
                <a:srgbClr val="FFFF00"/>
              </a:highlight>
            </a:endParaRPr>
          </a:p>
        </p:txBody>
      </p:sp>
      <p:sp>
        <p:nvSpPr>
          <p:cNvPr id="16"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7015D5F8-0A3F-A549-9E3F-09C83A0E94B6}"/>
              </a:ext>
            </a:extLst>
          </p:cNvPr>
          <p:cNvPicPr>
            <a:picLocks noGrp="1" noChangeAspect="1"/>
          </p:cNvPicPr>
          <p:nvPr>
            <p:ph idx="1"/>
          </p:nvPr>
        </p:nvPicPr>
        <p:blipFill rotWithShape="1">
          <a:blip r:embed="rId3"/>
          <a:srcRect t="2071" r="-1" b="8312"/>
          <a:stretch/>
        </p:blipFill>
        <p:spPr>
          <a:xfrm>
            <a:off x="493354" y="484631"/>
            <a:ext cx="8115510" cy="5724143"/>
          </a:xfrm>
          <a:prstGeom prst="rect">
            <a:avLst/>
          </a:prstGeom>
          <a:effectLst/>
        </p:spPr>
      </p:pic>
    </p:spTree>
    <p:extLst>
      <p:ext uri="{BB962C8B-B14F-4D97-AF65-F5344CB8AC3E}">
        <p14:creationId xmlns:p14="http://schemas.microsoft.com/office/powerpoint/2010/main" val="35128350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35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D99CE2-AD8A-8545-B44C-FEC2CB9AC74F}"/>
              </a:ext>
            </a:extLst>
          </p:cNvPr>
          <p:cNvSpPr>
            <a:spLocks noGrp="1"/>
          </p:cNvSpPr>
          <p:nvPr>
            <p:ph type="title"/>
          </p:nvPr>
        </p:nvSpPr>
        <p:spPr>
          <a:xfrm>
            <a:off x="8711514" y="1"/>
            <a:ext cx="3480486" cy="6734432"/>
          </a:xfrm>
        </p:spPr>
        <p:txBody>
          <a:bodyPr vert="horz" lIns="91440" tIns="45720" rIns="91440" bIns="45720" rtlCol="0" anchor="ctr">
            <a:normAutofit fontScale="90000"/>
          </a:bodyPr>
          <a:lstStyle/>
          <a:p>
            <a:r>
              <a:rPr lang="en-US" dirty="0">
                <a:highlight>
                  <a:srgbClr val="00FF00"/>
                </a:highlight>
              </a:rPr>
              <a:t>Invisibility is not in action on the part of God. </a:t>
            </a:r>
            <a:r>
              <a:rPr lang="en-US" dirty="0">
                <a:highlight>
                  <a:srgbClr val="00FFFF"/>
                </a:highlight>
              </a:rPr>
              <a:t>The inaudibility is not in attention on the part of God</a:t>
            </a:r>
            <a:r>
              <a:rPr lang="en-US" dirty="0"/>
              <a:t>. </a:t>
            </a:r>
            <a:r>
              <a:rPr lang="en-US" dirty="0">
                <a:highlight>
                  <a:srgbClr val="FFFF00"/>
                </a:highlight>
              </a:rPr>
              <a:t>God is not on furlough. He is working trust God's purpose.  </a:t>
            </a:r>
            <a:br>
              <a:rPr lang="en-US" dirty="0"/>
            </a:br>
            <a:endParaRPr lang="en-US" sz="3600" dirty="0">
              <a:solidFill>
                <a:srgbClr val="FFFFFF"/>
              </a:solidFill>
            </a:endParaRPr>
          </a:p>
        </p:txBody>
      </p:sp>
      <p:sp>
        <p:nvSpPr>
          <p:cNvPr id="4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8C80058-1326-2948-AEF8-E432B6D61ECD}"/>
              </a:ext>
            </a:extLst>
          </p:cNvPr>
          <p:cNvPicPr>
            <a:picLocks noGrp="1" noChangeAspect="1"/>
          </p:cNvPicPr>
          <p:nvPr>
            <p:ph idx="1"/>
          </p:nvPr>
        </p:nvPicPr>
        <p:blipFill rotWithShape="1">
          <a:blip r:embed="rId3"/>
          <a:srcRect t="10384" r="-1" b="-1"/>
          <a:stretch/>
        </p:blipFill>
        <p:spPr>
          <a:xfrm>
            <a:off x="493354" y="484631"/>
            <a:ext cx="8115510" cy="5724143"/>
          </a:xfrm>
          <a:prstGeom prst="rect">
            <a:avLst/>
          </a:prstGeom>
          <a:effectLst/>
        </p:spPr>
      </p:pic>
    </p:spTree>
    <p:extLst>
      <p:ext uri="{BB962C8B-B14F-4D97-AF65-F5344CB8AC3E}">
        <p14:creationId xmlns:p14="http://schemas.microsoft.com/office/powerpoint/2010/main" val="3866052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D0EE14-A098-1D4D-8091-D923A7894DCE}"/>
              </a:ext>
            </a:extLst>
          </p:cNvPr>
          <p:cNvSpPr>
            <a:spLocks noGrp="1"/>
          </p:cNvSpPr>
          <p:nvPr>
            <p:ph type="title"/>
          </p:nvPr>
        </p:nvSpPr>
        <p:spPr>
          <a:xfrm>
            <a:off x="6687737" y="1554233"/>
            <a:ext cx="4901802" cy="3984719"/>
          </a:xfrm>
        </p:spPr>
        <p:txBody>
          <a:bodyPr vert="horz" lIns="91440" tIns="45720" rIns="91440" bIns="45720" rtlCol="0" anchor="b">
            <a:noAutofit/>
          </a:bodyPr>
          <a:lstStyle/>
          <a:p>
            <a:br>
              <a:rPr lang="en-US" dirty="0">
                <a:solidFill>
                  <a:schemeClr val="bg1"/>
                </a:solidFill>
              </a:rPr>
            </a:br>
            <a:br>
              <a:rPr lang="en-US" dirty="0">
                <a:solidFill>
                  <a:schemeClr val="bg1"/>
                </a:solidFill>
              </a:rPr>
            </a:br>
            <a:r>
              <a:rPr lang="en-US" dirty="0">
                <a:solidFill>
                  <a:schemeClr val="bg1"/>
                </a:solidFill>
              </a:rPr>
              <a:t>Trust God’s purpose to fully follow God, we must trust God's presence, we must trust God's purpose. </a:t>
            </a:r>
            <a:br>
              <a:rPr lang="en-US" dirty="0">
                <a:solidFill>
                  <a:schemeClr val="bg1"/>
                </a:solidFill>
              </a:rPr>
            </a:br>
            <a:endParaRPr lang="en-US" dirty="0">
              <a:solidFill>
                <a:schemeClr val="bg1"/>
              </a:solidFill>
            </a:endParaRPr>
          </a:p>
        </p:txBody>
      </p:sp>
      <p:pic>
        <p:nvPicPr>
          <p:cNvPr id="4" name="Content Placeholder 3">
            <a:extLst>
              <a:ext uri="{FF2B5EF4-FFF2-40B4-BE49-F238E27FC236}">
                <a16:creationId xmlns:a16="http://schemas.microsoft.com/office/drawing/2014/main" id="{8ED2FA62-F218-3C43-ACD9-62361EF6CC7B}"/>
              </a:ext>
            </a:extLst>
          </p:cNvPr>
          <p:cNvPicPr>
            <a:picLocks noGrp="1" noChangeAspect="1"/>
          </p:cNvPicPr>
          <p:nvPr>
            <p:ph idx="1"/>
          </p:nvPr>
        </p:nvPicPr>
        <p:blipFill rotWithShape="1">
          <a:blip r:embed="rId3">
            <a:alphaModFix/>
          </a:blip>
          <a:srcRect l="8345" r="26675" b="2"/>
          <a:stretch/>
        </p:blipFill>
        <p:spPr>
          <a:xfrm>
            <a:off x="473874" y="1057275"/>
            <a:ext cx="5917401" cy="4743450"/>
          </a:xfrm>
          <a:prstGeom prst="rect">
            <a:avLst/>
          </a:prstGeom>
        </p:spPr>
      </p:pic>
      <p:sp>
        <p:nvSpPr>
          <p:cNvPr id="20" name="Rectangle 19">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F36B2BE-65F4-46E3-AFDD-A9AE9E885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8223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55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E3D83A-93BD-E04B-BB48-17EDF6C97D76}"/>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b="1" dirty="0">
                <a:highlight>
                  <a:srgbClr val="FFFF00"/>
                </a:highlight>
              </a:rPr>
              <a:t>And here we come to the third season of Caleb's life</a:t>
            </a:r>
            <a:r>
              <a:rPr lang="en-US" b="1" dirty="0"/>
              <a:t>.</a:t>
            </a:r>
            <a:endParaRPr lang="en-US" sz="3600" dirty="0">
              <a:solidFill>
                <a:srgbClr val="FFFFFF"/>
              </a:solidFill>
            </a:endParaRP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F2135D5B-C547-5848-8C84-2A6FBAC92B9D}"/>
              </a:ext>
            </a:extLst>
          </p:cNvPr>
          <p:cNvPicPr>
            <a:picLocks noGrp="1" noChangeAspect="1"/>
          </p:cNvPicPr>
          <p:nvPr>
            <p:ph idx="1"/>
          </p:nvPr>
        </p:nvPicPr>
        <p:blipFill rotWithShape="1">
          <a:blip r:embed="rId3"/>
          <a:srcRect l="16574"/>
          <a:stretch/>
        </p:blipFill>
        <p:spPr>
          <a:xfrm>
            <a:off x="493354" y="484631"/>
            <a:ext cx="8115509" cy="5724143"/>
          </a:xfrm>
          <a:prstGeom prst="rect">
            <a:avLst/>
          </a:prstGeom>
          <a:effectLst/>
        </p:spPr>
      </p:pic>
    </p:spTree>
    <p:extLst>
      <p:ext uri="{BB962C8B-B14F-4D97-AF65-F5344CB8AC3E}">
        <p14:creationId xmlns:p14="http://schemas.microsoft.com/office/powerpoint/2010/main" val="1404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2DF48-8409-834E-B359-DC5AB2362D84}"/>
              </a:ext>
            </a:extLst>
          </p:cNvPr>
          <p:cNvSpPr>
            <a:spLocks noGrp="1"/>
          </p:cNvSpPr>
          <p:nvPr>
            <p:ph type="title"/>
          </p:nvPr>
        </p:nvSpPr>
        <p:spPr>
          <a:xfrm>
            <a:off x="838200" y="365126"/>
            <a:ext cx="10515600" cy="769992"/>
          </a:xfrm>
        </p:spPr>
        <p:txBody>
          <a:bodyPr/>
          <a:lstStyle/>
          <a:p>
            <a:r>
              <a:rPr lang="en-US" dirty="0"/>
              <a:t>                  </a:t>
            </a:r>
            <a:r>
              <a:rPr lang="en-US" b="1" dirty="0">
                <a:solidFill>
                  <a:srgbClr val="C00000"/>
                </a:solidFill>
              </a:rPr>
              <a:t>JOSHUA 14:10 - 12</a:t>
            </a:r>
          </a:p>
        </p:txBody>
      </p:sp>
      <p:sp>
        <p:nvSpPr>
          <p:cNvPr id="3" name="Content Placeholder 2">
            <a:extLst>
              <a:ext uri="{FF2B5EF4-FFF2-40B4-BE49-F238E27FC236}">
                <a16:creationId xmlns:a16="http://schemas.microsoft.com/office/drawing/2014/main" id="{CCECD887-9815-924C-A752-EA189E649011}"/>
              </a:ext>
            </a:extLst>
          </p:cNvPr>
          <p:cNvSpPr>
            <a:spLocks noGrp="1"/>
          </p:cNvSpPr>
          <p:nvPr>
            <p:ph idx="1"/>
          </p:nvPr>
        </p:nvSpPr>
        <p:spPr>
          <a:xfrm>
            <a:off x="0" y="1135118"/>
            <a:ext cx="12192000" cy="5722882"/>
          </a:xfrm>
        </p:spPr>
        <p:txBody>
          <a:bodyPr>
            <a:noAutofit/>
          </a:bodyPr>
          <a:lstStyle/>
          <a:p>
            <a:r>
              <a:rPr lang="en-US" sz="3800" b="1" baseline="30000" dirty="0">
                <a:highlight>
                  <a:srgbClr val="FFFF00"/>
                </a:highlight>
              </a:rPr>
              <a:t>10 </a:t>
            </a:r>
            <a:r>
              <a:rPr lang="en-US" sz="3800" dirty="0">
                <a:highlight>
                  <a:srgbClr val="FFFF00"/>
                </a:highlight>
              </a:rPr>
              <a:t>“Now then, just as the </a:t>
            </a:r>
            <a:r>
              <a:rPr lang="en-US" sz="3800" cap="small" dirty="0">
                <a:highlight>
                  <a:srgbClr val="FFFF00"/>
                </a:highlight>
              </a:rPr>
              <a:t>Lord</a:t>
            </a:r>
            <a:r>
              <a:rPr lang="en-US" sz="3800" dirty="0">
                <a:highlight>
                  <a:srgbClr val="FFFF00"/>
                </a:highlight>
              </a:rPr>
              <a:t> promised, he has kept me alive for forty-five years since the time he said this to Moses, while Israel moved about in the wilderness. So here I am today, eighty-five years old! </a:t>
            </a:r>
            <a:r>
              <a:rPr lang="en-US" sz="3800" b="1" baseline="30000" dirty="0">
                <a:highlight>
                  <a:srgbClr val="FFFF00"/>
                </a:highlight>
              </a:rPr>
              <a:t>11 </a:t>
            </a:r>
            <a:r>
              <a:rPr lang="en-US" sz="3800" dirty="0">
                <a:highlight>
                  <a:srgbClr val="FFFF00"/>
                </a:highlight>
              </a:rPr>
              <a:t>I am still as strong today as the day Moses sent me out; I’m just as vigorous to go out to battle now as I was then. </a:t>
            </a:r>
            <a:r>
              <a:rPr lang="en-US" sz="3800" b="1" baseline="30000" dirty="0">
                <a:highlight>
                  <a:srgbClr val="FFFF00"/>
                </a:highlight>
              </a:rPr>
              <a:t>12 </a:t>
            </a:r>
            <a:r>
              <a:rPr lang="en-US" sz="3800" dirty="0">
                <a:highlight>
                  <a:srgbClr val="FFFF00"/>
                </a:highlight>
              </a:rPr>
              <a:t>Now give me this hill country that the </a:t>
            </a:r>
            <a:r>
              <a:rPr lang="en-US" sz="3800" cap="small" dirty="0">
                <a:highlight>
                  <a:srgbClr val="FFFF00"/>
                </a:highlight>
              </a:rPr>
              <a:t>Lord</a:t>
            </a:r>
            <a:r>
              <a:rPr lang="en-US" sz="3800" dirty="0">
                <a:highlight>
                  <a:srgbClr val="FFFF00"/>
                </a:highlight>
              </a:rPr>
              <a:t> promised me that day. You yourself heard then that the </a:t>
            </a:r>
            <a:r>
              <a:rPr lang="en-US" sz="3800" dirty="0" err="1">
                <a:highlight>
                  <a:srgbClr val="FFFF00"/>
                </a:highlight>
              </a:rPr>
              <a:t>Anakites</a:t>
            </a:r>
            <a:r>
              <a:rPr lang="en-US" sz="3800" dirty="0">
                <a:highlight>
                  <a:srgbClr val="FFFF00"/>
                </a:highlight>
              </a:rPr>
              <a:t> were there and their cities were large and fortified, but, the </a:t>
            </a:r>
            <a:r>
              <a:rPr lang="en-US" sz="3800" cap="small" dirty="0">
                <a:highlight>
                  <a:srgbClr val="FFFF00"/>
                </a:highlight>
              </a:rPr>
              <a:t>Lord</a:t>
            </a:r>
            <a:r>
              <a:rPr lang="en-US" sz="3800" dirty="0">
                <a:highlight>
                  <a:srgbClr val="FFFF00"/>
                </a:highlight>
              </a:rPr>
              <a:t> helping me, I will drive them out just as he said.”</a:t>
            </a:r>
          </a:p>
        </p:txBody>
      </p:sp>
    </p:spTree>
    <p:extLst>
      <p:ext uri="{BB962C8B-B14F-4D97-AF65-F5344CB8AC3E}">
        <p14:creationId xmlns:p14="http://schemas.microsoft.com/office/powerpoint/2010/main" val="1772555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C1EE6-2922-A84E-8E82-94E78F5730BE}"/>
              </a:ext>
            </a:extLst>
          </p:cNvPr>
          <p:cNvSpPr>
            <a:spLocks noGrp="1"/>
          </p:cNvSpPr>
          <p:nvPr>
            <p:ph type="title"/>
          </p:nvPr>
        </p:nvSpPr>
        <p:spPr>
          <a:xfrm>
            <a:off x="793977" y="135924"/>
            <a:ext cx="6006192" cy="1188983"/>
          </a:xfrm>
        </p:spPr>
        <p:txBody>
          <a:bodyPr>
            <a:normAutofit/>
          </a:bodyPr>
          <a:lstStyle/>
          <a:p>
            <a:r>
              <a:rPr lang="en-US" dirty="0">
                <a:solidFill>
                  <a:srgbClr val="6A4339"/>
                </a:solidFill>
              </a:rPr>
              <a:t>               </a:t>
            </a:r>
            <a:r>
              <a:rPr lang="en-US" b="1" dirty="0">
                <a:solidFill>
                  <a:srgbClr val="6A4339"/>
                </a:solidFill>
                <a:highlight>
                  <a:srgbClr val="FFFF00"/>
                </a:highlight>
              </a:rPr>
              <a:t>CALEB</a:t>
            </a:r>
          </a:p>
        </p:txBody>
      </p:sp>
      <p:pic>
        <p:nvPicPr>
          <p:cNvPr id="6146" name="Picture 2" descr="7. Caleb: Give Me This Mountain (Joshua 14:6-15). Joshua: Courageous  Discipleship. JesusWalk Bible Study Series">
            <a:extLst>
              <a:ext uri="{FF2B5EF4-FFF2-40B4-BE49-F238E27FC236}">
                <a16:creationId xmlns:a16="http://schemas.microsoft.com/office/drawing/2014/main" id="{289C50DE-8115-A147-8166-BC62629259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850" b="8744"/>
          <a:stretch/>
        </p:blipFill>
        <p:spPr bwMode="auto">
          <a:xfrm>
            <a:off x="7523826" y="1324905"/>
            <a:ext cx="3788081" cy="52810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Give Me This Mountain! | Milo Wilson">
            <a:extLst>
              <a:ext uri="{FF2B5EF4-FFF2-40B4-BE49-F238E27FC236}">
                <a16:creationId xmlns:a16="http://schemas.microsoft.com/office/drawing/2014/main" id="{D3BE6E18-A799-4C41-AA87-0C6F5071BFE9}"/>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33680" y="1324907"/>
            <a:ext cx="7126786" cy="5281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414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1414AEB-7AEF-914C-807B-3FF9D0BD0E32}"/>
              </a:ext>
            </a:extLst>
          </p:cNvPr>
          <p:cNvSpPr>
            <a:spLocks noGrp="1"/>
          </p:cNvSpPr>
          <p:nvPr>
            <p:ph type="title"/>
          </p:nvPr>
        </p:nvSpPr>
        <p:spPr>
          <a:xfrm>
            <a:off x="908454" y="1360481"/>
            <a:ext cx="4605340" cy="888449"/>
          </a:xfrm>
        </p:spPr>
        <p:txBody>
          <a:bodyPr vert="horz" lIns="91440" tIns="45720" rIns="91440" bIns="45720" rtlCol="0" anchor="b">
            <a:normAutofit/>
          </a:bodyPr>
          <a:lstStyle/>
          <a:p>
            <a:r>
              <a:rPr lang="en-US" sz="5000" dirty="0">
                <a:solidFill>
                  <a:schemeClr val="bg1"/>
                </a:solidFill>
              </a:rPr>
              <a:t> To finish strong</a:t>
            </a:r>
          </a:p>
        </p:txBody>
      </p:sp>
      <p:pic>
        <p:nvPicPr>
          <p:cNvPr id="4" name="Content Placeholder 3">
            <a:extLst>
              <a:ext uri="{FF2B5EF4-FFF2-40B4-BE49-F238E27FC236}">
                <a16:creationId xmlns:a16="http://schemas.microsoft.com/office/drawing/2014/main" id="{52ACE583-B487-D244-8A1A-1106894AF209}"/>
              </a:ext>
            </a:extLst>
          </p:cNvPr>
          <p:cNvPicPr>
            <a:picLocks noGrp="1" noChangeAspect="1"/>
          </p:cNvPicPr>
          <p:nvPr>
            <p:ph idx="1"/>
          </p:nvPr>
        </p:nvPicPr>
        <p:blipFill rotWithShape="1">
          <a:blip r:embed="rId3">
            <a:alphaModFix/>
          </a:blip>
          <a:srcRect l="10174" r="6870" b="3"/>
          <a:stretch/>
        </p:blipFill>
        <p:spPr>
          <a:xfrm>
            <a:off x="5800734" y="1057275"/>
            <a:ext cx="5917401" cy="4743450"/>
          </a:xfrm>
          <a:prstGeom prst="rect">
            <a:avLst/>
          </a:prstGeom>
        </p:spPr>
      </p:pic>
      <p:sp>
        <p:nvSpPr>
          <p:cNvPr id="11"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3739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5B82B4-D194-6D44-A030-91FAB46BF4B8}"/>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dirty="0">
                <a:highlight>
                  <a:srgbClr val="FFFF00"/>
                </a:highlight>
              </a:rPr>
              <a:t>19th century, Swedish chemist Alfred Nobel</a:t>
            </a:r>
            <a:endParaRPr lang="en-US" sz="3600" dirty="0">
              <a:solidFill>
                <a:srgbClr val="FFFFFF"/>
              </a:solidFill>
              <a:highlight>
                <a:srgbClr val="FFFF00"/>
              </a:highlight>
            </a:endParaRPr>
          </a:p>
        </p:txBody>
      </p:sp>
      <p:sp>
        <p:nvSpPr>
          <p:cNvPr id="14"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E9FCDD0-486E-3040-90BF-AFC970DB14A3}"/>
              </a:ext>
            </a:extLst>
          </p:cNvPr>
          <p:cNvPicPr>
            <a:picLocks noGrp="1" noChangeAspect="1"/>
          </p:cNvPicPr>
          <p:nvPr>
            <p:ph idx="1"/>
          </p:nvPr>
        </p:nvPicPr>
        <p:blipFill rotWithShape="1">
          <a:blip r:embed="rId3"/>
          <a:srcRect r="16574"/>
          <a:stretch/>
        </p:blipFill>
        <p:spPr>
          <a:xfrm>
            <a:off x="484633" y="649224"/>
            <a:ext cx="8000830" cy="5559552"/>
          </a:xfrm>
          <a:prstGeom prst="rect">
            <a:avLst/>
          </a:prstGeom>
          <a:effectLst/>
        </p:spPr>
      </p:pic>
    </p:spTree>
    <p:extLst>
      <p:ext uri="{BB962C8B-B14F-4D97-AF65-F5344CB8AC3E}">
        <p14:creationId xmlns:p14="http://schemas.microsoft.com/office/powerpoint/2010/main" val="21473402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52612-6386-E44B-84C7-E48E2533EECD}"/>
              </a:ext>
            </a:extLst>
          </p:cNvPr>
          <p:cNvSpPr>
            <a:spLocks noGrp="1"/>
          </p:cNvSpPr>
          <p:nvPr>
            <p:ph type="title"/>
          </p:nvPr>
        </p:nvSpPr>
        <p:spPr>
          <a:xfrm>
            <a:off x="6277233" y="1783959"/>
            <a:ext cx="5820032" cy="1645041"/>
          </a:xfrm>
        </p:spPr>
        <p:txBody>
          <a:bodyPr vert="horz" lIns="91440" tIns="45720" rIns="91440" bIns="45720" rtlCol="0" anchor="b">
            <a:normAutofit fontScale="90000"/>
          </a:bodyPr>
          <a:lstStyle/>
          <a:p>
            <a:r>
              <a:rPr lang="en-US" sz="6000" dirty="0"/>
              <a:t>NOBEL PEACE PRIZE</a:t>
            </a:r>
          </a:p>
        </p:txBody>
      </p:sp>
      <p:pic>
        <p:nvPicPr>
          <p:cNvPr id="4" name="Content Placeholder 3">
            <a:extLst>
              <a:ext uri="{FF2B5EF4-FFF2-40B4-BE49-F238E27FC236}">
                <a16:creationId xmlns:a16="http://schemas.microsoft.com/office/drawing/2014/main" id="{8BFD2F21-8A60-0144-A289-E27C42B07632}"/>
              </a:ext>
            </a:extLst>
          </p:cNvPr>
          <p:cNvPicPr>
            <a:picLocks noGrp="1" noChangeAspect="1"/>
          </p:cNvPicPr>
          <p:nvPr>
            <p:ph idx="1"/>
          </p:nvPr>
        </p:nvPicPr>
        <p:blipFill rotWithShape="1">
          <a:blip r:embed="rId3"/>
          <a:srcRect t="10839" r="-1" b="3889"/>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9213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5">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B4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652025-F896-2B44-A9BC-8E8664C301F4}"/>
              </a:ext>
            </a:extLst>
          </p:cNvPr>
          <p:cNvSpPr>
            <a:spLocks noGrp="1"/>
          </p:cNvSpPr>
          <p:nvPr>
            <p:ph type="title"/>
          </p:nvPr>
        </p:nvSpPr>
        <p:spPr>
          <a:xfrm>
            <a:off x="9093496" y="618681"/>
            <a:ext cx="2613872" cy="5590095"/>
          </a:xfrm>
        </p:spPr>
        <p:txBody>
          <a:bodyPr vert="horz" lIns="91440" tIns="45720" rIns="91440" bIns="45720" rtlCol="0" anchor="ctr">
            <a:normAutofit fontScale="90000"/>
          </a:bodyPr>
          <a:lstStyle/>
          <a:p>
            <a:r>
              <a:rPr lang="en-US" dirty="0">
                <a:highlight>
                  <a:srgbClr val="FFFF00"/>
                </a:highlight>
              </a:rPr>
              <a:t>Here is your chance to correct your epitaph in midstream and write a new one.</a:t>
            </a:r>
            <a:endParaRPr lang="en-US" sz="3600" dirty="0">
              <a:solidFill>
                <a:srgbClr val="FFFFFF"/>
              </a:solidFill>
              <a:highlight>
                <a:srgbClr val="FFFF00"/>
              </a:highlight>
            </a:endParaRPr>
          </a:p>
        </p:txBody>
      </p:sp>
      <p:sp>
        <p:nvSpPr>
          <p:cNvPr id="18"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894078C3-99D2-1B44-9A91-92DE0AC195D0}"/>
              </a:ext>
            </a:extLst>
          </p:cNvPr>
          <p:cNvPicPr>
            <a:picLocks noGrp="1" noChangeAspect="1"/>
          </p:cNvPicPr>
          <p:nvPr>
            <p:ph idx="1"/>
          </p:nvPr>
        </p:nvPicPr>
        <p:blipFill rotWithShape="1">
          <a:blip r:embed="rId3"/>
          <a:srcRect t="2717"/>
          <a:stretch/>
        </p:blipFill>
        <p:spPr>
          <a:xfrm>
            <a:off x="976251" y="942538"/>
            <a:ext cx="7163222" cy="4808332"/>
          </a:xfrm>
          <a:prstGeom prst="rect">
            <a:avLst/>
          </a:prstGeom>
          <a:effectLst/>
        </p:spPr>
      </p:pic>
    </p:spTree>
    <p:extLst>
      <p:ext uri="{BB962C8B-B14F-4D97-AF65-F5344CB8AC3E}">
        <p14:creationId xmlns:p14="http://schemas.microsoft.com/office/powerpoint/2010/main" val="28296899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85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FE3233-9004-3C47-A9E0-5AA3E21F37F9}"/>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dirty="0">
                <a:highlight>
                  <a:srgbClr val="FFFF00"/>
                </a:highlight>
              </a:rPr>
              <a:t>Take on a challenge conquer a mountain, trust God’s power</a:t>
            </a:r>
            <a:r>
              <a:rPr lang="en-US" dirty="0"/>
              <a:t>.</a:t>
            </a:r>
            <a:endParaRPr lang="en-US" sz="3600" dirty="0">
              <a:solidFill>
                <a:srgbClr val="FFFFFF"/>
              </a:solidFill>
            </a:endParaRPr>
          </a:p>
        </p:txBody>
      </p:sp>
      <p:sp>
        <p:nvSpPr>
          <p:cNvPr id="38"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DD5E60BA-DC47-B743-AC4A-B756A80A523B}"/>
              </a:ext>
            </a:extLst>
          </p:cNvPr>
          <p:cNvPicPr>
            <a:picLocks noGrp="1" noChangeAspect="1"/>
          </p:cNvPicPr>
          <p:nvPr>
            <p:ph idx="1"/>
          </p:nvPr>
        </p:nvPicPr>
        <p:blipFill rotWithShape="1">
          <a:blip r:embed="rId3"/>
          <a:srcRect r="-1" b="10384"/>
          <a:stretch/>
        </p:blipFill>
        <p:spPr>
          <a:xfrm>
            <a:off x="493354" y="484632"/>
            <a:ext cx="8115510" cy="5724144"/>
          </a:xfrm>
          <a:prstGeom prst="rect">
            <a:avLst/>
          </a:prstGeom>
          <a:effectLst/>
        </p:spPr>
      </p:pic>
    </p:spTree>
    <p:extLst>
      <p:ext uri="{BB962C8B-B14F-4D97-AF65-F5344CB8AC3E}">
        <p14:creationId xmlns:p14="http://schemas.microsoft.com/office/powerpoint/2010/main" val="2884210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37C4BF5-282F-6042-81CD-4EF467AE97BE}"/>
              </a:ext>
            </a:extLst>
          </p:cNvPr>
          <p:cNvPicPr>
            <a:picLocks noGrp="1" noChangeAspect="1"/>
          </p:cNvPicPr>
          <p:nvPr>
            <p:ph idx="1"/>
          </p:nvPr>
        </p:nvPicPr>
        <p:blipFill rotWithShape="1">
          <a:blip r:embed="rId3"/>
          <a:srcRect t="15730"/>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59DCC8-8895-F74F-B8D0-FDEA4DB886AB}"/>
              </a:ext>
            </a:extLst>
          </p:cNvPr>
          <p:cNvSpPr>
            <a:spLocks noGrp="1"/>
          </p:cNvSpPr>
          <p:nvPr>
            <p:ph type="title"/>
          </p:nvPr>
        </p:nvSpPr>
        <p:spPr>
          <a:xfrm>
            <a:off x="1" y="5317240"/>
            <a:ext cx="12191980" cy="744836"/>
          </a:xfrm>
        </p:spPr>
        <p:txBody>
          <a:bodyPr vert="horz" lIns="91440" tIns="45720" rIns="91440" bIns="45720" rtlCol="0" anchor="ctr">
            <a:normAutofit/>
          </a:bodyPr>
          <a:lstStyle/>
          <a:p>
            <a:pPr algn="ctr"/>
            <a:r>
              <a:rPr lang="en-US" sz="3600" dirty="0">
                <a:solidFill>
                  <a:schemeClr val="tx1">
                    <a:lumMod val="85000"/>
                    <a:lumOff val="15000"/>
                  </a:schemeClr>
                </a:solidFill>
                <a:highlight>
                  <a:srgbClr val="FFFF00"/>
                </a:highlight>
              </a:rPr>
              <a:t>Trust God's presence trust God's purpose trust God's power.</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317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4160</Words>
  <Application>Microsoft Macintosh PowerPoint</Application>
  <PresentationFormat>Widescreen</PresentationFormat>
  <Paragraphs>163</Paragraphs>
  <Slides>50</Slides>
  <Notes>47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Impact</vt:lpstr>
      <vt:lpstr>Office Theme</vt:lpstr>
      <vt:lpstr>PowerPoint Presentation</vt:lpstr>
      <vt:lpstr>PowerPoint Presentation</vt:lpstr>
      <vt:lpstr>                      His Achievements </vt:lpstr>
      <vt:lpstr>PowerPoint Presentation</vt:lpstr>
      <vt:lpstr>WILLIAM SIDES</vt:lpstr>
      <vt:lpstr>Three Great Men With Highest IQ</vt:lpstr>
      <vt:lpstr>       HOW DO YOU  FINISH THE  RACE? So, My Question is,  How will you finish?  10, 20, 30 years from now? </vt:lpstr>
      <vt:lpstr>   A Biblical character who finished strong.</vt:lpstr>
      <vt:lpstr>     This is God's own testimony about his servant Caleb.   Numbers 14:24. “My servant Caleb has had a different spirit and has followed me fully,” </vt:lpstr>
      <vt:lpstr>                       Followed me fully.</vt:lpstr>
      <vt:lpstr>TWELVE SPIES SENT TO EXPLORE CANAAN</vt:lpstr>
      <vt:lpstr>TWELVE SPIES SENT TO EXPLORE CANAAN</vt:lpstr>
      <vt:lpstr>TWELVE SPIES SENT TO EXPLORE CANAAN</vt:lpstr>
      <vt:lpstr>When they reached the Valley of Eshkol, they cut off a branch bearing a single cluster of grapes. Two of them carried it on a pole between them, along with some pomegranates  and figs.</vt:lpstr>
      <vt:lpstr> There also we saw the Nephilim and we became like grasshoppers in our own sight and so we were in their sight. Notice all these references ‘to sight’ and ‘vision’. Therein lay our dilemma. </vt:lpstr>
      <vt:lpstr> Should they see those Giants, or should they hear and obey God who had promised them this land.  </vt:lpstr>
      <vt:lpstr>The story of a Nomad eating dates in the middle of the night. </vt:lpstr>
      <vt:lpstr>PowerPoint Presentation</vt:lpstr>
      <vt:lpstr> Here in the first season of Caleb's life he was trusting God's presence. Trusting God's presence.  </vt:lpstr>
      <vt:lpstr>Reality, Caleb acknowledged, was more than what he could see or hear or smell or taste or touch.   He knew God had promised and so he was trusting God's presence.  Trusting the presence of a God who even today continues to affirm to us the constancy of his presence. </vt:lpstr>
      <vt:lpstr> Will you trust in God's presence despite what you see?  </vt:lpstr>
      <vt:lpstr>PowerPoint Presentation</vt:lpstr>
      <vt:lpstr>Meet the engineers who invented Siri.  Adam Cheyer, Dag Kittlaus, and Tom Gruber.</vt:lpstr>
      <vt:lpstr>We need an alarm, to orient us to the presence of God. To keep us constantly aware of God.</vt:lpstr>
      <vt:lpstr>May I suggest that you utilize a discipline of that sort for yourselves as well. If we are to focus on God's presence trusting   God's presence as Caleb did. It must begin with a deliberate paying attention to God at all times.</vt:lpstr>
      <vt:lpstr>As a result of their lack of trust in God's presence God punished them to wander for 40 years in the wilderness</vt:lpstr>
      <vt:lpstr>40 of the best years of his life, spent wandering aimlessly in the desert and what's the worst thing about it, it was because of a rebellion in which he had no part.   </vt:lpstr>
      <vt:lpstr>CAN YOU IMAGINE HOW CALEB MUST HAVE FELT?</vt:lpstr>
      <vt:lpstr>I always refer to Psalm 90, one of my favorite storms written by Moses. </vt:lpstr>
      <vt:lpstr>I always that Moses might have written that Psalm when he was conducting 85 funeral a day.</vt:lpstr>
      <vt:lpstr>PowerPoint Presentation</vt:lpstr>
      <vt:lpstr>PowerPoint Presentation</vt:lpstr>
      <vt:lpstr>HOW LONG?</vt:lpstr>
      <vt:lpstr>  CHIPPIE THE PARAKEET CAN’T SING ANYMORE</vt:lpstr>
      <vt:lpstr>  CHIPPIE THE PARAKEET CAN’T SING ANYMORE</vt:lpstr>
      <vt:lpstr>Are you in a situation like that? Have you lost your song?</vt:lpstr>
      <vt:lpstr>PowerPoint Presentation</vt:lpstr>
      <vt:lpstr>Here in the second season of Caleb's life he was trusting God's purpose.</vt:lpstr>
      <vt:lpstr>Will you trust his purpose?</vt:lpstr>
      <vt:lpstr>Invisibility is not in action on the part of God. The inaudibility is not in attention on the part of God. God is not on furlough. He is working trust God's purpose.   </vt:lpstr>
      <vt:lpstr>  Trust God’s purpose to fully follow God, we must trust God's presence, we must trust God's purpose.  </vt:lpstr>
      <vt:lpstr>And here we come to the third season of Caleb's life.</vt:lpstr>
      <vt:lpstr>                  JOSHUA 14:10 - 12</vt:lpstr>
      <vt:lpstr>               CALEB</vt:lpstr>
      <vt:lpstr> To finish strong</vt:lpstr>
      <vt:lpstr>19th century, Swedish chemist Alfred Nobel</vt:lpstr>
      <vt:lpstr>NOBEL PEACE PRIZE</vt:lpstr>
      <vt:lpstr>Here is your chance to correct your epitaph in midstream and write a new one.</vt:lpstr>
      <vt:lpstr>Take on a challenge conquer a mountain, trust God’s power.</vt:lpstr>
      <vt:lpstr>Trust God's presence trust God's purpose trust God's power.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Ebenezer Samuel</dc:creator>
  <cp:lastModifiedBy>Ebenezer Samuel</cp:lastModifiedBy>
  <cp:revision>1</cp:revision>
  <dcterms:created xsi:type="dcterms:W3CDTF">2020-10-03T13:19:27Z</dcterms:created>
  <dcterms:modified xsi:type="dcterms:W3CDTF">2020-10-03T13:24:45Z</dcterms:modified>
</cp:coreProperties>
</file>