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256" r:id="rId2"/>
    <p:sldId id="278" r:id="rId3"/>
    <p:sldId id="284" r:id="rId4"/>
    <p:sldId id="259" r:id="rId5"/>
    <p:sldId id="282" r:id="rId6"/>
    <p:sldId id="283" r:id="rId7"/>
    <p:sldId id="257" r:id="rId8"/>
    <p:sldId id="285" r:id="rId9"/>
    <p:sldId id="260" r:id="rId10"/>
    <p:sldId id="286" r:id="rId11"/>
    <p:sldId id="258" r:id="rId12"/>
    <p:sldId id="261" r:id="rId13"/>
    <p:sldId id="262" r:id="rId14"/>
    <p:sldId id="287" r:id="rId15"/>
    <p:sldId id="288" r:id="rId16"/>
    <p:sldId id="289" r:id="rId17"/>
    <p:sldId id="279" r:id="rId18"/>
    <p:sldId id="290" r:id="rId19"/>
    <p:sldId id="293" r:id="rId20"/>
    <p:sldId id="295" r:id="rId21"/>
    <p:sldId id="294" r:id="rId22"/>
    <p:sldId id="266" r:id="rId23"/>
    <p:sldId id="267" r:id="rId24"/>
    <p:sldId id="275" r:id="rId25"/>
    <p:sldId id="296" r:id="rId26"/>
    <p:sldId id="273" r:id="rId27"/>
    <p:sldId id="271" r:id="rId28"/>
    <p:sldId id="272" r:id="rId29"/>
    <p:sldId id="268" r:id="rId30"/>
    <p:sldId id="269" r:id="rId31"/>
    <p:sldId id="270" r:id="rId32"/>
    <p:sldId id="297" r:id="rId33"/>
    <p:sldId id="298" r:id="rId34"/>
    <p:sldId id="299" r:id="rId35"/>
    <p:sldId id="301" r:id="rId36"/>
    <p:sldId id="300" r:id="rId37"/>
    <p:sldId id="302" r:id="rId38"/>
    <p:sldId id="303" r:id="rId39"/>
    <p:sldId id="304" r:id="rId40"/>
    <p:sldId id="305" r:id="rId41"/>
    <p:sldId id="306" r:id="rId42"/>
    <p:sldId id="307" r:id="rId43"/>
    <p:sldId id="308" r:id="rId44"/>
    <p:sldId id="309" r:id="rId45"/>
    <p:sldId id="310" r:id="rId46"/>
    <p:sldId id="27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705" autoAdjust="0"/>
  </p:normalViewPr>
  <p:slideViewPr>
    <p:cSldViewPr>
      <p:cViewPr varScale="1">
        <p:scale>
          <a:sx n="84" d="100"/>
          <a:sy n="84" d="100"/>
        </p:scale>
        <p:origin x="-1406"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9EAB9E-82D9-4F43-87F0-1500F197774E}" type="datetimeFigureOut">
              <a:rPr lang="en-US" smtClean="0"/>
              <a:t>10/4/2018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C3CBBA-5203-473C-9E28-A71A287F4F61}" type="slidenum">
              <a:rPr lang="en-US" smtClean="0"/>
              <a:t>‹#›</a:t>
            </a:fld>
            <a:endParaRPr lang="en-US"/>
          </a:p>
        </p:txBody>
      </p:sp>
    </p:spTree>
    <p:extLst>
      <p:ext uri="{BB962C8B-B14F-4D97-AF65-F5344CB8AC3E}">
        <p14:creationId xmlns:p14="http://schemas.microsoft.com/office/powerpoint/2010/main" val="342520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7FC26A-2858-499E-8D3E-AB787CFB3DA1}" type="datetime1">
              <a:rPr lang="en-US" smtClean="0"/>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1967365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F1D68A-B554-467A-BCEF-1F7A9C0570DA}" type="datetime1">
              <a:rPr lang="en-US" smtClean="0"/>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378200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97AF03-9EAB-44EE-9C17-D4A8B6A41796}" type="datetime1">
              <a:rPr lang="en-US" smtClean="0"/>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210008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791AA1-E6F0-4F2A-9444-BF82423E912D}" type="datetime1">
              <a:rPr lang="en-US" smtClean="0"/>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271053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B4B7BE-5FE9-4466-8C40-3C435665F794}" type="datetime1">
              <a:rPr lang="en-US" smtClean="0"/>
              <a:t>10/4/2018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61974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0E7AAE-AD8D-44CC-B7AB-A675D689818F}" type="datetime1">
              <a:rPr lang="en-US" smtClean="0"/>
              <a:t>10/4/2018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157288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33D69-78BC-455F-8F10-F37E05E853EF}" type="datetime1">
              <a:rPr lang="en-US" smtClean="0"/>
              <a:t>10/4/2018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389235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FD17C9-71B9-413D-AE4D-0A109D4DB0D0}" type="datetime1">
              <a:rPr lang="en-US" smtClean="0"/>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307319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14641D-A1DA-49F4-ACB9-E44F594DD9C6}" type="datetime1">
              <a:rPr lang="en-US" smtClean="0"/>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167989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70E798-3FA4-4C1A-BB5D-64A7D7441476}" type="datetime1">
              <a:rPr lang="en-US" smtClean="0"/>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2124662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42CE5B-7D84-44F1-B8B5-A71D03284271}" type="datetime1">
              <a:rPr lang="en-US" smtClean="0"/>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26C65-6778-420C-A526-81A0AD54994B}" type="slidenum">
              <a:rPr lang="en-US" smtClean="0"/>
              <a:t>‹#›</a:t>
            </a:fld>
            <a:endParaRPr lang="en-US"/>
          </a:p>
        </p:txBody>
      </p:sp>
    </p:spTree>
    <p:extLst>
      <p:ext uri="{BB962C8B-B14F-4D97-AF65-F5344CB8AC3E}">
        <p14:creationId xmlns:p14="http://schemas.microsoft.com/office/powerpoint/2010/main" val="167612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D9724A-B5E7-42FF-840F-5FB0DFCD9690}" type="datetime1">
              <a:rPr lang="en-US" smtClean="0"/>
              <a:t>10/4/2018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26C65-6778-420C-A526-81A0AD54994B}" type="slidenum">
              <a:rPr lang="en-US" smtClean="0"/>
              <a:t>‹#›</a:t>
            </a:fld>
            <a:endParaRPr lang="en-US"/>
          </a:p>
        </p:txBody>
      </p:sp>
    </p:spTree>
    <p:extLst>
      <p:ext uri="{BB962C8B-B14F-4D97-AF65-F5344CB8AC3E}">
        <p14:creationId xmlns:p14="http://schemas.microsoft.com/office/powerpoint/2010/main" val="66225358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p:spPr>
        <p:txBody>
          <a:bodyPr>
            <a:normAutofit/>
          </a:bodyPr>
          <a:lstStyle/>
          <a:p>
            <a:r>
              <a:rPr lang="en-US" sz="5400" b="1" dirty="0" smtClean="0"/>
              <a:t>BODY          MIND          SPIRIT         </a:t>
            </a:r>
            <a:r>
              <a:rPr lang="en-US" b="1" dirty="0" smtClean="0"/>
              <a:t/>
            </a:r>
            <a:br>
              <a:rPr lang="en-US" b="1" dirty="0" smtClean="0"/>
            </a:br>
            <a:r>
              <a:rPr lang="en-US" sz="2200" dirty="0" smtClean="0"/>
              <a:t/>
            </a:r>
            <a:br>
              <a:rPr lang="en-US" sz="2200" dirty="0" smtClean="0"/>
            </a:br>
            <a:r>
              <a:rPr lang="en-US" sz="5400" dirty="0" smtClean="0"/>
              <a:t>Three  definite entities ---</a:t>
            </a:r>
            <a:br>
              <a:rPr lang="en-US" sz="5400" dirty="0" smtClean="0"/>
            </a:br>
            <a:r>
              <a:rPr lang="en-US" sz="5400" dirty="0" smtClean="0"/>
              <a:t>separate, distinct, unified </a:t>
            </a:r>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2200" dirty="0" smtClean="0"/>
              <a:t/>
            </a:r>
            <a:br>
              <a:rPr lang="en-US" sz="2200" dirty="0" smtClean="0"/>
            </a:br>
            <a:endParaRPr lang="en-US" b="1" dirty="0"/>
          </a:p>
        </p:txBody>
      </p:sp>
      <p:sp>
        <p:nvSpPr>
          <p:cNvPr id="3" name="Slide Number Placeholder 2"/>
          <p:cNvSpPr>
            <a:spLocks noGrp="1"/>
          </p:cNvSpPr>
          <p:nvPr>
            <p:ph type="sldNum" sz="quarter" idx="12"/>
          </p:nvPr>
        </p:nvSpPr>
        <p:spPr/>
        <p:txBody>
          <a:bodyPr/>
          <a:lstStyle/>
          <a:p>
            <a:fld id="{88226C65-6778-420C-A526-81A0AD54994B}" type="slidenum">
              <a:rPr lang="en-US" smtClean="0"/>
              <a:t>1</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048000"/>
            <a:ext cx="54864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6892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flipH="1">
            <a:off x="0" y="0"/>
            <a:ext cx="9144000" cy="6858000"/>
          </a:xfrm>
          <a:prstGeom prst="rect">
            <a:avLst/>
          </a:prstGeom>
        </p:spPr>
        <p:txBody>
          <a:bodyPr wrap="square">
            <a:noAutofit/>
          </a:bodyPr>
          <a:lstStyle/>
          <a:p>
            <a:pPr algn="ctr"/>
            <a:r>
              <a:rPr lang="en-US" sz="7200" b="1" dirty="0">
                <a:latin typeface="+mj-lt"/>
              </a:rPr>
              <a:t>A powerful force who’s limits are not known</a:t>
            </a:r>
            <a:br>
              <a:rPr lang="en-US" sz="7200" b="1" dirty="0">
                <a:latin typeface="+mj-lt"/>
              </a:rPr>
            </a:br>
            <a:endParaRPr lang="en-US" sz="7200" b="1" dirty="0" smtClean="0">
              <a:latin typeface="+mj-lt"/>
            </a:endParaRPr>
          </a:p>
          <a:p>
            <a:pPr algn="ctr"/>
            <a:r>
              <a:rPr lang="en-US" sz="8000" b="1" dirty="0">
                <a:latin typeface="+mj-lt"/>
              </a:rPr>
              <a:t/>
            </a:r>
            <a:br>
              <a:rPr lang="en-US" sz="8000" b="1" dirty="0">
                <a:latin typeface="+mj-lt"/>
              </a:rPr>
            </a:br>
            <a:r>
              <a:rPr lang="en-US" sz="8000" b="1" dirty="0">
                <a:latin typeface="+mj-lt"/>
              </a:rPr>
              <a:t>Each </a:t>
            </a:r>
            <a:r>
              <a:rPr lang="en-US" sz="7200" b="1" dirty="0">
                <a:latin typeface="+mj-lt"/>
              </a:rPr>
              <a:t>part plays a vital, integrated part. </a:t>
            </a:r>
            <a:r>
              <a:rPr lang="en-US" sz="4800" b="1" dirty="0">
                <a:latin typeface="+mj-lt"/>
              </a:rPr>
              <a:t/>
            </a:r>
            <a:br>
              <a:rPr lang="en-US" sz="4800" b="1" dirty="0">
                <a:latin typeface="+mj-lt"/>
              </a:rPr>
            </a:br>
            <a:r>
              <a:rPr lang="en-US" sz="2000" b="1" dirty="0">
                <a:latin typeface="+mj-lt"/>
              </a:rPr>
              <a:t> </a:t>
            </a:r>
            <a:r>
              <a:rPr lang="en-US" sz="5400" b="1" dirty="0">
                <a:latin typeface="+mj-lt"/>
              </a:rPr>
              <a:t/>
            </a:r>
            <a:br>
              <a:rPr lang="en-US" sz="5400" b="1" dirty="0">
                <a:latin typeface="+mj-lt"/>
              </a:rPr>
            </a:br>
            <a:endParaRPr lang="en-US" sz="6000" b="1" dirty="0">
              <a:latin typeface="+mj-lt"/>
            </a:endParaRPr>
          </a:p>
        </p:txBody>
      </p:sp>
      <p:sp>
        <p:nvSpPr>
          <p:cNvPr id="4" name="Slide Number Placeholder 3"/>
          <p:cNvSpPr>
            <a:spLocks noGrp="1"/>
          </p:cNvSpPr>
          <p:nvPr>
            <p:ph type="sldNum" sz="quarter" idx="12"/>
          </p:nvPr>
        </p:nvSpPr>
        <p:spPr/>
        <p:txBody>
          <a:bodyPr/>
          <a:lstStyle/>
          <a:p>
            <a:fld id="{88226C65-6778-420C-A526-81A0AD54994B}" type="slidenum">
              <a:rPr lang="en-US" smtClean="0"/>
              <a:t>2</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057400"/>
            <a:ext cx="2705100" cy="2898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3792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5287" y="2130425"/>
            <a:ext cx="6056313" cy="1470025"/>
          </a:xfrm>
        </p:spPr>
        <p:txBody>
          <a:bodyPr>
            <a:noAutofit/>
          </a:bodyPr>
          <a:lstStyle/>
          <a:p>
            <a:r>
              <a:rPr lang="en-US" sz="7200" b="1" dirty="0"/>
              <a:t>We are interconnected to everything in the world…     sharing </a:t>
            </a:r>
            <a:r>
              <a:rPr lang="en-US" sz="7200" b="1" dirty="0" smtClean="0"/>
              <a:t>genes</a:t>
            </a:r>
            <a:endParaRPr lang="en-US" sz="72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57400"/>
            <a:ext cx="2706687"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9923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b="1" dirty="0"/>
              <a:t>LONG  </a:t>
            </a:r>
            <a:r>
              <a:rPr lang="en-US" b="1" dirty="0" smtClean="0"/>
              <a:t>LIFE - </a:t>
            </a:r>
            <a:r>
              <a:rPr lang="en-US" dirty="0" smtClean="0"/>
              <a:t>in  </a:t>
            </a:r>
            <a:r>
              <a:rPr lang="en-US" dirty="0"/>
              <a:t>the Blue </a:t>
            </a:r>
            <a:r>
              <a:rPr lang="en-US" dirty="0" smtClean="0"/>
              <a:t>Zones</a:t>
            </a:r>
            <a:endParaRPr lang="en-US" dirty="0"/>
          </a:p>
        </p:txBody>
      </p:sp>
      <p:sp>
        <p:nvSpPr>
          <p:cNvPr id="3" name="Content Placeholder 2"/>
          <p:cNvSpPr>
            <a:spLocks noGrp="1"/>
          </p:cNvSpPr>
          <p:nvPr>
            <p:ph idx="1"/>
          </p:nvPr>
        </p:nvSpPr>
        <p:spPr>
          <a:xfrm>
            <a:off x="0" y="1219200"/>
            <a:ext cx="9144000" cy="5638800"/>
          </a:xfrm>
        </p:spPr>
        <p:txBody>
          <a:bodyPr>
            <a:normAutofit/>
          </a:bodyPr>
          <a:lstStyle/>
          <a:p>
            <a:pPr marL="0" indent="0">
              <a:buNone/>
            </a:pPr>
            <a:r>
              <a:rPr lang="en-US" sz="4000" dirty="0" smtClean="0"/>
              <a:t>1</a:t>
            </a:r>
            <a:r>
              <a:rPr lang="en-US" sz="4000" dirty="0"/>
              <a:t>. </a:t>
            </a:r>
            <a:r>
              <a:rPr lang="en-US" sz="4000" b="1" dirty="0" smtClean="0"/>
              <a:t>Abkhazia, Republic of Georgia</a:t>
            </a:r>
            <a:r>
              <a:rPr lang="en-US" sz="4000" dirty="0"/>
              <a:t/>
            </a:r>
            <a:br>
              <a:rPr lang="en-US" sz="4000" dirty="0"/>
            </a:br>
            <a:r>
              <a:rPr lang="en-US" sz="4000" dirty="0" smtClean="0"/>
              <a:t>  </a:t>
            </a:r>
          </a:p>
          <a:p>
            <a:pPr marL="0" indent="0">
              <a:buNone/>
            </a:pPr>
            <a:endParaRPr lang="en-US" sz="4000" dirty="0"/>
          </a:p>
          <a:p>
            <a:pPr marL="0" indent="0">
              <a:buNone/>
            </a:pPr>
            <a:endParaRPr lang="en-US" sz="4000" dirty="0" smtClean="0"/>
          </a:p>
          <a:p>
            <a:pPr marL="0" indent="0">
              <a:buNone/>
            </a:pPr>
            <a:endParaRPr lang="en-US" sz="4000" dirty="0" smtClean="0"/>
          </a:p>
          <a:p>
            <a:pPr marL="0" indent="0">
              <a:buNone/>
            </a:pPr>
            <a:r>
              <a:rPr lang="en-US" sz="4000" dirty="0" smtClean="0"/>
              <a:t>2. </a:t>
            </a:r>
            <a:r>
              <a:rPr lang="en-US" sz="4000" b="1" dirty="0"/>
              <a:t>Caucus </a:t>
            </a:r>
            <a:r>
              <a:rPr lang="en-US" sz="4000" b="1" dirty="0" smtClean="0"/>
              <a:t>Mountains, </a:t>
            </a:r>
          </a:p>
          <a:p>
            <a:pPr marL="0" indent="0">
              <a:buNone/>
            </a:pPr>
            <a:r>
              <a:rPr lang="en-US" sz="4000" b="1" dirty="0"/>
              <a:t> </a:t>
            </a:r>
            <a:r>
              <a:rPr lang="en-US" sz="4000" b="1" dirty="0" smtClean="0"/>
              <a:t>    Eurasia</a:t>
            </a:r>
            <a:r>
              <a:rPr lang="en-US" sz="4000" b="1" dirty="0"/>
              <a:t/>
            </a:r>
            <a:br>
              <a:rPr lang="en-US" sz="4000" b="1" dirty="0"/>
            </a:br>
            <a:r>
              <a:rPr lang="en-US" sz="2200" dirty="0" smtClean="0"/>
              <a:t>          (Aerial view)</a:t>
            </a:r>
            <a:endParaRPr lang="en-US" sz="2200" dirty="0"/>
          </a:p>
        </p:txBody>
      </p:sp>
      <p:sp>
        <p:nvSpPr>
          <p:cNvPr id="4" name="Slide Number Placeholder 3"/>
          <p:cNvSpPr>
            <a:spLocks noGrp="1"/>
          </p:cNvSpPr>
          <p:nvPr>
            <p:ph type="sldNum" sz="quarter" idx="12"/>
          </p:nvPr>
        </p:nvSpPr>
        <p:spPr/>
        <p:txBody>
          <a:bodyPr/>
          <a:lstStyle/>
          <a:p>
            <a:fld id="{88226C65-6778-420C-A526-81A0AD54994B}" type="slidenum">
              <a:rPr lang="en-US" smtClean="0"/>
              <a:t>4</a:t>
            </a:fld>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574" y="1981200"/>
            <a:ext cx="388620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2695" y="2011017"/>
            <a:ext cx="376030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191000"/>
            <a:ext cx="396240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9307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dirty="0" smtClean="0"/>
              <a:t>3</a:t>
            </a:r>
            <a:r>
              <a:rPr lang="en-US" sz="4400" b="1" dirty="0" smtClean="0"/>
              <a:t>. Sardinia, Italy </a:t>
            </a:r>
            <a:endParaRPr lang="en-US" b="1" dirty="0" smtClean="0"/>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a:p>
          <a:p>
            <a:pPr marL="0" indent="0">
              <a:buNone/>
            </a:pPr>
            <a:r>
              <a:rPr lang="en-US" sz="4400" b="1" dirty="0" smtClean="0"/>
              <a:t>4. Okinawa, Japan</a:t>
            </a:r>
            <a:endParaRPr lang="en-US" sz="44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5</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762000"/>
            <a:ext cx="3810000" cy="2299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038600"/>
            <a:ext cx="37338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457199"/>
            <a:ext cx="3048001" cy="3246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038600"/>
            <a:ext cx="375933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8652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576"/>
            <a:ext cx="9144000" cy="6829424"/>
          </a:xfrm>
        </p:spPr>
        <p:txBody>
          <a:bodyPr/>
          <a:lstStyle/>
          <a:p>
            <a:pPr marL="0" indent="0">
              <a:buNone/>
            </a:pPr>
            <a:r>
              <a:rPr lang="en-US" dirty="0" smtClean="0"/>
              <a:t>5</a:t>
            </a:r>
            <a:r>
              <a:rPr lang="en-US" sz="4400" b="1" dirty="0" smtClean="0"/>
              <a:t>. Loma Linda, California</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6</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371600"/>
            <a:ext cx="6400800" cy="5089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9446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2239962"/>
          </a:xfrm>
        </p:spPr>
        <p:txBody>
          <a:bodyPr>
            <a:noAutofit/>
          </a:bodyPr>
          <a:lstStyle/>
          <a:p>
            <a:r>
              <a:rPr lang="en-US" sz="6000" b="1" u="sng" dirty="0" smtClean="0"/>
              <a:t>PLATO: </a:t>
            </a:r>
            <a:br>
              <a:rPr lang="en-US" sz="6000" b="1" u="sng" dirty="0" smtClean="0"/>
            </a:br>
            <a:r>
              <a:rPr lang="en-US" sz="6000" b="1" u="sng" dirty="0" smtClean="0"/>
              <a:t> “Fear old age, for it does not come alone”.</a:t>
            </a:r>
            <a:endParaRPr lang="en-US" sz="6000" b="1" u="sng" dirty="0"/>
          </a:p>
        </p:txBody>
      </p:sp>
      <p:sp>
        <p:nvSpPr>
          <p:cNvPr id="3" name="Content Placeholder 2"/>
          <p:cNvSpPr>
            <a:spLocks noGrp="1"/>
          </p:cNvSpPr>
          <p:nvPr>
            <p:ph idx="1"/>
          </p:nvPr>
        </p:nvSpPr>
        <p:spPr>
          <a:xfrm>
            <a:off x="228600" y="2743200"/>
            <a:ext cx="8915400" cy="4114800"/>
          </a:xfrm>
        </p:spPr>
        <p:txBody>
          <a:bodyPr>
            <a:normAutofit/>
          </a:bodyPr>
          <a:lstStyle/>
          <a:p>
            <a:pPr marL="0" indent="0">
              <a:buNone/>
            </a:pPr>
            <a:r>
              <a:rPr lang="en-US" sz="5800" b="1" dirty="0" smtClean="0"/>
              <a:t>It comes with arthritis, heart disease, diabetes, hypertension, and cancer.</a:t>
            </a:r>
          </a:p>
          <a:p>
            <a:pPr marL="0" indent="0">
              <a:buNone/>
            </a:pPr>
            <a:endParaRPr lang="en-US" sz="1500" b="1" dirty="0" smtClean="0"/>
          </a:p>
          <a:p>
            <a:pPr marL="0" indent="0">
              <a:buNone/>
            </a:pPr>
            <a:r>
              <a:rPr lang="en-US" sz="5800" b="1" dirty="0" smtClean="0"/>
              <a:t>Chronological age is fixed.</a:t>
            </a:r>
          </a:p>
          <a:p>
            <a:pPr marL="0" indent="0">
              <a:buNone/>
            </a:pPr>
            <a:endParaRPr lang="en-US" sz="5100" b="1"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7</a:t>
            </a:fld>
            <a:endParaRPr lang="en-US"/>
          </a:p>
        </p:txBody>
      </p:sp>
    </p:spTree>
    <p:extLst>
      <p:ext uri="{BB962C8B-B14F-4D97-AF65-F5344CB8AC3E}">
        <p14:creationId xmlns:p14="http://schemas.microsoft.com/office/powerpoint/2010/main" val="3689335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2308225"/>
          </a:xfrm>
        </p:spPr>
        <p:txBody>
          <a:bodyPr>
            <a:noAutofit/>
          </a:bodyPr>
          <a:lstStyle/>
          <a:p>
            <a:r>
              <a:rPr lang="en-US" sz="6000" b="1" u="sng" dirty="0"/>
              <a:t>PLATO: </a:t>
            </a:r>
            <a:br>
              <a:rPr lang="en-US" sz="6000" b="1" u="sng" dirty="0"/>
            </a:br>
            <a:r>
              <a:rPr lang="en-US" sz="6000" b="1" u="sng" dirty="0"/>
              <a:t> “Fear old age, for it does not come alone”.</a:t>
            </a:r>
          </a:p>
        </p:txBody>
      </p:sp>
      <p:sp>
        <p:nvSpPr>
          <p:cNvPr id="3" name="Subtitle 2"/>
          <p:cNvSpPr>
            <a:spLocks noGrp="1"/>
          </p:cNvSpPr>
          <p:nvPr>
            <p:ph type="subTitle" idx="1"/>
          </p:nvPr>
        </p:nvSpPr>
        <p:spPr>
          <a:xfrm>
            <a:off x="152400" y="3048000"/>
            <a:ext cx="8839200" cy="3581400"/>
          </a:xfrm>
        </p:spPr>
        <p:txBody>
          <a:bodyPr>
            <a:noAutofit/>
          </a:bodyPr>
          <a:lstStyle/>
          <a:p>
            <a:pPr algn="l"/>
            <a:r>
              <a:rPr lang="en-US" sz="4400" b="1" dirty="0"/>
              <a:t>Biological age: Fluid, change, accelerate, slow down, even reverse.</a:t>
            </a:r>
          </a:p>
          <a:p>
            <a:pPr algn="l"/>
            <a:endParaRPr lang="en-US" sz="4400" b="1" dirty="0"/>
          </a:p>
          <a:p>
            <a:pPr algn="l"/>
            <a:r>
              <a:rPr lang="en-US" sz="4400" b="1" dirty="0"/>
              <a:t>Psychological age</a:t>
            </a:r>
          </a:p>
        </p:txBody>
      </p:sp>
      <p:sp>
        <p:nvSpPr>
          <p:cNvPr id="4" name="Slide Number Placeholder 3"/>
          <p:cNvSpPr>
            <a:spLocks noGrp="1"/>
          </p:cNvSpPr>
          <p:nvPr>
            <p:ph type="sldNum" sz="quarter" idx="12"/>
          </p:nvPr>
        </p:nvSpPr>
        <p:spPr/>
        <p:txBody>
          <a:bodyPr/>
          <a:lstStyle/>
          <a:p>
            <a:fld id="{88226C65-6778-420C-A526-81A0AD54994B}" type="slidenum">
              <a:rPr lang="en-US" smtClean="0"/>
              <a:t>8</a:t>
            </a:fld>
            <a:endParaRPr lang="en-US"/>
          </a:p>
        </p:txBody>
      </p:sp>
    </p:spTree>
    <p:extLst>
      <p:ext uri="{BB962C8B-B14F-4D97-AF65-F5344CB8AC3E}">
        <p14:creationId xmlns:p14="http://schemas.microsoft.com/office/powerpoint/2010/main" val="2523653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1219200"/>
          </a:xfrm>
        </p:spPr>
        <p:txBody>
          <a:bodyPr>
            <a:noAutofit/>
          </a:bodyPr>
          <a:lstStyle/>
          <a:p>
            <a:r>
              <a:rPr lang="en-US" sz="4000" b="1" u="sng" dirty="0"/>
              <a:t>THE </a:t>
            </a:r>
            <a:r>
              <a:rPr lang="en-US" sz="4000" b="1" u="sng" dirty="0" smtClean="0"/>
              <a:t>EFFECTS OF AGING   </a:t>
            </a:r>
            <a:br>
              <a:rPr lang="en-US" sz="4000" b="1" u="sng" dirty="0" smtClean="0"/>
            </a:br>
            <a:r>
              <a:rPr lang="en-US" sz="4000" b="1" u="sng" dirty="0" smtClean="0"/>
              <a:t>are </a:t>
            </a:r>
            <a:r>
              <a:rPr lang="en-US" sz="4000" b="1" u="sng" dirty="0"/>
              <a:t>preventable or at least delayed</a:t>
            </a:r>
          </a:p>
        </p:txBody>
      </p:sp>
      <p:sp>
        <p:nvSpPr>
          <p:cNvPr id="3" name="Content Placeholder 2"/>
          <p:cNvSpPr>
            <a:spLocks noGrp="1"/>
          </p:cNvSpPr>
          <p:nvPr>
            <p:ph idx="1"/>
          </p:nvPr>
        </p:nvSpPr>
        <p:spPr>
          <a:xfrm>
            <a:off x="457200" y="1295400"/>
            <a:ext cx="8229600" cy="5257800"/>
          </a:xfrm>
        </p:spPr>
        <p:txBody>
          <a:bodyPr>
            <a:noAutofit/>
          </a:bodyPr>
          <a:lstStyle/>
          <a:p>
            <a:pPr marL="514350" indent="-514350">
              <a:buAutoNum type="alphaUcPeriod"/>
            </a:pPr>
            <a:r>
              <a:rPr lang="en-US" sz="4400" b="1" dirty="0" smtClean="0"/>
              <a:t>THE BIOMARKER OF AGING ----- </a:t>
            </a:r>
          </a:p>
          <a:p>
            <a:pPr marL="914400" lvl="1" indent="-514350">
              <a:buAutoNum type="arabicPeriod"/>
            </a:pPr>
            <a:r>
              <a:rPr lang="en-US" sz="3600" b="1" dirty="0" smtClean="0"/>
              <a:t>Blood Pressure</a:t>
            </a:r>
          </a:p>
          <a:p>
            <a:pPr marL="914400" lvl="1" indent="-514350">
              <a:buAutoNum type="arabicPeriod"/>
            </a:pPr>
            <a:r>
              <a:rPr lang="en-US" sz="3600" b="1" dirty="0" smtClean="0"/>
              <a:t>Bone Density</a:t>
            </a:r>
          </a:p>
          <a:p>
            <a:pPr marL="914400" lvl="1" indent="-514350">
              <a:buAutoNum type="arabicPeriod"/>
            </a:pPr>
            <a:r>
              <a:rPr lang="en-US" sz="3600" b="1" dirty="0" smtClean="0"/>
              <a:t>Temperature Regulation</a:t>
            </a:r>
          </a:p>
          <a:p>
            <a:pPr marL="914400" lvl="1" indent="-514350">
              <a:buAutoNum type="arabicPeriod"/>
            </a:pPr>
            <a:r>
              <a:rPr lang="en-US" sz="3600" b="1" dirty="0" smtClean="0"/>
              <a:t>Muscle Mass and Strength</a:t>
            </a:r>
          </a:p>
          <a:p>
            <a:pPr marL="914400" lvl="1" indent="-514350">
              <a:buAutoNum type="arabicPeriod"/>
            </a:pPr>
            <a:r>
              <a:rPr lang="en-US" sz="3600" b="1" dirty="0"/>
              <a:t>T</a:t>
            </a:r>
            <a:r>
              <a:rPr lang="en-US" sz="3600" b="1" dirty="0" smtClean="0"/>
              <a:t>he </a:t>
            </a:r>
            <a:r>
              <a:rPr lang="en-US" sz="3600" b="1" dirty="0"/>
              <a:t>ability to control </a:t>
            </a:r>
            <a:r>
              <a:rPr lang="en-US" sz="3600" b="1" dirty="0" smtClean="0"/>
              <a:t>metabolism</a:t>
            </a:r>
          </a:p>
          <a:p>
            <a:pPr marL="914400" lvl="1" indent="-514350">
              <a:buAutoNum type="arabicPeriod"/>
            </a:pPr>
            <a:r>
              <a:rPr lang="en-US" sz="3600" b="1" dirty="0"/>
              <a:t>S</a:t>
            </a:r>
            <a:r>
              <a:rPr lang="en-US" sz="3600" b="1" dirty="0" smtClean="0"/>
              <a:t>ex Hormone</a:t>
            </a:r>
            <a:r>
              <a:rPr lang="en-US" sz="3600" b="1" dirty="0"/>
              <a:t>,  &amp;   </a:t>
            </a:r>
          </a:p>
          <a:p>
            <a:pPr marL="914400" lvl="1" indent="-514350">
              <a:buAutoNum type="arabicPeriod"/>
            </a:pPr>
            <a:r>
              <a:rPr lang="en-US" sz="3600" b="1" dirty="0" smtClean="0"/>
              <a:t>The </a:t>
            </a:r>
            <a:r>
              <a:rPr lang="en-US" sz="3600" b="1" dirty="0"/>
              <a:t>immune </a:t>
            </a:r>
            <a:r>
              <a:rPr lang="en-US" sz="3600" b="1" dirty="0" smtClean="0"/>
              <a:t>function</a:t>
            </a:r>
            <a:r>
              <a:rPr lang="en-US" sz="4000" b="1" dirty="0" smtClean="0"/>
              <a:t> </a:t>
            </a:r>
          </a:p>
          <a:p>
            <a:pPr marL="0" indent="0">
              <a:buNone/>
            </a:pPr>
            <a:endParaRPr lang="en-US" sz="18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9</a:t>
            </a:fld>
            <a:endParaRPr lang="en-US"/>
          </a:p>
        </p:txBody>
      </p:sp>
    </p:spTree>
    <p:extLst>
      <p:ext uri="{BB962C8B-B14F-4D97-AF65-F5344CB8AC3E}">
        <p14:creationId xmlns:p14="http://schemas.microsoft.com/office/powerpoint/2010/main" val="3573027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276600"/>
            <a:ext cx="8763000" cy="2609850"/>
          </a:xfrm>
        </p:spPr>
        <p:txBody>
          <a:bodyPr>
            <a:noAutofit/>
          </a:bodyPr>
          <a:lstStyle/>
          <a:p>
            <a:r>
              <a:rPr lang="en-US" sz="6000" b="1" dirty="0"/>
              <a:t>Can  all  be improved or reversed. So biological age and chronological age need not be parallel</a:t>
            </a:r>
          </a:p>
        </p:txBody>
      </p:sp>
      <p:sp>
        <p:nvSpPr>
          <p:cNvPr id="3" name="Subtitle 2"/>
          <p:cNvSpPr>
            <a:spLocks noGrp="1"/>
          </p:cNvSpPr>
          <p:nvPr>
            <p:ph type="subTitle" idx="1"/>
          </p:nvPr>
        </p:nvSpPr>
        <p:spPr>
          <a:xfrm>
            <a:off x="152400" y="228600"/>
            <a:ext cx="8610600" cy="2514600"/>
          </a:xfrm>
        </p:spPr>
        <p:txBody>
          <a:bodyPr>
            <a:noAutofit/>
          </a:bodyPr>
          <a:lstStyle/>
          <a:p>
            <a:r>
              <a:rPr lang="en-US" sz="5400" b="1" u="sng" dirty="0"/>
              <a:t>THE EFFECTS OF AGING   </a:t>
            </a:r>
            <a:br>
              <a:rPr lang="en-US" sz="5400" b="1" u="sng" dirty="0"/>
            </a:br>
            <a:r>
              <a:rPr lang="en-US" sz="5400" b="1" u="sng" dirty="0"/>
              <a:t>are preventable or at least delayed </a:t>
            </a:r>
          </a:p>
        </p:txBody>
      </p:sp>
      <p:sp>
        <p:nvSpPr>
          <p:cNvPr id="4" name="Slide Number Placeholder 3"/>
          <p:cNvSpPr>
            <a:spLocks noGrp="1"/>
          </p:cNvSpPr>
          <p:nvPr>
            <p:ph type="sldNum" sz="quarter" idx="12"/>
          </p:nvPr>
        </p:nvSpPr>
        <p:spPr/>
        <p:txBody>
          <a:bodyPr/>
          <a:lstStyle/>
          <a:p>
            <a:fld id="{88226C65-6778-420C-A526-81A0AD54994B}" type="slidenum">
              <a:rPr lang="en-US" smtClean="0"/>
              <a:t>10</a:t>
            </a:fld>
            <a:endParaRPr lang="en-US"/>
          </a:p>
        </p:txBody>
      </p:sp>
    </p:spTree>
    <p:extLst>
      <p:ext uri="{BB962C8B-B14F-4D97-AF65-F5344CB8AC3E}">
        <p14:creationId xmlns:p14="http://schemas.microsoft.com/office/powerpoint/2010/main" val="3567869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458200" cy="6400800"/>
          </a:xfrm>
        </p:spPr>
        <p:txBody>
          <a:bodyPr>
            <a:normAutofit fontScale="90000"/>
          </a:bodyPr>
          <a:lstStyle/>
          <a:p>
            <a:pPr marL="0" indent="0"/>
            <a:r>
              <a:rPr lang="en-US" b="1" dirty="0"/>
              <a:t>STRESS</a:t>
            </a:r>
            <a:r>
              <a:rPr lang="en-US" dirty="0"/>
              <a:t> </a:t>
            </a:r>
            <a:br>
              <a:rPr lang="en-US" dirty="0"/>
            </a:br>
            <a:r>
              <a:rPr lang="en-US" b="1" dirty="0" smtClean="0"/>
              <a:t>produces </a:t>
            </a:r>
            <a:r>
              <a:rPr lang="en-US" b="1" dirty="0"/>
              <a:t>cortisol </a:t>
            </a:r>
            <a:r>
              <a:rPr lang="en-US" b="1" dirty="0" smtClean="0"/>
              <a:t>(</a:t>
            </a:r>
            <a:r>
              <a:rPr lang="en-US" b="1" dirty="0"/>
              <a:t>the death </a:t>
            </a:r>
            <a:r>
              <a:rPr lang="en-US" b="1" dirty="0" smtClean="0"/>
              <a:t>hormone)</a:t>
            </a:r>
            <a:r>
              <a:rPr lang="en-US" b="1" dirty="0"/>
              <a:t/>
            </a:r>
            <a:br>
              <a:rPr lang="en-US" b="1" dirty="0"/>
            </a:br>
            <a:r>
              <a:rPr lang="en-US" b="1" dirty="0"/>
              <a:t/>
            </a:r>
            <a:br>
              <a:rPr lang="en-US" b="1" dirty="0"/>
            </a:br>
            <a:r>
              <a:rPr lang="en-US" dirty="0" smtClean="0"/>
              <a:t>F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Fish </a:t>
            </a:r>
            <a:r>
              <a:rPr lang="en-US" dirty="0"/>
              <a:t>– salmon just before dying </a:t>
            </a:r>
            <a:br>
              <a:rPr lang="en-US" dirty="0"/>
            </a:br>
            <a:r>
              <a:rPr lang="en-US" dirty="0"/>
              <a:t>Adrenaline, nor adrenaline</a:t>
            </a:r>
            <a:br>
              <a:rPr lang="en-US" dirty="0"/>
            </a:br>
            <a:r>
              <a:rPr lang="en-US" dirty="0"/>
              <a:t>Regulated by DNA’s active twin, </a:t>
            </a:r>
            <a:r>
              <a:rPr lang="en-US" dirty="0" smtClean="0"/>
              <a:t>RNA</a:t>
            </a:r>
            <a:endParaRPr lang="en-US" dirty="0"/>
          </a:p>
        </p:txBody>
      </p:sp>
      <p:sp>
        <p:nvSpPr>
          <p:cNvPr id="3" name="Slide Number Placeholder 2"/>
          <p:cNvSpPr>
            <a:spLocks noGrp="1"/>
          </p:cNvSpPr>
          <p:nvPr>
            <p:ph type="sldNum" sz="quarter" idx="12"/>
          </p:nvPr>
        </p:nvSpPr>
        <p:spPr/>
        <p:txBody>
          <a:bodyPr/>
          <a:lstStyle/>
          <a:p>
            <a:fld id="{88226C65-6778-420C-A526-81A0AD54994B}" type="slidenum">
              <a:rPr lang="en-US" smtClean="0"/>
              <a:t>11</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338470"/>
            <a:ext cx="45720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5769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EFFECTS OF AGING   </a:t>
            </a:r>
            <a:br>
              <a:rPr lang="en-US" b="1" dirty="0"/>
            </a:br>
            <a:r>
              <a:rPr lang="en-US" b="1" dirty="0"/>
              <a:t>are preventable or at least delayed</a:t>
            </a:r>
          </a:p>
        </p:txBody>
      </p:sp>
      <p:sp>
        <p:nvSpPr>
          <p:cNvPr id="3" name="Content Placeholder 2"/>
          <p:cNvSpPr>
            <a:spLocks noGrp="1"/>
          </p:cNvSpPr>
          <p:nvPr>
            <p:ph idx="1"/>
          </p:nvPr>
        </p:nvSpPr>
        <p:spPr/>
        <p:txBody>
          <a:bodyPr>
            <a:normAutofit/>
          </a:bodyPr>
          <a:lstStyle/>
          <a:p>
            <a:pPr marL="0" indent="0">
              <a:buNone/>
            </a:pPr>
            <a:r>
              <a:rPr lang="en-US" dirty="0"/>
              <a:t>B. AGING </a:t>
            </a:r>
            <a:r>
              <a:rPr lang="en-US" dirty="0" smtClean="0"/>
              <a:t>----- </a:t>
            </a:r>
            <a:r>
              <a:rPr lang="en-US" dirty="0"/>
              <a:t>entropy (decay) due to toxins:  in environment, food, water,  toxic relationships, toxic emotions.  </a:t>
            </a:r>
            <a:endParaRPr lang="en-US" dirty="0" smtClean="0"/>
          </a:p>
          <a:p>
            <a:pPr marL="0" indent="0">
              <a:buNone/>
            </a:pPr>
            <a:endParaRPr lang="en-US" sz="2000" dirty="0" smtClean="0"/>
          </a:p>
          <a:p>
            <a:pPr marL="0" indent="0">
              <a:buNone/>
            </a:pPr>
            <a:r>
              <a:rPr lang="en-US" dirty="0" smtClean="0"/>
              <a:t>All </a:t>
            </a:r>
            <a:r>
              <a:rPr lang="en-US" dirty="0"/>
              <a:t>–</a:t>
            </a:r>
            <a:r>
              <a:rPr lang="en-US" dirty="0" err="1"/>
              <a:t>ve</a:t>
            </a:r>
            <a:r>
              <a:rPr lang="en-US" dirty="0"/>
              <a:t> emotions are toxic to the body, </a:t>
            </a:r>
            <a:r>
              <a:rPr lang="en-US" dirty="0" err="1"/>
              <a:t>eg</a:t>
            </a:r>
            <a:r>
              <a:rPr lang="en-US" dirty="0"/>
              <a:t>- fear, anger, jealously, envy, hatred, anxiety.   An axe left in the open will rust. </a:t>
            </a:r>
            <a:endParaRPr lang="en-US" dirty="0" smtClean="0"/>
          </a:p>
          <a:p>
            <a:pPr marL="0" indent="0">
              <a:buNone/>
            </a:pPr>
            <a:endParaRPr lang="en-US" sz="2000" dirty="0" smtClean="0"/>
          </a:p>
          <a:p>
            <a:pPr marL="0" indent="0">
              <a:buNone/>
            </a:pPr>
            <a:r>
              <a:rPr lang="en-US" dirty="0" smtClean="0"/>
              <a:t>This </a:t>
            </a:r>
            <a:r>
              <a:rPr lang="en-US" dirty="0"/>
              <a:t>is due </a:t>
            </a:r>
            <a:r>
              <a:rPr lang="en-US" dirty="0" smtClean="0"/>
              <a:t>to Entropy </a:t>
            </a:r>
            <a:r>
              <a:rPr lang="en-US" dirty="0"/>
              <a:t>or aging mechanism.</a:t>
            </a:r>
          </a:p>
          <a:p>
            <a:pPr marL="0" indent="0">
              <a:buNone/>
            </a:pPr>
            <a:endParaRPr lang="en-US" dirty="0"/>
          </a:p>
        </p:txBody>
      </p:sp>
      <p:sp>
        <p:nvSpPr>
          <p:cNvPr id="5" name="Slide Number Placeholder 4"/>
          <p:cNvSpPr>
            <a:spLocks noGrp="1"/>
          </p:cNvSpPr>
          <p:nvPr>
            <p:ph type="sldNum" sz="quarter" idx="12"/>
          </p:nvPr>
        </p:nvSpPr>
        <p:spPr/>
        <p:txBody>
          <a:bodyPr/>
          <a:lstStyle/>
          <a:p>
            <a:fld id="{88226C65-6778-420C-A526-81A0AD54994B}" type="slidenum">
              <a:rPr lang="en-US" smtClean="0"/>
              <a:t>12</a:t>
            </a:fld>
            <a:endParaRPr lang="en-US"/>
          </a:p>
        </p:txBody>
      </p:sp>
    </p:spTree>
    <p:extLst>
      <p:ext uri="{BB962C8B-B14F-4D97-AF65-F5344CB8AC3E}">
        <p14:creationId xmlns:p14="http://schemas.microsoft.com/office/powerpoint/2010/main" val="2589658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Autofit/>
          </a:bodyPr>
          <a:lstStyle/>
          <a:p>
            <a:r>
              <a:rPr lang="en-US" b="1" u="sng" dirty="0"/>
              <a:t>THE EFFECTS OF AGING   </a:t>
            </a:r>
            <a:br>
              <a:rPr lang="en-US" b="1" u="sng" dirty="0"/>
            </a:br>
            <a:r>
              <a:rPr lang="en-US" b="1" u="sng" dirty="0"/>
              <a:t>are preventable or at least delayed</a:t>
            </a:r>
          </a:p>
        </p:txBody>
      </p:sp>
      <p:sp>
        <p:nvSpPr>
          <p:cNvPr id="3" name="Content Placeholder 2"/>
          <p:cNvSpPr>
            <a:spLocks noGrp="1"/>
          </p:cNvSpPr>
          <p:nvPr>
            <p:ph idx="1"/>
          </p:nvPr>
        </p:nvSpPr>
        <p:spPr>
          <a:xfrm>
            <a:off x="152400" y="2103437"/>
            <a:ext cx="9144000" cy="4754563"/>
          </a:xfrm>
        </p:spPr>
        <p:txBody>
          <a:bodyPr>
            <a:noAutofit/>
          </a:bodyPr>
          <a:lstStyle/>
          <a:p>
            <a:pPr marL="0" indent="0">
              <a:buNone/>
            </a:pPr>
            <a:r>
              <a:rPr lang="en-US" sz="3600" b="1" dirty="0"/>
              <a:t>C. FREE </a:t>
            </a:r>
            <a:r>
              <a:rPr lang="en-US" sz="3600" b="1" dirty="0" smtClean="0"/>
              <a:t>RADICALS:</a:t>
            </a:r>
          </a:p>
          <a:p>
            <a:pPr marL="0" indent="0">
              <a:buNone/>
            </a:pPr>
            <a:r>
              <a:rPr lang="en-US" sz="3600" b="1" dirty="0" smtClean="0"/>
              <a:t>Unstable </a:t>
            </a:r>
            <a:r>
              <a:rPr lang="en-US" sz="3600" b="1" dirty="0"/>
              <a:t>oxygen molecules that indiscriminately bind with the vital molecules in the body --- including the DNA,  </a:t>
            </a:r>
            <a:r>
              <a:rPr lang="en-US" sz="3600" b="1" dirty="0" err="1"/>
              <a:t>ie</a:t>
            </a:r>
            <a:r>
              <a:rPr lang="en-US" sz="3600" b="1" dirty="0"/>
              <a:t>:  they have an extra charge that must join with another molecule to become stable.  They damage the </a:t>
            </a:r>
            <a:r>
              <a:rPr lang="en-US" sz="3600" b="1" dirty="0" smtClean="0"/>
              <a:t>body. They </a:t>
            </a:r>
            <a:r>
              <a:rPr lang="en-US" sz="3600" b="1" dirty="0"/>
              <a:t>go up with- exercise, exposure to sun, air , food digestion.</a:t>
            </a:r>
          </a:p>
        </p:txBody>
      </p:sp>
      <p:sp>
        <p:nvSpPr>
          <p:cNvPr id="4" name="Slide Number Placeholder 3"/>
          <p:cNvSpPr>
            <a:spLocks noGrp="1"/>
          </p:cNvSpPr>
          <p:nvPr>
            <p:ph type="sldNum" sz="quarter" idx="12"/>
          </p:nvPr>
        </p:nvSpPr>
        <p:spPr/>
        <p:txBody>
          <a:bodyPr/>
          <a:lstStyle/>
          <a:p>
            <a:fld id="{88226C65-6778-420C-A526-81A0AD54994B}" type="slidenum">
              <a:rPr lang="en-US" smtClean="0"/>
              <a:t>13</a:t>
            </a:fld>
            <a:endParaRPr lang="en-US"/>
          </a:p>
        </p:txBody>
      </p:sp>
    </p:spTree>
    <p:extLst>
      <p:ext uri="{BB962C8B-B14F-4D97-AF65-F5344CB8AC3E}">
        <p14:creationId xmlns:p14="http://schemas.microsoft.com/office/powerpoint/2010/main" val="3627230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2743200" cy="1470025"/>
          </a:xfrm>
        </p:spPr>
        <p:txBody>
          <a:bodyPr/>
          <a:lstStyle/>
          <a:p>
            <a:r>
              <a:rPr lang="en-US" b="1" dirty="0" smtClean="0"/>
              <a:t>Wellness</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14</a:t>
            </a:fld>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2776" y="1609426"/>
            <a:ext cx="4352925" cy="435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838200"/>
            <a:ext cx="245745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648200"/>
            <a:ext cx="244475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837111"/>
            <a:ext cx="31099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3115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15</a:t>
            </a:fld>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988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16</a:t>
            </a:fld>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7432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marL="0" indent="0">
              <a:buNone/>
            </a:pPr>
            <a:r>
              <a:rPr lang="en-US" b="1" dirty="0" smtClean="0"/>
              <a:t>Antidote</a:t>
            </a:r>
            <a:r>
              <a:rPr lang="en-US" b="1" dirty="0"/>
              <a:t>:</a:t>
            </a:r>
            <a:r>
              <a:rPr lang="en-US" dirty="0"/>
              <a:t>  Prayer, meditation, </a:t>
            </a:r>
            <a:r>
              <a:rPr lang="en-US" dirty="0" smtClean="0"/>
              <a:t>yoga</a:t>
            </a:r>
            <a:r>
              <a:rPr lang="en-US" dirty="0"/>
              <a:t>, &amp; reading the scriptures reduces </a:t>
            </a:r>
            <a:r>
              <a:rPr lang="en-US" dirty="0" smtClean="0"/>
              <a:t>these DNE </a:t>
            </a:r>
            <a:r>
              <a:rPr lang="en-US" dirty="0"/>
              <a:t>influenced by every </a:t>
            </a:r>
            <a:r>
              <a:rPr lang="en-US" dirty="0" smtClean="0"/>
              <a:t>thought.</a:t>
            </a:r>
            <a:r>
              <a:rPr lang="en-US" dirty="0"/>
              <a:t/>
            </a:r>
            <a:br>
              <a:rPr lang="en-US" dirty="0"/>
            </a:br>
            <a:r>
              <a:rPr lang="en-US" dirty="0" smtClean="0"/>
              <a:t>		</a:t>
            </a: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17</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33600"/>
            <a:ext cx="3733800" cy="2400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81200"/>
            <a:ext cx="3657600" cy="1972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4267201"/>
            <a:ext cx="4343400" cy="2090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724400"/>
            <a:ext cx="3200399"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5635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346673"/>
            <a:ext cx="7772400" cy="1470025"/>
          </a:xfrm>
        </p:spPr>
        <p:txBody>
          <a:bodyPr>
            <a:noAutofit/>
          </a:bodyPr>
          <a:lstStyle/>
          <a:p>
            <a:r>
              <a:rPr lang="en-US" sz="4800" b="1" dirty="0" smtClean="0"/>
              <a:t>Environment</a:t>
            </a:r>
            <a:br>
              <a:rPr lang="en-US" sz="4800" b="1" dirty="0" smtClean="0"/>
            </a:br>
            <a:r>
              <a:rPr lang="en-US" sz="4800" b="1" dirty="0" smtClean="0"/>
              <a:t>External Internal Signals</a:t>
            </a:r>
            <a:br>
              <a:rPr lang="en-US" sz="4800" b="1" dirty="0" smtClean="0"/>
            </a:br>
            <a:r>
              <a:rPr lang="en-US" sz="4800" b="1" dirty="0" smtClean="0"/>
              <a:t/>
            </a:r>
            <a:br>
              <a:rPr lang="en-US" sz="4800" b="1" dirty="0" smtClean="0"/>
            </a:br>
            <a:r>
              <a:rPr lang="en-US" sz="4800" b="1" dirty="0"/>
              <a:t/>
            </a:r>
            <a:br>
              <a:rPr lang="en-US" sz="4800" b="1" dirty="0"/>
            </a:br>
            <a:r>
              <a:rPr lang="en-US" sz="4800" b="1" dirty="0" smtClean="0"/>
              <a:t>Perception</a:t>
            </a:r>
            <a:br>
              <a:rPr lang="en-US" sz="4800" b="1" dirty="0" smtClean="0"/>
            </a:br>
            <a:r>
              <a:rPr lang="en-US" sz="4800" b="1" dirty="0" smtClean="0"/>
              <a:t/>
            </a:r>
            <a:br>
              <a:rPr lang="en-US" sz="4800" b="1" dirty="0" smtClean="0"/>
            </a:br>
            <a:r>
              <a:rPr lang="en-US" sz="4800" b="1" dirty="0"/>
              <a:t/>
            </a:r>
            <a:br>
              <a:rPr lang="en-US" sz="4800" b="1" dirty="0"/>
            </a:br>
            <a:r>
              <a:rPr lang="en-US" sz="4800" b="1" dirty="0" smtClean="0"/>
              <a:t>Behavior Gene </a:t>
            </a:r>
            <a:r>
              <a:rPr lang="en-US" sz="4800" b="1" dirty="0" err="1" smtClean="0"/>
              <a:t>Activit</a:t>
            </a:r>
            <a:endParaRPr lang="en-US" sz="48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18</a:t>
            </a:fld>
            <a:endParaRPr lang="en-US"/>
          </a:p>
        </p:txBody>
      </p:sp>
      <p:sp>
        <p:nvSpPr>
          <p:cNvPr id="5" name="Down Arrow 4"/>
          <p:cNvSpPr/>
          <p:nvPr/>
        </p:nvSpPr>
        <p:spPr>
          <a:xfrm>
            <a:off x="4495800" y="183817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495800" y="41148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081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505200"/>
            <a:ext cx="7848600" cy="1470025"/>
          </a:xfrm>
        </p:spPr>
        <p:txBody>
          <a:bodyPr>
            <a:normAutofit fontScale="90000"/>
          </a:bodyPr>
          <a:lstStyle/>
          <a:p>
            <a:r>
              <a:rPr lang="en-US" sz="6700" b="1" u="sng" dirty="0" smtClean="0"/>
              <a:t>MIND</a:t>
            </a:r>
            <a:r>
              <a:rPr lang="en-US" sz="6700" b="1" dirty="0" smtClean="0"/>
              <a:t/>
            </a:r>
            <a:br>
              <a:rPr lang="en-US" sz="6700" b="1" dirty="0" smtClean="0"/>
            </a:br>
            <a:r>
              <a:rPr lang="en-US" dirty="0"/>
              <a:t/>
            </a:r>
            <a:br>
              <a:rPr lang="en-US" dirty="0"/>
            </a:br>
            <a:r>
              <a:rPr lang="en-US" b="1" dirty="0" smtClean="0"/>
              <a:t>Environment</a:t>
            </a:r>
            <a:br>
              <a:rPr lang="en-US" b="1" dirty="0" smtClean="0"/>
            </a:br>
            <a:r>
              <a:rPr lang="en-US" b="1" dirty="0" smtClean="0"/>
              <a:t>External, Internal, Signals</a:t>
            </a:r>
            <a:br>
              <a:rPr lang="en-US" b="1" dirty="0" smtClean="0"/>
            </a:br>
            <a:r>
              <a:rPr lang="en-US" b="1" dirty="0" smtClean="0"/>
              <a:t/>
            </a:r>
            <a:br>
              <a:rPr lang="en-US" b="1" dirty="0" smtClean="0"/>
            </a:br>
            <a:r>
              <a:rPr lang="en-US" b="1" dirty="0"/>
              <a:t/>
            </a:r>
            <a:br>
              <a:rPr lang="en-US" b="1" dirty="0"/>
            </a:br>
            <a:r>
              <a:rPr lang="en-US" b="1" dirty="0" smtClean="0"/>
              <a:t>Perception</a:t>
            </a:r>
            <a:br>
              <a:rPr lang="en-US" b="1" dirty="0" smtClean="0"/>
            </a:br>
            <a:r>
              <a:rPr lang="en-US" b="1" dirty="0" smtClean="0"/>
              <a:t/>
            </a:r>
            <a:br>
              <a:rPr lang="en-US" b="1" dirty="0" smtClean="0"/>
            </a:br>
            <a:r>
              <a:rPr lang="en-US" b="1" dirty="0"/>
              <a:t/>
            </a:r>
            <a:br>
              <a:rPr lang="en-US" b="1" dirty="0"/>
            </a:br>
            <a:r>
              <a:rPr lang="en-US" b="1" dirty="0" smtClean="0"/>
              <a:t>Behavior Gene Activity</a:t>
            </a:r>
            <a:br>
              <a:rPr lang="en-US" b="1" dirty="0" smtClean="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19</a:t>
            </a:fld>
            <a:endParaRPr lang="en-US"/>
          </a:p>
        </p:txBody>
      </p:sp>
      <p:sp>
        <p:nvSpPr>
          <p:cNvPr id="5" name="Down Arrow 4"/>
          <p:cNvSpPr/>
          <p:nvPr/>
        </p:nvSpPr>
        <p:spPr>
          <a:xfrm>
            <a:off x="4114800" y="32004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4114800" y="51054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220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normAutofit fontScale="90000"/>
          </a:bodyPr>
          <a:lstStyle/>
          <a:p>
            <a:r>
              <a:rPr lang="en-US" b="1" dirty="0" smtClean="0"/>
              <a:t>Mother’s Environment=Fetal Environment</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20</a:t>
            </a:fld>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655320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5959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88226C65-6778-420C-A526-81A0AD54994B}" type="slidenum">
              <a:rPr lang="en-US" smtClean="0"/>
              <a:t>21</a:t>
            </a:fld>
            <a:endParaRPr lang="en-U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381000"/>
            <a:ext cx="88392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3520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MIND &amp; BODY</a:t>
            </a:r>
          </a:p>
        </p:txBody>
      </p:sp>
      <p:sp>
        <p:nvSpPr>
          <p:cNvPr id="3" name="Content Placeholder 2"/>
          <p:cNvSpPr>
            <a:spLocks noGrp="1"/>
          </p:cNvSpPr>
          <p:nvPr>
            <p:ph idx="1"/>
          </p:nvPr>
        </p:nvSpPr>
        <p:spPr/>
        <p:txBody>
          <a:bodyPr/>
          <a:lstStyle/>
          <a:p>
            <a:pPr marL="0" indent="0">
              <a:buNone/>
            </a:pPr>
            <a:r>
              <a:rPr lang="en-US" dirty="0" smtClean="0"/>
              <a:t>A. Our </a:t>
            </a:r>
            <a:r>
              <a:rPr lang="en-US" dirty="0"/>
              <a:t>ability to see beauty in the mundane &amp; take delight in the ordinary way contribute to agelessness, timelessness.</a:t>
            </a:r>
          </a:p>
          <a:p>
            <a:pPr marL="0" indent="0">
              <a:buNone/>
            </a:pPr>
            <a:endParaRPr lang="en-US" dirty="0"/>
          </a:p>
          <a:p>
            <a:pPr marL="0" indent="0">
              <a:buNone/>
            </a:pPr>
            <a:r>
              <a:rPr lang="en-US" dirty="0"/>
              <a:t>Bernie Siegel   “THE  POWER  OF  THE  POSITIVE  THINKING  has not been understood or finally measured yet.”</a:t>
            </a:r>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22</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8538" y="4876800"/>
            <a:ext cx="20669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26041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MIND &amp; BODY</a:t>
            </a:r>
          </a:p>
        </p:txBody>
      </p:sp>
      <p:sp>
        <p:nvSpPr>
          <p:cNvPr id="3" name="Content Placeholder 2"/>
          <p:cNvSpPr>
            <a:spLocks noGrp="1"/>
          </p:cNvSpPr>
          <p:nvPr>
            <p:ph idx="1"/>
          </p:nvPr>
        </p:nvSpPr>
        <p:spPr>
          <a:xfrm>
            <a:off x="457200" y="990600"/>
            <a:ext cx="8458200" cy="5638800"/>
          </a:xfrm>
        </p:spPr>
        <p:txBody>
          <a:bodyPr>
            <a:normAutofit fontScale="40000" lnSpcReduction="20000"/>
          </a:bodyPr>
          <a:lstStyle/>
          <a:p>
            <a:pPr marL="0" indent="0">
              <a:buNone/>
            </a:pPr>
            <a:r>
              <a:rPr lang="en-US" sz="9000" dirty="0" smtClean="0"/>
              <a:t>B. The </a:t>
            </a:r>
            <a:r>
              <a:rPr lang="en-US" sz="9000" dirty="0"/>
              <a:t>biological clock is influenced by and is a reflection of your awareness to time, space, &amp; gravity so if I can transcend that in my mind my biological clock will respond accordingly</a:t>
            </a:r>
            <a:r>
              <a:rPr lang="en-US" sz="6500" dirty="0"/>
              <a:t>.</a:t>
            </a:r>
          </a:p>
          <a:p>
            <a:pPr marL="0" indent="0">
              <a:buNone/>
            </a:pPr>
            <a:endParaRPr lang="en-US" sz="2400" dirty="0"/>
          </a:p>
          <a:p>
            <a:pPr marL="0" indent="0">
              <a:buNone/>
            </a:pPr>
            <a:r>
              <a:rPr lang="en-US" sz="8000" dirty="0"/>
              <a:t>So don’t let life be dictated by limitations of the time clock, self or egocentricity.  Rather</a:t>
            </a:r>
            <a:r>
              <a:rPr lang="en-US" sz="8000" dirty="0" smtClean="0"/>
              <a:t>, Focus </a:t>
            </a:r>
            <a:r>
              <a:rPr lang="en-US" sz="8000" dirty="0"/>
              <a:t>on what is REAL that is the reality of the eternal</a:t>
            </a:r>
            <a:r>
              <a:rPr lang="en-US" sz="8000" dirty="0" smtClean="0"/>
              <a:t>: ETERNAL </a:t>
            </a:r>
            <a:r>
              <a:rPr lang="en-US" sz="8000" dirty="0"/>
              <a:t>GOD, </a:t>
            </a:r>
            <a:r>
              <a:rPr lang="en-US" sz="8000" dirty="0" smtClean="0"/>
              <a:t>ETERNAL PLACE, ETERNAL LIFE,  </a:t>
            </a:r>
            <a:r>
              <a:rPr lang="en-US" sz="8000" dirty="0"/>
              <a:t>ETERNAL  YOUTH</a:t>
            </a:r>
          </a:p>
          <a:p>
            <a:pPr marL="0" indent="0">
              <a:buNone/>
            </a:pPr>
            <a:endParaRPr lang="en-US" sz="2400" dirty="0"/>
          </a:p>
          <a:p>
            <a:pPr marL="0" indent="0">
              <a:buNone/>
            </a:pPr>
            <a:r>
              <a:rPr lang="en-US" sz="8000" dirty="0"/>
              <a:t>Such a journey connects life to agelessness &amp; </a:t>
            </a:r>
            <a:r>
              <a:rPr lang="en-US" sz="8000" dirty="0" smtClean="0"/>
              <a:t>timelessness</a:t>
            </a:r>
            <a:endParaRPr lang="en-US" sz="8000" dirty="0"/>
          </a:p>
        </p:txBody>
      </p:sp>
      <p:sp>
        <p:nvSpPr>
          <p:cNvPr id="4" name="Slide Number Placeholder 3"/>
          <p:cNvSpPr>
            <a:spLocks noGrp="1"/>
          </p:cNvSpPr>
          <p:nvPr>
            <p:ph type="sldNum" sz="quarter" idx="12"/>
          </p:nvPr>
        </p:nvSpPr>
        <p:spPr/>
        <p:txBody>
          <a:bodyPr/>
          <a:lstStyle/>
          <a:p>
            <a:fld id="{88226C65-6778-420C-A526-81A0AD54994B}" type="slidenum">
              <a:rPr lang="en-US" smtClean="0"/>
              <a:t>23</a:t>
            </a:fld>
            <a:endParaRPr lang="en-US"/>
          </a:p>
        </p:txBody>
      </p:sp>
    </p:spTree>
    <p:extLst>
      <p:ext uri="{BB962C8B-B14F-4D97-AF65-F5344CB8AC3E}">
        <p14:creationId xmlns:p14="http://schemas.microsoft.com/office/powerpoint/2010/main" val="2807235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82000" cy="5668963"/>
          </a:xfrm>
        </p:spPr>
        <p:txBody>
          <a:bodyPr>
            <a:normAutofit fontScale="77500" lnSpcReduction="20000"/>
          </a:bodyPr>
          <a:lstStyle/>
          <a:p>
            <a:pPr marL="0" indent="0">
              <a:buNone/>
            </a:pPr>
            <a:r>
              <a:rPr lang="en-US" sz="4100" dirty="0"/>
              <a:t>FREE YOURSELF from what’s controlling you.  The past &amp; the future---- both </a:t>
            </a:r>
            <a:r>
              <a:rPr lang="en-US" sz="4100" dirty="0" smtClean="0"/>
              <a:t>beyond your </a:t>
            </a:r>
            <a:r>
              <a:rPr lang="en-US" sz="4100" dirty="0"/>
              <a:t>control.  Be open only to the present ---- new experiences --- daily---- this is where you enjoy your ageless body.&amp; timeless mind……… NOT TOMORROW,  not next  year,..</a:t>
            </a:r>
          </a:p>
          <a:p>
            <a:pPr marL="0" indent="0">
              <a:buNone/>
            </a:pPr>
            <a:endParaRPr lang="en-US" sz="1500" dirty="0"/>
          </a:p>
          <a:p>
            <a:pPr marL="0" indent="0">
              <a:buNone/>
            </a:pPr>
            <a:r>
              <a:rPr lang="en-US" sz="4100" dirty="0"/>
              <a:t>AND what happens to you is a  result of how you see yourself in the present</a:t>
            </a:r>
            <a:r>
              <a:rPr lang="en-US" sz="4100" dirty="0" smtClean="0"/>
              <a:t>: Amazingly </a:t>
            </a:r>
            <a:r>
              <a:rPr lang="en-US" sz="4100" dirty="0"/>
              <a:t>healthy, happy &amp; wise</a:t>
            </a:r>
            <a:r>
              <a:rPr lang="en-US" dirty="0"/>
              <a:t>.</a:t>
            </a:r>
          </a:p>
          <a:p>
            <a:pPr marL="0" indent="0">
              <a:buNone/>
            </a:pPr>
            <a:endParaRPr lang="en-US" sz="1400" dirty="0"/>
          </a:p>
          <a:p>
            <a:pPr marL="0" indent="0">
              <a:buNone/>
            </a:pPr>
            <a:r>
              <a:rPr lang="en-US" sz="4100" dirty="0"/>
              <a:t>Which  is called  “</a:t>
            </a:r>
            <a:r>
              <a:rPr lang="en-US" sz="4100" dirty="0" err="1"/>
              <a:t>transcendant</a:t>
            </a:r>
            <a:r>
              <a:rPr lang="en-US" sz="4100" dirty="0"/>
              <a:t> awareness of yourself” --- body, mind &amp; </a:t>
            </a:r>
            <a:r>
              <a:rPr lang="en-US" sz="4100" dirty="0" smtClean="0"/>
              <a:t>soul.</a:t>
            </a:r>
            <a:endParaRPr lang="en-US" sz="4100" dirty="0"/>
          </a:p>
          <a:p>
            <a:pPr marL="0" indent="0">
              <a:buNone/>
            </a:pPr>
            <a:endParaRPr lang="en-US" sz="1400" dirty="0"/>
          </a:p>
          <a:p>
            <a:pPr marL="0" indent="0">
              <a:buNone/>
            </a:pPr>
            <a:r>
              <a:rPr lang="en-US" sz="4100" dirty="0" err="1"/>
              <a:t>Eg</a:t>
            </a:r>
            <a:r>
              <a:rPr lang="en-US" sz="4100" dirty="0"/>
              <a:t>:  Siddhartha &amp; Vasudeva  “Watching the river</a:t>
            </a:r>
            <a:r>
              <a:rPr lang="en-US" sz="4100" dirty="0" smtClean="0"/>
              <a:t>”</a:t>
            </a:r>
            <a:endParaRPr lang="en-US" sz="4100" dirty="0"/>
          </a:p>
        </p:txBody>
      </p:sp>
      <p:sp>
        <p:nvSpPr>
          <p:cNvPr id="4" name="Slide Number Placeholder 3"/>
          <p:cNvSpPr>
            <a:spLocks noGrp="1"/>
          </p:cNvSpPr>
          <p:nvPr>
            <p:ph type="sldNum" sz="quarter" idx="12"/>
          </p:nvPr>
        </p:nvSpPr>
        <p:spPr/>
        <p:txBody>
          <a:bodyPr/>
          <a:lstStyle/>
          <a:p>
            <a:fld id="{88226C65-6778-420C-A526-81A0AD54994B}" type="slidenum">
              <a:rPr lang="en-US" smtClean="0"/>
              <a:t>24</a:t>
            </a:fld>
            <a:endParaRPr lang="en-US"/>
          </a:p>
        </p:txBody>
      </p:sp>
    </p:spTree>
    <p:extLst>
      <p:ext uri="{BB962C8B-B14F-4D97-AF65-F5344CB8AC3E}">
        <p14:creationId xmlns:p14="http://schemas.microsoft.com/office/powerpoint/2010/main" val="31145137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rmAutofit fontScale="90000"/>
          </a:bodyPr>
          <a:lstStyle/>
          <a:p>
            <a:r>
              <a:rPr lang="en-US" b="1" dirty="0" smtClean="0"/>
              <a:t>PHILLIPIANS 4:8</a:t>
            </a:r>
            <a:br>
              <a:rPr lang="en-US" b="1" dirty="0" smtClean="0"/>
            </a:br>
            <a:r>
              <a:rPr lang="en-US" b="1" dirty="0"/>
              <a:t/>
            </a:r>
            <a:br>
              <a:rPr lang="en-US" b="1" dirty="0"/>
            </a:br>
            <a:r>
              <a:rPr lang="en-US" b="1" dirty="0" smtClean="0"/>
              <a:t>Finally, brethren, </a:t>
            </a:r>
            <a:r>
              <a:rPr lang="en-US" b="1" dirty="0" err="1" smtClean="0"/>
              <a:t>whatsover</a:t>
            </a:r>
            <a:r>
              <a:rPr lang="en-US" b="1" dirty="0" smtClean="0"/>
              <a:t> things are true, whatsoever things are honest, whatsoever things are just, whatsoever things are pure, whatsoever things are lovely, whatsoever things are of good report; if there be any virtue, and if there be any praise, think on these things.</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25</a:t>
            </a:fld>
            <a:endParaRPr lang="en-US"/>
          </a:p>
        </p:txBody>
      </p:sp>
    </p:spTree>
    <p:extLst>
      <p:ext uri="{BB962C8B-B14F-4D97-AF65-F5344CB8AC3E}">
        <p14:creationId xmlns:p14="http://schemas.microsoft.com/office/powerpoint/2010/main" val="1495630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fontScale="77500" lnSpcReduction="20000"/>
          </a:bodyPr>
          <a:lstStyle/>
          <a:p>
            <a:pPr marL="0" indent="0">
              <a:buNone/>
            </a:pPr>
            <a:r>
              <a:rPr lang="en-US" sz="4100" b="1" dirty="0"/>
              <a:t>That’s why </a:t>
            </a:r>
            <a:r>
              <a:rPr lang="en-US" sz="4100" b="1" dirty="0" smtClean="0"/>
              <a:t>the most vulnerable </a:t>
            </a:r>
            <a:r>
              <a:rPr lang="en-US" sz="4100" b="1" dirty="0"/>
              <a:t>for a heart attack is soon after you retire.</a:t>
            </a:r>
          </a:p>
          <a:p>
            <a:pPr marL="0" indent="0">
              <a:buNone/>
            </a:pPr>
            <a:endParaRPr lang="en-US" sz="2000" b="1" dirty="0"/>
          </a:p>
          <a:p>
            <a:pPr marL="0" indent="0">
              <a:buNone/>
            </a:pPr>
            <a:r>
              <a:rPr lang="en-US" sz="3800" b="1" dirty="0"/>
              <a:t>The negative perception of life or negative emotions hurt us at the cellular level</a:t>
            </a:r>
            <a:r>
              <a:rPr lang="en-US" sz="3800" b="1" dirty="0" smtClean="0"/>
              <a:t>.</a:t>
            </a:r>
          </a:p>
          <a:p>
            <a:pPr marL="0" indent="0">
              <a:buNone/>
            </a:pPr>
            <a:r>
              <a:rPr lang="en-US" sz="3800" b="1" dirty="0" smtClean="0"/>
              <a:t>Each </a:t>
            </a:r>
            <a:r>
              <a:rPr lang="en-US" sz="3800" b="1" dirty="0"/>
              <a:t>cell mirrors the damage ----- Depression,  Sadness often leads to heart attacks &amp; cancer</a:t>
            </a:r>
            <a:r>
              <a:rPr lang="en-US" sz="3800" b="1" dirty="0" smtClean="0"/>
              <a:t>.</a:t>
            </a:r>
          </a:p>
          <a:p>
            <a:pPr marL="0" indent="0">
              <a:buNone/>
            </a:pPr>
            <a:endParaRPr lang="en-US" sz="1700" b="1" dirty="0"/>
          </a:p>
          <a:p>
            <a:pPr marL="0" indent="0">
              <a:buNone/>
            </a:pPr>
            <a:r>
              <a:rPr lang="en-US" sz="3800" b="1" dirty="0"/>
              <a:t>POSITIVE   emotions ------ healing, rejuvenation.  In a sense our thought control our health.</a:t>
            </a:r>
          </a:p>
          <a:p>
            <a:pPr marL="0" indent="0">
              <a:buNone/>
            </a:pPr>
            <a:endParaRPr lang="en-US" sz="1800" b="1" dirty="0"/>
          </a:p>
          <a:p>
            <a:pPr marL="0" indent="0">
              <a:buNone/>
            </a:pPr>
            <a:r>
              <a:rPr lang="en-US" sz="4100" b="1" dirty="0"/>
              <a:t>“As a man </a:t>
            </a:r>
            <a:r>
              <a:rPr lang="en-US" sz="4100" b="1" dirty="0" err="1"/>
              <a:t>thinketh</a:t>
            </a:r>
            <a:r>
              <a:rPr lang="en-US" sz="4100" b="1" dirty="0"/>
              <a:t>, so is he” </a:t>
            </a:r>
            <a:r>
              <a:rPr lang="en-US" sz="4100" b="1" dirty="0" smtClean="0"/>
              <a:t>Proverbs </a:t>
            </a:r>
            <a:r>
              <a:rPr lang="en-US" sz="4100" b="1" dirty="0"/>
              <a:t>23:7  </a:t>
            </a:r>
          </a:p>
          <a:p>
            <a:pPr marL="0" indent="0">
              <a:buNone/>
            </a:pPr>
            <a:r>
              <a:rPr lang="en-US" sz="4100" b="1" dirty="0"/>
              <a:t>“Let this mind be in you which was also in Christ Jesus” </a:t>
            </a:r>
            <a:r>
              <a:rPr lang="en-US" sz="4100" b="1" dirty="0" err="1" smtClean="0"/>
              <a:t>Philipians</a:t>
            </a:r>
            <a:r>
              <a:rPr lang="en-US" sz="4100" b="1" dirty="0" smtClean="0"/>
              <a:t> </a:t>
            </a:r>
            <a:r>
              <a:rPr lang="en-US" sz="4100" b="1" dirty="0"/>
              <a:t>2:5</a:t>
            </a:r>
          </a:p>
          <a:p>
            <a:pPr marL="0" indent="0">
              <a:buNone/>
            </a:pPr>
            <a:endParaRPr lang="en-US" sz="1800" b="1" dirty="0"/>
          </a:p>
          <a:p>
            <a:pPr marL="0" indent="0">
              <a:buNone/>
            </a:pPr>
            <a:r>
              <a:rPr lang="en-US" sz="4100" b="1" dirty="0"/>
              <a:t>Hence the power of intentional living.</a:t>
            </a:r>
          </a:p>
          <a:p>
            <a:pPr marL="0" indent="0">
              <a:buNone/>
            </a:pP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26</a:t>
            </a:fld>
            <a:endParaRPr lang="en-US"/>
          </a:p>
        </p:txBody>
      </p:sp>
    </p:spTree>
    <p:extLst>
      <p:ext uri="{BB962C8B-B14F-4D97-AF65-F5344CB8AC3E}">
        <p14:creationId xmlns:p14="http://schemas.microsoft.com/office/powerpoint/2010/main" val="1105930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477962"/>
          </a:xfrm>
        </p:spPr>
        <p:txBody>
          <a:bodyPr>
            <a:normAutofit fontScale="90000"/>
          </a:bodyPr>
          <a:lstStyle/>
          <a:p>
            <a:r>
              <a:rPr lang="en-US" dirty="0"/>
              <a:t>“</a:t>
            </a:r>
            <a:r>
              <a:rPr lang="en-US" dirty="0" smtClean="0"/>
              <a:t>AGE IS A MATTER OF </a:t>
            </a:r>
            <a:r>
              <a:rPr lang="en-US" dirty="0"/>
              <a:t>THE  MIND.  </a:t>
            </a:r>
            <a:r>
              <a:rPr lang="en-US" dirty="0" smtClean="0"/>
              <a:t>IF YOU DON’T MIND</a:t>
            </a:r>
            <a:r>
              <a:rPr lang="en-US" dirty="0"/>
              <a:t>, </a:t>
            </a:r>
            <a:r>
              <a:rPr lang="en-US" dirty="0" smtClean="0"/>
              <a:t>IT DON’T MATTER”!! </a:t>
            </a:r>
            <a:endParaRPr lang="en-US" dirty="0"/>
          </a:p>
        </p:txBody>
      </p:sp>
      <p:sp>
        <p:nvSpPr>
          <p:cNvPr id="3" name="Content Placeholder 2"/>
          <p:cNvSpPr>
            <a:spLocks noGrp="1"/>
          </p:cNvSpPr>
          <p:nvPr>
            <p:ph idx="1"/>
          </p:nvPr>
        </p:nvSpPr>
        <p:spPr>
          <a:xfrm>
            <a:off x="457200" y="1752600"/>
            <a:ext cx="8229600" cy="4724400"/>
          </a:xfrm>
        </p:spPr>
        <p:txBody>
          <a:bodyPr>
            <a:normAutofit lnSpcReduction="10000"/>
          </a:bodyPr>
          <a:lstStyle/>
          <a:p>
            <a:pPr marL="0" indent="0">
              <a:buNone/>
            </a:pPr>
            <a:r>
              <a:rPr lang="en-US" dirty="0"/>
              <a:t>SO  the mind influences every cell.  Aging is </a:t>
            </a:r>
            <a:r>
              <a:rPr lang="en-US" dirty="0" smtClean="0"/>
              <a:t>fluid --- </a:t>
            </a:r>
            <a:r>
              <a:rPr lang="en-US" dirty="0"/>
              <a:t>it can speed up, slow down, even reverse, depending on how you </a:t>
            </a:r>
            <a:r>
              <a:rPr lang="en-US" dirty="0" smtClean="0"/>
              <a:t>think.</a:t>
            </a:r>
            <a:endParaRPr lang="en-US" dirty="0"/>
          </a:p>
          <a:p>
            <a:pPr marL="0" indent="0">
              <a:buNone/>
            </a:pPr>
            <a:r>
              <a:rPr lang="en-US" dirty="0" err="1"/>
              <a:t>ie</a:t>
            </a:r>
            <a:r>
              <a:rPr lang="en-US" dirty="0"/>
              <a:t>:  Perception becomes a reality</a:t>
            </a:r>
            <a:r>
              <a:rPr lang="en-US" dirty="0" smtClean="0"/>
              <a:t>.</a:t>
            </a:r>
          </a:p>
          <a:p>
            <a:pPr marL="0" indent="0">
              <a:buNone/>
            </a:pPr>
            <a:endParaRPr lang="en-US" sz="1400" dirty="0"/>
          </a:p>
          <a:p>
            <a:pPr marL="0" indent="0">
              <a:buNone/>
            </a:pPr>
            <a:r>
              <a:rPr lang="en-US" dirty="0"/>
              <a:t>That’s what quantum physics taught </a:t>
            </a:r>
            <a:r>
              <a:rPr lang="en-US" dirty="0" smtClean="0"/>
              <a:t>us.</a:t>
            </a:r>
          </a:p>
          <a:p>
            <a:pPr marL="0" indent="0">
              <a:buNone/>
            </a:pPr>
            <a:endParaRPr lang="en-US" sz="1400" dirty="0"/>
          </a:p>
          <a:p>
            <a:pPr marL="0" indent="0">
              <a:buNone/>
            </a:pPr>
            <a:r>
              <a:rPr lang="en-US" dirty="0"/>
              <a:t>“The accepted way of viewing the physical world was not accurate &amp; there is no proof of reality, apart from the observer.</a:t>
            </a:r>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27</a:t>
            </a:fld>
            <a:endParaRPr lang="en-US"/>
          </a:p>
        </p:txBody>
      </p:sp>
    </p:spTree>
    <p:extLst>
      <p:ext uri="{BB962C8B-B14F-4D97-AF65-F5344CB8AC3E}">
        <p14:creationId xmlns:p14="http://schemas.microsoft.com/office/powerpoint/2010/main" val="15363418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458200" cy="5943600"/>
          </a:xfrm>
        </p:spPr>
        <p:txBody>
          <a:bodyPr>
            <a:normAutofit fontScale="85000" lnSpcReduction="20000"/>
          </a:bodyPr>
          <a:lstStyle/>
          <a:p>
            <a:pPr marL="0" indent="0">
              <a:buNone/>
            </a:pPr>
            <a:r>
              <a:rPr lang="en-US" sz="3800" dirty="0" smtClean="0"/>
              <a:t>The </a:t>
            </a:r>
            <a:r>
              <a:rPr lang="en-US" sz="3800" dirty="0"/>
              <a:t>“Heisenberg Principle</a:t>
            </a:r>
            <a:r>
              <a:rPr lang="en-US" sz="3800" dirty="0" smtClean="0"/>
              <a:t>” &amp; </a:t>
            </a:r>
            <a:r>
              <a:rPr lang="en-US" sz="3800" dirty="0"/>
              <a:t>“Schrodinger’s Cat</a:t>
            </a:r>
            <a:r>
              <a:rPr lang="en-US" sz="3800" dirty="0" smtClean="0"/>
              <a:t>”</a:t>
            </a:r>
          </a:p>
          <a:p>
            <a:pPr marL="0" indent="0">
              <a:buNone/>
            </a:pPr>
            <a:endParaRPr lang="en-US" sz="1300" dirty="0"/>
          </a:p>
          <a:p>
            <a:pPr marL="0" indent="0">
              <a:buNone/>
            </a:pPr>
            <a:r>
              <a:rPr lang="en-US" sz="3800" dirty="0"/>
              <a:t>So the Quantum theory smashed the old time space-solid mass model:  You are not one big mass of tissue but there is immense space between each cell through which an </a:t>
            </a:r>
            <a:r>
              <a:rPr lang="en-US" sz="3800" dirty="0" smtClean="0"/>
              <a:t>enormous amount </a:t>
            </a:r>
            <a:r>
              <a:rPr lang="en-US" sz="3800" dirty="0"/>
              <a:t>of communication and energy transfer occur</a:t>
            </a:r>
            <a:r>
              <a:rPr lang="en-US" sz="3800" dirty="0" smtClean="0"/>
              <a:t>.</a:t>
            </a:r>
          </a:p>
          <a:p>
            <a:pPr marL="0" indent="0">
              <a:buNone/>
            </a:pPr>
            <a:r>
              <a:rPr lang="en-US" sz="1500" dirty="0" smtClean="0"/>
              <a:t>  </a:t>
            </a:r>
            <a:endParaRPr lang="en-US" sz="1500" dirty="0"/>
          </a:p>
          <a:p>
            <a:pPr marL="0" indent="0">
              <a:buNone/>
            </a:pPr>
            <a:r>
              <a:rPr lang="en-US" sz="3800" dirty="0" err="1"/>
              <a:t>Nutrino</a:t>
            </a:r>
            <a:r>
              <a:rPr lang="en-US" sz="3800" dirty="0"/>
              <a:t> are bundles of energy which move between atoms which appear to be miles apart to the neutrino.  Each atom is 99.999% empty space ---- all this goes on independent of the observation but controlled by your perception of life &amp; the world. </a:t>
            </a:r>
          </a:p>
        </p:txBody>
      </p:sp>
      <p:sp>
        <p:nvSpPr>
          <p:cNvPr id="4" name="Slide Number Placeholder 3"/>
          <p:cNvSpPr>
            <a:spLocks noGrp="1"/>
          </p:cNvSpPr>
          <p:nvPr>
            <p:ph type="sldNum" sz="quarter" idx="12"/>
          </p:nvPr>
        </p:nvSpPr>
        <p:spPr/>
        <p:txBody>
          <a:bodyPr/>
          <a:lstStyle/>
          <a:p>
            <a:fld id="{88226C65-6778-420C-A526-81A0AD54994B}" type="slidenum">
              <a:rPr lang="en-US" smtClean="0"/>
              <a:t>28</a:t>
            </a:fld>
            <a:endParaRPr lang="en-US"/>
          </a:p>
        </p:txBody>
      </p:sp>
    </p:spTree>
    <p:extLst>
      <p:ext uri="{BB962C8B-B14F-4D97-AF65-F5344CB8AC3E}">
        <p14:creationId xmlns:p14="http://schemas.microsoft.com/office/powerpoint/2010/main" val="3308122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THE  NEXT  FRONTIER</a:t>
            </a:r>
          </a:p>
        </p:txBody>
      </p:sp>
      <p:sp>
        <p:nvSpPr>
          <p:cNvPr id="3" name="Content Placeholder 2"/>
          <p:cNvSpPr>
            <a:spLocks noGrp="1"/>
          </p:cNvSpPr>
          <p:nvPr>
            <p:ph idx="1"/>
          </p:nvPr>
        </p:nvSpPr>
        <p:spPr>
          <a:xfrm>
            <a:off x="457200" y="1143000"/>
            <a:ext cx="8229600" cy="5181600"/>
          </a:xfrm>
        </p:spPr>
        <p:txBody>
          <a:bodyPr>
            <a:normAutofit fontScale="62500" lnSpcReduction="20000"/>
          </a:bodyPr>
          <a:lstStyle/>
          <a:p>
            <a:pPr marL="0" indent="0">
              <a:buNone/>
            </a:pPr>
            <a:r>
              <a:rPr lang="en-US" dirty="0"/>
              <a:t>Quantum physics  (quantum life)  &amp; mind - body  medicine   --- may destroy aging &amp; take  us  closer to the Fountain of youth.</a:t>
            </a:r>
          </a:p>
          <a:p>
            <a:pPr marL="0" indent="0">
              <a:buNone/>
            </a:pPr>
            <a:endParaRPr lang="en-US" dirty="0"/>
          </a:p>
          <a:p>
            <a:pPr marL="0" indent="0">
              <a:buNone/>
            </a:pPr>
            <a:r>
              <a:rPr lang="en-US" dirty="0"/>
              <a:t>CONCEPTS: </a:t>
            </a:r>
            <a:r>
              <a:rPr lang="en-US" dirty="0" smtClean="0"/>
              <a:t>neither </a:t>
            </a:r>
            <a:r>
              <a:rPr lang="en-US" dirty="0"/>
              <a:t>time or space is absolute or static, but are dynamic both without &amp; within our bodies.  So what influences this dynamic aspect  in every organ, every cell?</a:t>
            </a:r>
          </a:p>
          <a:p>
            <a:pPr marL="0" indent="0">
              <a:buNone/>
            </a:pPr>
            <a:endParaRPr lang="en-US" dirty="0"/>
          </a:p>
          <a:p>
            <a:pPr marL="0" indent="0">
              <a:buNone/>
            </a:pPr>
            <a:r>
              <a:rPr lang="en-US" dirty="0"/>
              <a:t>       What we    Eat ---- drink ---- breathe --- and  think.</a:t>
            </a:r>
          </a:p>
          <a:p>
            <a:pPr marL="0" indent="0">
              <a:buNone/>
            </a:pPr>
            <a:endParaRPr lang="en-US" dirty="0"/>
          </a:p>
          <a:p>
            <a:pPr marL="0" indent="0">
              <a:buNone/>
            </a:pPr>
            <a:r>
              <a:rPr lang="en-US" dirty="0"/>
              <a:t>                                “EVERY CELL  changes to every thought”</a:t>
            </a:r>
          </a:p>
          <a:p>
            <a:pPr marL="0" indent="0">
              <a:buNone/>
            </a:pPr>
            <a:r>
              <a:rPr lang="en-US" dirty="0"/>
              <a:t> </a:t>
            </a:r>
          </a:p>
          <a:p>
            <a:pPr marL="0" indent="0">
              <a:buNone/>
            </a:pPr>
            <a:r>
              <a:rPr lang="en-US" dirty="0"/>
              <a:t>         Depressed        immune function takes a hit    </a:t>
            </a:r>
          </a:p>
          <a:p>
            <a:pPr marL="0" indent="0">
              <a:buNone/>
            </a:pPr>
            <a:endParaRPr lang="en-US" dirty="0"/>
          </a:p>
          <a:p>
            <a:pPr marL="0" indent="0">
              <a:buNone/>
            </a:pPr>
            <a:r>
              <a:rPr lang="en-US" dirty="0"/>
              <a:t>               HAPPY  ------------(fall in love) --------rejuvenated</a:t>
            </a:r>
          </a:p>
          <a:p>
            <a:pPr marL="0" indent="0">
              <a:buNone/>
            </a:pPr>
            <a:r>
              <a:rPr lang="en-US" dirty="0"/>
              <a:t>                  DESPAIR ,  HOPELESSNES  ------------ Heart attack, Cancer</a:t>
            </a:r>
          </a:p>
          <a:p>
            <a:pPr marL="0" indent="0">
              <a:buNone/>
            </a:pPr>
            <a:endParaRPr lang="en-US" dirty="0"/>
          </a:p>
          <a:p>
            <a:pPr marL="0" indent="0">
              <a:buNone/>
            </a:pPr>
            <a:r>
              <a:rPr lang="en-US" dirty="0"/>
              <a:t>                           FULFILLMENT:         Health &amp; Longevity</a:t>
            </a:r>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29</a:t>
            </a:fld>
            <a:endParaRPr lang="en-US"/>
          </a:p>
        </p:txBody>
      </p:sp>
    </p:spTree>
    <p:extLst>
      <p:ext uri="{BB962C8B-B14F-4D97-AF65-F5344CB8AC3E}">
        <p14:creationId xmlns:p14="http://schemas.microsoft.com/office/powerpoint/2010/main" val="13478107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THE  NEXT  FRONTIER</a:t>
            </a:r>
          </a:p>
        </p:txBody>
      </p:sp>
      <p:sp>
        <p:nvSpPr>
          <p:cNvPr id="3" name="Content Placeholder 2"/>
          <p:cNvSpPr>
            <a:spLocks noGrp="1"/>
          </p:cNvSpPr>
          <p:nvPr>
            <p:ph idx="1"/>
          </p:nvPr>
        </p:nvSpPr>
        <p:spPr>
          <a:xfrm>
            <a:off x="457200" y="1219200"/>
            <a:ext cx="8458200" cy="4906963"/>
          </a:xfrm>
        </p:spPr>
        <p:txBody>
          <a:bodyPr>
            <a:normAutofit fontScale="25000" lnSpcReduction="20000"/>
          </a:bodyPr>
          <a:lstStyle/>
          <a:p>
            <a:pPr marL="0" indent="0">
              <a:buNone/>
            </a:pPr>
            <a:r>
              <a:rPr lang="en-US" sz="12800" dirty="0" smtClean="0"/>
              <a:t>2.  MEMORY: Just </a:t>
            </a:r>
            <a:r>
              <a:rPr lang="en-US" sz="12800" dirty="0"/>
              <a:t>remembering a stressful event   </a:t>
            </a:r>
            <a:r>
              <a:rPr lang="en-US" sz="12800" dirty="0" smtClean="0"/>
              <a:t>- brings </a:t>
            </a:r>
            <a:r>
              <a:rPr lang="en-US" sz="12800" dirty="0"/>
              <a:t>an </a:t>
            </a:r>
            <a:r>
              <a:rPr lang="en-US" sz="12800" dirty="0" smtClean="0"/>
              <a:t>outpouring of stress hormones </a:t>
            </a:r>
            <a:r>
              <a:rPr lang="en-US" sz="12800" dirty="0"/>
              <a:t>as though you are living the same event all over </a:t>
            </a:r>
            <a:r>
              <a:rPr lang="en-US" sz="12800" dirty="0" smtClean="0"/>
              <a:t>again.  So psychology &amp; </a:t>
            </a:r>
            <a:r>
              <a:rPr lang="en-US" sz="12800" dirty="0"/>
              <a:t>Biology are </a:t>
            </a:r>
            <a:r>
              <a:rPr lang="en-US" sz="12800" dirty="0" smtClean="0"/>
              <a:t>interconnected.</a:t>
            </a:r>
            <a:endParaRPr lang="en-US" sz="12800" dirty="0"/>
          </a:p>
          <a:p>
            <a:pPr marL="0" indent="0">
              <a:buNone/>
            </a:pPr>
            <a:endParaRPr lang="en-US" sz="5600" dirty="0"/>
          </a:p>
          <a:p>
            <a:pPr marL="0" indent="0">
              <a:buNone/>
            </a:pPr>
            <a:r>
              <a:rPr lang="en-US" sz="12800" dirty="0" smtClean="0"/>
              <a:t>HYPNOSIS of SOCIAL CONDITIONING    </a:t>
            </a:r>
            <a:r>
              <a:rPr lang="en-US" sz="12800" dirty="0"/>
              <a:t>vs     INTENTIONAL  LIVING</a:t>
            </a:r>
          </a:p>
          <a:p>
            <a:pPr marL="0" indent="0">
              <a:buNone/>
            </a:pPr>
            <a:endParaRPr lang="en-US" sz="5600" dirty="0"/>
          </a:p>
          <a:p>
            <a:pPr marL="0" indent="0">
              <a:buNone/>
            </a:pPr>
            <a:r>
              <a:rPr lang="en-US" sz="12800" dirty="0"/>
              <a:t>“WE  all grow old &amp; die” </a:t>
            </a:r>
            <a:r>
              <a:rPr lang="en-US" sz="12800" dirty="0" smtClean="0"/>
              <a:t> </a:t>
            </a:r>
            <a:r>
              <a:rPr lang="en-US" sz="12800" dirty="0"/>
              <a:t>“My life is almost over”      </a:t>
            </a:r>
          </a:p>
          <a:p>
            <a:pPr marL="0" indent="0">
              <a:buNone/>
            </a:pPr>
            <a:endParaRPr lang="en-US" sz="5600" dirty="0"/>
          </a:p>
          <a:p>
            <a:pPr marL="0" indent="0">
              <a:buNone/>
            </a:pPr>
            <a:r>
              <a:rPr lang="en-US" sz="12800" dirty="0"/>
              <a:t>“  A  few more years &amp; I wont be around”          Conditioning---  as opposed </a:t>
            </a:r>
            <a:r>
              <a:rPr lang="en-US" sz="12800" dirty="0" smtClean="0"/>
              <a:t>to</a:t>
            </a:r>
            <a:endParaRPr lang="en-US" sz="12800" dirty="0"/>
          </a:p>
        </p:txBody>
      </p:sp>
      <p:sp>
        <p:nvSpPr>
          <p:cNvPr id="4" name="Slide Number Placeholder 3"/>
          <p:cNvSpPr>
            <a:spLocks noGrp="1"/>
          </p:cNvSpPr>
          <p:nvPr>
            <p:ph type="sldNum" sz="quarter" idx="12"/>
          </p:nvPr>
        </p:nvSpPr>
        <p:spPr/>
        <p:txBody>
          <a:bodyPr/>
          <a:lstStyle/>
          <a:p>
            <a:fld id="{88226C65-6778-420C-A526-81A0AD54994B}" type="slidenum">
              <a:rPr lang="en-US" smtClean="0"/>
              <a:t>30</a:t>
            </a:fld>
            <a:endParaRPr lang="en-US"/>
          </a:p>
        </p:txBody>
      </p:sp>
    </p:spTree>
    <p:extLst>
      <p:ext uri="{BB962C8B-B14F-4D97-AF65-F5344CB8AC3E}">
        <p14:creationId xmlns:p14="http://schemas.microsoft.com/office/powerpoint/2010/main" val="1601987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NEXT  FRONTIER</a:t>
            </a:r>
          </a:p>
        </p:txBody>
      </p:sp>
      <p:sp>
        <p:nvSpPr>
          <p:cNvPr id="3" name="Content Placeholder 2"/>
          <p:cNvSpPr>
            <a:spLocks noGrp="1"/>
          </p:cNvSpPr>
          <p:nvPr>
            <p:ph idx="1"/>
          </p:nvPr>
        </p:nvSpPr>
        <p:spPr/>
        <p:txBody>
          <a:bodyPr>
            <a:normAutofit lnSpcReduction="10000"/>
          </a:bodyPr>
          <a:lstStyle/>
          <a:p>
            <a:pPr marL="0" indent="0">
              <a:buNone/>
            </a:pPr>
            <a:endParaRPr lang="en-US" dirty="0"/>
          </a:p>
          <a:p>
            <a:pPr marL="0" indent="0">
              <a:buNone/>
            </a:pPr>
            <a:r>
              <a:rPr lang="en-US" dirty="0"/>
              <a:t>“I  am  just getting started”  (at retirement)</a:t>
            </a:r>
          </a:p>
          <a:p>
            <a:pPr marL="0" indent="0">
              <a:buNone/>
            </a:pPr>
            <a:endParaRPr lang="en-US" dirty="0"/>
          </a:p>
          <a:p>
            <a:pPr marL="0" indent="0">
              <a:buNone/>
            </a:pPr>
            <a:r>
              <a:rPr lang="en-US" dirty="0"/>
              <a:t>“You are only as old as you THINK you are”</a:t>
            </a:r>
          </a:p>
          <a:p>
            <a:pPr marL="0" indent="0">
              <a:buNone/>
            </a:pPr>
            <a:endParaRPr lang="en-US" dirty="0"/>
          </a:p>
          <a:p>
            <a:pPr marL="0" indent="0">
              <a:buNone/>
            </a:pPr>
            <a:r>
              <a:rPr lang="en-US" dirty="0"/>
              <a:t>Q:  “How old do you think you are?”</a:t>
            </a:r>
          </a:p>
          <a:p>
            <a:pPr marL="0" indent="0">
              <a:buNone/>
            </a:pPr>
            <a:endParaRPr lang="en-US" dirty="0"/>
          </a:p>
          <a:p>
            <a:pPr marL="0" indent="0">
              <a:buNone/>
            </a:pPr>
            <a:r>
              <a:rPr lang="en-US" dirty="0"/>
              <a:t>       “What is a thought  -----? “</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31</a:t>
            </a:fld>
            <a:endParaRPr lang="en-US"/>
          </a:p>
        </p:txBody>
      </p:sp>
    </p:spTree>
    <p:extLst>
      <p:ext uri="{BB962C8B-B14F-4D97-AF65-F5344CB8AC3E}">
        <p14:creationId xmlns:p14="http://schemas.microsoft.com/office/powerpoint/2010/main" val="27123580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smtClean="0"/>
              <a:t>YOU HAVE TWO HEMISPERES</a:t>
            </a:r>
            <a:endParaRPr lang="en-US" sz="4800" b="1" dirty="0"/>
          </a:p>
        </p:txBody>
      </p:sp>
      <p:sp>
        <p:nvSpPr>
          <p:cNvPr id="3" name="Content Placeholder 2"/>
          <p:cNvSpPr>
            <a:spLocks noGrp="1"/>
          </p:cNvSpPr>
          <p:nvPr>
            <p:ph idx="1"/>
          </p:nvPr>
        </p:nvSpPr>
        <p:spPr>
          <a:xfrm>
            <a:off x="609600" y="1600200"/>
            <a:ext cx="3276600" cy="4525963"/>
          </a:xfrm>
        </p:spPr>
        <p:txBody>
          <a:bodyPr>
            <a:normAutofit/>
          </a:bodyPr>
          <a:lstStyle/>
          <a:p>
            <a:pPr marL="0" indent="0">
              <a:buNone/>
            </a:pPr>
            <a:r>
              <a:rPr lang="en-US" b="1" u="sng" dirty="0" smtClean="0"/>
              <a:t>LEFT BRAIN</a:t>
            </a:r>
          </a:p>
          <a:p>
            <a:pPr marL="0" indent="0">
              <a:buNone/>
            </a:pPr>
            <a:endParaRPr lang="en-US" sz="1400" b="1" dirty="0" smtClean="0"/>
          </a:p>
          <a:p>
            <a:pPr marL="0" indent="0">
              <a:buNone/>
            </a:pPr>
            <a:r>
              <a:rPr lang="en-US" b="1" dirty="0" smtClean="0"/>
              <a:t>LOGIC</a:t>
            </a:r>
          </a:p>
          <a:p>
            <a:pPr marL="0" indent="0">
              <a:buNone/>
            </a:pPr>
            <a:endParaRPr lang="en-US" sz="1800" b="1" dirty="0"/>
          </a:p>
          <a:p>
            <a:pPr marL="0" indent="0">
              <a:buNone/>
            </a:pPr>
            <a:r>
              <a:rPr lang="en-US" b="1" dirty="0" smtClean="0"/>
              <a:t>WORDS</a:t>
            </a:r>
          </a:p>
          <a:p>
            <a:pPr marL="0" indent="0">
              <a:buNone/>
            </a:pPr>
            <a:endParaRPr lang="en-US" sz="1800" b="1" dirty="0"/>
          </a:p>
          <a:p>
            <a:pPr marL="0" indent="0">
              <a:buNone/>
            </a:pPr>
            <a:r>
              <a:rPr lang="en-US" b="1" dirty="0" smtClean="0"/>
              <a:t>PARTS</a:t>
            </a:r>
          </a:p>
          <a:p>
            <a:pPr marL="0" indent="0">
              <a:buNone/>
            </a:pPr>
            <a:endParaRPr lang="en-US" b="1" dirty="0"/>
          </a:p>
          <a:p>
            <a:pPr marL="0" indent="0">
              <a:buNone/>
            </a:pPr>
            <a:r>
              <a:rPr lang="en-US" b="1" dirty="0" smtClean="0"/>
              <a:t>ORDER/CONTROL</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32</a:t>
            </a:fld>
            <a:endParaRPr lang="en-US"/>
          </a:p>
        </p:txBody>
      </p:sp>
      <p:sp>
        <p:nvSpPr>
          <p:cNvPr id="6" name="Content Placeholder 2"/>
          <p:cNvSpPr txBox="1">
            <a:spLocks/>
          </p:cNvSpPr>
          <p:nvPr/>
        </p:nvSpPr>
        <p:spPr>
          <a:xfrm>
            <a:off x="5166510" y="1600200"/>
            <a:ext cx="3596489" cy="4525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b="1" u="sng" dirty="0" smtClean="0"/>
              <a:t>RIGHT BRAIN</a:t>
            </a:r>
          </a:p>
          <a:p>
            <a:pPr marL="0" indent="0" algn="r">
              <a:buFont typeface="Arial" panose="020B0604020202020204" pitchFamily="34" charset="0"/>
              <a:buNone/>
            </a:pPr>
            <a:endParaRPr lang="en-US" b="1" dirty="0" smtClean="0"/>
          </a:p>
          <a:p>
            <a:pPr marL="0" indent="0" algn="r">
              <a:buFont typeface="Arial" panose="020B0604020202020204" pitchFamily="34" charset="0"/>
              <a:buNone/>
            </a:pPr>
            <a:r>
              <a:rPr lang="en-US" b="1" dirty="0" smtClean="0"/>
              <a:t>EMOTIONS</a:t>
            </a:r>
          </a:p>
          <a:p>
            <a:pPr marL="0" indent="0" algn="r">
              <a:buFont typeface="Arial" panose="020B0604020202020204" pitchFamily="34" charset="0"/>
              <a:buNone/>
            </a:pPr>
            <a:endParaRPr lang="en-US" b="1" dirty="0" smtClean="0"/>
          </a:p>
          <a:p>
            <a:pPr marL="0" indent="0" algn="r">
              <a:buFont typeface="Arial" panose="020B0604020202020204" pitchFamily="34" charset="0"/>
              <a:buNone/>
            </a:pPr>
            <a:r>
              <a:rPr lang="en-US" b="1" dirty="0" smtClean="0"/>
              <a:t>PICTURES</a:t>
            </a:r>
          </a:p>
          <a:p>
            <a:pPr marL="0" indent="0" algn="r">
              <a:buFont typeface="Arial" panose="020B0604020202020204" pitchFamily="34" charset="0"/>
              <a:buNone/>
            </a:pPr>
            <a:endParaRPr lang="en-US" b="1" dirty="0" smtClean="0"/>
          </a:p>
          <a:p>
            <a:pPr marL="0" indent="0" algn="r">
              <a:buFont typeface="Arial" panose="020B0604020202020204" pitchFamily="34" charset="0"/>
              <a:buNone/>
            </a:pPr>
            <a:r>
              <a:rPr lang="en-US" b="1" dirty="0" smtClean="0"/>
              <a:t>WHOLE</a:t>
            </a:r>
          </a:p>
          <a:p>
            <a:pPr marL="0" indent="0" algn="r">
              <a:buFont typeface="Arial" panose="020B0604020202020204" pitchFamily="34" charset="0"/>
              <a:buNone/>
            </a:pPr>
            <a:endParaRPr lang="en-US" b="1" dirty="0" smtClean="0"/>
          </a:p>
          <a:p>
            <a:pPr marL="0" indent="0" algn="r">
              <a:buFont typeface="Arial" panose="020B0604020202020204" pitchFamily="34" charset="0"/>
              <a:buNone/>
            </a:pPr>
            <a:r>
              <a:rPr lang="en-US" b="1" dirty="0" smtClean="0"/>
              <a:t>SPONTANEOUS/ FREE</a:t>
            </a:r>
            <a:endParaRPr lang="en-US" b="1" dirty="0"/>
          </a:p>
        </p:txBody>
      </p:sp>
    </p:spTree>
    <p:extLst>
      <p:ext uri="{BB962C8B-B14F-4D97-AF65-F5344CB8AC3E}">
        <p14:creationId xmlns:p14="http://schemas.microsoft.com/office/powerpoint/2010/main" val="2194097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MIND IS NOT THE BRAIN</a:t>
            </a:r>
            <a:endParaRPr lang="en-US" b="1" dirty="0"/>
          </a:p>
        </p:txBody>
      </p:sp>
      <p:sp>
        <p:nvSpPr>
          <p:cNvPr id="3" name="Content Placeholder 2"/>
          <p:cNvSpPr>
            <a:spLocks noGrp="1"/>
          </p:cNvSpPr>
          <p:nvPr>
            <p:ph idx="1"/>
          </p:nvPr>
        </p:nvSpPr>
        <p:spPr/>
        <p:txBody>
          <a:bodyPr>
            <a:normAutofit fontScale="92500"/>
          </a:bodyPr>
          <a:lstStyle/>
          <a:p>
            <a:r>
              <a:rPr lang="en-US" sz="4000" b="1" dirty="0" smtClean="0"/>
              <a:t>Mind is energy that interpenetrates the brain and </a:t>
            </a:r>
            <a:r>
              <a:rPr lang="en-US" sz="4000" b="1" dirty="0" err="1" smtClean="0"/>
              <a:t>bodyk</a:t>
            </a:r>
            <a:r>
              <a:rPr lang="en-US" sz="4000" b="1" dirty="0" smtClean="0"/>
              <a:t> i.e. photons of light held in an electromagnetic field</a:t>
            </a:r>
          </a:p>
          <a:p>
            <a:endParaRPr lang="en-US" sz="4000" b="1" dirty="0"/>
          </a:p>
          <a:p>
            <a:r>
              <a:rPr lang="en-US" sz="4000" b="1" dirty="0" smtClean="0"/>
              <a:t>The brain is the gray matter inside your cranium.  It’s like the CPU chip in a computer</a:t>
            </a:r>
            <a:r>
              <a:rPr lang="en-US" b="1" dirty="0" smtClean="0"/>
              <a:t>.</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33</a:t>
            </a:fld>
            <a:endParaRPr lang="en-US"/>
          </a:p>
        </p:txBody>
      </p:sp>
    </p:spTree>
    <p:extLst>
      <p:ext uri="{BB962C8B-B14F-4D97-AF65-F5344CB8AC3E}">
        <p14:creationId xmlns:p14="http://schemas.microsoft.com/office/powerpoint/2010/main" val="625406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229600" cy="1143000"/>
          </a:xfrm>
        </p:spPr>
        <p:txBody>
          <a:bodyPr>
            <a:noAutofit/>
          </a:bodyPr>
          <a:lstStyle/>
          <a:p>
            <a:r>
              <a:rPr lang="en-US" sz="5400" b="1" dirty="0" smtClean="0"/>
              <a:t>Beliefs are filters for Reality</a:t>
            </a:r>
            <a:br>
              <a:rPr lang="en-US" sz="5400" b="1" dirty="0" smtClean="0"/>
            </a:br>
            <a:r>
              <a:rPr lang="en-US" sz="5400" b="1" dirty="0" smtClean="0"/>
              <a:t>you see the world NOT as IT IS..</a:t>
            </a:r>
            <a:br>
              <a:rPr lang="en-US" sz="5400" b="1" dirty="0" smtClean="0"/>
            </a:br>
            <a:r>
              <a:rPr lang="en-US" sz="5400" b="1" dirty="0" smtClean="0"/>
              <a:t>But as you ARE!</a:t>
            </a:r>
            <a:endParaRPr lang="en-US" sz="54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34</a:t>
            </a:fld>
            <a:endParaRPr lang="en-US"/>
          </a:p>
        </p:txBody>
      </p:sp>
    </p:spTree>
    <p:extLst>
      <p:ext uri="{BB962C8B-B14F-4D97-AF65-F5344CB8AC3E}">
        <p14:creationId xmlns:p14="http://schemas.microsoft.com/office/powerpoint/2010/main" val="3143813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229600" cy="1143000"/>
          </a:xfrm>
        </p:spPr>
        <p:txBody>
          <a:bodyPr>
            <a:noAutofit/>
          </a:bodyPr>
          <a:lstStyle/>
          <a:p>
            <a:r>
              <a:rPr lang="en-US" sz="5400" b="1" dirty="0" smtClean="0"/>
              <a:t>Beliefs are conclusions, derived from formulation and/or experience.  Beliefs can be both conscious and subconscious.</a:t>
            </a:r>
            <a:endParaRPr lang="en-US" sz="54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35</a:t>
            </a:fld>
            <a:endParaRPr lang="en-US"/>
          </a:p>
        </p:txBody>
      </p:sp>
    </p:spTree>
    <p:extLst>
      <p:ext uri="{BB962C8B-B14F-4D97-AF65-F5344CB8AC3E}">
        <p14:creationId xmlns:p14="http://schemas.microsoft.com/office/powerpoint/2010/main" val="1924096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Autofit/>
          </a:bodyPr>
          <a:lstStyle/>
          <a:p>
            <a:r>
              <a:rPr lang="en-US" sz="5400" b="1" dirty="0" smtClean="0"/>
              <a:t>Your beliefs determine</a:t>
            </a:r>
            <a:br>
              <a:rPr lang="en-US" sz="5400" b="1" dirty="0" smtClean="0"/>
            </a:br>
            <a:r>
              <a:rPr lang="en-US" sz="5400" b="1" dirty="0" smtClean="0"/>
              <a:t>Your biological and Behavioral Reality</a:t>
            </a:r>
            <a:endParaRPr lang="en-US" sz="54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36</a:t>
            </a:fld>
            <a:endParaRPr lang="en-US"/>
          </a:p>
        </p:txBody>
      </p:sp>
    </p:spTree>
    <p:extLst>
      <p:ext uri="{BB962C8B-B14F-4D97-AF65-F5344CB8AC3E}">
        <p14:creationId xmlns:p14="http://schemas.microsoft.com/office/powerpoint/2010/main" val="986125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Autofit/>
          </a:bodyPr>
          <a:lstStyle/>
          <a:p>
            <a:r>
              <a:rPr lang="en-US" b="1" u="sng" dirty="0" smtClean="0"/>
              <a:t>Epigenetic Control</a:t>
            </a:r>
            <a:r>
              <a:rPr lang="en-US" b="1" dirty="0" smtClean="0"/>
              <a:t/>
            </a:r>
            <a:br>
              <a:rPr lang="en-US" b="1" dirty="0" smtClean="0"/>
            </a:br>
            <a:r>
              <a:rPr lang="en-US" b="1" dirty="0"/>
              <a:t/>
            </a:r>
            <a:br>
              <a:rPr lang="en-US" b="1" dirty="0"/>
            </a:br>
            <a:r>
              <a:rPr lang="en-US" b="1" dirty="0" smtClean="0"/>
              <a:t>1 Gene = &gt;30,000 Different Protein</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37</a:t>
            </a:fld>
            <a:endParaRPr lang="en-US"/>
          </a:p>
        </p:txBody>
      </p:sp>
    </p:spTree>
    <p:extLst>
      <p:ext uri="{BB962C8B-B14F-4D97-AF65-F5344CB8AC3E}">
        <p14:creationId xmlns:p14="http://schemas.microsoft.com/office/powerpoint/2010/main" val="2555275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229600" cy="1143000"/>
          </a:xfrm>
        </p:spPr>
        <p:txBody>
          <a:bodyPr>
            <a:noAutofit/>
          </a:bodyPr>
          <a:lstStyle/>
          <a:p>
            <a:r>
              <a:rPr lang="en-US" u="sng" dirty="0" smtClean="0"/>
              <a:t>Conscious Mind</a:t>
            </a:r>
            <a:r>
              <a:rPr lang="en-US" dirty="0" smtClean="0"/>
              <a:t/>
            </a:r>
            <a:br>
              <a:rPr lang="en-US" dirty="0" smtClean="0"/>
            </a:br>
            <a:r>
              <a:rPr lang="en-US" dirty="0" smtClean="0"/>
              <a:t>Volitional – Sets Goals and Judges</a:t>
            </a:r>
            <a:br>
              <a:rPr lang="en-US" dirty="0" smtClean="0"/>
            </a:br>
            <a:r>
              <a:rPr lang="en-US" dirty="0" smtClean="0"/>
              <a:t>Results…Likes to Try New things</a:t>
            </a:r>
            <a:br>
              <a:rPr lang="en-US" dirty="0" smtClean="0"/>
            </a:br>
            <a:r>
              <a:rPr lang="en-US" dirty="0"/>
              <a:t/>
            </a:r>
            <a:br>
              <a:rPr lang="en-US" dirty="0"/>
            </a:br>
            <a:r>
              <a:rPr lang="en-US" u="sng" dirty="0" smtClean="0"/>
              <a:t>Subconscious Mind</a:t>
            </a:r>
            <a:br>
              <a:rPr lang="en-US" u="sng" dirty="0" smtClean="0"/>
            </a:br>
            <a:r>
              <a:rPr lang="en-US" dirty="0" smtClean="0"/>
              <a:t>Habitual – Monitors Operation of the Body…e.g. Motor Functions, Heart Rate, Digestion, </a:t>
            </a:r>
            <a:r>
              <a:rPr lang="en-US" dirty="0" err="1" smtClean="0"/>
              <a:t>etc</a:t>
            </a:r>
            <a:r>
              <a:rPr lang="en-US" dirty="0" smtClean="0"/>
              <a:t>… It Prefers the Familiar</a:t>
            </a: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38</a:t>
            </a:fld>
            <a:endParaRPr lang="en-US"/>
          </a:p>
        </p:txBody>
      </p:sp>
    </p:spTree>
    <p:extLst>
      <p:ext uri="{BB962C8B-B14F-4D97-AF65-F5344CB8AC3E}">
        <p14:creationId xmlns:p14="http://schemas.microsoft.com/office/powerpoint/2010/main" val="2418528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95600"/>
            <a:ext cx="9067800" cy="1143000"/>
          </a:xfrm>
        </p:spPr>
        <p:txBody>
          <a:bodyPr>
            <a:normAutofit fontScale="90000"/>
          </a:bodyPr>
          <a:lstStyle/>
          <a:p>
            <a:pPr algn="l"/>
            <a:r>
              <a:rPr lang="en-US" b="1" dirty="0" smtClean="0"/>
              <a:t>Have you ever tried to change your mind only to find out that your mind has a mind of it’s own?</a:t>
            </a:r>
            <a:r>
              <a:rPr lang="en-US" b="1" dirty="0"/>
              <a:t/>
            </a:r>
            <a:br>
              <a:rPr lang="en-US" b="1" dirty="0"/>
            </a:br>
            <a:r>
              <a:rPr lang="en-US" dirty="0" smtClean="0"/>
              <a:t>The last </a:t>
            </a:r>
            <a:r>
              <a:rPr lang="en-US" dirty="0" err="1" smtClean="0"/>
              <a:t>ime</a:t>
            </a:r>
            <a:r>
              <a:rPr lang="en-US" dirty="0" smtClean="0"/>
              <a:t>:</a:t>
            </a:r>
            <a:br>
              <a:rPr lang="en-US" dirty="0" smtClean="0"/>
            </a:br>
            <a:r>
              <a:rPr lang="en-US" dirty="0" smtClean="0"/>
              <a:t>…you promised yourself you’d get in shape</a:t>
            </a:r>
            <a:br>
              <a:rPr lang="en-US" dirty="0" smtClean="0"/>
            </a:br>
            <a:r>
              <a:rPr lang="en-US" dirty="0" smtClean="0"/>
              <a:t>…you made a New Year’s resolution</a:t>
            </a:r>
            <a:br>
              <a:rPr lang="en-US" dirty="0" smtClean="0"/>
            </a:br>
            <a:r>
              <a:rPr lang="en-US" dirty="0" smtClean="0"/>
              <a:t>…you tried to quit smoking</a:t>
            </a:r>
            <a:br>
              <a:rPr lang="en-US" dirty="0" smtClean="0"/>
            </a:br>
            <a:r>
              <a:rPr lang="en-US" dirty="0" smtClean="0"/>
              <a:t>…you swore you’d never get involved with     	another person</a:t>
            </a:r>
            <a:br>
              <a:rPr lang="en-US" dirty="0" smtClean="0"/>
            </a:br>
            <a:r>
              <a:rPr lang="en-US" dirty="0" smtClean="0"/>
              <a:t>Add your personal favorites here! </a:t>
            </a: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39</a:t>
            </a:fld>
            <a:endParaRPr lang="en-US"/>
          </a:p>
        </p:txBody>
      </p:sp>
    </p:spTree>
    <p:extLst>
      <p:ext uri="{BB962C8B-B14F-4D97-AF65-F5344CB8AC3E}">
        <p14:creationId xmlns:p14="http://schemas.microsoft.com/office/powerpoint/2010/main" val="2150325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419600"/>
            <a:ext cx="8229600" cy="1143000"/>
          </a:xfrm>
        </p:spPr>
        <p:txBody>
          <a:bodyPr>
            <a:normAutofit fontScale="90000"/>
          </a:bodyPr>
          <a:lstStyle/>
          <a:p>
            <a:pPr algn="l"/>
            <a:r>
              <a:rPr lang="en-US" sz="4000" b="1" dirty="0" smtClean="0"/>
              <a:t>Beliefs “control” perception</a:t>
            </a:r>
            <a:br>
              <a:rPr lang="en-US" sz="4000" b="1" dirty="0" smtClean="0"/>
            </a:br>
            <a:r>
              <a:rPr lang="en-US" sz="4000" b="1" dirty="0"/>
              <a:t/>
            </a:r>
            <a:br>
              <a:rPr lang="en-US" sz="4000" b="1" dirty="0"/>
            </a:br>
            <a:r>
              <a:rPr lang="en-US" sz="4000" b="1" dirty="0" smtClean="0"/>
              <a:t>Rewrite beliefs and you rewrite perception</a:t>
            </a:r>
            <a:br>
              <a:rPr lang="en-US" sz="4000" b="1" dirty="0" smtClean="0"/>
            </a:br>
            <a:r>
              <a:rPr lang="en-US" sz="4000" b="1" dirty="0" smtClean="0"/>
              <a:t/>
            </a:r>
            <a:br>
              <a:rPr lang="en-US" sz="4000" b="1" dirty="0" smtClean="0"/>
            </a:br>
            <a:r>
              <a:rPr lang="en-US" sz="4000" b="1" dirty="0" smtClean="0"/>
              <a:t>Rewrite perception and you rewrite genes and behavior!</a:t>
            </a:r>
            <a:br>
              <a:rPr lang="en-US" sz="4000" b="1" dirty="0" smtClean="0"/>
            </a:br>
            <a:r>
              <a:rPr lang="en-US" sz="4000" b="1" dirty="0" smtClean="0"/>
              <a:t/>
            </a:r>
            <a:br>
              <a:rPr lang="en-US" sz="4000" b="1"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40</a:t>
            </a:fld>
            <a:endParaRPr lang="en-US"/>
          </a:p>
        </p:txBody>
      </p:sp>
      <p:sp>
        <p:nvSpPr>
          <p:cNvPr id="5" name="Rectangle 4"/>
          <p:cNvSpPr/>
          <p:nvPr/>
        </p:nvSpPr>
        <p:spPr>
          <a:xfrm>
            <a:off x="685800" y="228600"/>
            <a:ext cx="7772400" cy="1446550"/>
          </a:xfrm>
          <a:prstGeom prst="rect">
            <a:avLst/>
          </a:prstGeom>
        </p:spPr>
        <p:txBody>
          <a:bodyPr wrap="square">
            <a:spAutoFit/>
          </a:bodyPr>
          <a:lstStyle/>
          <a:p>
            <a:pPr algn="ctr"/>
            <a:r>
              <a:rPr lang="en-US" sz="4400" b="1" dirty="0"/>
              <a:t>Perception is Awareness </a:t>
            </a:r>
            <a:br>
              <a:rPr lang="en-US" sz="4400" b="1" dirty="0"/>
            </a:br>
            <a:r>
              <a:rPr lang="en-US" sz="4400" b="1" dirty="0"/>
              <a:t>Shaped by </a:t>
            </a:r>
            <a:r>
              <a:rPr lang="en-US" sz="4400" b="1" dirty="0" smtClean="0"/>
              <a:t>Belief</a:t>
            </a:r>
            <a:endParaRPr lang="en-US" sz="4000" b="1" dirty="0"/>
          </a:p>
        </p:txBody>
      </p:sp>
    </p:spTree>
    <p:extLst>
      <p:ext uri="{BB962C8B-B14F-4D97-AF65-F5344CB8AC3E}">
        <p14:creationId xmlns:p14="http://schemas.microsoft.com/office/powerpoint/2010/main" val="1004816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Beliefs create perception that affect your….</a:t>
            </a:r>
            <a:endParaRPr lang="en-US" b="1" dirty="0"/>
          </a:p>
        </p:txBody>
      </p:sp>
      <p:sp>
        <p:nvSpPr>
          <p:cNvPr id="3" name="Content Placeholder 2"/>
          <p:cNvSpPr>
            <a:spLocks noGrp="1"/>
          </p:cNvSpPr>
          <p:nvPr>
            <p:ph idx="1"/>
          </p:nvPr>
        </p:nvSpPr>
        <p:spPr/>
        <p:txBody>
          <a:bodyPr>
            <a:noAutofit/>
          </a:bodyPr>
          <a:lstStyle/>
          <a:p>
            <a:r>
              <a:rPr lang="en-US" sz="3400" b="1" dirty="0" smtClean="0"/>
              <a:t>Self-Esteem</a:t>
            </a:r>
          </a:p>
          <a:p>
            <a:r>
              <a:rPr lang="en-US" sz="3400" b="1" dirty="0" smtClean="0"/>
              <a:t>Relationships</a:t>
            </a:r>
          </a:p>
          <a:p>
            <a:r>
              <a:rPr lang="en-US" sz="3400" b="1" dirty="0" smtClean="0"/>
              <a:t>Prosperity</a:t>
            </a:r>
          </a:p>
          <a:p>
            <a:r>
              <a:rPr lang="en-US" sz="3400" b="1" dirty="0" smtClean="0"/>
              <a:t>Job Performance</a:t>
            </a:r>
          </a:p>
          <a:p>
            <a:r>
              <a:rPr lang="en-US" sz="3400" b="1" dirty="0" smtClean="0"/>
              <a:t>Mental Health</a:t>
            </a:r>
          </a:p>
          <a:p>
            <a:r>
              <a:rPr lang="en-US" sz="3400" b="1" dirty="0" smtClean="0"/>
              <a:t>Physical Health</a:t>
            </a:r>
          </a:p>
          <a:p>
            <a:r>
              <a:rPr lang="en-US" sz="3400" b="1" dirty="0" smtClean="0"/>
              <a:t>Spiritual Outlook</a:t>
            </a:r>
          </a:p>
          <a:p>
            <a:r>
              <a:rPr lang="en-US" sz="3400" b="1" dirty="0" smtClean="0"/>
              <a:t>And More……</a:t>
            </a:r>
            <a:endParaRPr lang="en-US" sz="34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41</a:t>
            </a:fld>
            <a:endParaRPr lang="en-US"/>
          </a:p>
        </p:txBody>
      </p:sp>
    </p:spTree>
    <p:extLst>
      <p:ext uri="{BB962C8B-B14F-4D97-AF65-F5344CB8AC3E}">
        <p14:creationId xmlns:p14="http://schemas.microsoft.com/office/powerpoint/2010/main" val="509556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 CAN’T” Messages</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smtClean="0"/>
              <a:t>You’ll never amount to anything</a:t>
            </a:r>
          </a:p>
          <a:p>
            <a:r>
              <a:rPr lang="en-US" b="1" dirty="0" smtClean="0"/>
              <a:t>You’re worthless</a:t>
            </a:r>
          </a:p>
          <a:p>
            <a:r>
              <a:rPr lang="en-US" b="1" dirty="0" smtClean="0"/>
              <a:t>You’re not smart enough</a:t>
            </a:r>
          </a:p>
          <a:p>
            <a:r>
              <a:rPr lang="en-US" b="1" dirty="0" smtClean="0"/>
              <a:t>No matter how hard you try it’s never good enough</a:t>
            </a:r>
          </a:p>
          <a:p>
            <a:r>
              <a:rPr lang="en-US" b="1" dirty="0" smtClean="0"/>
              <a:t>Money is hard to come by and hard to keep</a:t>
            </a:r>
          </a:p>
          <a:p>
            <a:r>
              <a:rPr lang="en-US" b="1" dirty="0" smtClean="0"/>
              <a:t>You don’t deserve to succeed</a:t>
            </a:r>
          </a:p>
          <a:p>
            <a:r>
              <a:rPr lang="en-US" b="1" dirty="0" smtClean="0"/>
              <a:t>No one will ever love you</a:t>
            </a:r>
          </a:p>
          <a:p>
            <a:r>
              <a:rPr lang="en-US" b="1" dirty="0" smtClean="0"/>
              <a:t>You’re going to get cancer, because it’s genetic</a:t>
            </a:r>
          </a:p>
        </p:txBody>
      </p:sp>
      <p:sp>
        <p:nvSpPr>
          <p:cNvPr id="4" name="Slide Number Placeholder 3"/>
          <p:cNvSpPr>
            <a:spLocks noGrp="1"/>
          </p:cNvSpPr>
          <p:nvPr>
            <p:ph type="sldNum" sz="quarter" idx="12"/>
          </p:nvPr>
        </p:nvSpPr>
        <p:spPr/>
        <p:txBody>
          <a:bodyPr/>
          <a:lstStyle/>
          <a:p>
            <a:fld id="{88226C65-6778-420C-A526-81A0AD54994B}" type="slidenum">
              <a:rPr lang="en-US" smtClean="0"/>
              <a:t>42</a:t>
            </a:fld>
            <a:endParaRPr lang="en-US"/>
          </a:p>
        </p:txBody>
      </p:sp>
    </p:spTree>
    <p:extLst>
      <p:ext uri="{BB962C8B-B14F-4D97-AF65-F5344CB8AC3E}">
        <p14:creationId xmlns:p14="http://schemas.microsoft.com/office/powerpoint/2010/main" val="1421260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 CAN” Messages</a:t>
            </a:r>
            <a:endParaRPr lang="en-US" b="1" dirty="0"/>
          </a:p>
        </p:txBody>
      </p:sp>
      <p:sp>
        <p:nvSpPr>
          <p:cNvPr id="3" name="Content Placeholder 2"/>
          <p:cNvSpPr>
            <a:spLocks noGrp="1"/>
          </p:cNvSpPr>
          <p:nvPr>
            <p:ph idx="1"/>
          </p:nvPr>
        </p:nvSpPr>
        <p:spPr>
          <a:xfrm>
            <a:off x="228600" y="1600200"/>
            <a:ext cx="8763000" cy="5029200"/>
          </a:xfrm>
        </p:spPr>
        <p:txBody>
          <a:bodyPr>
            <a:normAutofit fontScale="92500"/>
          </a:bodyPr>
          <a:lstStyle/>
          <a:p>
            <a:r>
              <a:rPr lang="en-US" b="1" dirty="0" smtClean="0"/>
              <a:t>I can accomplish anything I choose</a:t>
            </a:r>
          </a:p>
          <a:p>
            <a:r>
              <a:rPr lang="en-US" b="1" dirty="0" smtClean="0"/>
              <a:t>I am a worthy and valuable person</a:t>
            </a:r>
          </a:p>
          <a:p>
            <a:r>
              <a:rPr lang="en-US" b="1" dirty="0" smtClean="0"/>
              <a:t>I am intelligent and capable</a:t>
            </a:r>
          </a:p>
          <a:p>
            <a:r>
              <a:rPr lang="en-US" b="1" dirty="0" smtClean="0"/>
              <a:t>I do my best and my best is good </a:t>
            </a:r>
            <a:r>
              <a:rPr lang="en-US" b="1" dirty="0" err="1" smtClean="0"/>
              <a:t>enouth</a:t>
            </a:r>
            <a:endParaRPr lang="en-US" b="1" dirty="0" smtClean="0"/>
          </a:p>
          <a:p>
            <a:r>
              <a:rPr lang="en-US" b="1" dirty="0" smtClean="0"/>
              <a:t>I easily attract money into my life and use it wisely</a:t>
            </a:r>
          </a:p>
          <a:p>
            <a:r>
              <a:rPr lang="en-US" b="1" dirty="0" smtClean="0"/>
              <a:t>I deserve happiness and success in my life</a:t>
            </a:r>
          </a:p>
          <a:p>
            <a:r>
              <a:rPr lang="en-US" b="1" dirty="0" smtClean="0"/>
              <a:t>I love myself and I am loved by others</a:t>
            </a:r>
          </a:p>
          <a:p>
            <a:r>
              <a:rPr lang="en-US" b="1" dirty="0" smtClean="0"/>
              <a:t>My beliefs control my genes and I control my belief</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43</a:t>
            </a:fld>
            <a:endParaRPr lang="en-US"/>
          </a:p>
        </p:txBody>
      </p:sp>
    </p:spTree>
    <p:extLst>
      <p:ext uri="{BB962C8B-B14F-4D97-AF65-F5344CB8AC3E}">
        <p14:creationId xmlns:p14="http://schemas.microsoft.com/office/powerpoint/2010/main" val="115764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rmAutofit fontScale="90000"/>
          </a:bodyPr>
          <a:lstStyle/>
          <a:p>
            <a:r>
              <a:rPr lang="en-US" b="1" dirty="0" smtClean="0"/>
              <a:t>MYTHS &amp; FACTS ABOUT CHANGING BELIEFS</a:t>
            </a:r>
            <a:endParaRPr lang="en-US" b="1" dirty="0"/>
          </a:p>
        </p:txBody>
      </p:sp>
      <p:sp>
        <p:nvSpPr>
          <p:cNvPr id="3" name="Content Placeholder 2"/>
          <p:cNvSpPr>
            <a:spLocks noGrp="1"/>
          </p:cNvSpPr>
          <p:nvPr>
            <p:ph idx="1"/>
          </p:nvPr>
        </p:nvSpPr>
        <p:spPr>
          <a:xfrm>
            <a:off x="457200" y="1371600"/>
            <a:ext cx="8229600" cy="5181600"/>
          </a:xfrm>
        </p:spPr>
        <p:txBody>
          <a:bodyPr>
            <a:noAutofit/>
          </a:bodyPr>
          <a:lstStyle/>
          <a:p>
            <a:pPr marL="0" indent="0">
              <a:buNone/>
            </a:pPr>
            <a:r>
              <a:rPr lang="en-US" b="1" u="sng" dirty="0" smtClean="0"/>
              <a:t>Myth #1</a:t>
            </a:r>
          </a:p>
          <a:p>
            <a:pPr marL="0" indent="0">
              <a:buNone/>
            </a:pPr>
            <a:r>
              <a:rPr lang="en-US" b="1" dirty="0" smtClean="0"/>
              <a:t>I you’ve had a limiting belief for a long time it will take a long time to change it.</a:t>
            </a:r>
          </a:p>
          <a:p>
            <a:pPr marL="0" indent="0">
              <a:buNone/>
            </a:pPr>
            <a:endParaRPr lang="en-US" sz="1200" b="1" dirty="0"/>
          </a:p>
          <a:p>
            <a:pPr marL="0" indent="0">
              <a:buNone/>
            </a:pPr>
            <a:r>
              <a:rPr lang="en-US" b="1" u="sng" dirty="0" smtClean="0"/>
              <a:t>Fact:  </a:t>
            </a:r>
            <a:r>
              <a:rPr lang="en-US" b="1" dirty="0" smtClean="0"/>
              <a:t>Most of the time, changing subconscious beliefs is </a:t>
            </a:r>
            <a:r>
              <a:rPr lang="en-US" b="1" dirty="0" err="1" smtClean="0"/>
              <a:t>lke</a:t>
            </a:r>
            <a:r>
              <a:rPr lang="en-US" b="1" dirty="0" smtClean="0"/>
              <a:t> changing a document in a computer.  It doesn’t take any longer to change a document that has been in your computer for 30 years </a:t>
            </a:r>
            <a:r>
              <a:rPr lang="en-US" b="1" dirty="0" err="1" smtClean="0"/>
              <a:t>thatn</a:t>
            </a:r>
            <a:r>
              <a:rPr lang="en-US" b="1" dirty="0" smtClean="0"/>
              <a:t> it does one that has been there for 30 minutes</a:t>
            </a:r>
            <a:endParaRPr lang="en-US" b="1" dirty="0"/>
          </a:p>
        </p:txBody>
      </p:sp>
      <p:sp>
        <p:nvSpPr>
          <p:cNvPr id="4" name="Slide Number Placeholder 3"/>
          <p:cNvSpPr>
            <a:spLocks noGrp="1"/>
          </p:cNvSpPr>
          <p:nvPr>
            <p:ph type="sldNum" sz="quarter" idx="12"/>
          </p:nvPr>
        </p:nvSpPr>
        <p:spPr/>
        <p:txBody>
          <a:bodyPr/>
          <a:lstStyle/>
          <a:p>
            <a:fld id="{88226C65-6778-420C-A526-81A0AD54994B}" type="slidenum">
              <a:rPr lang="en-US" smtClean="0"/>
              <a:t>44</a:t>
            </a:fld>
            <a:endParaRPr lang="en-US"/>
          </a:p>
        </p:txBody>
      </p:sp>
    </p:spTree>
    <p:extLst>
      <p:ext uri="{BB962C8B-B14F-4D97-AF65-F5344CB8AC3E}">
        <p14:creationId xmlns:p14="http://schemas.microsoft.com/office/powerpoint/2010/main" val="3463879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281"/>
            <a:ext cx="8686800" cy="1143000"/>
          </a:xfrm>
        </p:spPr>
        <p:txBody>
          <a:bodyPr>
            <a:normAutofit fontScale="90000"/>
          </a:bodyPr>
          <a:lstStyle/>
          <a:p>
            <a:r>
              <a:rPr lang="en-US" b="1" dirty="0" smtClean="0"/>
              <a:t>Myths &amp; Facts about changing Beliefs</a:t>
            </a:r>
            <a:endParaRPr lang="en-US" b="1" dirty="0"/>
          </a:p>
        </p:txBody>
      </p:sp>
      <p:sp>
        <p:nvSpPr>
          <p:cNvPr id="3" name="Content Placeholder 2"/>
          <p:cNvSpPr>
            <a:spLocks noGrp="1"/>
          </p:cNvSpPr>
          <p:nvPr>
            <p:ph idx="1"/>
          </p:nvPr>
        </p:nvSpPr>
        <p:spPr>
          <a:xfrm>
            <a:off x="228600" y="1219200"/>
            <a:ext cx="8686800" cy="5334000"/>
          </a:xfrm>
        </p:spPr>
        <p:txBody>
          <a:bodyPr>
            <a:normAutofit/>
          </a:bodyPr>
          <a:lstStyle/>
          <a:p>
            <a:pPr marL="0" indent="0">
              <a:buNone/>
            </a:pPr>
            <a:r>
              <a:rPr lang="en-US" b="1" u="sng" dirty="0" smtClean="0"/>
              <a:t>Myth #2</a:t>
            </a:r>
          </a:p>
          <a:p>
            <a:pPr marL="0" indent="0">
              <a:buNone/>
            </a:pPr>
            <a:r>
              <a:rPr lang="en-US" b="1" dirty="0" smtClean="0"/>
              <a:t>Changing old behaviors and thought patterns is difficult and often painful</a:t>
            </a:r>
          </a:p>
          <a:p>
            <a:pPr marL="0" indent="0">
              <a:buNone/>
            </a:pPr>
            <a:r>
              <a:rPr lang="en-US" b="1" u="sng" dirty="0" smtClean="0"/>
              <a:t>Fact:</a:t>
            </a:r>
          </a:p>
          <a:p>
            <a:pPr marL="0" indent="0">
              <a:buNone/>
            </a:pPr>
            <a:r>
              <a:rPr lang="en-US" b="1" dirty="0" smtClean="0"/>
              <a:t>Thought patterns and behaviors are caused by perception (beliefs).  Beliefs are represented by specific configurations or photons of light held in an electromagnetic field.  Change the field and you change the belief.  Change the belief and you change the behavior or thought pattern</a:t>
            </a:r>
          </a:p>
          <a:p>
            <a:pPr marL="0" indent="0">
              <a:buNone/>
            </a:pPr>
            <a:endParaRPr lang="en-US" dirty="0"/>
          </a:p>
        </p:txBody>
      </p:sp>
      <p:sp>
        <p:nvSpPr>
          <p:cNvPr id="4" name="Slide Number Placeholder 3"/>
          <p:cNvSpPr>
            <a:spLocks noGrp="1"/>
          </p:cNvSpPr>
          <p:nvPr>
            <p:ph type="sldNum" sz="quarter" idx="12"/>
          </p:nvPr>
        </p:nvSpPr>
        <p:spPr/>
        <p:txBody>
          <a:bodyPr/>
          <a:lstStyle/>
          <a:p>
            <a:fld id="{88226C65-6778-420C-A526-81A0AD54994B}" type="slidenum">
              <a:rPr lang="en-US" smtClean="0"/>
              <a:t>45</a:t>
            </a:fld>
            <a:endParaRPr lang="en-US"/>
          </a:p>
        </p:txBody>
      </p:sp>
    </p:spTree>
    <p:extLst>
      <p:ext uri="{BB962C8B-B14F-4D97-AF65-F5344CB8AC3E}">
        <p14:creationId xmlns:p14="http://schemas.microsoft.com/office/powerpoint/2010/main" val="2214109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0"/>
            <a:ext cx="8229600" cy="1143000"/>
          </a:xfrm>
        </p:spPr>
        <p:txBody>
          <a:bodyPr>
            <a:noAutofit/>
          </a:bodyPr>
          <a:lstStyle/>
          <a:p>
            <a:r>
              <a:rPr lang="en-US" sz="6600" b="1" dirty="0"/>
              <a:t>THE  MOST  POTENT  FORCE  IN  THE  UNIVERSE  IS  </a:t>
            </a:r>
            <a:r>
              <a:rPr lang="en-US" sz="6600" b="1" dirty="0" smtClean="0"/>
              <a:t>LOVE!</a:t>
            </a:r>
            <a:endParaRPr lang="en-US" sz="6600" b="1" dirty="0"/>
          </a:p>
        </p:txBody>
      </p:sp>
      <p:sp>
        <p:nvSpPr>
          <p:cNvPr id="4" name="Slide Number Placeholder 3"/>
          <p:cNvSpPr>
            <a:spLocks noGrp="1"/>
          </p:cNvSpPr>
          <p:nvPr>
            <p:ph type="sldNum" sz="quarter" idx="12"/>
          </p:nvPr>
        </p:nvSpPr>
        <p:spPr/>
        <p:txBody>
          <a:bodyPr/>
          <a:lstStyle/>
          <a:p>
            <a:fld id="{88226C65-6778-420C-A526-81A0AD54994B}" type="slidenum">
              <a:rPr lang="en-US" smtClean="0"/>
              <a:t>46</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200400"/>
            <a:ext cx="45720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1309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640</TotalTime>
  <Words>1532</Words>
  <Application>Microsoft Office PowerPoint</Application>
  <PresentationFormat>On-screen Show (4:3)</PresentationFormat>
  <Paragraphs>240</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BODY          MIND          SPIRIT           Three  definite entities --- separate, distinct, unified       </vt:lpstr>
      <vt:lpstr>PowerPoint Presentation</vt:lpstr>
      <vt:lpstr>We are interconnected to everything in the world…     sharing genes</vt:lpstr>
      <vt:lpstr>LONG  LIFE - in  the Blue Zones</vt:lpstr>
      <vt:lpstr>PowerPoint Presentation</vt:lpstr>
      <vt:lpstr>PowerPoint Presentation</vt:lpstr>
      <vt:lpstr>PLATO:   “Fear old age, for it does not come alone”.</vt:lpstr>
      <vt:lpstr>PLATO:   “Fear old age, for it does not come alone”.</vt:lpstr>
      <vt:lpstr>THE EFFECTS OF AGING    are preventable or at least delayed</vt:lpstr>
      <vt:lpstr>Can  all  be improved or reversed. So biological age and chronological age need not be parallel</vt:lpstr>
      <vt:lpstr>STRESS  produces cortisol (the death hormone)  F                         Fish – salmon just before dying  Adrenaline, nor adrenaline Regulated by DNA’s active twin, RNA</vt:lpstr>
      <vt:lpstr>THE EFFECTS OF AGING    are preventable or at least delayed</vt:lpstr>
      <vt:lpstr>THE EFFECTS OF AGING    are preventable or at least delayed</vt:lpstr>
      <vt:lpstr>Wellness</vt:lpstr>
      <vt:lpstr>PowerPoint Presentation</vt:lpstr>
      <vt:lpstr>PowerPoint Presentation</vt:lpstr>
      <vt:lpstr>PowerPoint Presentation</vt:lpstr>
      <vt:lpstr>Environment External Internal Signals   Perception   Behavior Gene Activit</vt:lpstr>
      <vt:lpstr>MIND  Environment External, Internal, Signals   Perception   Behavior Gene Activity  </vt:lpstr>
      <vt:lpstr>Mother’s Environment=Fetal Environment</vt:lpstr>
      <vt:lpstr>PowerPoint Presentation</vt:lpstr>
      <vt:lpstr>MIND &amp; BODY</vt:lpstr>
      <vt:lpstr>MIND &amp; BODY</vt:lpstr>
      <vt:lpstr>PowerPoint Presentation</vt:lpstr>
      <vt:lpstr>PHILLIPIANS 4:8  Finally, brethren, whatsover things are true, whatsoever things are honest, whatsoever things are just, whatsoever things are pure, whatsoever things are lovely, whatsoever things are of good report; if there be any virtue, and if there be any praise, think on these things.</vt:lpstr>
      <vt:lpstr>PowerPoint Presentation</vt:lpstr>
      <vt:lpstr>“AGE IS A MATTER OF THE  MIND.  IF YOU DON’T MIND, IT DON’T MATTER”!! </vt:lpstr>
      <vt:lpstr>PowerPoint Presentation</vt:lpstr>
      <vt:lpstr>THE  NEXT  FRONTIER</vt:lpstr>
      <vt:lpstr>THE  NEXT  FRONTIER</vt:lpstr>
      <vt:lpstr>THE  NEXT  FRONTIER</vt:lpstr>
      <vt:lpstr>YOU HAVE TWO HEMISPERES</vt:lpstr>
      <vt:lpstr>THE MIND IS NOT THE BRAIN</vt:lpstr>
      <vt:lpstr>Beliefs are filters for Reality you see the world NOT as IT IS.. But as you ARE!</vt:lpstr>
      <vt:lpstr>Beliefs are conclusions, derived from formulation and/or experience.  Beliefs can be both conscious and subconscious.</vt:lpstr>
      <vt:lpstr>Your beliefs determine Your biological and Behavioral Reality</vt:lpstr>
      <vt:lpstr>Epigenetic Control  1 Gene = &gt;30,000 Different Protein</vt:lpstr>
      <vt:lpstr>Conscious Mind Volitional – Sets Goals and Judges Results…Likes to Try New things  Subconscious Mind Habitual – Monitors Operation of the Body…e.g. Motor Functions, Heart Rate, Digestion, etc… It Prefers the Familiar</vt:lpstr>
      <vt:lpstr>Have you ever tried to change your mind only to find out that your mind has a mind of it’s own? The last ime: …you promised yourself you’d get in shape …you made a New Year’s resolution …you tried to quit smoking …you swore you’d never get involved with      another person Add your personal favorites here! </vt:lpstr>
      <vt:lpstr>Beliefs “control” perception  Rewrite beliefs and you rewrite perception  Rewrite perception and you rewrite genes and behavior!   </vt:lpstr>
      <vt:lpstr>Beliefs create perception that affect your….</vt:lpstr>
      <vt:lpstr>“I CAN’T” Messages</vt:lpstr>
      <vt:lpstr>“I CAN” Messages</vt:lpstr>
      <vt:lpstr>MYTHS &amp; FACTS ABOUT CHANGING BELIEFS</vt:lpstr>
      <vt:lpstr>Myths &amp; Facts about changing Beliefs</vt:lpstr>
      <vt:lpstr>THE  MOST  POTENT  FORCE  IN  THE  UNIVERSE  IS  LOVE!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MIND          SPIRIT           Three  definite entities --- separate, distinct, unified   A powerful force who’s limits are not known Each part plays a vital, integrated part.   We are interconnected to everything in the    world…     sharing genes</dc:title>
  <dc:creator>jill-think</dc:creator>
  <cp:lastModifiedBy>jill-think</cp:lastModifiedBy>
  <cp:revision>58</cp:revision>
  <dcterms:created xsi:type="dcterms:W3CDTF">2015-01-20T18:44:02Z</dcterms:created>
  <dcterms:modified xsi:type="dcterms:W3CDTF">2018-10-05T02:03:39Z</dcterms:modified>
</cp:coreProperties>
</file>