
<file path=[Content_Types].xml><?xml version="1.0" encoding="utf-8"?>
<Types xmlns="http://schemas.openxmlformats.org/package/2006/content-types">
  <Default Extension="crdownload" ContentType="image/pn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3" r:id="rId3"/>
    <p:sldId id="275" r:id="rId4"/>
    <p:sldId id="281" r:id="rId5"/>
    <p:sldId id="274" r:id="rId6"/>
    <p:sldId id="276" r:id="rId7"/>
    <p:sldId id="299" r:id="rId8"/>
    <p:sldId id="271" r:id="rId9"/>
    <p:sldId id="288" r:id="rId10"/>
    <p:sldId id="289" r:id="rId11"/>
    <p:sldId id="290" r:id="rId12"/>
    <p:sldId id="298" r:id="rId13"/>
    <p:sldId id="265" r:id="rId14"/>
    <p:sldId id="291" r:id="rId15"/>
    <p:sldId id="294" r:id="rId16"/>
    <p:sldId id="295" r:id="rId17"/>
    <p:sldId id="287" r:id="rId18"/>
    <p:sldId id="292" r:id="rId19"/>
    <p:sldId id="286" r:id="rId20"/>
    <p:sldId id="279" r:id="rId21"/>
    <p:sldId id="285" r:id="rId22"/>
    <p:sldId id="284" r:id="rId23"/>
    <p:sldId id="283" r:id="rId24"/>
    <p:sldId id="278" r:id="rId25"/>
    <p:sldId id="293" r:id="rId26"/>
    <p:sldId id="296" r:id="rId27"/>
    <p:sldId id="266" r:id="rId28"/>
    <p:sldId id="300" r:id="rId29"/>
    <p:sldId id="297" r:id="rId30"/>
    <p:sldId id="259" r:id="rId31"/>
    <p:sldId id="258" r:id="rId32"/>
    <p:sldId id="260" r:id="rId33"/>
    <p:sldId id="261" r:id="rId34"/>
    <p:sldId id="262" r:id="rId35"/>
    <p:sldId id="263" r:id="rId36"/>
    <p:sldId id="267" r:id="rId37"/>
    <p:sldId id="268" r:id="rId38"/>
    <p:sldId id="27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FF6699"/>
    <a:srgbClr val="CC0099"/>
    <a:srgbClr val="6666FF"/>
    <a:srgbClr val="0066CC"/>
    <a:srgbClr val="00FF99"/>
    <a:srgbClr val="800000"/>
    <a:srgbClr val="66330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26" autoAdjust="0"/>
    <p:restoredTop sz="94660"/>
  </p:normalViewPr>
  <p:slideViewPr>
    <p:cSldViewPr snapToGrid="0">
      <p:cViewPr varScale="1">
        <p:scale>
          <a:sx n="59" d="100"/>
          <a:sy n="59" d="100"/>
        </p:scale>
        <p:origin x="96" y="1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9B55A60-DC91-45A2-9BDC-5BA6FEA31F4D}" type="datetimeFigureOut">
              <a:rPr lang="en-US" smtClean="0"/>
              <a:t>10/22/2022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1411654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B55A60-DC91-45A2-9BDC-5BA6FEA31F4D}" type="datetimeFigureOut">
              <a:rPr lang="en-US" smtClean="0"/>
              <a:t>10/22/2022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3755654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B55A60-DC91-45A2-9BDC-5BA6FEA31F4D}" type="datetimeFigureOut">
              <a:rPr lang="en-US" smtClean="0"/>
              <a:t>10/22/2022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364740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B55A60-DC91-45A2-9BDC-5BA6FEA31F4D}" type="datetimeFigureOut">
              <a:rPr lang="en-US" smtClean="0"/>
              <a:t>10/22/2022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3927027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9B55A60-DC91-45A2-9BDC-5BA6FEA31F4D}" type="datetimeFigureOut">
              <a:rPr lang="en-US" smtClean="0"/>
              <a:t>10/22/2022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86597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B55A60-DC91-45A2-9BDC-5BA6FEA31F4D}" type="datetimeFigureOut">
              <a:rPr lang="en-US" smtClean="0"/>
              <a:t>10/22/2022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170621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B55A60-DC91-45A2-9BDC-5BA6FEA31F4D}" type="datetimeFigureOut">
              <a:rPr lang="en-US" smtClean="0"/>
              <a:t>10/22/2022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320119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B55A60-DC91-45A2-9BDC-5BA6FEA31F4D}" type="datetimeFigureOut">
              <a:rPr lang="en-US" smtClean="0"/>
              <a:t>10/22/2022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32698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B55A60-DC91-45A2-9BDC-5BA6FEA31F4D}" type="datetimeFigureOut">
              <a:rPr lang="en-US" smtClean="0"/>
              <a:t>10/22/2022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119660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B55A60-DC91-45A2-9BDC-5BA6FEA31F4D}" type="datetimeFigureOut">
              <a:rPr lang="en-US" smtClean="0"/>
              <a:t>10/22/2022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452336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B55A60-DC91-45A2-9BDC-5BA6FEA31F4D}" type="datetimeFigureOut">
              <a:rPr lang="en-US" smtClean="0"/>
              <a:t>10/22/2022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BD6C5-E2AD-41E2-8271-F8CD32B56BFD}" type="slidenum">
              <a:rPr lang="en-US" smtClean="0"/>
              <a:t>‹#›</a:t>
            </a:fld>
            <a:endParaRPr lang="en-US"/>
          </a:p>
        </p:txBody>
      </p:sp>
    </p:spTree>
    <p:extLst>
      <p:ext uri="{BB962C8B-B14F-4D97-AF65-F5344CB8AC3E}">
        <p14:creationId xmlns:p14="http://schemas.microsoft.com/office/powerpoint/2010/main" val="1938086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B55A60-DC91-45A2-9BDC-5BA6FEA31F4D}" type="datetimeFigureOut">
              <a:rPr lang="en-US" smtClean="0"/>
              <a:t>10/22/2022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ABD6C5-E2AD-41E2-8271-F8CD32B56BFD}" type="slidenum">
              <a:rPr lang="en-US" smtClean="0"/>
              <a:t>‹#›</a:t>
            </a:fld>
            <a:endParaRPr lang="en-US"/>
          </a:p>
        </p:txBody>
      </p:sp>
    </p:spTree>
    <p:extLst>
      <p:ext uri="{BB962C8B-B14F-4D97-AF65-F5344CB8AC3E}">
        <p14:creationId xmlns:p14="http://schemas.microsoft.com/office/powerpoint/2010/main" val="944261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crdownload"/><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en.wikipedia.org/wiki/National_Baptist_Convention,_USA,_Inc." TargetMode="External"/><Relationship Id="rId13" Type="http://schemas.openxmlformats.org/officeDocument/2006/relationships/hyperlink" Target="https://en.wikipedia.org/wiki/Church_of_God_in_Christ" TargetMode="External"/><Relationship Id="rId18" Type="http://schemas.openxmlformats.org/officeDocument/2006/relationships/image" Target="../media/image19.jpeg"/><Relationship Id="rId3" Type="http://schemas.openxmlformats.org/officeDocument/2006/relationships/hyperlink" Target="https://en.wikipedia.org/wiki/Southern_Baptist_Convention" TargetMode="External"/><Relationship Id="rId7" Type="http://schemas.openxmlformats.org/officeDocument/2006/relationships/hyperlink" Target="https://en.wikipedia.org/wiki/Evangelical_Lutheran_Church_in_America" TargetMode="External"/><Relationship Id="rId12" Type="http://schemas.openxmlformats.org/officeDocument/2006/relationships/hyperlink" Target="https://en.wikipedia.org/wiki/Episcopal_Church_(United_States)" TargetMode="External"/><Relationship Id="rId17" Type="http://schemas.openxmlformats.org/officeDocument/2006/relationships/hyperlink" Target="https://en.wikipedia.org/wiki/Church_of_God_(Cleveland,_Tennessee)" TargetMode="External"/><Relationship Id="rId2" Type="http://schemas.openxmlformats.org/officeDocument/2006/relationships/hyperlink" Target="https://en.wikipedia.org/wiki/Protestant" TargetMode="External"/><Relationship Id="rId16" Type="http://schemas.openxmlformats.org/officeDocument/2006/relationships/hyperlink" Target="https://en.wikipedia.org/wiki/Presbyterian_Church_in_America" TargetMode="External"/><Relationship Id="rId20"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s://en.wikipedia.org/wiki/Churches_of_Christ" TargetMode="External"/><Relationship Id="rId11" Type="http://schemas.openxmlformats.org/officeDocument/2006/relationships/hyperlink" Target="https://en.wikipedia.org/wiki/Presbyterian_Church_(USA)" TargetMode="External"/><Relationship Id="rId5" Type="http://schemas.openxmlformats.org/officeDocument/2006/relationships/hyperlink" Target="https://en.wikipedia.org/wiki/American_Baptist_Churches_USA" TargetMode="External"/><Relationship Id="rId15" Type="http://schemas.openxmlformats.org/officeDocument/2006/relationships/hyperlink" Target="https://en.wikipedia.org/wiki/United_Church_of_Christ" TargetMode="External"/><Relationship Id="rId10" Type="http://schemas.openxmlformats.org/officeDocument/2006/relationships/hyperlink" Target="https://en.wikipedia.org/wiki/Lutheran_Church-Missouri_Synod" TargetMode="External"/><Relationship Id="rId19" Type="http://schemas.openxmlformats.org/officeDocument/2006/relationships/image" Target="../media/image20.jpeg"/><Relationship Id="rId4" Type="http://schemas.openxmlformats.org/officeDocument/2006/relationships/hyperlink" Target="https://en.wikipedia.org/wiki/United_Methodist_Church" TargetMode="External"/><Relationship Id="rId9" Type="http://schemas.openxmlformats.org/officeDocument/2006/relationships/hyperlink" Target="https://en.wikipedia.org/wiki/Assemblies_of_God_USA" TargetMode="External"/><Relationship Id="rId14" Type="http://schemas.openxmlformats.org/officeDocument/2006/relationships/hyperlink" Target="https://en.wikipedia.org/wiki/Seventh-day_Adventist_Church"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hyperlink" Target="https://nam12.safelinks.protection.outlook.com/?url=https%3A%2F%2Fm.egwwritings.org%2Fen%2Fbook%2F96.912%23912&amp;data=05%7C01%7C%7C00d7a3d451f543d799bf08daa60bdf61%7C84df9e7fe9f640afb435aaaaaaaaaaaa%7C1%7C0%7C638004867194036299%7CUnknown%7CTWFpbGZsb3d8eyJWIjoiMC4wLjAwMDAiLCJQIjoiV2luMzIiLCJBTiI6Ik1haWwiLCJXVCI6Mn0%3D%7C3000%7C%7C%7C&amp;sdata=tz1AxBYRwM6XJcoUtkBF3NSd4%2FHzO3c1rXofIA58bl8%3D&amp;reserved=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blue, jellyfish&#10;&#10;Description automatically generated">
            <a:extLst>
              <a:ext uri="{FF2B5EF4-FFF2-40B4-BE49-F238E27FC236}">
                <a16:creationId xmlns:a16="http://schemas.microsoft.com/office/drawing/2014/main" id="{5346E71E-6177-BC60-B77A-1C3BB1AA9F69}"/>
              </a:ext>
            </a:extLst>
          </p:cNvPr>
          <p:cNvPicPr>
            <a:picLocks noChangeAspect="1"/>
          </p:cNvPicPr>
          <p:nvPr/>
        </p:nvPicPr>
        <p:blipFill rotWithShape="1">
          <a:blip r:embed="rId2">
            <a:extLst>
              <a:ext uri="{28A0092B-C50C-407E-A947-70E740481C1C}">
                <a14:useLocalDpi xmlns:a14="http://schemas.microsoft.com/office/drawing/2010/main" val="0"/>
              </a:ext>
            </a:extLst>
          </a:blip>
          <a:srcRect b="9123"/>
          <a:stretch/>
        </p:blipFill>
        <p:spPr>
          <a:xfrm>
            <a:off x="-30480" y="-48128"/>
            <a:ext cx="12252960" cy="7280694"/>
          </a:xfrm>
          <a:prstGeom prst="rect">
            <a:avLst/>
          </a:prstGeom>
        </p:spPr>
      </p:pic>
      <p:sp>
        <p:nvSpPr>
          <p:cNvPr id="3" name="TextBox 2"/>
          <p:cNvSpPr txBox="1"/>
          <p:nvPr/>
        </p:nvSpPr>
        <p:spPr>
          <a:xfrm>
            <a:off x="645706" y="5057306"/>
            <a:ext cx="8229600" cy="1200329"/>
          </a:xfrm>
          <a:prstGeom prst="rect">
            <a:avLst/>
          </a:prstGeom>
          <a:noFill/>
        </p:spPr>
        <p:txBody>
          <a:bodyPr wrap="square" rtlCol="0">
            <a:spAutoFit/>
          </a:bodyPr>
          <a:lstStyle/>
          <a:p>
            <a:r>
              <a:rPr lang="en-US" sz="7200" dirty="0">
                <a:solidFill>
                  <a:srgbClr val="00FF99"/>
                </a:solidFill>
              </a:rPr>
              <a:t>A MONOMANIAC?</a:t>
            </a:r>
          </a:p>
        </p:txBody>
      </p:sp>
      <p:sp>
        <p:nvSpPr>
          <p:cNvPr id="4" name="TextBox 3">
            <a:extLst>
              <a:ext uri="{FF2B5EF4-FFF2-40B4-BE49-F238E27FC236}">
                <a16:creationId xmlns:a16="http://schemas.microsoft.com/office/drawing/2014/main" id="{8DBE0F17-755B-7F0B-B349-633302F2D0D1}"/>
              </a:ext>
            </a:extLst>
          </p:cNvPr>
          <p:cNvSpPr txBox="1"/>
          <p:nvPr/>
        </p:nvSpPr>
        <p:spPr>
          <a:xfrm rot="21101593">
            <a:off x="472071" y="3737927"/>
            <a:ext cx="2834640" cy="1554480"/>
          </a:xfrm>
          <a:prstGeom prst="rect">
            <a:avLst/>
          </a:prstGeom>
          <a:noFill/>
        </p:spPr>
        <p:txBody>
          <a:bodyPr wrap="square" rtlCol="0">
            <a:spAutoFit/>
          </a:bodyPr>
          <a:lstStyle/>
          <a:p>
            <a:pPr algn="ctr"/>
            <a:r>
              <a:rPr lang="en-US" sz="8000" dirty="0">
                <a:latin typeface="Fave Script Bold Pro" pitchFamily="2" charset="0"/>
              </a:rPr>
              <a:t> </a:t>
            </a:r>
            <a:r>
              <a:rPr lang="en-US" sz="9600" dirty="0">
                <a:latin typeface="Fave Script Bold Pro" pitchFamily="2" charset="0"/>
              </a:rPr>
              <a:t>Are You</a:t>
            </a:r>
            <a:endParaRPr lang="en-US" sz="9600" dirty="0"/>
          </a:p>
        </p:txBody>
      </p:sp>
    </p:spTree>
    <p:extLst>
      <p:ext uri="{BB962C8B-B14F-4D97-AF65-F5344CB8AC3E}">
        <p14:creationId xmlns:p14="http://schemas.microsoft.com/office/powerpoint/2010/main" val="2156766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erson on a stage with a crowd watching&#10;&#10;Description automatically generated with low confidence">
            <a:extLst>
              <a:ext uri="{FF2B5EF4-FFF2-40B4-BE49-F238E27FC236}">
                <a16:creationId xmlns:a16="http://schemas.microsoft.com/office/drawing/2014/main" id="{41897350-DB02-37BC-04C0-249C192A5340}"/>
              </a:ext>
            </a:extLst>
          </p:cNvPr>
          <p:cNvPicPr>
            <a:picLocks noChangeAspect="1"/>
          </p:cNvPicPr>
          <p:nvPr/>
        </p:nvPicPr>
        <p:blipFill rotWithShape="1">
          <a:blip r:embed="rId2">
            <a:extLst>
              <a:ext uri="{28A0092B-C50C-407E-A947-70E740481C1C}">
                <a14:useLocalDpi xmlns:a14="http://schemas.microsoft.com/office/drawing/2010/main" val="0"/>
              </a:ext>
            </a:extLst>
          </a:blip>
          <a:srcRect t="20" b="-1"/>
          <a:stretch/>
        </p:blipFill>
        <p:spPr>
          <a:xfrm>
            <a:off x="-82425" y="-45720"/>
            <a:ext cx="12356850" cy="6949440"/>
          </a:xfrm>
          <a:prstGeom prst="rect">
            <a:avLst/>
          </a:prstGeom>
        </p:spPr>
      </p:pic>
    </p:spTree>
    <p:extLst>
      <p:ext uri="{BB962C8B-B14F-4D97-AF65-F5344CB8AC3E}">
        <p14:creationId xmlns:p14="http://schemas.microsoft.com/office/powerpoint/2010/main" val="3261926502"/>
      </p:ext>
    </p:extLst>
  </p:cSld>
  <p:clrMapOvr>
    <a:masterClrMapping/>
  </p:clrMapOvr>
  <mc:AlternateContent xmlns:mc="http://schemas.openxmlformats.org/markup-compatibility/2006" xmlns:p14="http://schemas.microsoft.com/office/powerpoint/2010/main">
    <mc:Choice Requires="p14">
      <p:transition spd="slow" p14:dur="25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indoor, wall, person, bed&#10;&#10;Description automatically generated">
            <a:extLst>
              <a:ext uri="{FF2B5EF4-FFF2-40B4-BE49-F238E27FC236}">
                <a16:creationId xmlns:a16="http://schemas.microsoft.com/office/drawing/2014/main" id="{D59778CE-C7B5-F25D-8CB3-3BA03CCE4AC1}"/>
              </a:ext>
            </a:extLst>
          </p:cNvPr>
          <p:cNvPicPr>
            <a:picLocks noChangeAspect="1"/>
          </p:cNvPicPr>
          <p:nvPr/>
        </p:nvPicPr>
        <p:blipFill rotWithShape="1">
          <a:blip r:embed="rId2">
            <a:extLst>
              <a:ext uri="{28A0092B-C50C-407E-A947-70E740481C1C}">
                <a14:useLocalDpi xmlns:a14="http://schemas.microsoft.com/office/drawing/2010/main" val="0"/>
              </a:ext>
            </a:extLst>
          </a:blip>
          <a:srcRect l="8109" r="736" b="21045"/>
          <a:stretch/>
        </p:blipFill>
        <p:spPr>
          <a:xfrm>
            <a:off x="727498" y="803920"/>
            <a:ext cx="5986728" cy="3461271"/>
          </a:xfrm>
          <a:prstGeom prst="rect">
            <a:avLst/>
          </a:prstGeom>
        </p:spPr>
      </p:pic>
      <p:pic>
        <p:nvPicPr>
          <p:cNvPr id="4" name="Picture 3" descr="A person sitting at a table&#10;&#10;Description automatically generated with low confidence">
            <a:extLst>
              <a:ext uri="{FF2B5EF4-FFF2-40B4-BE49-F238E27FC236}">
                <a16:creationId xmlns:a16="http://schemas.microsoft.com/office/drawing/2014/main" id="{948156BD-B4FA-9088-2A04-3B49F30466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3441" y="591437"/>
            <a:ext cx="3931920" cy="5171067"/>
          </a:xfrm>
          <a:prstGeom prst="rect">
            <a:avLst/>
          </a:prstGeom>
        </p:spPr>
      </p:pic>
      <p:pic>
        <p:nvPicPr>
          <p:cNvPr id="5" name="Picture 4" descr="A close-up of a sword&#10;&#10;Description automatically generated with medium confidence">
            <a:extLst>
              <a:ext uri="{FF2B5EF4-FFF2-40B4-BE49-F238E27FC236}">
                <a16:creationId xmlns:a16="http://schemas.microsoft.com/office/drawing/2014/main" id="{F7299D53-B106-8D93-1146-830B6E4A7C29}"/>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rot="21151053">
            <a:off x="1934956" y="4471874"/>
            <a:ext cx="5486400" cy="2176268"/>
          </a:xfrm>
          <a:prstGeom prst="rect">
            <a:avLst/>
          </a:prstGeom>
          <a:effectLst>
            <a:softEdge rad="635000"/>
          </a:effectLst>
        </p:spPr>
      </p:pic>
    </p:spTree>
    <p:extLst>
      <p:ext uri="{BB962C8B-B14F-4D97-AF65-F5344CB8AC3E}">
        <p14:creationId xmlns:p14="http://schemas.microsoft.com/office/powerpoint/2010/main" val="2449077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0" fill="hold"/>
                                        <p:tgtEl>
                                          <p:spTgt spid="4"/>
                                        </p:tgtEl>
                                        <p:attrNameLst>
                                          <p:attrName>ppt_w</p:attrName>
                                        </p:attrNameLst>
                                      </p:cBhvr>
                                      <p:tavLst>
                                        <p:tav tm="0">
                                          <p:val>
                                            <p:strVal val="#ppt_w*0.70"/>
                                          </p:val>
                                        </p:tav>
                                        <p:tav tm="100000">
                                          <p:val>
                                            <p:strVal val="#ppt_w"/>
                                          </p:val>
                                        </p:tav>
                                      </p:tavLst>
                                    </p:anim>
                                    <p:anim calcmode="lin" valueType="num">
                                      <p:cBhvr>
                                        <p:cTn id="8" dur="2500" fill="hold"/>
                                        <p:tgtEl>
                                          <p:spTgt spid="4"/>
                                        </p:tgtEl>
                                        <p:attrNameLst>
                                          <p:attrName>ppt_h</p:attrName>
                                        </p:attrNameLst>
                                      </p:cBhvr>
                                      <p:tavLst>
                                        <p:tav tm="0">
                                          <p:val>
                                            <p:strVal val="#ppt_h"/>
                                          </p:val>
                                        </p:tav>
                                        <p:tav tm="100000">
                                          <p:val>
                                            <p:strVal val="#ppt_h"/>
                                          </p:val>
                                        </p:tav>
                                      </p:tavLst>
                                    </p:anim>
                                    <p:animEffect transition="in" filter="fade">
                                      <p:cBhvr>
                                        <p:cTn id="9" dur="2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3000" fill="hold"/>
                                        <p:tgtEl>
                                          <p:spTgt spid="5"/>
                                        </p:tgtEl>
                                        <p:attrNameLst>
                                          <p:attrName>ppt_w</p:attrName>
                                        </p:attrNameLst>
                                      </p:cBhvr>
                                      <p:tavLst>
                                        <p:tav tm="0">
                                          <p:val>
                                            <p:strVal val="#ppt_w*0.70"/>
                                          </p:val>
                                        </p:tav>
                                        <p:tav tm="100000">
                                          <p:val>
                                            <p:strVal val="#ppt_w"/>
                                          </p:val>
                                        </p:tav>
                                      </p:tavLst>
                                    </p:anim>
                                    <p:anim calcmode="lin" valueType="num">
                                      <p:cBhvr>
                                        <p:cTn id="15" dur="3000" fill="hold"/>
                                        <p:tgtEl>
                                          <p:spTgt spid="5"/>
                                        </p:tgtEl>
                                        <p:attrNameLst>
                                          <p:attrName>ppt_h</p:attrName>
                                        </p:attrNameLst>
                                      </p:cBhvr>
                                      <p:tavLst>
                                        <p:tav tm="0">
                                          <p:val>
                                            <p:strVal val="#ppt_h"/>
                                          </p:val>
                                        </p:tav>
                                        <p:tav tm="100000">
                                          <p:val>
                                            <p:strVal val="#ppt_h"/>
                                          </p:val>
                                        </p:tav>
                                      </p:tavLst>
                                    </p:anim>
                                    <p:animEffect transition="in" filter="fade">
                                      <p:cBhvr>
                                        <p:cTn id="16"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text, person, outdoor, suit&#10;&#10;Description automatically generated">
            <a:extLst>
              <a:ext uri="{FF2B5EF4-FFF2-40B4-BE49-F238E27FC236}">
                <a16:creationId xmlns:a16="http://schemas.microsoft.com/office/drawing/2014/main" id="{A776E91E-5DF6-153C-5DF2-04AD05905CE6}"/>
              </a:ext>
            </a:extLst>
          </p:cNvPr>
          <p:cNvPicPr>
            <a:picLocks noChangeAspect="1"/>
          </p:cNvPicPr>
          <p:nvPr/>
        </p:nvPicPr>
        <p:blipFill rotWithShape="1">
          <a:blip r:embed="rId2">
            <a:extLst>
              <a:ext uri="{28A0092B-C50C-407E-A947-70E740481C1C}">
                <a14:useLocalDpi xmlns:a14="http://schemas.microsoft.com/office/drawing/2010/main" val="0"/>
              </a:ext>
            </a:extLst>
          </a:blip>
          <a:srcRect t="532" r="1" b="18524"/>
          <a:stretch/>
        </p:blipFill>
        <p:spPr>
          <a:xfrm>
            <a:off x="3882570" y="10"/>
            <a:ext cx="8309429" cy="6857990"/>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21" name="Group 20">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22" name="Freeform: Shape 21">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3" name="Group 22">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24" name="Group 23">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28" name="Freeform: Shape 27">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5" name="Group 24">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26" name="Freeform: Shape 25">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Tree>
    <p:extLst>
      <p:ext uri="{BB962C8B-B14F-4D97-AF65-F5344CB8AC3E}">
        <p14:creationId xmlns:p14="http://schemas.microsoft.com/office/powerpoint/2010/main" val="4100509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outdoor, person, person, standing&#10;&#10;Description automatically generated">
            <a:extLst>
              <a:ext uri="{FF2B5EF4-FFF2-40B4-BE49-F238E27FC236}">
                <a16:creationId xmlns:a16="http://schemas.microsoft.com/office/drawing/2014/main" id="{7A3E9455-B46A-9A95-AF80-AA5B99E41259}"/>
              </a:ext>
            </a:extLst>
          </p:cNvPr>
          <p:cNvPicPr>
            <a:picLocks noChangeAspect="1"/>
          </p:cNvPicPr>
          <p:nvPr/>
        </p:nvPicPr>
        <p:blipFill rotWithShape="1">
          <a:blip r:embed="rId2">
            <a:extLst>
              <a:ext uri="{28A0092B-C50C-407E-A947-70E740481C1C}">
                <a14:useLocalDpi xmlns:a14="http://schemas.microsoft.com/office/drawing/2010/main" val="0"/>
              </a:ext>
            </a:extLst>
          </a:blip>
          <a:srcRect t="33514" r="1" b="3762"/>
          <a:stretch/>
        </p:blipFill>
        <p:spPr>
          <a:xfrm>
            <a:off x="3882570" y="10"/>
            <a:ext cx="8309429" cy="6857990"/>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42" name="Group 41">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43" name="Freeform: Shape 42">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4" name="Group 43">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45" name="Group 44">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49" name="Freeform: Shape 48">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6" name="Group 45">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47" name="Freeform: Shape 46">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Shape 47">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Tree>
    <p:extLst>
      <p:ext uri="{BB962C8B-B14F-4D97-AF65-F5344CB8AC3E}">
        <p14:creationId xmlns:p14="http://schemas.microsoft.com/office/powerpoint/2010/main" val="852760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6" name="Group 15">
            <a:extLst>
              <a:ext uri="{FF2B5EF4-FFF2-40B4-BE49-F238E27FC236}">
                <a16:creationId xmlns:a16="http://schemas.microsoft.com/office/drawing/2014/main" id="{1218E8B2-5341-B5EC-3343-A3FBB1CE7D11}"/>
              </a:ext>
            </a:extLst>
          </p:cNvPr>
          <p:cNvGrpSpPr/>
          <p:nvPr/>
        </p:nvGrpSpPr>
        <p:grpSpPr>
          <a:xfrm>
            <a:off x="20" y="-4419"/>
            <a:ext cx="12191980" cy="6949440"/>
            <a:chOff x="20" y="10166"/>
            <a:chExt cx="12191980" cy="6856718"/>
          </a:xfrm>
        </p:grpSpPr>
        <p:pic>
          <p:nvPicPr>
            <p:cNvPr id="1026" name="Picture 2" descr="Open Bible&quot; Images – Browse 586 Stock Photos, Vectors, and Video | Adobe  Stock">
              <a:extLst>
                <a:ext uri="{FF2B5EF4-FFF2-40B4-BE49-F238E27FC236}">
                  <a16:creationId xmlns:a16="http://schemas.microsoft.com/office/drawing/2014/main" id="{DD55AE7E-228B-AFB4-74CD-D64347A796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434"/>
            <a:stretch/>
          </p:blipFill>
          <p:spPr bwMode="auto">
            <a:xfrm>
              <a:off x="20" y="10166"/>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1F024F2-473E-DF13-22D9-4130AF69EFBA}"/>
                </a:ext>
              </a:extLst>
            </p:cNvPr>
            <p:cNvSpPr/>
            <p:nvPr/>
          </p:nvSpPr>
          <p:spPr>
            <a:xfrm>
              <a:off x="3735419" y="123825"/>
              <a:ext cx="4721164" cy="101566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000" b="1" dirty="0">
                  <a:ln/>
                  <a:solidFill>
                    <a:schemeClr val="accent3"/>
                  </a:solidFill>
                </a:rPr>
                <a:t>William Miller</a:t>
              </a:r>
            </a:p>
          </p:txBody>
        </p:sp>
      </p:grpSp>
      <p:grpSp>
        <p:nvGrpSpPr>
          <p:cNvPr id="15" name="Group 14">
            <a:extLst>
              <a:ext uri="{FF2B5EF4-FFF2-40B4-BE49-F238E27FC236}">
                <a16:creationId xmlns:a16="http://schemas.microsoft.com/office/drawing/2014/main" id="{4A294FDA-EC86-C297-4072-9C2F23CB8790}"/>
              </a:ext>
            </a:extLst>
          </p:cNvPr>
          <p:cNvGrpSpPr/>
          <p:nvPr/>
        </p:nvGrpSpPr>
        <p:grpSpPr>
          <a:xfrm>
            <a:off x="5589406" y="3034010"/>
            <a:ext cx="5166094" cy="1151930"/>
            <a:chOff x="5589406" y="3034010"/>
            <a:chExt cx="5166094" cy="1151930"/>
          </a:xfrm>
        </p:grpSpPr>
        <p:sp>
          <p:nvSpPr>
            <p:cNvPr id="5" name="Rectangle 4">
              <a:extLst>
                <a:ext uri="{FF2B5EF4-FFF2-40B4-BE49-F238E27FC236}">
                  <a16:creationId xmlns:a16="http://schemas.microsoft.com/office/drawing/2014/main" id="{769D648B-7C57-5E37-2C8E-1679AAFBD482}"/>
                </a:ext>
              </a:extLst>
            </p:cNvPr>
            <p:cNvSpPr/>
            <p:nvPr/>
          </p:nvSpPr>
          <p:spPr>
            <a:xfrm>
              <a:off x="5589406" y="3262610"/>
              <a:ext cx="516609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Revelation 14:6,7</a:t>
              </a:r>
            </a:p>
          </p:txBody>
        </p:sp>
        <p:sp>
          <p:nvSpPr>
            <p:cNvPr id="7" name="Rectangle 6">
              <a:extLst>
                <a:ext uri="{FF2B5EF4-FFF2-40B4-BE49-F238E27FC236}">
                  <a16:creationId xmlns:a16="http://schemas.microsoft.com/office/drawing/2014/main" id="{49E9FE1D-AC36-737A-6AA9-55E34C55A7E6}"/>
                </a:ext>
              </a:extLst>
            </p:cNvPr>
            <p:cNvSpPr/>
            <p:nvPr/>
          </p:nvSpPr>
          <p:spPr>
            <a:xfrm>
              <a:off x="5604865" y="3034010"/>
              <a:ext cx="3230180" cy="584775"/>
            </a:xfrm>
            <a:prstGeom prst="rect">
              <a:avLst/>
            </a:prstGeom>
            <a:noFill/>
            <a:effectLst/>
          </p:spPr>
          <p:txBody>
            <a:bodyPr wrap="none" lIns="91440" tIns="45720" rIns="91440" bIns="45720">
              <a:spAutoFit/>
            </a:bodyPr>
            <a:lstStyle/>
            <a:p>
              <a:pPr algn="ctr"/>
              <a:r>
                <a:rPr lang="en-US" sz="3200" b="0" cap="none" spc="0" dirty="0">
                  <a:ln w="0"/>
                  <a:solidFill>
                    <a:srgbClr val="800000"/>
                  </a:solidFill>
                  <a:effectLst>
                    <a:reflection blurRad="6350" stA="53000" endA="300" endPos="35500" dir="5400000" sy="-90000" algn="bl" rotWithShape="0"/>
                  </a:effectLst>
                </a:rPr>
                <a:t>Fulfilled--Message</a:t>
              </a:r>
            </a:p>
          </p:txBody>
        </p:sp>
      </p:grpSp>
      <p:grpSp>
        <p:nvGrpSpPr>
          <p:cNvPr id="11" name="Group 10">
            <a:extLst>
              <a:ext uri="{FF2B5EF4-FFF2-40B4-BE49-F238E27FC236}">
                <a16:creationId xmlns:a16="http://schemas.microsoft.com/office/drawing/2014/main" id="{8BEE8E1A-7047-94E6-6B62-5D2763FE436D}"/>
              </a:ext>
            </a:extLst>
          </p:cNvPr>
          <p:cNvGrpSpPr/>
          <p:nvPr/>
        </p:nvGrpSpPr>
        <p:grpSpPr>
          <a:xfrm>
            <a:off x="422236" y="2052935"/>
            <a:ext cx="3422732" cy="1170980"/>
            <a:chOff x="422236" y="2052935"/>
            <a:chExt cx="3422732" cy="1170980"/>
          </a:xfrm>
        </p:grpSpPr>
        <p:sp>
          <p:nvSpPr>
            <p:cNvPr id="4" name="Rectangle 3">
              <a:extLst>
                <a:ext uri="{FF2B5EF4-FFF2-40B4-BE49-F238E27FC236}">
                  <a16:creationId xmlns:a16="http://schemas.microsoft.com/office/drawing/2014/main" id="{2FB2CC15-1E5C-3E98-1860-5858DA9657E1}"/>
                </a:ext>
              </a:extLst>
            </p:cNvPr>
            <p:cNvSpPr/>
            <p:nvPr/>
          </p:nvSpPr>
          <p:spPr>
            <a:xfrm>
              <a:off x="422236" y="2300585"/>
              <a:ext cx="3422732"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Daniel 8:14</a:t>
              </a:r>
            </a:p>
          </p:txBody>
        </p:sp>
        <p:sp>
          <p:nvSpPr>
            <p:cNvPr id="8" name="Rectangle 7">
              <a:extLst>
                <a:ext uri="{FF2B5EF4-FFF2-40B4-BE49-F238E27FC236}">
                  <a16:creationId xmlns:a16="http://schemas.microsoft.com/office/drawing/2014/main" id="{CBD11B47-A80B-62F8-AF85-6780FE829D46}"/>
                </a:ext>
              </a:extLst>
            </p:cNvPr>
            <p:cNvSpPr/>
            <p:nvPr/>
          </p:nvSpPr>
          <p:spPr>
            <a:xfrm>
              <a:off x="461596" y="2052935"/>
              <a:ext cx="1743811" cy="584775"/>
            </a:xfrm>
            <a:prstGeom prst="rect">
              <a:avLst/>
            </a:prstGeom>
            <a:noFill/>
            <a:effectLst/>
          </p:spPr>
          <p:txBody>
            <a:bodyPr wrap="none" lIns="91440" tIns="45720" rIns="91440" bIns="45720">
              <a:spAutoFit/>
            </a:bodyPr>
            <a:lstStyle/>
            <a:p>
              <a:pPr algn="ctr"/>
              <a:r>
                <a:rPr lang="en-US" sz="3200" b="0" cap="none" spc="0" dirty="0">
                  <a:ln w="0"/>
                  <a:solidFill>
                    <a:schemeClr val="bg1"/>
                  </a:solidFill>
                  <a:effectLst>
                    <a:reflection blurRad="6350" stA="53000" endA="300" endPos="35500" dir="5400000" sy="-90000" algn="bl" rotWithShape="0"/>
                  </a:effectLst>
                </a:rPr>
                <a:t>Preached</a:t>
              </a:r>
            </a:p>
          </p:txBody>
        </p:sp>
      </p:grpSp>
      <p:grpSp>
        <p:nvGrpSpPr>
          <p:cNvPr id="13" name="Group 12">
            <a:extLst>
              <a:ext uri="{FF2B5EF4-FFF2-40B4-BE49-F238E27FC236}">
                <a16:creationId xmlns:a16="http://schemas.microsoft.com/office/drawing/2014/main" id="{CD841005-90B8-3050-554D-0839E4A26800}"/>
              </a:ext>
            </a:extLst>
          </p:cNvPr>
          <p:cNvGrpSpPr/>
          <p:nvPr/>
        </p:nvGrpSpPr>
        <p:grpSpPr>
          <a:xfrm>
            <a:off x="5601043" y="1776710"/>
            <a:ext cx="5333319" cy="1170980"/>
            <a:chOff x="5601043" y="1776710"/>
            <a:chExt cx="5333319" cy="1170980"/>
          </a:xfrm>
        </p:grpSpPr>
        <p:sp>
          <p:nvSpPr>
            <p:cNvPr id="9" name="Rectangle 8">
              <a:extLst>
                <a:ext uri="{FF2B5EF4-FFF2-40B4-BE49-F238E27FC236}">
                  <a16:creationId xmlns:a16="http://schemas.microsoft.com/office/drawing/2014/main" id="{BB326BA4-AEB0-63B6-DFF9-B355DCFF5363}"/>
                </a:ext>
              </a:extLst>
            </p:cNvPr>
            <p:cNvSpPr/>
            <p:nvPr/>
          </p:nvSpPr>
          <p:spPr>
            <a:xfrm>
              <a:off x="5621485" y="1776710"/>
              <a:ext cx="2892138" cy="584775"/>
            </a:xfrm>
            <a:prstGeom prst="rect">
              <a:avLst/>
            </a:prstGeom>
            <a:noFill/>
            <a:effectLst/>
          </p:spPr>
          <p:txBody>
            <a:bodyPr wrap="none" lIns="91440" tIns="45720" rIns="91440" bIns="45720">
              <a:spAutoFit/>
            </a:bodyPr>
            <a:lstStyle/>
            <a:p>
              <a:pPr algn="ctr"/>
              <a:r>
                <a:rPr lang="en-US" sz="3200" b="0" cap="none" spc="0" dirty="0">
                  <a:ln w="0"/>
                  <a:solidFill>
                    <a:srgbClr val="800000"/>
                  </a:solidFill>
                  <a:effectLst>
                    <a:reflection blurRad="6350" stA="53000" endA="300" endPos="35500" dir="5400000" sy="-90000" algn="bl" rotWithShape="0"/>
                  </a:effectLst>
                </a:rPr>
                <a:t>Fulfilled--Timing</a:t>
              </a:r>
            </a:p>
          </p:txBody>
        </p:sp>
        <p:sp>
          <p:nvSpPr>
            <p:cNvPr id="10" name="Rectangle 9">
              <a:extLst>
                <a:ext uri="{FF2B5EF4-FFF2-40B4-BE49-F238E27FC236}">
                  <a16:creationId xmlns:a16="http://schemas.microsoft.com/office/drawing/2014/main" id="{B8F7F4AF-50D6-7716-86EA-024A4E389016}"/>
                </a:ext>
              </a:extLst>
            </p:cNvPr>
            <p:cNvSpPr/>
            <p:nvPr/>
          </p:nvSpPr>
          <p:spPr>
            <a:xfrm>
              <a:off x="5601043" y="2024360"/>
              <a:ext cx="5333319"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accent3"/>
                  </a:solidFill>
                </a:rPr>
                <a:t>L</a:t>
              </a:r>
              <a:r>
                <a:rPr lang="en-US" sz="5400" b="1" cap="none" spc="0" dirty="0">
                  <a:ln/>
                  <a:solidFill>
                    <a:schemeClr val="accent3"/>
                  </a:solidFill>
                  <a:effectLst/>
                </a:rPr>
                <a:t>eviticus 23:23-25</a:t>
              </a:r>
            </a:p>
          </p:txBody>
        </p:sp>
      </p:grpSp>
      <p:sp>
        <p:nvSpPr>
          <p:cNvPr id="17" name="Rectangle 16">
            <a:extLst>
              <a:ext uri="{FF2B5EF4-FFF2-40B4-BE49-F238E27FC236}">
                <a16:creationId xmlns:a16="http://schemas.microsoft.com/office/drawing/2014/main" id="{2435271F-0AF5-DCB8-C16D-3086F531BF45}"/>
              </a:ext>
            </a:extLst>
          </p:cNvPr>
          <p:cNvSpPr/>
          <p:nvPr/>
        </p:nvSpPr>
        <p:spPr>
          <a:xfrm>
            <a:off x="584704" y="462260"/>
            <a:ext cx="3021596" cy="584775"/>
          </a:xfrm>
          <a:prstGeom prst="rect">
            <a:avLst/>
          </a:prstGeom>
          <a:noFill/>
        </p:spPr>
        <p:txBody>
          <a:bodyPr wrap="none" lIns="91440" tIns="45720" rIns="91440" bIns="45720">
            <a:spAutoFit/>
          </a:bodyPr>
          <a:lstStyle/>
          <a:p>
            <a:pPr algn="ctr"/>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Manuel </a:t>
            </a:r>
            <a:r>
              <a:rPr lang="en-US" sz="3200" b="1" spc="50" dirty="0" err="1">
                <a:ln w="9525" cmpd="sng">
                  <a:solidFill>
                    <a:schemeClr val="accent1"/>
                  </a:solidFill>
                  <a:prstDash val="solid"/>
                </a:ln>
                <a:solidFill>
                  <a:srgbClr val="70AD47">
                    <a:tint val="1000"/>
                  </a:srgbClr>
                </a:solidFill>
                <a:effectLst>
                  <a:glow rad="38100">
                    <a:schemeClr val="accent1">
                      <a:alpha val="40000"/>
                    </a:schemeClr>
                  </a:glow>
                </a:effectLst>
              </a:rPr>
              <a:t>Lacunza</a:t>
            </a:r>
            <a:endParaRPr lang="en-US" sz="3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18" name="Rectangle 17">
            <a:extLst>
              <a:ext uri="{FF2B5EF4-FFF2-40B4-BE49-F238E27FC236}">
                <a16:creationId xmlns:a16="http://schemas.microsoft.com/office/drawing/2014/main" id="{32E6B69B-4723-FC9C-54D7-442B50E1DA81}"/>
              </a:ext>
            </a:extLst>
          </p:cNvPr>
          <p:cNvSpPr/>
          <p:nvPr/>
        </p:nvSpPr>
        <p:spPr>
          <a:xfrm>
            <a:off x="8644658" y="471785"/>
            <a:ext cx="3075136" cy="584775"/>
          </a:xfrm>
          <a:prstGeom prst="rect">
            <a:avLst/>
          </a:prstGeom>
          <a:noFill/>
        </p:spPr>
        <p:txBody>
          <a:bodyPr wrap="none" lIns="91440" tIns="45720" rIns="91440" bIns="45720">
            <a:spAutoFit/>
          </a:bodyPr>
          <a:lstStyle/>
          <a:p>
            <a:pPr algn="ctr"/>
            <a:r>
              <a:rPr lang="en-US" sz="3200" b="1" spc="50" dirty="0">
                <a:ln w="9525" cmpd="sng">
                  <a:solidFill>
                    <a:schemeClr val="accent1"/>
                  </a:solidFill>
                  <a:prstDash val="solid"/>
                </a:ln>
                <a:solidFill>
                  <a:srgbClr val="70AD47">
                    <a:tint val="1000"/>
                  </a:srgbClr>
                </a:solidFill>
                <a:effectLst>
                  <a:glow rad="38100">
                    <a:schemeClr val="accent1">
                      <a:alpha val="40000"/>
                    </a:schemeClr>
                  </a:glow>
                </a:effectLst>
              </a:rPr>
              <a:t>Advent Pioneers</a:t>
            </a:r>
          </a:p>
        </p:txBody>
      </p:sp>
    </p:spTree>
    <p:extLst>
      <p:ext uri="{BB962C8B-B14F-4D97-AF65-F5344CB8AC3E}">
        <p14:creationId xmlns:p14="http://schemas.microsoft.com/office/powerpoint/2010/main" val="2874991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250"/>
                                        <p:tgtEl>
                                          <p:spTgt spid="11"/>
                                        </p:tgtEl>
                                      </p:cBhvr>
                                    </p:animEffect>
                                    <p:anim calcmode="lin" valueType="num">
                                      <p:cBhvr>
                                        <p:cTn id="8" dur="2250" fill="hold"/>
                                        <p:tgtEl>
                                          <p:spTgt spid="11"/>
                                        </p:tgtEl>
                                        <p:attrNameLst>
                                          <p:attrName>ppt_x</p:attrName>
                                        </p:attrNameLst>
                                      </p:cBhvr>
                                      <p:tavLst>
                                        <p:tav tm="0">
                                          <p:val>
                                            <p:strVal val="#ppt_x"/>
                                          </p:val>
                                        </p:tav>
                                        <p:tav tm="100000">
                                          <p:val>
                                            <p:strVal val="#ppt_x"/>
                                          </p:val>
                                        </p:tav>
                                      </p:tavLst>
                                    </p:anim>
                                    <p:anim calcmode="lin" valueType="num">
                                      <p:cBhvr>
                                        <p:cTn id="9" dur="22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descr="A banana peel on top of a book&#10;&#10;Description automatically generated with low confidence">
            <a:extLst>
              <a:ext uri="{FF2B5EF4-FFF2-40B4-BE49-F238E27FC236}">
                <a16:creationId xmlns:a16="http://schemas.microsoft.com/office/drawing/2014/main" id="{2E953AD9-1EF4-420D-014E-63BA1BA82F57}"/>
              </a:ext>
            </a:extLst>
          </p:cNvPr>
          <p:cNvPicPr>
            <a:picLocks noChangeAspect="1"/>
          </p:cNvPicPr>
          <p:nvPr/>
        </p:nvPicPr>
        <p:blipFill rotWithShape="1">
          <a:blip r:embed="rId2">
            <a:extLst>
              <a:ext uri="{28A0092B-C50C-407E-A947-70E740481C1C}">
                <a14:useLocalDpi xmlns:a14="http://schemas.microsoft.com/office/drawing/2010/main" val="0"/>
              </a:ext>
            </a:extLst>
          </a:blip>
          <a:srcRect t="7002" r="-1" b="-1"/>
          <a:stretch/>
        </p:blipFill>
        <p:spPr>
          <a:xfrm>
            <a:off x="20" y="10"/>
            <a:ext cx="12188932" cy="6857990"/>
          </a:xfrm>
          <a:prstGeom prst="rect">
            <a:avLst/>
          </a:prstGeom>
        </p:spPr>
      </p:pic>
      <p:sp>
        <p:nvSpPr>
          <p:cNvPr id="10" name="Freeform: Shape 9">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p:cNvSpPr txBox="1"/>
          <p:nvPr/>
        </p:nvSpPr>
        <p:spPr>
          <a:xfrm>
            <a:off x="317439" y="4092835"/>
            <a:ext cx="9565028" cy="1737360"/>
          </a:xfrm>
          <a:prstGeom prst="rect">
            <a:avLst/>
          </a:prstGeom>
        </p:spPr>
        <p:txBody>
          <a:bodyPr vert="horz" lIns="91440" tIns="45720" rIns="91440" bIns="45720" rtlCol="0">
            <a:noAutofit/>
          </a:bodyPr>
          <a:lstStyle/>
          <a:p>
            <a:pPr marR="0">
              <a:lnSpc>
                <a:spcPct val="90000"/>
              </a:lnSpc>
              <a:spcAft>
                <a:spcPts val="600"/>
              </a:spcAft>
            </a:pPr>
            <a:r>
              <a:rPr lang="en-US" sz="2400" b="0" i="0" u="none" strike="noStrike" baseline="0" dirty="0"/>
              <a:t>And the LORD </a:t>
            </a:r>
            <a:r>
              <a:rPr lang="en-US" sz="2400" b="0" i="0" u="none" strike="noStrike" baseline="0" dirty="0" err="1"/>
              <a:t>spake</a:t>
            </a:r>
            <a:r>
              <a:rPr lang="en-US" sz="2400" b="0" i="0" u="none" strike="noStrike" baseline="0" dirty="0"/>
              <a:t> unto Moses, saying, </a:t>
            </a:r>
          </a:p>
          <a:p>
            <a:pPr marR="0">
              <a:lnSpc>
                <a:spcPct val="90000"/>
              </a:lnSpc>
              <a:spcAft>
                <a:spcPts val="600"/>
              </a:spcAft>
            </a:pPr>
            <a:r>
              <a:rPr lang="en-US" sz="2400" b="0" i="0" u="none" strike="noStrike" baseline="0" dirty="0"/>
              <a:t>Speak unto the children of Israel, saying, In the seventh month, in the first </a:t>
            </a:r>
            <a:r>
              <a:rPr lang="en-US" sz="2400" b="0" i="1" u="none" strike="noStrike" baseline="0" dirty="0"/>
              <a:t>day</a:t>
            </a:r>
            <a:r>
              <a:rPr lang="en-US" sz="2400" b="0" i="0" u="none" strike="noStrike" baseline="0" dirty="0"/>
              <a:t> of the month, shall ye have a sabbath, a memorial of blowing of trumpets, an holy convocation. </a:t>
            </a:r>
          </a:p>
          <a:p>
            <a:pPr marR="0">
              <a:lnSpc>
                <a:spcPct val="90000"/>
              </a:lnSpc>
              <a:spcAft>
                <a:spcPts val="600"/>
              </a:spcAft>
            </a:pPr>
            <a:r>
              <a:rPr lang="en-US" sz="2400" b="0" i="0" u="none" strike="noStrike" baseline="0" dirty="0"/>
              <a:t>Ye shall do no servile work </a:t>
            </a:r>
            <a:r>
              <a:rPr lang="en-US" sz="2400" b="0" i="1" u="none" strike="noStrike" baseline="0" dirty="0"/>
              <a:t>therein:</a:t>
            </a:r>
            <a:r>
              <a:rPr lang="en-US" sz="2400" b="0" i="0" u="none" strike="noStrike" baseline="0" dirty="0"/>
              <a:t> but ye shall offer an offering made by fire unto the LORD. </a:t>
            </a:r>
            <a:endParaRPr lang="en-US" sz="2400" dirty="0"/>
          </a:p>
          <a:p>
            <a:pPr algn="r">
              <a:lnSpc>
                <a:spcPct val="90000"/>
              </a:lnSpc>
              <a:spcAft>
                <a:spcPts val="600"/>
              </a:spcAft>
            </a:pPr>
            <a:r>
              <a:rPr lang="en-US" sz="2400" dirty="0"/>
              <a:t>  Leviticus 23:23-25</a:t>
            </a:r>
          </a:p>
        </p:txBody>
      </p:sp>
    </p:spTree>
    <p:extLst>
      <p:ext uri="{BB962C8B-B14F-4D97-AF65-F5344CB8AC3E}">
        <p14:creationId xmlns:p14="http://schemas.microsoft.com/office/powerpoint/2010/main" val="30159001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75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4" name="Straight Connector 1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897769" y="1909192"/>
            <a:ext cx="4586513" cy="3647710"/>
          </a:xfrm>
          <a:prstGeom prst="rect">
            <a:avLst/>
          </a:prstGeom>
        </p:spPr>
        <p:txBody>
          <a:bodyPr vert="horz" lIns="91440" tIns="45720" rIns="91440" bIns="45720" rtlCol="0">
            <a:normAutofit/>
          </a:bodyPr>
          <a:lstStyle/>
          <a:p>
            <a:pPr>
              <a:lnSpc>
                <a:spcPct val="90000"/>
              </a:lnSpc>
              <a:spcAft>
                <a:spcPts val="600"/>
              </a:spcAft>
            </a:pPr>
            <a:r>
              <a:rPr lang="en-US" sz="3600" dirty="0">
                <a:solidFill>
                  <a:schemeClr val="bg1"/>
                </a:solidFill>
              </a:rPr>
              <a:t>And he said unto me, Unto two thousand and three hundred days; then, shall the sanctuary be cleansed.</a:t>
            </a:r>
          </a:p>
          <a:p>
            <a:pPr algn="r">
              <a:lnSpc>
                <a:spcPct val="90000"/>
              </a:lnSpc>
              <a:spcAft>
                <a:spcPts val="600"/>
              </a:spcAft>
            </a:pPr>
            <a:r>
              <a:rPr lang="en-US" sz="2000" dirty="0">
                <a:solidFill>
                  <a:schemeClr val="bg1"/>
                </a:solidFill>
              </a:rPr>
              <a:t>Daniel 8:14 </a:t>
            </a:r>
          </a:p>
        </p:txBody>
      </p:sp>
      <p:cxnSp>
        <p:nvCxnSpPr>
          <p:cNvPr id="16" name="Straight Connector 1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0289491F-1865-A6C3-6956-469D88FB02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5453" y="0"/>
            <a:ext cx="5189837" cy="6858000"/>
          </a:xfrm>
          <a:prstGeom prst="rect">
            <a:avLst/>
          </a:prstGeom>
        </p:spPr>
      </p:pic>
    </p:spTree>
    <p:extLst>
      <p:ext uri="{BB962C8B-B14F-4D97-AF65-F5344CB8AC3E}">
        <p14:creationId xmlns:p14="http://schemas.microsoft.com/office/powerpoint/2010/main" val="101941678"/>
      </p:ext>
    </p:extLst>
  </p:cSld>
  <p:clrMapOvr>
    <a:masterClrMapping/>
  </p:clrMapOvr>
  <mc:AlternateContent xmlns:mc="http://schemas.openxmlformats.org/markup-compatibility/2006" xmlns:p14="http://schemas.microsoft.com/office/powerpoint/2010/main">
    <mc:Choice Requires="p14">
      <p:transition spd="slow" p14:dur="3750">
        <p:push dir="u"/>
      </p:transition>
    </mc:Choice>
    <mc:Fallback xmlns="">
      <p:transition spd="slow">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72668" y="1090453"/>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72668" y="1090453"/>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2. birth of the adventist movement">
            <a:extLst>
              <a:ext uri="{FF2B5EF4-FFF2-40B4-BE49-F238E27FC236}">
                <a16:creationId xmlns:a16="http://schemas.microsoft.com/office/drawing/2014/main" id="{BD9C8F63-835D-0844-ACA1-3E72D755F1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
          <a:stretch/>
        </p:blipFill>
        <p:spPr bwMode="auto">
          <a:xfrm>
            <a:off x="1280667" y="677668"/>
            <a:ext cx="9630666" cy="5417250"/>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sp>
        <p:nvSpPr>
          <p:cNvPr id="2061"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73609" y="168141"/>
            <a:ext cx="1009111"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063"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73609" y="168141"/>
            <a:ext cx="1009111"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065" name="Oval 2064">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460" y="4428611"/>
            <a:ext cx="565207" cy="565207"/>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67" name="Oval 2066">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460" y="4428611"/>
            <a:ext cx="565207" cy="565207"/>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39463992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outdoor, nature, colorful&#10;&#10;Description automatically generated">
            <a:extLst>
              <a:ext uri="{FF2B5EF4-FFF2-40B4-BE49-F238E27FC236}">
                <a16:creationId xmlns:a16="http://schemas.microsoft.com/office/drawing/2014/main" id="{E1FAECEE-5E4C-E1B2-6EEA-71D4A4FC7A6C}"/>
              </a:ext>
            </a:extLst>
          </p:cNvPr>
          <p:cNvPicPr>
            <a:picLocks noChangeAspect="1"/>
          </p:cNvPicPr>
          <p:nvPr/>
        </p:nvPicPr>
        <p:blipFill rotWithShape="1">
          <a:blip r:embed="rId2">
            <a:extLst>
              <a:ext uri="{28A0092B-C50C-407E-A947-70E740481C1C}">
                <a14:useLocalDpi xmlns:a14="http://schemas.microsoft.com/office/drawing/2010/main" val="0"/>
              </a:ext>
            </a:extLst>
          </a:blip>
          <a:srcRect t="10310" r="2" b="7158"/>
          <a:stretch/>
        </p:blipFill>
        <p:spPr>
          <a:xfrm>
            <a:off x="3882570" y="-45720"/>
            <a:ext cx="8420234" cy="6949440"/>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8" name="Group 7">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9" name="Freeform: Shape 8">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1" name="Group 10">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5" name="Freeform: Shape 14">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3" name="Freeform: Shape 12">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4" name="Rectangle 3">
            <a:extLst>
              <a:ext uri="{FF2B5EF4-FFF2-40B4-BE49-F238E27FC236}">
                <a16:creationId xmlns:a16="http://schemas.microsoft.com/office/drawing/2014/main" id="{63CD3FC6-DB21-5BA4-372A-A3228392ADB1}"/>
              </a:ext>
            </a:extLst>
          </p:cNvPr>
          <p:cNvSpPr/>
          <p:nvPr/>
        </p:nvSpPr>
        <p:spPr>
          <a:xfrm>
            <a:off x="518129" y="1033760"/>
            <a:ext cx="246894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CC0099"/>
                </a:solidFill>
                <a:effectLst/>
              </a:rPr>
              <a:t>100,000</a:t>
            </a:r>
          </a:p>
        </p:txBody>
      </p:sp>
      <p:sp>
        <p:nvSpPr>
          <p:cNvPr id="6" name="Arrow: Down 5">
            <a:extLst>
              <a:ext uri="{FF2B5EF4-FFF2-40B4-BE49-F238E27FC236}">
                <a16:creationId xmlns:a16="http://schemas.microsoft.com/office/drawing/2014/main" id="{DE4B8AE3-F35C-13F8-2DDF-CC44BD25630B}"/>
              </a:ext>
            </a:extLst>
          </p:cNvPr>
          <p:cNvSpPr/>
          <p:nvPr/>
        </p:nvSpPr>
        <p:spPr>
          <a:xfrm>
            <a:off x="1600200" y="2251292"/>
            <a:ext cx="274320" cy="3048000"/>
          </a:xfrm>
          <a:prstGeom prst="downArrow">
            <a:avLst/>
          </a:prstGeom>
          <a:solidFill>
            <a:srgbClr val="CC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1E88D0F-BA4E-5265-4085-0F8618720B45}"/>
              </a:ext>
            </a:extLst>
          </p:cNvPr>
          <p:cNvSpPr/>
          <p:nvPr/>
        </p:nvSpPr>
        <p:spPr>
          <a:xfrm>
            <a:off x="309030" y="5348585"/>
            <a:ext cx="286809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CC0099"/>
                </a:solidFill>
                <a:effectLst/>
              </a:rPr>
              <a:t>50 (.05%)</a:t>
            </a:r>
          </a:p>
        </p:txBody>
      </p:sp>
    </p:spTree>
    <p:extLst>
      <p:ext uri="{BB962C8B-B14F-4D97-AF65-F5344CB8AC3E}">
        <p14:creationId xmlns:p14="http://schemas.microsoft.com/office/powerpoint/2010/main" val="329359612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7"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0"/>
                                        <p:tgtEl>
                                          <p:spTgt spid="6"/>
                                        </p:tgtEl>
                                      </p:cBhvr>
                                    </p:animEffect>
                                    <p:anim calcmode="lin" valueType="num">
                                      <p:cBhvr>
                                        <p:cTn id="14" dur="3000" fill="hold"/>
                                        <p:tgtEl>
                                          <p:spTgt spid="6"/>
                                        </p:tgtEl>
                                        <p:attrNameLst>
                                          <p:attrName>ppt_x</p:attrName>
                                        </p:attrNameLst>
                                      </p:cBhvr>
                                      <p:tavLst>
                                        <p:tav tm="0">
                                          <p:val>
                                            <p:strVal val="#ppt_x"/>
                                          </p:val>
                                        </p:tav>
                                        <p:tav tm="100000">
                                          <p:val>
                                            <p:strVal val="#ppt_x"/>
                                          </p:val>
                                        </p:tav>
                                      </p:tavLst>
                                    </p:anim>
                                    <p:anim calcmode="lin" valueType="num">
                                      <p:cBhvr>
                                        <p:cTn id="15" dur="3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5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anim calcmode="lin" valueType="num">
                                      <p:cBhvr>
                                        <p:cTn id="20" dur="2000" fill="hold"/>
                                        <p:tgtEl>
                                          <p:spTgt spid="7"/>
                                        </p:tgtEl>
                                        <p:attrNameLst>
                                          <p:attrName>ppt_x</p:attrName>
                                        </p:attrNameLst>
                                      </p:cBhvr>
                                      <p:tavLst>
                                        <p:tav tm="0">
                                          <p:val>
                                            <p:strVal val="#ppt_x"/>
                                          </p:val>
                                        </p:tav>
                                        <p:tav tm="100000">
                                          <p:val>
                                            <p:strVal val="#ppt_x"/>
                                          </p:val>
                                        </p:tav>
                                      </p:tavLst>
                                    </p:anim>
                                    <p:anim calcmode="lin" valueType="num">
                                      <p:cBhvr>
                                        <p:cTn id="21" dur="2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6" name="Picture 5" descr="Text&#10;&#10;Description automatically generated">
            <a:extLst>
              <a:ext uri="{FF2B5EF4-FFF2-40B4-BE49-F238E27FC236}">
                <a16:creationId xmlns:a16="http://schemas.microsoft.com/office/drawing/2014/main" id="{7DD14A8B-C4FE-623D-4583-D1E593791B8F}"/>
              </a:ext>
            </a:extLst>
          </p:cNvPr>
          <p:cNvPicPr>
            <a:picLocks noChangeAspect="1"/>
          </p:cNvPicPr>
          <p:nvPr/>
        </p:nvPicPr>
        <p:blipFill rotWithShape="1">
          <a:blip r:embed="rId2">
            <a:extLst>
              <a:ext uri="{28A0092B-C50C-407E-A947-70E740481C1C}">
                <a14:useLocalDpi xmlns:a14="http://schemas.microsoft.com/office/drawing/2010/main" val="0"/>
              </a:ext>
            </a:extLst>
          </a:blip>
          <a:srcRect t="3042" r="-1" b="25208"/>
          <a:stretch/>
        </p:blipFill>
        <p:spPr>
          <a:xfrm>
            <a:off x="321733" y="321733"/>
            <a:ext cx="11548534" cy="6214534"/>
          </a:xfrm>
          <a:prstGeom prst="rect">
            <a:avLst/>
          </a:prstGeom>
        </p:spPr>
      </p:pic>
    </p:spTree>
    <p:extLst>
      <p:ext uri="{BB962C8B-B14F-4D97-AF65-F5344CB8AC3E}">
        <p14:creationId xmlns:p14="http://schemas.microsoft.com/office/powerpoint/2010/main" val="37111130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75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alphaModFix amt="50000"/>
            <a:extLst>
              <a:ext uri="{BEBA8EAE-BF5A-486C-A8C5-ECC9F3942E4B}">
                <a14:imgProps xmlns:a14="http://schemas.microsoft.com/office/drawing/2010/main">
                  <a14:imgLayer r:embed="rId3">
                    <a14:imgEffect>
                      <a14:artisticGlowDiffused trans="34000"/>
                    </a14:imgEffect>
                    <a14:imgEffect>
                      <a14:sharpenSoften amount="-50000"/>
                    </a14:imgEffect>
                    <a14:imgEffect>
                      <a14:brightnessContrast bright="3000"/>
                    </a14:imgEffect>
                  </a14:imgLayer>
                </a14:imgProps>
              </a:ext>
              <a:ext uri="{28A0092B-C50C-407E-A947-70E740481C1C}">
                <a14:useLocalDpi xmlns:a14="http://schemas.microsoft.com/office/drawing/2010/main" val="0"/>
              </a:ext>
            </a:extLst>
          </a:blip>
          <a:stretch>
            <a:fillRect/>
          </a:stretch>
        </p:blipFill>
        <p:spPr>
          <a:xfrm flipH="1">
            <a:off x="-308844" y="-139854"/>
            <a:ext cx="12573000" cy="7795260"/>
          </a:xfrm>
          <a:prstGeom prst="rect">
            <a:avLst/>
          </a:prstGeom>
        </p:spPr>
      </p:pic>
      <p:sp>
        <p:nvSpPr>
          <p:cNvPr id="3" name="TextBox 2"/>
          <p:cNvSpPr txBox="1"/>
          <p:nvPr/>
        </p:nvSpPr>
        <p:spPr>
          <a:xfrm>
            <a:off x="329892" y="576303"/>
            <a:ext cx="11295528" cy="6186309"/>
          </a:xfrm>
          <a:prstGeom prst="rect">
            <a:avLst/>
          </a:prstGeom>
          <a:noFill/>
        </p:spPr>
        <p:txBody>
          <a:bodyPr wrap="square" rtlCol="0">
            <a:spAutoFit/>
          </a:bodyPr>
          <a:lstStyle/>
          <a:p>
            <a:pPr algn="just"/>
            <a:r>
              <a:rPr lang="en-US" sz="4400" dirty="0">
                <a:solidFill>
                  <a:srgbClr val="663300"/>
                </a:solidFill>
              </a:rPr>
              <a:t>And I saw another angel fly in the midst of heaven, having the everlasting gospel to preach unto them that dwell on the earth, and to every nation, and kindred, and tongue, and people, Saying with a loud voice, Fear God, and give glory to him; for the hour of his judgment is come:  and worship him that made heaven, and earth, and the sea, and the fountains of waters.</a:t>
            </a:r>
          </a:p>
          <a:p>
            <a:pPr algn="r"/>
            <a:r>
              <a:rPr lang="en-US" sz="4400" dirty="0">
                <a:solidFill>
                  <a:srgbClr val="663300"/>
                </a:solidFill>
              </a:rPr>
              <a:t>  </a:t>
            </a:r>
            <a:r>
              <a:rPr lang="en-US" sz="2800" dirty="0">
                <a:solidFill>
                  <a:srgbClr val="663300"/>
                </a:solidFill>
              </a:rPr>
              <a:t>Revelation 14:6-7</a:t>
            </a:r>
          </a:p>
        </p:txBody>
      </p:sp>
    </p:spTree>
    <p:extLst>
      <p:ext uri="{BB962C8B-B14F-4D97-AF65-F5344CB8AC3E}">
        <p14:creationId xmlns:p14="http://schemas.microsoft.com/office/powerpoint/2010/main" val="3393169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75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152" y="2657223"/>
            <a:ext cx="8573696" cy="3600953"/>
          </a:xfrm>
          <a:prstGeom prst="rect">
            <a:avLst/>
          </a:prstGeom>
        </p:spPr>
      </p:pic>
      <p:sp>
        <p:nvSpPr>
          <p:cNvPr id="3" name="TextBox 2"/>
          <p:cNvSpPr txBox="1"/>
          <p:nvPr/>
        </p:nvSpPr>
        <p:spPr>
          <a:xfrm>
            <a:off x="1805940" y="769620"/>
            <a:ext cx="8153400" cy="830997"/>
          </a:xfrm>
          <a:prstGeom prst="rect">
            <a:avLst/>
          </a:prstGeom>
          <a:noFill/>
        </p:spPr>
        <p:txBody>
          <a:bodyPr wrap="square" rtlCol="0">
            <a:spAutoFit/>
          </a:bodyPr>
          <a:lstStyle/>
          <a:p>
            <a:r>
              <a:rPr lang="en-US" sz="4800" dirty="0">
                <a:latin typeface="Berlin Sans FB" panose="020E0602020502020306" pitchFamily="34" charset="0"/>
              </a:rPr>
              <a:t>God’s Salvation Plan Illustrated</a:t>
            </a:r>
          </a:p>
        </p:txBody>
      </p:sp>
    </p:spTree>
    <p:extLst>
      <p:ext uri="{BB962C8B-B14F-4D97-AF65-F5344CB8AC3E}">
        <p14:creationId xmlns:p14="http://schemas.microsoft.com/office/powerpoint/2010/main" val="17282373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9" name="Picture 8" descr="A picture containing text, indoor, several&#10;&#10;Description automatically generated">
            <a:extLst>
              <a:ext uri="{FF2B5EF4-FFF2-40B4-BE49-F238E27FC236}">
                <a16:creationId xmlns:a16="http://schemas.microsoft.com/office/drawing/2014/main" id="{56011718-4F14-D038-5D57-A0CF4BE05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60" y="-4674"/>
            <a:ext cx="9326880" cy="6867348"/>
          </a:xfrm>
          <a:prstGeom prst="rect">
            <a:avLst/>
          </a:prstGeom>
        </p:spPr>
      </p:pic>
      <p:sp>
        <p:nvSpPr>
          <p:cNvPr id="3" name="TextBox 2">
            <a:extLst>
              <a:ext uri="{FF2B5EF4-FFF2-40B4-BE49-F238E27FC236}">
                <a16:creationId xmlns:a16="http://schemas.microsoft.com/office/drawing/2014/main" id="{AA182D41-EF62-3DDA-3D8A-93E5EF08EA90}"/>
              </a:ext>
            </a:extLst>
          </p:cNvPr>
          <p:cNvSpPr txBox="1"/>
          <p:nvPr/>
        </p:nvSpPr>
        <p:spPr>
          <a:xfrm>
            <a:off x="2667000" y="0"/>
            <a:ext cx="6858000" cy="369332"/>
          </a:xfrm>
          <a:prstGeom prst="rect">
            <a:avLst/>
          </a:prstGeom>
          <a:noFill/>
        </p:spPr>
        <p:txBody>
          <a:bodyPr wrap="square">
            <a:spAutoFit/>
          </a:bodyPr>
          <a:lstStyle/>
          <a:p>
            <a:r>
              <a:rPr lang="en-US" sz="1800" dirty="0">
                <a:solidFill>
                  <a:schemeClr val="bg1"/>
                </a:solidFill>
                <a:effectLst/>
                <a:latin typeface="Arial" panose="020B0604020202020204" pitchFamily="34" charset="0"/>
                <a:ea typeface="Calibri" panose="020F0502020204030204" pitchFamily="34" charset="0"/>
              </a:rPr>
              <a:t>350 days of asking </a:t>
            </a:r>
            <a:r>
              <a:rPr lang="en-US" sz="1800" dirty="0">
                <a:solidFill>
                  <a:srgbClr val="FF0000"/>
                </a:solidFill>
                <a:effectLst/>
                <a:latin typeface="Arial" panose="020B0604020202020204" pitchFamily="34" charset="0"/>
                <a:ea typeface="Calibri" panose="020F0502020204030204" pitchFamily="34" charset="0"/>
              </a:rPr>
              <a:t>forgiveness</a:t>
            </a:r>
            <a:r>
              <a:rPr lang="en-US" sz="1800" dirty="0">
                <a:solidFill>
                  <a:schemeClr val="bg1"/>
                </a:solidFill>
                <a:effectLst/>
                <a:latin typeface="Arial" panose="020B0604020202020204" pitchFamily="34" charset="0"/>
                <a:ea typeface="Calibri" panose="020F0502020204030204" pitchFamily="34" charset="0"/>
              </a:rPr>
              <a:t> for inadvertent and unknown sins</a:t>
            </a:r>
            <a:endParaRPr lang="en-US" dirty="0">
              <a:solidFill>
                <a:schemeClr val="bg1"/>
              </a:solidFill>
            </a:endParaRPr>
          </a:p>
        </p:txBody>
      </p:sp>
      <p:sp>
        <p:nvSpPr>
          <p:cNvPr id="5" name="TextBox 4">
            <a:extLst>
              <a:ext uri="{FF2B5EF4-FFF2-40B4-BE49-F238E27FC236}">
                <a16:creationId xmlns:a16="http://schemas.microsoft.com/office/drawing/2014/main" id="{2507DC92-7CA7-B16F-3307-D2024D7DAC60}"/>
              </a:ext>
            </a:extLst>
          </p:cNvPr>
          <p:cNvSpPr txBox="1"/>
          <p:nvPr/>
        </p:nvSpPr>
        <p:spPr>
          <a:xfrm>
            <a:off x="2072640" y="295960"/>
            <a:ext cx="8046720" cy="369332"/>
          </a:xfrm>
          <a:prstGeom prst="rect">
            <a:avLst/>
          </a:prstGeom>
          <a:noFill/>
        </p:spPr>
        <p:txBody>
          <a:bodyPr wrap="square">
            <a:spAutoFit/>
          </a:bodyPr>
          <a:lstStyle/>
          <a:p>
            <a:r>
              <a:rPr lang="en-US" sz="1800" dirty="0">
                <a:solidFill>
                  <a:schemeClr val="bg1"/>
                </a:solidFill>
                <a:effectLst/>
                <a:latin typeface="Arial" panose="020B0604020202020204" pitchFamily="34" charset="0"/>
                <a:ea typeface="Calibri" panose="020F0502020204030204" pitchFamily="34" charset="0"/>
              </a:rPr>
              <a:t>nine days of preparing for the atonement day, but still asking </a:t>
            </a:r>
            <a:r>
              <a:rPr lang="en-US" sz="1800" dirty="0">
                <a:solidFill>
                  <a:srgbClr val="FF0000"/>
                </a:solidFill>
                <a:effectLst/>
                <a:latin typeface="Arial" panose="020B0604020202020204" pitchFamily="34" charset="0"/>
                <a:ea typeface="Calibri" panose="020F0502020204030204" pitchFamily="34" charset="0"/>
              </a:rPr>
              <a:t>forgiveness</a:t>
            </a:r>
            <a:r>
              <a:rPr lang="en-US" sz="1800" dirty="0">
                <a:solidFill>
                  <a:schemeClr val="bg1"/>
                </a:solidFill>
                <a:effectLst/>
                <a:latin typeface="Arial" panose="020B0604020202020204" pitchFamily="34" charset="0"/>
                <a:ea typeface="Calibri" panose="020F0502020204030204" pitchFamily="34" charset="0"/>
              </a:rPr>
              <a:t> daily</a:t>
            </a:r>
            <a:endParaRPr lang="en-US" dirty="0">
              <a:solidFill>
                <a:schemeClr val="bg1"/>
              </a:solidFill>
            </a:endParaRPr>
          </a:p>
        </p:txBody>
      </p:sp>
      <p:sp>
        <p:nvSpPr>
          <p:cNvPr id="7" name="TextBox 6">
            <a:extLst>
              <a:ext uri="{FF2B5EF4-FFF2-40B4-BE49-F238E27FC236}">
                <a16:creationId xmlns:a16="http://schemas.microsoft.com/office/drawing/2014/main" id="{267FC566-45C1-F205-7333-D732822A3797}"/>
              </a:ext>
            </a:extLst>
          </p:cNvPr>
          <p:cNvSpPr txBox="1"/>
          <p:nvPr/>
        </p:nvSpPr>
        <p:spPr>
          <a:xfrm>
            <a:off x="1889760" y="619810"/>
            <a:ext cx="8412480" cy="369332"/>
          </a:xfrm>
          <a:prstGeom prst="rect">
            <a:avLst/>
          </a:prstGeom>
          <a:noFill/>
        </p:spPr>
        <p:txBody>
          <a:bodyPr wrap="square">
            <a:spAutoFit/>
          </a:bodyPr>
          <a:lstStyle/>
          <a:p>
            <a:r>
              <a:rPr lang="en-US" sz="1800" dirty="0">
                <a:solidFill>
                  <a:schemeClr val="bg1"/>
                </a:solidFill>
                <a:effectLst/>
                <a:latin typeface="Arial" panose="020B0604020202020204" pitchFamily="34" charset="0"/>
                <a:ea typeface="Calibri" panose="020F0502020204030204" pitchFamily="34" charset="0"/>
              </a:rPr>
              <a:t>one day of agonizing, fasting, prayer, afflicting of soul, and still asking </a:t>
            </a:r>
            <a:r>
              <a:rPr lang="en-US" sz="1800" dirty="0">
                <a:solidFill>
                  <a:srgbClr val="FF0000"/>
                </a:solidFill>
                <a:effectLst/>
                <a:latin typeface="Arial" panose="020B0604020202020204" pitchFamily="34" charset="0"/>
                <a:ea typeface="Calibri" panose="020F0502020204030204" pitchFamily="34" charset="0"/>
              </a:rPr>
              <a:t>forgiveness</a:t>
            </a:r>
            <a:endParaRPr lang="en-US" dirty="0">
              <a:solidFill>
                <a:srgbClr val="FF0000"/>
              </a:solidFill>
            </a:endParaRPr>
          </a:p>
        </p:txBody>
      </p:sp>
    </p:spTree>
    <p:extLst>
      <p:ext uri="{BB962C8B-B14F-4D97-AF65-F5344CB8AC3E}">
        <p14:creationId xmlns:p14="http://schemas.microsoft.com/office/powerpoint/2010/main" val="40130920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7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9C723FC-6956-4E15-A1DB-962BCA2D35E9}"/>
              </a:ext>
            </a:extLst>
          </p:cNvPr>
          <p:cNvGraphicFramePr>
            <a:graphicFrameLocks noGrp="1"/>
          </p:cNvGraphicFramePr>
          <p:nvPr>
            <p:extLst>
              <p:ext uri="{D42A27DB-BD31-4B8C-83A1-F6EECF244321}">
                <p14:modId xmlns:p14="http://schemas.microsoft.com/office/powerpoint/2010/main" val="2785545725"/>
              </p:ext>
            </p:extLst>
          </p:nvPr>
        </p:nvGraphicFramePr>
        <p:xfrm>
          <a:off x="736943" y="-9525"/>
          <a:ext cx="10607333" cy="6867519"/>
        </p:xfrm>
        <a:graphic>
          <a:graphicData uri="http://schemas.openxmlformats.org/drawingml/2006/table">
            <a:tbl>
              <a:tblPr/>
              <a:tblGrid>
                <a:gridCol w="3980275">
                  <a:extLst>
                    <a:ext uri="{9D8B030D-6E8A-4147-A177-3AD203B41FA5}">
                      <a16:colId xmlns:a16="http://schemas.microsoft.com/office/drawing/2014/main" val="245396470"/>
                    </a:ext>
                  </a:extLst>
                </a:gridCol>
                <a:gridCol w="3313529">
                  <a:extLst>
                    <a:ext uri="{9D8B030D-6E8A-4147-A177-3AD203B41FA5}">
                      <a16:colId xmlns:a16="http://schemas.microsoft.com/office/drawing/2014/main" val="1491755497"/>
                    </a:ext>
                  </a:extLst>
                </a:gridCol>
                <a:gridCol w="3313529">
                  <a:extLst>
                    <a:ext uri="{9D8B030D-6E8A-4147-A177-3AD203B41FA5}">
                      <a16:colId xmlns:a16="http://schemas.microsoft.com/office/drawing/2014/main" val="1779008690"/>
                    </a:ext>
                  </a:extLst>
                </a:gridCol>
              </a:tblGrid>
              <a:tr h="656043">
                <a:tc gridSpan="3">
                  <a:txBody>
                    <a:bodyPr/>
                    <a:lstStyle/>
                    <a:p>
                      <a:r>
                        <a:rPr lang="en-US" sz="1100"/>
                        <a:t>By denomination: Protestantism in the United States according to the Pew Research Center (2014)[7]</a:t>
                      </a:r>
                    </a:p>
                  </a:txBody>
                  <a:tcPr marL="57254" marR="57254" marT="28627" marB="28627" anchor="ctr">
                    <a:solidFill>
                      <a:srgbClr val="F8F9FA"/>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447048"/>
                  </a:ext>
                </a:extLst>
              </a:tr>
              <a:tr h="345082">
                <a:tc>
                  <a:txBody>
                    <a:bodyPr/>
                    <a:lstStyle/>
                    <a:p>
                      <a:pPr algn="ctr"/>
                      <a:r>
                        <a:rPr lang="en-US" sz="1100">
                          <a:effectLst/>
                        </a:rPr>
                        <a:t>Affiliation</a:t>
                      </a:r>
                    </a:p>
                  </a:txBody>
                  <a:tcPr marL="57254" marR="83496"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B w="6350" cap="flat" cmpd="sng" algn="ctr">
                      <a:solidFill>
                        <a:srgbClr val="A2A9B1"/>
                      </a:solidFill>
                      <a:prstDash val="solid"/>
                      <a:round/>
                      <a:headEnd type="none" w="med" len="med"/>
                      <a:tailEnd type="none" w="med" len="med"/>
                    </a:lnB>
                    <a:solidFill>
                      <a:srgbClr val="EAECF0"/>
                    </a:solidFill>
                  </a:tcPr>
                </a:tc>
                <a:tc gridSpan="2">
                  <a:txBody>
                    <a:bodyPr/>
                    <a:lstStyle/>
                    <a:p>
                      <a:pPr algn="ctr"/>
                      <a:r>
                        <a:rPr lang="en-US" sz="1100" dirty="0">
                          <a:effectLst/>
                        </a:rPr>
                        <a:t>% of U.S. population</a:t>
                      </a:r>
                    </a:p>
                  </a:txBody>
                  <a:tcPr marL="57254" marR="83496"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EAECF0"/>
                    </a:solidFill>
                  </a:tcPr>
                </a:tc>
                <a:tc hMerge="1">
                  <a:txBody>
                    <a:bodyPr/>
                    <a:lstStyle/>
                    <a:p>
                      <a:endParaRPr lang="en-US"/>
                    </a:p>
                  </a:txBody>
                  <a:tcPr/>
                </a:tc>
                <a:extLst>
                  <a:ext uri="{0D108BD9-81ED-4DB2-BD59-A6C34878D82A}">
                    <a16:rowId xmlns:a16="http://schemas.microsoft.com/office/drawing/2014/main" val="1737121526"/>
                  </a:ext>
                </a:extLst>
              </a:tr>
              <a:tr h="345082">
                <a:tc>
                  <a:txBody>
                    <a:bodyPr/>
                    <a:lstStyle/>
                    <a:p>
                      <a:r>
                        <a:rPr lang="en-US" sz="1100" u="none" strike="noStrike" dirty="0">
                          <a:solidFill>
                            <a:srgbClr val="0645AD"/>
                          </a:solidFill>
                          <a:effectLst/>
                          <a:hlinkClick r:id="rId2" tooltip="Protestant"/>
                        </a:rPr>
                        <a:t>Protestant</a:t>
                      </a:r>
                      <a:endParaRPr lang="en-US" sz="1100" dirty="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46.5</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dirty="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577353298"/>
                  </a:ext>
                </a:extLst>
              </a:tr>
              <a:tr h="345082">
                <a:tc>
                  <a:txBody>
                    <a:bodyPr/>
                    <a:lstStyle/>
                    <a:p>
                      <a:pPr algn="l"/>
                      <a:r>
                        <a:rPr lang="en-US" sz="1100" dirty="0">
                          <a:effectLst/>
                        </a:rPr>
                        <a:t>Other denomination</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25.2</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956726585"/>
                  </a:ext>
                </a:extLst>
              </a:tr>
              <a:tr h="345082">
                <a:tc>
                  <a:txBody>
                    <a:bodyPr/>
                    <a:lstStyle/>
                    <a:p>
                      <a:pPr algn="l"/>
                      <a:r>
                        <a:rPr lang="en-US" sz="1100" u="none" strike="noStrike">
                          <a:solidFill>
                            <a:srgbClr val="0645AD"/>
                          </a:solidFill>
                          <a:effectLst/>
                          <a:hlinkClick r:id="rId3" tooltip="Southern Baptist Convention"/>
                        </a:rPr>
                        <a:t>Southern Baptist Convention</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5.3</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189421491"/>
                  </a:ext>
                </a:extLst>
              </a:tr>
              <a:tr h="345082">
                <a:tc>
                  <a:txBody>
                    <a:bodyPr/>
                    <a:lstStyle/>
                    <a:p>
                      <a:pPr algn="l"/>
                      <a:r>
                        <a:rPr lang="en-US" sz="1100" u="none" strike="noStrike">
                          <a:solidFill>
                            <a:srgbClr val="0645AD"/>
                          </a:solidFill>
                          <a:effectLst/>
                          <a:hlinkClick r:id="rId4" tooltip="United Methodist Church"/>
                        </a:rPr>
                        <a:t>United Methodist Church</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3.6</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394180410"/>
                  </a:ext>
                </a:extLst>
              </a:tr>
              <a:tr h="345082">
                <a:tc>
                  <a:txBody>
                    <a:bodyPr/>
                    <a:lstStyle/>
                    <a:p>
                      <a:pPr algn="l"/>
                      <a:r>
                        <a:rPr lang="en-US" sz="1100" u="none" strike="noStrike">
                          <a:solidFill>
                            <a:srgbClr val="0645AD"/>
                          </a:solidFill>
                          <a:effectLst/>
                          <a:hlinkClick r:id="rId5" tooltip="American Baptist Churches USA"/>
                        </a:rPr>
                        <a:t>American Baptist Churches USA</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1.5</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724064476"/>
                  </a:ext>
                </a:extLst>
              </a:tr>
              <a:tr h="345082">
                <a:tc>
                  <a:txBody>
                    <a:bodyPr/>
                    <a:lstStyle/>
                    <a:p>
                      <a:pPr algn="l"/>
                      <a:r>
                        <a:rPr lang="en-US" sz="1100" u="none" strike="noStrike">
                          <a:solidFill>
                            <a:srgbClr val="0645AD"/>
                          </a:solidFill>
                          <a:effectLst/>
                          <a:hlinkClick r:id="rId6" tooltip="Churches of Christ"/>
                        </a:rPr>
                        <a:t>Churches of Christ</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1.5</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453733457"/>
                  </a:ext>
                </a:extLst>
              </a:tr>
              <a:tr h="345082">
                <a:tc>
                  <a:txBody>
                    <a:bodyPr/>
                    <a:lstStyle/>
                    <a:p>
                      <a:pPr algn="l"/>
                      <a:r>
                        <a:rPr lang="en-US" sz="1100" u="none" strike="noStrike">
                          <a:solidFill>
                            <a:srgbClr val="0645AD"/>
                          </a:solidFill>
                          <a:effectLst/>
                          <a:hlinkClick r:id="rId7" tooltip="Evangelical Lutheran Church in America"/>
                        </a:rPr>
                        <a:t>Evangelical Lutheran Church in America</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1.4</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22866076"/>
                  </a:ext>
                </a:extLst>
              </a:tr>
              <a:tr h="345082">
                <a:tc>
                  <a:txBody>
                    <a:bodyPr/>
                    <a:lstStyle/>
                    <a:p>
                      <a:pPr algn="l"/>
                      <a:r>
                        <a:rPr lang="en-US" sz="1100" u="none" strike="noStrike">
                          <a:solidFill>
                            <a:srgbClr val="0645AD"/>
                          </a:solidFill>
                          <a:effectLst/>
                          <a:hlinkClick r:id="rId8" tooltip="National Baptist Convention, USA, Inc."/>
                        </a:rPr>
                        <a:t>National Baptist Convention, USA, Inc.</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1.4</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894127135"/>
                  </a:ext>
                </a:extLst>
              </a:tr>
              <a:tr h="345082">
                <a:tc>
                  <a:txBody>
                    <a:bodyPr/>
                    <a:lstStyle/>
                    <a:p>
                      <a:pPr algn="l"/>
                      <a:r>
                        <a:rPr lang="en-US" sz="1100" u="none" strike="noStrike">
                          <a:solidFill>
                            <a:srgbClr val="0645AD"/>
                          </a:solidFill>
                          <a:effectLst/>
                          <a:hlinkClick r:id="rId9" tooltip="Assemblies of God USA"/>
                        </a:rPr>
                        <a:t>Assemblies of God USA</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1.4</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614928007"/>
                  </a:ext>
                </a:extLst>
              </a:tr>
              <a:tr h="345082">
                <a:tc>
                  <a:txBody>
                    <a:bodyPr/>
                    <a:lstStyle/>
                    <a:p>
                      <a:pPr algn="l"/>
                      <a:r>
                        <a:rPr lang="en-US" sz="1100" u="none" strike="noStrike">
                          <a:solidFill>
                            <a:srgbClr val="0645AD"/>
                          </a:solidFill>
                          <a:effectLst/>
                          <a:hlinkClick r:id="rId10" tooltip="Lutheran Church-Missouri Synod"/>
                        </a:rPr>
                        <a:t>Lutheran Church-Missouri Synod</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1.1</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347446415"/>
                  </a:ext>
                </a:extLst>
              </a:tr>
              <a:tr h="345082">
                <a:tc>
                  <a:txBody>
                    <a:bodyPr/>
                    <a:lstStyle/>
                    <a:p>
                      <a:pPr algn="l"/>
                      <a:r>
                        <a:rPr lang="en-US" sz="1100" u="none" strike="noStrike">
                          <a:solidFill>
                            <a:srgbClr val="0645AD"/>
                          </a:solidFill>
                          <a:effectLst/>
                          <a:hlinkClick r:id="rId11" tooltip="Presbyterian Church (USA)"/>
                        </a:rPr>
                        <a:t>Presbyterian Church (USA)</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0.9</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626511171"/>
                  </a:ext>
                </a:extLst>
              </a:tr>
              <a:tr h="345082">
                <a:tc>
                  <a:txBody>
                    <a:bodyPr/>
                    <a:lstStyle/>
                    <a:p>
                      <a:pPr algn="l"/>
                      <a:r>
                        <a:rPr lang="en-US" sz="1100" u="none" strike="noStrike">
                          <a:solidFill>
                            <a:srgbClr val="0645AD"/>
                          </a:solidFill>
                          <a:effectLst/>
                          <a:hlinkClick r:id="rId12" tooltip="Episcopal Church (United States)"/>
                        </a:rPr>
                        <a:t>Episcopal Church</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0.9</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534501389"/>
                  </a:ext>
                </a:extLst>
              </a:tr>
              <a:tr h="345082">
                <a:tc>
                  <a:txBody>
                    <a:bodyPr/>
                    <a:lstStyle/>
                    <a:p>
                      <a:pPr algn="l"/>
                      <a:r>
                        <a:rPr lang="en-US" sz="1100" u="none" strike="noStrike">
                          <a:solidFill>
                            <a:srgbClr val="0645AD"/>
                          </a:solidFill>
                          <a:effectLst/>
                          <a:hlinkClick r:id="rId13" tooltip="Church of God in Christ"/>
                        </a:rPr>
                        <a:t>Church of God in Christ</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0.6</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822597718"/>
                  </a:ext>
                </a:extLst>
              </a:tr>
              <a:tr h="345082">
                <a:tc>
                  <a:txBody>
                    <a:bodyPr/>
                    <a:lstStyle/>
                    <a:p>
                      <a:pPr algn="l"/>
                      <a:r>
                        <a:rPr lang="en-US" sz="1100" u="none" strike="noStrike">
                          <a:solidFill>
                            <a:srgbClr val="0645AD"/>
                          </a:solidFill>
                          <a:effectLst/>
                          <a:hlinkClick r:id="rId14" tooltip="Seventh-day Adventist Church"/>
                        </a:rPr>
                        <a:t>Seventh-day Adventist Church</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0.5</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285108811"/>
                  </a:ext>
                </a:extLst>
              </a:tr>
              <a:tr h="345082">
                <a:tc>
                  <a:txBody>
                    <a:bodyPr/>
                    <a:lstStyle/>
                    <a:p>
                      <a:pPr algn="l"/>
                      <a:r>
                        <a:rPr lang="en-US" sz="1100" u="none" strike="noStrike">
                          <a:solidFill>
                            <a:srgbClr val="0645AD"/>
                          </a:solidFill>
                          <a:effectLst/>
                          <a:hlinkClick r:id="rId15" tooltip="United Church of Christ"/>
                        </a:rPr>
                        <a:t>United Church of Christ</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0.4</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541738079"/>
                  </a:ext>
                </a:extLst>
              </a:tr>
              <a:tr h="345082">
                <a:tc>
                  <a:txBody>
                    <a:bodyPr/>
                    <a:lstStyle/>
                    <a:p>
                      <a:pPr algn="l"/>
                      <a:r>
                        <a:rPr lang="en-US" sz="1100" u="none" strike="noStrike">
                          <a:solidFill>
                            <a:srgbClr val="0645AD"/>
                          </a:solidFill>
                          <a:effectLst/>
                          <a:hlinkClick r:id="rId16" tooltip="Presbyterian Church in America"/>
                        </a:rPr>
                        <a:t>Presbyterian Church in America</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0.4</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639030255"/>
                  </a:ext>
                </a:extLst>
              </a:tr>
              <a:tr h="345082">
                <a:tc>
                  <a:txBody>
                    <a:bodyPr/>
                    <a:lstStyle/>
                    <a:p>
                      <a:pPr algn="l"/>
                      <a:r>
                        <a:rPr lang="en-US" sz="1100" u="none" strike="noStrike">
                          <a:solidFill>
                            <a:srgbClr val="0645AD"/>
                          </a:solidFill>
                          <a:effectLst/>
                          <a:hlinkClick r:id="rId17" tooltip="Church of God (Cleveland, Tennessee)"/>
                        </a:rPr>
                        <a:t>Church of God (Cleveland, Tennessee)</a:t>
                      </a:r>
                      <a:endParaRPr lang="en-US" sz="1100">
                        <a:effectLst/>
                      </a:endParaRP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r"/>
                      <a:r>
                        <a:rPr lang="en-US" sz="1100">
                          <a:effectLst/>
                        </a:rPr>
                        <a:t>0.4</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tc>
                  <a:txBody>
                    <a:bodyPr/>
                    <a:lstStyle/>
                    <a:p>
                      <a:pPr algn="l"/>
                      <a:r>
                        <a:rPr lang="en-US" sz="1100" dirty="0">
                          <a:effectLst/>
                        </a:rPr>
                        <a:t> </a:t>
                      </a:r>
                    </a:p>
                  </a:txBody>
                  <a:tcPr marL="57254" marR="57254" marT="28627" marB="28627" anchor="ctr">
                    <a:lnL w="6350" cap="flat" cmpd="sng" algn="ctr">
                      <a:solidFill>
                        <a:srgbClr val="A2A9B1"/>
                      </a:solidFill>
                      <a:prstDash val="solid"/>
                      <a:round/>
                      <a:headEnd type="none" w="med" len="med"/>
                      <a:tailEnd type="none" w="med" len="med"/>
                    </a:lnL>
                    <a:lnR w="6350" cap="flat" cmpd="sng" algn="ctr">
                      <a:solidFill>
                        <a:srgbClr val="A2A9B1"/>
                      </a:solidFill>
                      <a:prstDash val="solid"/>
                      <a:round/>
                      <a:headEnd type="none" w="med" len="med"/>
                      <a:tailEnd type="none" w="med" len="med"/>
                    </a:lnR>
                    <a:lnT w="6350" cap="flat" cmpd="sng" algn="ctr">
                      <a:solidFill>
                        <a:srgbClr val="A2A9B1"/>
                      </a:solidFill>
                      <a:prstDash val="solid"/>
                      <a:round/>
                      <a:headEnd type="none" w="med" len="med"/>
                      <a:tailEnd type="none" w="med" len="med"/>
                    </a:lnT>
                    <a:lnB w="635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406124565"/>
                  </a:ext>
                </a:extLst>
              </a:tr>
            </a:tbl>
          </a:graphicData>
        </a:graphic>
      </p:graphicFrame>
      <p:pic>
        <p:nvPicPr>
          <p:cNvPr id="3075" name="Picture 3" descr="Plain Blank Jigsaw Puzzles">
            <a:extLst>
              <a:ext uri="{FF2B5EF4-FFF2-40B4-BE49-F238E27FC236}">
                <a16:creationId xmlns:a16="http://schemas.microsoft.com/office/drawing/2014/main" id="{C97F01C6-5272-92ED-5A25-62FFD214A908}"/>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21096719">
            <a:off x="4552856" y="335679"/>
            <a:ext cx="2926080" cy="255516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3077" name="Picture 5" descr="dovetail woodworking - Online Discount Shop for Electronics, Apparel, Toys,  Books, Games, Computers, Shoes, Jewelry, Watches, Baby Products, Sports &amp;  Outdoors, Office Products, Bed &amp; Bath, Furniture, Tools, Hardware,  Automotive Parts, Accessories">
            <a:extLst>
              <a:ext uri="{FF2B5EF4-FFF2-40B4-BE49-F238E27FC236}">
                <a16:creationId xmlns:a16="http://schemas.microsoft.com/office/drawing/2014/main" id="{3C435D54-53AD-F1DA-3ED8-6A6037D43952}"/>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953634">
            <a:off x="4326783" y="3693185"/>
            <a:ext cx="3108960" cy="3314456"/>
          </a:xfrm>
          <a:prstGeom prst="rect">
            <a:avLst/>
          </a:prstGeom>
          <a:ln>
            <a:noFill/>
          </a:ln>
          <a:effectLst>
            <a:softEdge rad="876300"/>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C3B6EEA-5890-1F5F-37FF-68ABFBFD60CE}"/>
              </a:ext>
            </a:extLst>
          </p:cNvPr>
          <p:cNvPicPr>
            <a:picLocks noChangeAspect="1"/>
          </p:cNvPicPr>
          <p:nvPr/>
        </p:nvPicPr>
        <p:blipFill>
          <a:blip r:embed="rId20"/>
          <a:stretch>
            <a:fillRect/>
          </a:stretch>
        </p:blipFill>
        <p:spPr>
          <a:xfrm>
            <a:off x="3718560" y="2150276"/>
            <a:ext cx="4754880" cy="2288329"/>
          </a:xfrm>
          <a:prstGeom prst="rect">
            <a:avLst/>
          </a:prstGeom>
          <a:effectLst>
            <a:softEdge rad="635000"/>
          </a:effectLst>
        </p:spPr>
      </p:pic>
    </p:spTree>
    <p:extLst>
      <p:ext uri="{BB962C8B-B14F-4D97-AF65-F5344CB8AC3E}">
        <p14:creationId xmlns:p14="http://schemas.microsoft.com/office/powerpoint/2010/main" val="2291503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7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0" fill="hold"/>
                                        <p:tgtEl>
                                          <p:spTgt spid="6"/>
                                        </p:tgtEl>
                                        <p:attrNameLst>
                                          <p:attrName>ppt_w</p:attrName>
                                        </p:attrNameLst>
                                      </p:cBhvr>
                                      <p:tavLst>
                                        <p:tav tm="0">
                                          <p:val>
                                            <p:strVal val="#ppt_w*0.70"/>
                                          </p:val>
                                        </p:tav>
                                        <p:tav tm="100000">
                                          <p:val>
                                            <p:strVal val="#ppt_w"/>
                                          </p:val>
                                        </p:tav>
                                      </p:tavLst>
                                    </p:anim>
                                    <p:anim calcmode="lin" valueType="num">
                                      <p:cBhvr>
                                        <p:cTn id="8" dur="3000" fill="hold"/>
                                        <p:tgtEl>
                                          <p:spTgt spid="6"/>
                                        </p:tgtEl>
                                        <p:attrNameLst>
                                          <p:attrName>ppt_h</p:attrName>
                                        </p:attrNameLst>
                                      </p:cBhvr>
                                      <p:tavLst>
                                        <p:tav tm="0">
                                          <p:val>
                                            <p:strVal val="#ppt_h"/>
                                          </p:val>
                                        </p:tav>
                                        <p:tav tm="100000">
                                          <p:val>
                                            <p:strVal val="#ppt_h"/>
                                          </p:val>
                                        </p:tav>
                                      </p:tavLst>
                                    </p:anim>
                                    <p:animEffect transition="in" filter="fade">
                                      <p:cBhvr>
                                        <p:cTn id="9" dur="3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075"/>
                                        </p:tgtEl>
                                        <p:attrNameLst>
                                          <p:attrName>style.visibility</p:attrName>
                                        </p:attrNameLst>
                                      </p:cBhvr>
                                      <p:to>
                                        <p:strVal val="visible"/>
                                      </p:to>
                                    </p:set>
                                    <p:animEffect transition="in" filter="fade">
                                      <p:cBhvr>
                                        <p:cTn id="14" dur="1000"/>
                                        <p:tgtEl>
                                          <p:spTgt spid="3075"/>
                                        </p:tgtEl>
                                      </p:cBhvr>
                                    </p:animEffect>
                                    <p:anim calcmode="lin" valueType="num">
                                      <p:cBhvr>
                                        <p:cTn id="15" dur="1000" fill="hold"/>
                                        <p:tgtEl>
                                          <p:spTgt spid="3075"/>
                                        </p:tgtEl>
                                        <p:attrNameLst>
                                          <p:attrName>ppt_x</p:attrName>
                                        </p:attrNameLst>
                                      </p:cBhvr>
                                      <p:tavLst>
                                        <p:tav tm="0">
                                          <p:val>
                                            <p:strVal val="#ppt_x"/>
                                          </p:val>
                                        </p:tav>
                                        <p:tav tm="100000">
                                          <p:val>
                                            <p:strVal val="#ppt_x"/>
                                          </p:val>
                                        </p:tav>
                                      </p:tavLst>
                                    </p:anim>
                                    <p:anim calcmode="lin" valueType="num">
                                      <p:cBhvr>
                                        <p:cTn id="16"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77"/>
                                        </p:tgtEl>
                                        <p:attrNameLst>
                                          <p:attrName>style.visibility</p:attrName>
                                        </p:attrNameLst>
                                      </p:cBhvr>
                                      <p:to>
                                        <p:strVal val="visible"/>
                                      </p:to>
                                    </p:set>
                                    <p:animEffect transition="in" filter="fade">
                                      <p:cBhvr>
                                        <p:cTn id="21" dur="1000"/>
                                        <p:tgtEl>
                                          <p:spTgt spid="3077"/>
                                        </p:tgtEl>
                                      </p:cBhvr>
                                    </p:animEffect>
                                    <p:anim calcmode="lin" valueType="num">
                                      <p:cBhvr>
                                        <p:cTn id="22" dur="1000" fill="hold"/>
                                        <p:tgtEl>
                                          <p:spTgt spid="3077"/>
                                        </p:tgtEl>
                                        <p:attrNameLst>
                                          <p:attrName>ppt_x</p:attrName>
                                        </p:attrNameLst>
                                      </p:cBhvr>
                                      <p:tavLst>
                                        <p:tav tm="0">
                                          <p:val>
                                            <p:strVal val="#ppt_x"/>
                                          </p:val>
                                        </p:tav>
                                        <p:tav tm="100000">
                                          <p:val>
                                            <p:strVal val="#ppt_x"/>
                                          </p:val>
                                        </p:tav>
                                      </p:tavLst>
                                    </p:anim>
                                    <p:anim calcmode="lin" valueType="num">
                                      <p:cBhvr>
                                        <p:cTn id="23" dur="1000" fill="hold"/>
                                        <p:tgtEl>
                                          <p:spTgt spid="30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05265DC-CF6B-4AE8-B3F3-2A7A16374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6C9EC0D-71F5-3A01-5F60-8A252DA59089}"/>
              </a:ext>
            </a:extLst>
          </p:cNvPr>
          <p:cNvPicPr>
            <a:picLocks noChangeAspect="1"/>
          </p:cNvPicPr>
          <p:nvPr/>
        </p:nvPicPr>
        <p:blipFill rotWithShape="1">
          <a:blip r:embed="rId2"/>
          <a:srcRect l="19612" r="24222" b="1"/>
          <a:stretch/>
        </p:blipFill>
        <p:spPr>
          <a:xfrm>
            <a:off x="20" y="2"/>
            <a:ext cx="12191980" cy="3418853"/>
          </a:xfrm>
          <a:custGeom>
            <a:avLst/>
            <a:gdLst/>
            <a:ahLst/>
            <a:cxnLst/>
            <a:rect l="l" t="t" r="r" b="b"/>
            <a:pathLst>
              <a:path w="12192000" h="3418853">
                <a:moveTo>
                  <a:pt x="0" y="0"/>
                </a:moveTo>
                <a:lnTo>
                  <a:pt x="12192000" y="0"/>
                </a:lnTo>
                <a:lnTo>
                  <a:pt x="12192000" y="227978"/>
                </a:lnTo>
                <a:lnTo>
                  <a:pt x="12192000" y="2065168"/>
                </a:lnTo>
                <a:lnTo>
                  <a:pt x="12192000" y="3342653"/>
                </a:lnTo>
                <a:lnTo>
                  <a:pt x="9439275" y="3418853"/>
                </a:lnTo>
                <a:lnTo>
                  <a:pt x="5572127" y="3171203"/>
                </a:lnTo>
                <a:lnTo>
                  <a:pt x="0" y="3342653"/>
                </a:lnTo>
                <a:lnTo>
                  <a:pt x="0" y="2065168"/>
                </a:lnTo>
                <a:lnTo>
                  <a:pt x="0" y="227978"/>
                </a:lnTo>
                <a:close/>
              </a:path>
            </a:pathLst>
          </a:custGeom>
        </p:spPr>
      </p:pic>
      <p:grpSp>
        <p:nvGrpSpPr>
          <p:cNvPr id="19" name="Group 18">
            <a:extLst>
              <a:ext uri="{FF2B5EF4-FFF2-40B4-BE49-F238E27FC236}">
                <a16:creationId xmlns:a16="http://schemas.microsoft.com/office/drawing/2014/main" id="{37EA779C-87BF-454F-919D-A3DA98FD8A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59818"/>
            <a:ext cx="12192000" cy="757168"/>
            <a:chOff x="0" y="2959818"/>
            <a:chExt cx="12192000" cy="757168"/>
          </a:xfrm>
        </p:grpSpPr>
        <p:sp>
          <p:nvSpPr>
            <p:cNvPr id="20" name="Freeform: Shape 19">
              <a:extLst>
                <a:ext uri="{FF2B5EF4-FFF2-40B4-BE49-F238E27FC236}">
                  <a16:creationId xmlns:a16="http://schemas.microsoft.com/office/drawing/2014/main" id="{D8C2E702-9A3E-420B-81FC-693685CAF6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6AA40418-2F7D-4A2A-84C0-1A72B0307C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Box 2">
            <a:extLst>
              <a:ext uri="{FF2B5EF4-FFF2-40B4-BE49-F238E27FC236}">
                <a16:creationId xmlns:a16="http://schemas.microsoft.com/office/drawing/2014/main" id="{6D080FFE-FE0C-2C4F-B4CA-5003E32DC7A8}"/>
              </a:ext>
            </a:extLst>
          </p:cNvPr>
          <p:cNvSpPr txBox="1"/>
          <p:nvPr/>
        </p:nvSpPr>
        <p:spPr>
          <a:xfrm>
            <a:off x="289560" y="3797042"/>
            <a:ext cx="11612880" cy="2377440"/>
          </a:xfrm>
          <a:prstGeom prst="rect">
            <a:avLst/>
          </a:prstGeom>
        </p:spPr>
        <p:txBody>
          <a:bodyPr vert="horz" lIns="91440" tIns="45720" rIns="91440" bIns="45720" rtlCol="0">
            <a:noAutofit/>
          </a:bodyPr>
          <a:lstStyle/>
          <a:p>
            <a:pPr marR="0" algn="just">
              <a:lnSpc>
                <a:spcPct val="90000"/>
              </a:lnSpc>
              <a:spcBef>
                <a:spcPts val="0"/>
              </a:spcBef>
              <a:spcAft>
                <a:spcPts val="600"/>
              </a:spcAft>
              <a:tabLst>
                <a:tab pos="1114425" algn="l"/>
              </a:tabLst>
            </a:pPr>
            <a:r>
              <a:rPr lang="en-US" sz="2000" dirty="0">
                <a:solidFill>
                  <a:schemeClr val="bg1">
                    <a:alpha val="80000"/>
                  </a:schemeClr>
                </a:solidFill>
                <a:effectLst/>
              </a:rPr>
              <a:t>The enemy will bring in false theories, such as the doctrine that </a:t>
            </a:r>
            <a:r>
              <a:rPr lang="en-US" sz="2000" dirty="0">
                <a:solidFill>
                  <a:srgbClr val="00FF99">
                    <a:alpha val="80000"/>
                  </a:srgbClr>
                </a:solidFill>
                <a:effectLst/>
              </a:rPr>
              <a:t>there is no sanctuary</a:t>
            </a:r>
            <a:r>
              <a:rPr lang="en-US" sz="2000" dirty="0">
                <a:solidFill>
                  <a:schemeClr val="bg1">
                    <a:alpha val="80000"/>
                  </a:schemeClr>
                </a:solidFill>
                <a:effectLst/>
              </a:rPr>
              <a:t>. This is one of the points on which there will be a departing from the faith. Where shall we find safety unless it be in the truths that the Lord has been giving for the last fifty years?-- Review and Herald, May 25, 1905.  {CW 53.2}  </a:t>
            </a:r>
          </a:p>
          <a:p>
            <a:pPr marR="0" algn="just">
              <a:lnSpc>
                <a:spcPct val="90000"/>
              </a:lnSpc>
              <a:spcBef>
                <a:spcPts val="0"/>
              </a:spcBef>
              <a:spcAft>
                <a:spcPts val="600"/>
              </a:spcAft>
              <a:tabLst>
                <a:tab pos="1114425" algn="l"/>
              </a:tabLst>
            </a:pPr>
            <a:r>
              <a:rPr lang="en-US" sz="2000" dirty="0">
                <a:solidFill>
                  <a:schemeClr val="bg1">
                    <a:alpha val="80000"/>
                  </a:schemeClr>
                </a:solidFill>
                <a:effectLst/>
              </a:rPr>
              <a:t>Satan is striving continually to bring in fanciful suppositions in regard to the sanctuary, degrading the wonderful representations of God and the ministry of Christ for our salvation into something that suits the carnal mind. He removes its presiding power from the hearts of believers, and supplies its place with fantastic theories invented to make void the truths of the atonement, and destroy our confidence in the doctrines which we have held sacred since the third angel's message was first given. Thus he would rob us of our </a:t>
            </a:r>
            <a:r>
              <a:rPr lang="en-US" sz="2000" dirty="0">
                <a:solidFill>
                  <a:srgbClr val="00FF99">
                    <a:alpha val="80000"/>
                  </a:srgbClr>
                </a:solidFill>
                <a:effectLst/>
              </a:rPr>
              <a:t>faith in the very message that has made us a separate people</a:t>
            </a:r>
            <a:r>
              <a:rPr lang="en-US" sz="2000" dirty="0">
                <a:solidFill>
                  <a:schemeClr val="bg1">
                    <a:alpha val="80000"/>
                  </a:schemeClr>
                </a:solidFill>
                <a:effectLst/>
              </a:rPr>
              <a:t>, and has given character and power to our work.--Special Testimonies, Series B, No. 7, p. 17. (1905.)  {CW 53.3} </a:t>
            </a:r>
            <a:endParaRPr lang="en-US" sz="2000" dirty="0">
              <a:solidFill>
                <a:schemeClr val="bg1">
                  <a:alpha val="80000"/>
                </a:schemeClr>
              </a:solidFill>
            </a:endParaRPr>
          </a:p>
        </p:txBody>
      </p:sp>
    </p:spTree>
    <p:extLst>
      <p:ext uri="{BB962C8B-B14F-4D97-AF65-F5344CB8AC3E}">
        <p14:creationId xmlns:p14="http://schemas.microsoft.com/office/powerpoint/2010/main" val="2379138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75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outdoor&#10;&#10;Description automatically generated">
            <a:extLst>
              <a:ext uri="{FF2B5EF4-FFF2-40B4-BE49-F238E27FC236}">
                <a16:creationId xmlns:a16="http://schemas.microsoft.com/office/drawing/2014/main" id="{0EC96B54-460D-E813-2A7F-84BDD93832D2}"/>
              </a:ext>
            </a:extLst>
          </p:cNvPr>
          <p:cNvPicPr>
            <a:picLocks noChangeAspect="1"/>
          </p:cNvPicPr>
          <p:nvPr/>
        </p:nvPicPr>
        <p:blipFill rotWithShape="1">
          <a:blip r:embed="rId2">
            <a:extLst>
              <a:ext uri="{28A0092B-C50C-407E-A947-70E740481C1C}">
                <a14:useLocalDpi xmlns:a14="http://schemas.microsoft.com/office/drawing/2010/main" val="0"/>
              </a:ext>
            </a:extLst>
          </a:blip>
          <a:srcRect l="5803" r="79" b="-1"/>
          <a:stretch/>
        </p:blipFill>
        <p:spPr>
          <a:xfrm>
            <a:off x="3719560" y="607944"/>
            <a:ext cx="7955280" cy="5642113"/>
          </a:xfrm>
          <a:prstGeom prst="rect">
            <a:avLst/>
          </a:prstGeom>
        </p:spPr>
      </p:pic>
      <p:sp>
        <p:nvSpPr>
          <p:cNvPr id="17"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53DC807-B4D7-707E-1B3D-AC38B0223F1A}"/>
              </a:ext>
            </a:extLst>
          </p:cNvPr>
          <p:cNvSpPr txBox="1"/>
          <p:nvPr/>
        </p:nvSpPr>
        <p:spPr>
          <a:xfrm>
            <a:off x="838200" y="440539"/>
            <a:ext cx="3822189" cy="146304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200" dirty="0">
                <a:effectLst/>
                <a:latin typeface="+mj-lt"/>
                <a:ea typeface="+mj-ea"/>
                <a:cs typeface="+mj-cs"/>
              </a:rPr>
              <a:t>The correct understanding of the ministration in the heavenly sanctuary is the </a:t>
            </a:r>
            <a:r>
              <a:rPr lang="en-US" sz="2200" dirty="0">
                <a:solidFill>
                  <a:srgbClr val="FF0000"/>
                </a:solidFill>
                <a:effectLst/>
                <a:latin typeface="+mj-lt"/>
                <a:ea typeface="+mj-ea"/>
                <a:cs typeface="+mj-cs"/>
              </a:rPr>
              <a:t>foundation</a:t>
            </a:r>
            <a:r>
              <a:rPr lang="en-US" sz="2200" dirty="0">
                <a:effectLst/>
                <a:latin typeface="+mj-lt"/>
                <a:ea typeface="+mj-ea"/>
                <a:cs typeface="+mj-cs"/>
              </a:rPr>
              <a:t> of our faith.--Letter 208, 1906.  </a:t>
            </a:r>
            <a:endParaRPr lang="en-US" sz="2200" dirty="0">
              <a:latin typeface="+mj-lt"/>
              <a:ea typeface="+mj-ea"/>
              <a:cs typeface="+mj-cs"/>
            </a:endParaRPr>
          </a:p>
        </p:txBody>
      </p:sp>
      <p:sp>
        <p:nvSpPr>
          <p:cNvPr id="5" name="TextBox 4">
            <a:extLst>
              <a:ext uri="{FF2B5EF4-FFF2-40B4-BE49-F238E27FC236}">
                <a16:creationId xmlns:a16="http://schemas.microsoft.com/office/drawing/2014/main" id="{A191140D-67DF-20E7-51C4-2C125C1CDC0B}"/>
              </a:ext>
            </a:extLst>
          </p:cNvPr>
          <p:cNvSpPr txBox="1"/>
          <p:nvPr/>
        </p:nvSpPr>
        <p:spPr>
          <a:xfrm>
            <a:off x="838200" y="2632168"/>
            <a:ext cx="3822189" cy="3742762"/>
          </a:xfrm>
          <a:prstGeom prst="rect">
            <a:avLst/>
          </a:prstGeom>
        </p:spPr>
        <p:txBody>
          <a:bodyPr vert="horz" lIns="91440" tIns="45720" rIns="91440" bIns="45720" rtlCol="0">
            <a:noAutofit/>
          </a:bodyPr>
          <a:lstStyle/>
          <a:p>
            <a:pPr marR="0">
              <a:lnSpc>
                <a:spcPct val="90000"/>
              </a:lnSpc>
              <a:spcBef>
                <a:spcPts val="0"/>
              </a:spcBef>
              <a:spcAft>
                <a:spcPts val="1000"/>
              </a:spcAft>
            </a:pPr>
            <a:r>
              <a:rPr lang="en-US" sz="2200" dirty="0">
                <a:effectLst/>
                <a:latin typeface="+mj-lt"/>
              </a:rPr>
              <a:t>The subject of the sanctuary and the investigative judgment should be clearly understood by the people of God. All need a knowledge for themselves of the position and work of their great High Priest. Otherwise, it will be impossible for them to exercise the </a:t>
            </a:r>
            <a:r>
              <a:rPr lang="en-US" sz="2200" dirty="0">
                <a:solidFill>
                  <a:srgbClr val="FF0000"/>
                </a:solidFill>
                <a:effectLst/>
                <a:latin typeface="+mj-lt"/>
              </a:rPr>
              <a:t>faith which is essential at this time</a:t>
            </a:r>
            <a:r>
              <a:rPr lang="en-US" sz="2200" dirty="0">
                <a:effectLst/>
                <a:latin typeface="+mj-lt"/>
              </a:rPr>
              <a:t>, or to occupy the position which God designs them to fill. {</a:t>
            </a:r>
            <a:r>
              <a:rPr lang="en-US" sz="2200" dirty="0" err="1">
                <a:effectLst/>
                <a:latin typeface="+mj-lt"/>
              </a:rPr>
              <a:t>Ev</a:t>
            </a:r>
            <a:r>
              <a:rPr lang="en-US" sz="2200" dirty="0">
                <a:effectLst/>
                <a:latin typeface="+mj-lt"/>
              </a:rPr>
              <a:t> 221.3} </a:t>
            </a:r>
          </a:p>
        </p:txBody>
      </p:sp>
    </p:spTree>
    <p:extLst>
      <p:ext uri="{BB962C8B-B14F-4D97-AF65-F5344CB8AC3E}">
        <p14:creationId xmlns:p14="http://schemas.microsoft.com/office/powerpoint/2010/main" val="747635010"/>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DA37AA-0D24-496A-FE62-D413412A1144}"/>
              </a:ext>
            </a:extLst>
          </p:cNvPr>
          <p:cNvSpPr txBox="1"/>
          <p:nvPr/>
        </p:nvSpPr>
        <p:spPr>
          <a:xfrm>
            <a:off x="701040" y="365760"/>
            <a:ext cx="10789920" cy="5486400"/>
          </a:xfrm>
          <a:prstGeom prst="rect">
            <a:avLst/>
          </a:prstGeom>
          <a:noFill/>
        </p:spPr>
        <p:txBody>
          <a:bodyPr wrap="square">
            <a:spAutoFit/>
          </a:bodyPr>
          <a:lstStyle/>
          <a:p>
            <a:pPr algn="l" fontAlgn="base"/>
            <a:endParaRPr lang="en-US" b="0" i="0" dirty="0">
              <a:solidFill>
                <a:srgbClr val="242424"/>
              </a:solidFill>
              <a:effectLst/>
              <a:latin typeface="Segoe UI" panose="020B0502040204020203" pitchFamily="34" charset="0"/>
            </a:endParaRPr>
          </a:p>
          <a:p>
            <a:pPr algn="just" fontAlgn="base"/>
            <a:r>
              <a:rPr lang="en-US" sz="3600" b="0" dirty="0">
                <a:solidFill>
                  <a:srgbClr val="242424"/>
                </a:solidFill>
                <a:effectLst/>
                <a:latin typeface="Georgia" panose="02040502050405020303" pitchFamily="18" charset="0"/>
              </a:rPr>
              <a:t>Those who have a hold of the truth theoretically, with their fingertips as it were, who have not brought its principles </a:t>
            </a:r>
            <a:r>
              <a:rPr lang="en-US" sz="3600" b="0" dirty="0">
                <a:solidFill>
                  <a:srgbClr val="CC0066"/>
                </a:solidFill>
                <a:effectLst/>
                <a:latin typeface="Georgia" panose="02040502050405020303" pitchFamily="18" charset="0"/>
              </a:rPr>
              <a:t>into the inner sanctuary</a:t>
            </a:r>
            <a:r>
              <a:rPr lang="en-US" sz="3600" b="0" dirty="0">
                <a:solidFill>
                  <a:srgbClr val="242424"/>
                </a:solidFill>
                <a:effectLst/>
                <a:latin typeface="Georgia" panose="02040502050405020303" pitchFamily="18" charset="0"/>
              </a:rPr>
              <a:t> of the soul, but have kept the vital truth in the outer court, will see nothing sacred in the past history of this people which has made them what they are...They will accept that which pleases their ideas and will begin to </a:t>
            </a:r>
            <a:r>
              <a:rPr lang="en-US" sz="3600" b="0" dirty="0">
                <a:solidFill>
                  <a:srgbClr val="CC0066"/>
                </a:solidFill>
                <a:effectLst/>
                <a:latin typeface="Georgia" panose="02040502050405020303" pitchFamily="18" charset="0"/>
              </a:rPr>
              <a:t>manufacture another foundation</a:t>
            </a:r>
            <a:r>
              <a:rPr lang="en-US" sz="3600" b="0" dirty="0">
                <a:solidFill>
                  <a:srgbClr val="242424"/>
                </a:solidFill>
                <a:effectLst/>
                <a:latin typeface="Georgia" panose="02040502050405020303" pitchFamily="18" charset="0"/>
              </a:rPr>
              <a:t> than that which is laid. 2SM 388-89</a:t>
            </a:r>
          </a:p>
        </p:txBody>
      </p:sp>
    </p:spTree>
    <p:extLst>
      <p:ext uri="{BB962C8B-B14F-4D97-AF65-F5344CB8AC3E}">
        <p14:creationId xmlns:p14="http://schemas.microsoft.com/office/powerpoint/2010/main" val="112575897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58C9F57-F0A8-9D7D-6808-EDFDA1BE5D58}"/>
              </a:ext>
            </a:extLst>
          </p:cNvPr>
          <p:cNvSpPr txBox="1"/>
          <p:nvPr/>
        </p:nvSpPr>
        <p:spPr>
          <a:xfrm>
            <a:off x="701040" y="640080"/>
            <a:ext cx="10789920" cy="5577840"/>
          </a:xfrm>
          <a:prstGeom prst="rect">
            <a:avLst/>
          </a:prstGeom>
          <a:noFill/>
        </p:spPr>
        <p:txBody>
          <a:bodyPr wrap="square">
            <a:spAutoFit/>
          </a:bodyPr>
          <a:lstStyle/>
          <a:p>
            <a:pPr algn="just"/>
            <a:r>
              <a:rPr lang="en-US" sz="3600" dirty="0">
                <a:solidFill>
                  <a:srgbClr val="CC0066"/>
                </a:solidFill>
                <a:effectLst/>
                <a:latin typeface="Georgia" panose="02040502050405020303" pitchFamily="18" charset="0"/>
                <a:ea typeface="Calibri" panose="020F0502020204030204" pitchFamily="34" charset="0"/>
                <a:cs typeface="Times New Roman" panose="02020603050405020304" pitchFamily="18" charset="0"/>
              </a:rPr>
              <a:t>Every position of truth </a:t>
            </a:r>
            <a:r>
              <a:rPr lang="en-US" sz="3600" dirty="0">
                <a:effectLst/>
                <a:latin typeface="Georgia" panose="02040502050405020303" pitchFamily="18" charset="0"/>
                <a:ea typeface="Calibri" panose="020F0502020204030204" pitchFamily="34" charset="0"/>
                <a:cs typeface="Times New Roman" panose="02020603050405020304" pitchFamily="18" charset="0"/>
              </a:rPr>
              <a:t>taken by our people will bear the criticism of the greatest minds; the highest of the world's great men will be brought in contact with truth, and therefore </a:t>
            </a:r>
            <a:r>
              <a:rPr lang="en-US" sz="3600" dirty="0">
                <a:solidFill>
                  <a:srgbClr val="CC0066"/>
                </a:solidFill>
                <a:effectLst/>
                <a:latin typeface="Georgia" panose="02040502050405020303" pitchFamily="18" charset="0"/>
                <a:ea typeface="Calibri" panose="020F0502020204030204" pitchFamily="34" charset="0"/>
                <a:cs typeface="Times New Roman" panose="02020603050405020304" pitchFamily="18" charset="0"/>
              </a:rPr>
              <a:t>every position we take should be critically examined and tested by the Scriptures</a:t>
            </a:r>
            <a:r>
              <a:rPr lang="en-US" sz="3600" dirty="0">
                <a:effectLst/>
                <a:latin typeface="Georgia" panose="02040502050405020303" pitchFamily="18" charset="0"/>
                <a:ea typeface="Calibri" panose="020F0502020204030204" pitchFamily="34" charset="0"/>
                <a:cs typeface="Times New Roman" panose="02020603050405020304" pitchFamily="18" charset="0"/>
              </a:rPr>
              <a:t>. Now we seem to be unnoticed, but this will not always be. Movements are at work to bring us to the front, and if our theories of truth can be </a:t>
            </a:r>
            <a:r>
              <a:rPr lang="en-US" sz="3600" dirty="0">
                <a:solidFill>
                  <a:srgbClr val="CC0066"/>
                </a:solidFill>
                <a:effectLst/>
                <a:latin typeface="Georgia" panose="02040502050405020303" pitchFamily="18" charset="0"/>
                <a:ea typeface="Calibri" panose="020F0502020204030204" pitchFamily="34" charset="0"/>
                <a:cs typeface="Times New Roman" panose="02020603050405020304" pitchFamily="18" charset="0"/>
              </a:rPr>
              <a:t>picked to pieces by historians or the world's greatest men</a:t>
            </a:r>
            <a:r>
              <a:rPr lang="en-US" sz="3600" dirty="0">
                <a:effectLst/>
                <a:latin typeface="Georgia" panose="02040502050405020303" pitchFamily="18" charset="0"/>
                <a:ea typeface="Calibri" panose="020F0502020204030204" pitchFamily="34" charset="0"/>
                <a:cs typeface="Times New Roman" panose="02020603050405020304" pitchFamily="18" charset="0"/>
              </a:rPr>
              <a:t>, it will be done.  {Mar 217.4} </a:t>
            </a:r>
            <a:endParaRPr lang="en-US" sz="3600" dirty="0">
              <a:latin typeface="Georgia" panose="02040502050405020303" pitchFamily="18" charset="0"/>
            </a:endParaRPr>
          </a:p>
        </p:txBody>
      </p:sp>
    </p:spTree>
    <p:extLst>
      <p:ext uri="{BB962C8B-B14F-4D97-AF65-F5344CB8AC3E}">
        <p14:creationId xmlns:p14="http://schemas.microsoft.com/office/powerpoint/2010/main" val="1619236564"/>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AB1DBF-08B7-9E5D-0BE4-D00988B0FCCA}"/>
              </a:ext>
            </a:extLst>
          </p:cNvPr>
          <p:cNvSpPr txBox="1"/>
          <p:nvPr/>
        </p:nvSpPr>
        <p:spPr>
          <a:xfrm>
            <a:off x="792480" y="889844"/>
            <a:ext cx="10607040" cy="5078313"/>
          </a:xfrm>
          <a:prstGeom prst="rect">
            <a:avLst/>
          </a:prstGeom>
          <a:noFill/>
        </p:spPr>
        <p:txBody>
          <a:bodyPr wrap="square">
            <a:spAutoFit/>
          </a:bodyPr>
          <a:lstStyle/>
          <a:p>
            <a:pPr algn="just"/>
            <a:r>
              <a:rPr lang="en-US" sz="3600" b="0" i="0" dirty="0">
                <a:solidFill>
                  <a:srgbClr val="2A2E2E"/>
                </a:solidFill>
                <a:effectLst/>
                <a:latin typeface="Georgia" panose="02040502050405020303" pitchFamily="18" charset="0"/>
              </a:rPr>
              <a:t>As soon as Satan can separate the soul from God, the only Source strength, he will seek to arouse the unholy desires of man's carnal nature. The work of the enemy is not abrupt; it is not, at the outset, sudden and startling; </a:t>
            </a:r>
            <a:r>
              <a:rPr lang="en-US" sz="3600" b="0" i="0" dirty="0">
                <a:solidFill>
                  <a:srgbClr val="CC0066"/>
                </a:solidFill>
                <a:effectLst/>
                <a:latin typeface="Georgia" panose="02040502050405020303" pitchFamily="18" charset="0"/>
              </a:rPr>
              <a:t>it is a secret undermining of the strongholds of principle.</a:t>
            </a:r>
            <a:r>
              <a:rPr lang="en-US" sz="3600" b="0" i="0" dirty="0">
                <a:solidFill>
                  <a:srgbClr val="2A2E2E"/>
                </a:solidFill>
                <a:effectLst/>
                <a:latin typeface="Georgia" panose="02040502050405020303" pitchFamily="18" charset="0"/>
              </a:rPr>
              <a:t> It begins in apparently small things—the neglect to be true to God and to rely upon Him wholly, </a:t>
            </a:r>
            <a:r>
              <a:rPr lang="en-US" sz="3600" b="0" i="0" dirty="0">
                <a:solidFill>
                  <a:srgbClr val="CC0066"/>
                </a:solidFill>
                <a:effectLst/>
                <a:latin typeface="Georgia" panose="02040502050405020303" pitchFamily="18" charset="0"/>
              </a:rPr>
              <a:t>the disposition to follow customs and practices of the world.</a:t>
            </a:r>
            <a:r>
              <a:rPr lang="en-US" sz="3600" b="0" i="0" dirty="0">
                <a:solidFill>
                  <a:srgbClr val="2A2E2E"/>
                </a:solidFill>
                <a:effectLst/>
                <a:latin typeface="Georgia" panose="02040502050405020303" pitchFamily="18" charset="0"/>
              </a:rPr>
              <a:t> PP 717.2</a:t>
            </a:r>
            <a:endParaRPr lang="en-US" sz="3600" dirty="0"/>
          </a:p>
        </p:txBody>
      </p:sp>
    </p:spTree>
    <p:extLst>
      <p:ext uri="{BB962C8B-B14F-4D97-AF65-F5344CB8AC3E}">
        <p14:creationId xmlns:p14="http://schemas.microsoft.com/office/powerpoint/2010/main" val="2773871132"/>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picture containing turtle&#10;&#10;Description automatically generated">
            <a:extLst>
              <a:ext uri="{FF2B5EF4-FFF2-40B4-BE49-F238E27FC236}">
                <a16:creationId xmlns:a16="http://schemas.microsoft.com/office/drawing/2014/main" id="{E38389FC-5D9D-8614-7C6C-EB2C6778BF6E}"/>
              </a:ext>
            </a:extLst>
          </p:cNvPr>
          <p:cNvPicPr>
            <a:picLocks noChangeAspect="1"/>
          </p:cNvPicPr>
          <p:nvPr/>
        </p:nvPicPr>
        <p:blipFill rotWithShape="1">
          <a:blip r:embed="rId2">
            <a:alphaModFix amt="55000"/>
            <a:extLst>
              <a:ext uri="{28A0092B-C50C-407E-A947-70E740481C1C}">
                <a14:useLocalDpi xmlns:a14="http://schemas.microsoft.com/office/drawing/2010/main" val="0"/>
              </a:ext>
            </a:extLst>
          </a:blip>
          <a:srcRect r="6666"/>
          <a:stretch/>
        </p:blipFill>
        <p:spPr>
          <a:xfrm>
            <a:off x="20" y="-8467"/>
            <a:ext cx="12191980" cy="6858000"/>
          </a:xfrm>
          <a:prstGeom prst="rect">
            <a:avLst/>
          </a:prstGeom>
        </p:spPr>
      </p:pic>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36B9397-6D3F-5D02-58B7-546A619E66F3}"/>
              </a:ext>
            </a:extLst>
          </p:cNvPr>
          <p:cNvSpPr txBox="1"/>
          <p:nvPr/>
        </p:nvSpPr>
        <p:spPr>
          <a:xfrm>
            <a:off x="612476" y="4395576"/>
            <a:ext cx="7040880" cy="2286000"/>
          </a:xfrm>
          <a:prstGeom prst="rect">
            <a:avLst/>
          </a:prstGeom>
        </p:spPr>
        <p:txBody>
          <a:bodyPr vert="horz" lIns="91440" tIns="45720" rIns="91440" bIns="45720" rtlCol="0" anchor="ctr">
            <a:normAutofit/>
          </a:bodyPr>
          <a:lstStyle/>
          <a:p>
            <a:pPr algn="just">
              <a:lnSpc>
                <a:spcPct val="90000"/>
              </a:lnSpc>
              <a:spcAft>
                <a:spcPts val="600"/>
              </a:spcAft>
            </a:pPr>
            <a:r>
              <a:rPr lang="en-US" sz="2800" dirty="0">
                <a:solidFill>
                  <a:srgbClr val="FFFFFF"/>
                </a:solidFill>
                <a:effectLst/>
              </a:rPr>
              <a:t>…In the judgment men will not be condemned because they conscientiously believed a lie, but because they </a:t>
            </a:r>
            <a:r>
              <a:rPr lang="en-US" sz="2800" u="sng" dirty="0">
                <a:solidFill>
                  <a:srgbClr val="FFFFFF"/>
                </a:solidFill>
                <a:effectLst/>
              </a:rPr>
              <a:t>did not believe the truth</a:t>
            </a:r>
            <a:r>
              <a:rPr lang="en-US" sz="2800" dirty="0">
                <a:solidFill>
                  <a:srgbClr val="FFFFFF"/>
                </a:solidFill>
                <a:effectLst/>
              </a:rPr>
              <a:t>, </a:t>
            </a:r>
            <a:r>
              <a:rPr lang="en-US" sz="2800" b="1" dirty="0">
                <a:solidFill>
                  <a:srgbClr val="FFFFFF"/>
                </a:solidFill>
                <a:effectLst/>
              </a:rPr>
              <a:t>because they neglected the opportunity of learning what is truth</a:t>
            </a:r>
            <a:r>
              <a:rPr lang="en-US" sz="2800" dirty="0">
                <a:solidFill>
                  <a:srgbClr val="FFFFFF"/>
                </a:solidFill>
                <a:effectLst/>
              </a:rPr>
              <a:t>.  {CC 15.7}  </a:t>
            </a:r>
            <a:endParaRPr lang="en-US" sz="2800" dirty="0">
              <a:solidFill>
                <a:srgbClr val="FFFFFF"/>
              </a:solidFill>
            </a:endParaRPr>
          </a:p>
        </p:txBody>
      </p:sp>
      <p:sp>
        <p:nvSpPr>
          <p:cNvPr id="6" name="TextBox 5">
            <a:extLst>
              <a:ext uri="{FF2B5EF4-FFF2-40B4-BE49-F238E27FC236}">
                <a16:creationId xmlns:a16="http://schemas.microsoft.com/office/drawing/2014/main" id="{08068EA2-C12D-9A3F-7C2C-36F193D2803C}"/>
              </a:ext>
            </a:extLst>
          </p:cNvPr>
          <p:cNvSpPr txBox="1"/>
          <p:nvPr/>
        </p:nvSpPr>
        <p:spPr>
          <a:xfrm>
            <a:off x="6290802" y="810461"/>
            <a:ext cx="5394960" cy="2031325"/>
          </a:xfrm>
          <a:prstGeom prst="rect">
            <a:avLst/>
          </a:prstGeom>
          <a:noFill/>
        </p:spPr>
        <p:txBody>
          <a:bodyPr wrap="square">
            <a:spAutoFit/>
          </a:bodyPr>
          <a:lstStyle/>
          <a:p>
            <a:pPr algn="just">
              <a:lnSpc>
                <a:spcPct val="90000"/>
              </a:lnSpc>
              <a:spcAft>
                <a:spcPts val="600"/>
              </a:spcAft>
            </a:pPr>
            <a:r>
              <a:rPr lang="en-US" sz="2800" dirty="0">
                <a:solidFill>
                  <a:srgbClr val="FFFFFF"/>
                </a:solidFill>
                <a:effectLst/>
              </a:rPr>
              <a:t>Eve </a:t>
            </a:r>
            <a:r>
              <a:rPr lang="en-US" sz="2800" u="sng" dirty="0">
                <a:solidFill>
                  <a:srgbClr val="FFFFFF"/>
                </a:solidFill>
                <a:effectLst/>
              </a:rPr>
              <a:t>really believed</a:t>
            </a:r>
            <a:r>
              <a:rPr lang="en-US" sz="2800" dirty="0">
                <a:solidFill>
                  <a:srgbClr val="FFFFFF"/>
                </a:solidFill>
                <a:effectLst/>
              </a:rPr>
              <a:t> the words of Satan, but her belief did not save her from the penalty of sin. She </a:t>
            </a:r>
            <a:r>
              <a:rPr lang="en-US" sz="2800" u="sng" dirty="0">
                <a:solidFill>
                  <a:srgbClr val="FFFFFF"/>
                </a:solidFill>
                <a:effectLst/>
              </a:rPr>
              <a:t>disbelieved</a:t>
            </a:r>
            <a:r>
              <a:rPr lang="en-US" sz="2800" dirty="0">
                <a:solidFill>
                  <a:srgbClr val="FFFFFF"/>
                </a:solidFill>
                <a:effectLst/>
              </a:rPr>
              <a:t> the words of God, and this was what led to her fall…</a:t>
            </a:r>
            <a:endParaRPr lang="en-US" sz="2800" dirty="0">
              <a:solidFill>
                <a:srgbClr val="FFFFFF"/>
              </a:solidFill>
            </a:endParaRPr>
          </a:p>
        </p:txBody>
      </p:sp>
    </p:spTree>
    <p:extLst>
      <p:ext uri="{BB962C8B-B14F-4D97-AF65-F5344CB8AC3E}">
        <p14:creationId xmlns:p14="http://schemas.microsoft.com/office/powerpoint/2010/main" val="27059697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anim calcmode="lin" valueType="num">
                                      <p:cBhvr>
                                        <p:cTn id="8" dur="1500" fill="hold"/>
                                        <p:tgtEl>
                                          <p:spTgt spid="6"/>
                                        </p:tgtEl>
                                        <p:attrNameLst>
                                          <p:attrName>ppt_x</p:attrName>
                                        </p:attrNameLst>
                                      </p:cBhvr>
                                      <p:tavLst>
                                        <p:tav tm="0">
                                          <p:val>
                                            <p:strVal val="#ppt_x"/>
                                          </p:val>
                                        </p:tav>
                                        <p:tav tm="100000">
                                          <p:val>
                                            <p:strVal val="#ppt_x"/>
                                          </p:val>
                                        </p:tav>
                                      </p:tavLst>
                                    </p:anim>
                                    <p:anim calcmode="lin" valueType="num">
                                      <p:cBhvr>
                                        <p:cTn id="9" dur="1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1" presetClass="entr" presetSubtype="0" fill="hold" grpId="0" nodeType="afterEffect">
                                  <p:stCondLst>
                                    <p:cond delay="0"/>
                                  </p:stCondLst>
                                  <p:iterate type="wd">
                                    <p:tmAbs val="600"/>
                                  </p:iterate>
                                  <p:childTnLst>
                                    <p:set>
                                      <p:cBhvr>
                                        <p:cTn id="12" dur="1" fill="hold">
                                          <p:stCondLst>
                                            <p:cond delay="9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110" name="Rectangle 4102">
            <a:extLst>
              <a:ext uri="{FF2B5EF4-FFF2-40B4-BE49-F238E27FC236}">
                <a16:creationId xmlns:a16="http://schemas.microsoft.com/office/drawing/2014/main" id="{64EA8300-EB66-48D4-A196-A59DD063AA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6C7DEFE-9BC6-7541-C77F-966FC461A56B}"/>
              </a:ext>
            </a:extLst>
          </p:cNvPr>
          <p:cNvPicPr>
            <a:picLocks/>
          </p:cNvPicPr>
          <p:nvPr/>
        </p:nvPicPr>
        <p:blipFill rotWithShape="1">
          <a:blip r:embed="rId2">
            <a:extLst>
              <a:ext uri="{28A0092B-C50C-407E-A947-70E740481C1C}">
                <a14:useLocalDpi xmlns:a14="http://schemas.microsoft.com/office/drawing/2010/main" val="0"/>
              </a:ext>
            </a:extLst>
          </a:blip>
          <a:srcRect t="35324" r="1" b="17610"/>
          <a:stretch/>
        </p:blipFill>
        <p:spPr>
          <a:xfrm>
            <a:off x="5369284" y="-12525"/>
            <a:ext cx="6822716" cy="2408416"/>
          </a:xfrm>
          <a:prstGeom prst="rect">
            <a:avLst/>
          </a:prstGeom>
        </p:spPr>
      </p:pic>
      <p:pic>
        <p:nvPicPr>
          <p:cNvPr id="4098" name="Picture 2" descr="Broken column and bar charts – User Friendly">
            <a:extLst>
              <a:ext uri="{FF2B5EF4-FFF2-40B4-BE49-F238E27FC236}">
                <a16:creationId xmlns:a16="http://schemas.microsoft.com/office/drawing/2014/main" id="{EA0C89F7-E48B-3CC6-64D9-59619D045F1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0" r="1762" b="6665"/>
          <a:stretch/>
        </p:blipFill>
        <p:spPr bwMode="auto">
          <a:xfrm>
            <a:off x="5807693" y="2557879"/>
            <a:ext cx="3400848" cy="41849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iagram&#10;&#10;Description automatically generated with medium confidence">
            <a:extLst>
              <a:ext uri="{FF2B5EF4-FFF2-40B4-BE49-F238E27FC236}">
                <a16:creationId xmlns:a16="http://schemas.microsoft.com/office/drawing/2014/main" id="{990A50F8-09DD-F0DC-67CC-F49DF899968C}"/>
              </a:ext>
            </a:extLst>
          </p:cNvPr>
          <p:cNvPicPr>
            <a:picLocks noChangeAspect="1"/>
          </p:cNvPicPr>
          <p:nvPr/>
        </p:nvPicPr>
        <p:blipFill rotWithShape="1">
          <a:blip r:embed="rId4">
            <a:extLst>
              <a:ext uri="{28A0092B-C50C-407E-A947-70E740481C1C}">
                <a14:useLocalDpi xmlns:a14="http://schemas.microsoft.com/office/drawing/2010/main" val="0"/>
              </a:ext>
            </a:extLst>
          </a:blip>
          <a:srcRect l="10176" r="12745" b="1"/>
          <a:stretch/>
        </p:blipFill>
        <p:spPr>
          <a:xfrm>
            <a:off x="8770132" y="2391338"/>
            <a:ext cx="3474720" cy="4553001"/>
          </a:xfrm>
          <a:prstGeom prst="rect">
            <a:avLst/>
          </a:prstGeom>
        </p:spPr>
      </p:pic>
      <p:sp>
        <p:nvSpPr>
          <p:cNvPr id="4111" name="Rectangle 4104">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CCF79AD-F1AF-2653-420A-6539E16FBBD5}"/>
              </a:ext>
            </a:extLst>
          </p:cNvPr>
          <p:cNvSpPr txBox="1"/>
          <p:nvPr/>
        </p:nvSpPr>
        <p:spPr>
          <a:xfrm>
            <a:off x="539907" y="2754182"/>
            <a:ext cx="4754880" cy="3566160"/>
          </a:xfrm>
          <a:prstGeom prst="rect">
            <a:avLst/>
          </a:prstGeom>
        </p:spPr>
        <p:txBody>
          <a:bodyPr vert="horz" lIns="91440" tIns="45720" rIns="91440" bIns="45720" rtlCol="0">
            <a:noAutofit/>
          </a:bodyPr>
          <a:lstStyle/>
          <a:p>
            <a:pPr algn="just" fontAlgn="base">
              <a:lnSpc>
                <a:spcPct val="90000"/>
              </a:lnSpc>
              <a:spcAft>
                <a:spcPts val="600"/>
              </a:spcAft>
            </a:pPr>
            <a:r>
              <a:rPr lang="en-US" sz="3600" b="0" dirty="0">
                <a:solidFill>
                  <a:schemeClr val="bg1"/>
                </a:solidFill>
                <a:effectLst/>
              </a:rPr>
              <a:t>When we reach the standard that the Lord would have us reach, worldlings will regard Seventh-Day Adventists as odd, singular, strait-laced extremists.</a:t>
            </a:r>
          </a:p>
          <a:p>
            <a:pPr algn="r" fontAlgn="base">
              <a:lnSpc>
                <a:spcPct val="90000"/>
              </a:lnSpc>
              <a:spcAft>
                <a:spcPts val="600"/>
              </a:spcAft>
            </a:pPr>
            <a:r>
              <a:rPr lang="en-US" sz="3200" b="0" dirty="0">
                <a:solidFill>
                  <a:schemeClr val="bg1"/>
                </a:solidFill>
                <a:effectLst/>
              </a:rPr>
              <a:t>—FCE 289</a:t>
            </a:r>
            <a:br>
              <a:rPr lang="en-US" sz="3200" b="0" i="0" dirty="0">
                <a:solidFill>
                  <a:schemeClr val="bg1"/>
                </a:solidFill>
                <a:effectLst/>
              </a:rPr>
            </a:br>
            <a:endParaRPr lang="en-US" sz="3200" b="0" i="0" dirty="0">
              <a:solidFill>
                <a:schemeClr val="bg1"/>
              </a:solidFill>
              <a:effectLst/>
            </a:endParaRPr>
          </a:p>
        </p:txBody>
      </p:sp>
      <p:sp>
        <p:nvSpPr>
          <p:cNvPr id="4112" name="Rectangle 4106">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09" name="Straight Connector 4108">
            <a:extLst>
              <a:ext uri="{FF2B5EF4-FFF2-40B4-BE49-F238E27FC236}">
                <a16:creationId xmlns:a16="http://schemas.microsoft.com/office/drawing/2014/main" id="{967F2066-0253-4771-A5F6-68111E1FE8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408416"/>
            <a:ext cx="562303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032711"/>
      </p:ext>
    </p:extLst>
  </p:cSld>
  <p:clrMapOvr>
    <a:masterClrMapping/>
  </p:clrMapOvr>
  <mc:AlternateContent xmlns:mc="http://schemas.openxmlformats.org/markup-compatibility/2006" xmlns:p14="http://schemas.microsoft.com/office/powerpoint/2010/main">
    <mc:Choice Requires="p14">
      <p:transition spd="slow" p14:dur="3750">
        <p:wipe/>
      </p:transition>
    </mc:Choice>
    <mc:Fallback xmlns="">
      <p:transition spd="slow">
        <p:wip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7C38D911-D950-6867-DCC6-19419178A2B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826"/>
          <a:stretch/>
        </p:blipFill>
        <p:spPr>
          <a:xfrm>
            <a:off x="2522356" y="10"/>
            <a:ext cx="9669642" cy="6857990"/>
          </a:xfrm>
          <a:prstGeom prst="rect">
            <a:avLst/>
          </a:prstGeom>
        </p:spPr>
      </p:pic>
      <p:sp>
        <p:nvSpPr>
          <p:cNvPr id="19"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0F1E02F-C6DF-01A8-846F-47BBF8ECE930}"/>
              </a:ext>
            </a:extLst>
          </p:cNvPr>
          <p:cNvSpPr txBox="1"/>
          <p:nvPr/>
        </p:nvSpPr>
        <p:spPr>
          <a:xfrm>
            <a:off x="650441" y="433046"/>
            <a:ext cx="4114800" cy="1645920"/>
          </a:xfrm>
          <a:prstGeom prst="rect">
            <a:avLst/>
          </a:prstGeom>
        </p:spPr>
        <p:txBody>
          <a:bodyPr vert="horz" lIns="91440" tIns="45720" rIns="91440" bIns="45720" rtlCol="0">
            <a:noAutofit/>
          </a:bodyPr>
          <a:lstStyle/>
          <a:p>
            <a:pPr marL="0" marR="0" indent="-228600" algn="just">
              <a:lnSpc>
                <a:spcPct val="90000"/>
              </a:lnSpc>
              <a:spcBef>
                <a:spcPts val="0"/>
              </a:spcBef>
              <a:spcAft>
                <a:spcPts val="1000"/>
              </a:spcAft>
              <a:buFont typeface="Arial" panose="020B0604020202020204" pitchFamily="34" charset="0"/>
              <a:buChar char="•"/>
            </a:pPr>
            <a:r>
              <a:rPr lang="en-US" sz="2800" dirty="0">
                <a:solidFill>
                  <a:srgbClr val="663300"/>
                </a:solidFill>
                <a:effectLst/>
              </a:rPr>
              <a:t>The seal of the living God will be placed upon those </a:t>
            </a:r>
            <a:r>
              <a:rPr lang="en-US" sz="2800" dirty="0">
                <a:solidFill>
                  <a:srgbClr val="FF0000"/>
                </a:solidFill>
                <a:effectLst/>
              </a:rPr>
              <a:t>only</a:t>
            </a:r>
            <a:r>
              <a:rPr lang="en-US" sz="2800" dirty="0">
                <a:solidFill>
                  <a:srgbClr val="663300"/>
                </a:solidFill>
                <a:effectLst/>
              </a:rPr>
              <a:t> who bear a likeness to Christ in character. </a:t>
            </a:r>
            <a:r>
              <a:rPr lang="en-US" sz="2000" dirty="0">
                <a:solidFill>
                  <a:srgbClr val="663300"/>
                </a:solidFill>
                <a:effectLst/>
              </a:rPr>
              <a:t>Mar 241.3</a:t>
            </a:r>
          </a:p>
        </p:txBody>
      </p:sp>
      <p:sp>
        <p:nvSpPr>
          <p:cNvPr id="6" name="TextBox 5">
            <a:extLst>
              <a:ext uri="{FF2B5EF4-FFF2-40B4-BE49-F238E27FC236}">
                <a16:creationId xmlns:a16="http://schemas.microsoft.com/office/drawing/2014/main" id="{74AC9255-387A-5E62-8B2D-658F008B059A}"/>
              </a:ext>
            </a:extLst>
          </p:cNvPr>
          <p:cNvSpPr txBox="1"/>
          <p:nvPr/>
        </p:nvSpPr>
        <p:spPr>
          <a:xfrm>
            <a:off x="650441" y="4794953"/>
            <a:ext cx="10515600" cy="1737360"/>
          </a:xfrm>
          <a:prstGeom prst="rect">
            <a:avLst/>
          </a:prstGeom>
        </p:spPr>
        <p:txBody>
          <a:bodyPr vert="horz" lIns="91440" tIns="45720" rIns="91440" bIns="45720" rtlCol="0">
            <a:noAutofit/>
          </a:bodyPr>
          <a:lstStyle/>
          <a:p>
            <a:pPr indent="-228600" algn="just">
              <a:lnSpc>
                <a:spcPct val="90000"/>
              </a:lnSpc>
              <a:spcAft>
                <a:spcPts val="600"/>
              </a:spcAft>
              <a:buFont typeface="Arial" panose="020B0604020202020204" pitchFamily="34" charset="0"/>
              <a:buChar char="•"/>
            </a:pPr>
            <a:r>
              <a:rPr lang="en-US" sz="2800" dirty="0">
                <a:solidFill>
                  <a:srgbClr val="663300"/>
                </a:solidFill>
                <a:effectLst/>
              </a:rPr>
              <a:t>The great mass of professing Christians will meet with </a:t>
            </a:r>
            <a:r>
              <a:rPr lang="en-US" sz="2800" dirty="0">
                <a:solidFill>
                  <a:srgbClr val="FF0000"/>
                </a:solidFill>
                <a:effectLst/>
              </a:rPr>
              <a:t>bitter disappointment in the day of God</a:t>
            </a:r>
            <a:r>
              <a:rPr lang="en-US" sz="2800" dirty="0">
                <a:solidFill>
                  <a:srgbClr val="663300"/>
                </a:solidFill>
                <a:effectLst/>
              </a:rPr>
              <a:t>. They have not upon their foreheads the seal of the living God. Lukewarm and halfhearted, they dishonor God far more than the avowed unbeliever.... </a:t>
            </a:r>
            <a:r>
              <a:rPr lang="en-US" sz="2000" dirty="0">
                <a:solidFill>
                  <a:srgbClr val="663300"/>
                </a:solidFill>
                <a:effectLst/>
              </a:rPr>
              <a:t>Mar 241.6</a:t>
            </a:r>
            <a:endParaRPr lang="en-US" sz="2000" dirty="0">
              <a:solidFill>
                <a:srgbClr val="663300"/>
              </a:solidFill>
            </a:endParaRPr>
          </a:p>
        </p:txBody>
      </p:sp>
      <p:sp>
        <p:nvSpPr>
          <p:cNvPr id="7" name="TextBox 6">
            <a:extLst>
              <a:ext uri="{FF2B5EF4-FFF2-40B4-BE49-F238E27FC236}">
                <a16:creationId xmlns:a16="http://schemas.microsoft.com/office/drawing/2014/main" id="{B461B5EE-A1C4-3D3A-B8D2-4BF02124D8FF}"/>
              </a:ext>
            </a:extLst>
          </p:cNvPr>
          <p:cNvSpPr txBox="1"/>
          <p:nvPr/>
        </p:nvSpPr>
        <p:spPr>
          <a:xfrm>
            <a:off x="650441" y="2512012"/>
            <a:ext cx="5760720" cy="1828800"/>
          </a:xfrm>
          <a:prstGeom prst="rect">
            <a:avLst/>
          </a:prstGeom>
        </p:spPr>
        <p:txBody>
          <a:bodyPr vert="horz" lIns="91440" tIns="45720" rIns="91440" bIns="45720" rtlCol="0">
            <a:noAutofit/>
          </a:bodyPr>
          <a:lstStyle/>
          <a:p>
            <a:pPr marL="0" marR="0" indent="-228600" algn="just">
              <a:lnSpc>
                <a:spcPct val="90000"/>
              </a:lnSpc>
              <a:spcBef>
                <a:spcPts val="0"/>
              </a:spcBef>
              <a:spcAft>
                <a:spcPts val="1000"/>
              </a:spcAft>
              <a:buFont typeface="Arial" panose="020B0604020202020204" pitchFamily="34" charset="0"/>
              <a:buChar char="•"/>
            </a:pPr>
            <a:r>
              <a:rPr lang="en-US" sz="2800" dirty="0">
                <a:solidFill>
                  <a:srgbClr val="663300"/>
                </a:solidFill>
                <a:effectLst/>
              </a:rPr>
              <a:t>Many </a:t>
            </a:r>
            <a:r>
              <a:rPr lang="en-US" sz="2800" dirty="0">
                <a:solidFill>
                  <a:srgbClr val="FF0000"/>
                </a:solidFill>
                <a:effectLst/>
              </a:rPr>
              <a:t>will not receive</a:t>
            </a:r>
            <a:r>
              <a:rPr lang="en-US" sz="2800" dirty="0">
                <a:solidFill>
                  <a:srgbClr val="663300"/>
                </a:solidFill>
                <a:effectLst/>
              </a:rPr>
              <a:t> the seal of God because they do not keep His commandments or bear the fruits of righteousness. </a:t>
            </a:r>
            <a:r>
              <a:rPr lang="en-US" sz="2000" dirty="0">
                <a:solidFill>
                  <a:srgbClr val="663300"/>
                </a:solidFill>
                <a:effectLst/>
              </a:rPr>
              <a:t>Mar 241.5</a:t>
            </a:r>
          </a:p>
        </p:txBody>
      </p:sp>
    </p:spTree>
    <p:extLst>
      <p:ext uri="{BB962C8B-B14F-4D97-AF65-F5344CB8AC3E}">
        <p14:creationId xmlns:p14="http://schemas.microsoft.com/office/powerpoint/2010/main" val="2289963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7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4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ree, nature&#10;&#10;Description automatically generated">
            <a:extLst>
              <a:ext uri="{FF2B5EF4-FFF2-40B4-BE49-F238E27FC236}">
                <a16:creationId xmlns:a16="http://schemas.microsoft.com/office/drawing/2014/main" id="{B0BC2601-020A-F7E8-D344-A38F6986D932}"/>
              </a:ext>
            </a:extLst>
          </p:cNvPr>
          <p:cNvPicPr>
            <a:picLocks noChangeAspect="1"/>
          </p:cNvPicPr>
          <p:nvPr/>
        </p:nvPicPr>
        <p:blipFill rotWithShape="1">
          <a:blip r:embed="rId2">
            <a:extLst>
              <a:ext uri="{28A0092B-C50C-407E-A947-70E740481C1C}">
                <a14:useLocalDpi xmlns:a14="http://schemas.microsoft.com/office/drawing/2010/main" val="0"/>
              </a:ext>
            </a:extLst>
          </a:blip>
          <a:srcRect l="6223" r="5654"/>
          <a:stretch/>
        </p:blipFill>
        <p:spPr>
          <a:xfrm>
            <a:off x="0" y="10"/>
            <a:ext cx="9669642" cy="6857990"/>
          </a:xfrm>
          <a:prstGeom prst="rect">
            <a:avLst/>
          </a:prstGeom>
        </p:spPr>
      </p:pic>
      <p:sp>
        <p:nvSpPr>
          <p:cNvPr id="50" name="Rectangle 4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F6D6114-24FA-A518-838E-535E52158768}"/>
              </a:ext>
            </a:extLst>
          </p:cNvPr>
          <p:cNvSpPr txBox="1"/>
          <p:nvPr/>
        </p:nvSpPr>
        <p:spPr>
          <a:xfrm>
            <a:off x="7760072" y="640080"/>
            <a:ext cx="3822189" cy="5577840"/>
          </a:xfrm>
          <a:prstGeom prst="rect">
            <a:avLst/>
          </a:prstGeom>
        </p:spPr>
        <p:txBody>
          <a:bodyPr vert="horz" lIns="91440" tIns="45720" rIns="91440" bIns="45720" rtlCol="0">
            <a:noAutofit/>
          </a:bodyPr>
          <a:lstStyle/>
          <a:p>
            <a:pPr marR="0" algn="r">
              <a:lnSpc>
                <a:spcPct val="115000"/>
              </a:lnSpc>
              <a:spcBef>
                <a:spcPts val="0"/>
              </a:spcBef>
            </a:pPr>
            <a:r>
              <a:rPr lang="en-US" sz="2800" dirty="0">
                <a:effectLst/>
              </a:rPr>
              <a:t>Those whom the Lamb shall lead by the fountains of living waters, and from whose eyes He shall wipe away all tears, will be those </a:t>
            </a:r>
            <a:r>
              <a:rPr lang="en-US" sz="2800" dirty="0">
                <a:solidFill>
                  <a:srgbClr val="FF0000"/>
                </a:solidFill>
                <a:effectLst/>
              </a:rPr>
              <a:t>now</a:t>
            </a:r>
            <a:r>
              <a:rPr lang="en-US" sz="2800" dirty="0">
                <a:effectLst/>
              </a:rPr>
              <a:t> receiving the knowledge and understanding revealed in the Bible, the Word of God.... Mar 241.7</a:t>
            </a:r>
          </a:p>
        </p:txBody>
      </p:sp>
    </p:spTree>
    <p:extLst>
      <p:ext uri="{BB962C8B-B14F-4D97-AF65-F5344CB8AC3E}">
        <p14:creationId xmlns:p14="http://schemas.microsoft.com/office/powerpoint/2010/main" val="9964459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75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Jesus Silhouette Vector Art, Icons, and Graphics for Free Download">
            <a:extLst>
              <a:ext uri="{FF2B5EF4-FFF2-40B4-BE49-F238E27FC236}">
                <a16:creationId xmlns:a16="http://schemas.microsoft.com/office/drawing/2014/main" id="{B349CC9D-E37E-2F2C-81BC-6A07A0A6C2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91" r="9211" b="1"/>
          <a:stretch/>
        </p:blipFill>
        <p:spPr bwMode="auto">
          <a:xfrm>
            <a:off x="802036" y="802515"/>
            <a:ext cx="5120640" cy="455202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6153" name="Group 6152">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6154" name="Freeform: Shape 6153">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55" name="Freeform: Shape 6154">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Box 1">
            <a:extLst>
              <a:ext uri="{FF2B5EF4-FFF2-40B4-BE49-F238E27FC236}">
                <a16:creationId xmlns:a16="http://schemas.microsoft.com/office/drawing/2014/main" id="{AD3F9035-F330-A8A8-E48E-534C7769C8AF}"/>
              </a:ext>
            </a:extLst>
          </p:cNvPr>
          <p:cNvSpPr txBox="1"/>
          <p:nvPr/>
        </p:nvSpPr>
        <p:spPr>
          <a:xfrm>
            <a:off x="6222698" y="373902"/>
            <a:ext cx="5669280" cy="6309360"/>
          </a:xfrm>
          <a:prstGeom prst="rect">
            <a:avLst/>
          </a:prstGeom>
        </p:spPr>
        <p:txBody>
          <a:bodyPr vert="horz" lIns="91440" tIns="45720" rIns="91440" bIns="45720" rtlCol="0">
            <a:noAutofit/>
          </a:bodyPr>
          <a:lstStyle/>
          <a:p>
            <a:pPr marR="0" algn="just">
              <a:lnSpc>
                <a:spcPct val="90000"/>
              </a:lnSpc>
              <a:spcBef>
                <a:spcPts val="0"/>
              </a:spcBef>
              <a:spcAft>
                <a:spcPts val="600"/>
              </a:spcAft>
            </a:pPr>
            <a:r>
              <a:rPr lang="en-US" sz="2200" dirty="0">
                <a:solidFill>
                  <a:schemeClr val="bg1">
                    <a:alpha val="80000"/>
                  </a:schemeClr>
                </a:solidFill>
                <a:effectLst/>
              </a:rPr>
              <a:t>We are to copy no human being. There is no human being wise enough to be our criterion. We are to look to the man Christ Jesus, who is complete in the perfection of righteousness and holiness. He is the author and finisher of our faith. He is the pattern man. His experience is the measure of the experience that we are to gain. His character is our model. </a:t>
            </a:r>
            <a:r>
              <a:rPr lang="en-US" sz="2200" dirty="0">
                <a:solidFill>
                  <a:srgbClr val="FF6699"/>
                </a:solidFill>
                <a:effectLst/>
              </a:rPr>
              <a:t>Let us, then, take our minds off the perplexities and the difficulties of this life, and fix them on Him, that by beholding we may be changed into His likeness.</a:t>
            </a:r>
            <a:r>
              <a:rPr lang="en-US" sz="2200" dirty="0">
                <a:solidFill>
                  <a:schemeClr val="bg1">
                    <a:alpha val="80000"/>
                  </a:schemeClr>
                </a:solidFill>
                <a:effectLst/>
              </a:rPr>
              <a:t> We may behold Christ to good purpose. We may safely look to Him; for He is all-wise. As we look to Him and think of Him, He will be formed within, the hope of glory. Mar 241.8</a:t>
            </a:r>
          </a:p>
          <a:p>
            <a:pPr marR="0" algn="just">
              <a:lnSpc>
                <a:spcPct val="90000"/>
              </a:lnSpc>
              <a:spcBef>
                <a:spcPts val="0"/>
              </a:spcBef>
              <a:spcAft>
                <a:spcPts val="600"/>
              </a:spcAft>
            </a:pPr>
            <a:r>
              <a:rPr lang="en-US" sz="2200" dirty="0">
                <a:solidFill>
                  <a:schemeClr val="bg1">
                    <a:alpha val="80000"/>
                  </a:schemeClr>
                </a:solidFill>
                <a:effectLst/>
              </a:rPr>
              <a:t>Let us strive with all the power that God has given us to be among the hundred and forty-four thousand.</a:t>
            </a:r>
            <a:r>
              <a:rPr lang="en-US" sz="2200" dirty="0">
                <a:solidFill>
                  <a:schemeClr val="bg1">
                    <a:alpha val="80000"/>
                  </a:schemeClr>
                </a:solidFill>
              </a:rPr>
              <a:t> </a:t>
            </a:r>
          </a:p>
          <a:p>
            <a:pPr marR="0" algn="r">
              <a:lnSpc>
                <a:spcPct val="90000"/>
              </a:lnSpc>
              <a:spcBef>
                <a:spcPts val="0"/>
              </a:spcBef>
              <a:spcAft>
                <a:spcPts val="600"/>
              </a:spcAft>
            </a:pPr>
            <a:r>
              <a:rPr lang="en-US" sz="1600" u="sng" dirty="0">
                <a:solidFill>
                  <a:schemeClr val="bg1">
                    <a:alpha val="80000"/>
                  </a:schemeClr>
                </a:solidFill>
                <a:effectLst/>
                <a:hlinkClick r:id="rId4" tooltip="Protected by Outlook: https://m.egwwritings.org/en/book/96.912#912. Click or tap to follow the link."/>
              </a:rPr>
              <a:t>SDA Bible Commentary 7:970</a:t>
            </a:r>
            <a:r>
              <a:rPr lang="en-US" sz="1600" dirty="0">
                <a:solidFill>
                  <a:schemeClr val="bg1">
                    <a:alpha val="80000"/>
                  </a:schemeClr>
                </a:solidFill>
                <a:effectLst/>
              </a:rPr>
              <a:t>. Mar 241.9</a:t>
            </a:r>
          </a:p>
        </p:txBody>
      </p:sp>
    </p:spTree>
    <p:extLst>
      <p:ext uri="{BB962C8B-B14F-4D97-AF65-F5344CB8AC3E}">
        <p14:creationId xmlns:p14="http://schemas.microsoft.com/office/powerpoint/2010/main" val="63709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outdoor, person, person, standing&#10;&#10;Description automatically generated">
            <a:extLst>
              <a:ext uri="{FF2B5EF4-FFF2-40B4-BE49-F238E27FC236}">
                <a16:creationId xmlns:a16="http://schemas.microsoft.com/office/drawing/2014/main" id="{7A3E9455-B46A-9A95-AF80-AA5B99E41259}"/>
              </a:ext>
            </a:extLst>
          </p:cNvPr>
          <p:cNvPicPr>
            <a:picLocks noChangeAspect="1"/>
          </p:cNvPicPr>
          <p:nvPr/>
        </p:nvPicPr>
        <p:blipFill rotWithShape="1">
          <a:blip r:embed="rId2">
            <a:extLst>
              <a:ext uri="{28A0092B-C50C-407E-A947-70E740481C1C}">
                <a14:useLocalDpi xmlns:a14="http://schemas.microsoft.com/office/drawing/2010/main" val="0"/>
              </a:ext>
            </a:extLst>
          </a:blip>
          <a:srcRect t="33514" r="1" b="3762"/>
          <a:stretch/>
        </p:blipFill>
        <p:spPr>
          <a:xfrm>
            <a:off x="3882570" y="10"/>
            <a:ext cx="8309429" cy="6857990"/>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42" name="Group 41">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43" name="Freeform: Shape 42">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4" name="Group 43">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45" name="Group 44">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49" name="Freeform: Shape 48">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6" name="Group 45">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47" name="Freeform: Shape 46">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Shape 47">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Tree>
    <p:extLst>
      <p:ext uri="{BB962C8B-B14F-4D97-AF65-F5344CB8AC3E}">
        <p14:creationId xmlns:p14="http://schemas.microsoft.com/office/powerpoint/2010/main" val="4121133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7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207240" cy="6858000"/>
          </a:xfrm>
          <a:prstGeom prst="rect">
            <a:avLst/>
          </a:prstGeom>
          <a:effectLst>
            <a:softEdge rad="0"/>
          </a:effectLst>
        </p:spPr>
      </p:pic>
      <p:sp>
        <p:nvSpPr>
          <p:cNvPr id="4" name="TextBox 3"/>
          <p:cNvSpPr txBox="1"/>
          <p:nvPr/>
        </p:nvSpPr>
        <p:spPr>
          <a:xfrm>
            <a:off x="60960" y="76200"/>
            <a:ext cx="12031980" cy="6647974"/>
          </a:xfrm>
          <a:prstGeom prst="rect">
            <a:avLst/>
          </a:prstGeom>
          <a:gradFill flip="none" rotWithShape="1">
            <a:gsLst>
              <a:gs pos="0">
                <a:schemeClr val="accent4">
                  <a:lumMod val="40000"/>
                  <a:lumOff val="60000"/>
                  <a:alpha val="0"/>
                </a:schemeClr>
              </a:gs>
              <a:gs pos="83000">
                <a:schemeClr val="accent4">
                  <a:lumMod val="60000"/>
                </a:schemeClr>
              </a:gs>
            </a:gsLst>
            <a:path path="circle">
              <a:fillToRect l="50000" t="130000" r="50000" b="-30000"/>
            </a:path>
            <a:tileRect/>
          </a:gradFill>
        </p:spPr>
        <p:txBody>
          <a:bodyPr wrap="square" rtlCol="0">
            <a:spAutoFit/>
          </a:bodyPr>
          <a:lstStyle/>
          <a:p>
            <a:r>
              <a:rPr lang="en-US" dirty="0"/>
              <a:t> </a:t>
            </a:r>
          </a:p>
          <a:p>
            <a:pPr algn="just">
              <a:spcBef>
                <a:spcPts val="600"/>
              </a:spcBef>
            </a:pPr>
            <a:r>
              <a:rPr lang="en-US" sz="5400" i="1" dirty="0">
                <a:solidFill>
                  <a:schemeClr val="bg1"/>
                </a:solidFill>
              </a:rPr>
              <a:t>Now unto him that is able to keep you from falling, and to present you faultless before the presence of his glory with exceeding joy, to the only wise God our </a:t>
            </a:r>
            <a:r>
              <a:rPr lang="en-US" sz="5400" i="1" dirty="0" err="1">
                <a:solidFill>
                  <a:schemeClr val="bg1"/>
                </a:solidFill>
              </a:rPr>
              <a:t>Saviour</a:t>
            </a:r>
            <a:r>
              <a:rPr lang="en-US" sz="5400" i="1" dirty="0">
                <a:solidFill>
                  <a:schemeClr val="bg1"/>
                </a:solidFill>
              </a:rPr>
              <a:t>, be glory and majesty, dominion and power, both now and ever.  Amen.</a:t>
            </a:r>
          </a:p>
          <a:p>
            <a:pPr algn="r">
              <a:spcBef>
                <a:spcPts val="1800"/>
              </a:spcBef>
            </a:pPr>
            <a:r>
              <a:rPr lang="en-US" sz="5400" i="1" dirty="0">
                <a:solidFill>
                  <a:schemeClr val="bg1"/>
                </a:solidFill>
              </a:rPr>
              <a:t>  Jude 1:25</a:t>
            </a:r>
            <a:endParaRPr lang="en-US" sz="4800" dirty="0">
              <a:solidFill>
                <a:schemeClr val="bg1"/>
              </a:solidFill>
            </a:endParaRPr>
          </a:p>
        </p:txBody>
      </p:sp>
    </p:spTree>
    <p:extLst>
      <p:ext uri="{BB962C8B-B14F-4D97-AF65-F5344CB8AC3E}">
        <p14:creationId xmlns:p14="http://schemas.microsoft.com/office/powerpoint/2010/main" val="2580630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blue, jellyfish&#10;&#10;Description automatically generated">
            <a:extLst>
              <a:ext uri="{FF2B5EF4-FFF2-40B4-BE49-F238E27FC236}">
                <a16:creationId xmlns:a16="http://schemas.microsoft.com/office/drawing/2014/main" id="{5346E71E-6177-BC60-B77A-1C3BB1AA9F69}"/>
              </a:ext>
            </a:extLst>
          </p:cNvPr>
          <p:cNvPicPr>
            <a:picLocks noChangeAspect="1"/>
          </p:cNvPicPr>
          <p:nvPr/>
        </p:nvPicPr>
        <p:blipFill rotWithShape="1">
          <a:blip r:embed="rId2">
            <a:extLst>
              <a:ext uri="{28A0092B-C50C-407E-A947-70E740481C1C}">
                <a14:useLocalDpi xmlns:a14="http://schemas.microsoft.com/office/drawing/2010/main" val="0"/>
              </a:ext>
            </a:extLst>
          </a:blip>
          <a:srcRect b="9123"/>
          <a:stretch/>
        </p:blipFill>
        <p:spPr>
          <a:xfrm>
            <a:off x="-30480" y="-48128"/>
            <a:ext cx="12252960" cy="7280694"/>
          </a:xfrm>
          <a:prstGeom prst="rect">
            <a:avLst/>
          </a:prstGeom>
        </p:spPr>
      </p:pic>
      <p:sp>
        <p:nvSpPr>
          <p:cNvPr id="3" name="TextBox 2"/>
          <p:cNvSpPr txBox="1"/>
          <p:nvPr/>
        </p:nvSpPr>
        <p:spPr>
          <a:xfrm>
            <a:off x="645706" y="5057306"/>
            <a:ext cx="8229600" cy="1200329"/>
          </a:xfrm>
          <a:prstGeom prst="rect">
            <a:avLst/>
          </a:prstGeom>
          <a:noFill/>
        </p:spPr>
        <p:txBody>
          <a:bodyPr wrap="square" rtlCol="0">
            <a:spAutoFit/>
          </a:bodyPr>
          <a:lstStyle/>
          <a:p>
            <a:r>
              <a:rPr lang="en-US" sz="7200" dirty="0">
                <a:solidFill>
                  <a:srgbClr val="00FF99"/>
                </a:solidFill>
              </a:rPr>
              <a:t>A MONOMANIAC?</a:t>
            </a:r>
          </a:p>
        </p:txBody>
      </p:sp>
      <p:sp>
        <p:nvSpPr>
          <p:cNvPr id="4" name="TextBox 3">
            <a:extLst>
              <a:ext uri="{FF2B5EF4-FFF2-40B4-BE49-F238E27FC236}">
                <a16:creationId xmlns:a16="http://schemas.microsoft.com/office/drawing/2014/main" id="{8DBE0F17-755B-7F0B-B349-633302F2D0D1}"/>
              </a:ext>
            </a:extLst>
          </p:cNvPr>
          <p:cNvSpPr txBox="1"/>
          <p:nvPr/>
        </p:nvSpPr>
        <p:spPr>
          <a:xfrm rot="21101593">
            <a:off x="472071" y="3737927"/>
            <a:ext cx="2834640" cy="1554480"/>
          </a:xfrm>
          <a:prstGeom prst="rect">
            <a:avLst/>
          </a:prstGeom>
          <a:noFill/>
        </p:spPr>
        <p:txBody>
          <a:bodyPr wrap="square" rtlCol="0">
            <a:spAutoFit/>
          </a:bodyPr>
          <a:lstStyle/>
          <a:p>
            <a:pPr algn="ctr"/>
            <a:r>
              <a:rPr lang="en-US" sz="8000" dirty="0">
                <a:latin typeface="Fave Script Bold Pro" pitchFamily="2" charset="0"/>
              </a:rPr>
              <a:t> </a:t>
            </a:r>
            <a:r>
              <a:rPr lang="en-US" sz="9600" dirty="0">
                <a:latin typeface="Fave Script Bold Pro" pitchFamily="2" charset="0"/>
              </a:rPr>
              <a:t>Are You</a:t>
            </a:r>
            <a:endParaRPr lang="en-US" sz="9600" dirty="0"/>
          </a:p>
        </p:txBody>
      </p:sp>
    </p:spTree>
    <p:extLst>
      <p:ext uri="{BB962C8B-B14F-4D97-AF65-F5344CB8AC3E}">
        <p14:creationId xmlns:p14="http://schemas.microsoft.com/office/powerpoint/2010/main" val="1149584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31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GlowDiffused trans="34000"/>
                    </a14:imgEffect>
                    <a14:imgEffect>
                      <a14:sharpenSoften amount="-50000"/>
                    </a14:imgEffect>
                    <a14:imgEffect>
                      <a14:brightnessContrast bright="3000"/>
                    </a14:imgEffect>
                  </a14:imgLayer>
                </a14:imgProps>
              </a:ext>
              <a:ext uri="{28A0092B-C50C-407E-A947-70E740481C1C}">
                <a14:useLocalDpi xmlns:a14="http://schemas.microsoft.com/office/drawing/2010/main" val="0"/>
              </a:ext>
            </a:extLst>
          </a:blip>
          <a:stretch>
            <a:fillRect/>
          </a:stretch>
        </p:blipFill>
        <p:spPr>
          <a:xfrm flipH="1">
            <a:off x="-308844" y="-139854"/>
            <a:ext cx="12573000" cy="7795260"/>
          </a:xfrm>
          <a:prstGeom prst="rect">
            <a:avLst/>
          </a:prstGeom>
        </p:spPr>
      </p:pic>
      <p:sp>
        <p:nvSpPr>
          <p:cNvPr id="6" name="TextBox 5">
            <a:extLst>
              <a:ext uri="{FF2B5EF4-FFF2-40B4-BE49-F238E27FC236}">
                <a16:creationId xmlns:a16="http://schemas.microsoft.com/office/drawing/2014/main" id="{ADA68182-66E1-BD12-E5A6-DF15B254C9FB}"/>
              </a:ext>
            </a:extLst>
          </p:cNvPr>
          <p:cNvSpPr txBox="1"/>
          <p:nvPr/>
        </p:nvSpPr>
        <p:spPr>
          <a:xfrm>
            <a:off x="1027986" y="748426"/>
            <a:ext cx="10149840" cy="1135696"/>
          </a:xfrm>
          <a:prstGeom prst="rect">
            <a:avLst/>
          </a:prstGeom>
          <a:noFill/>
        </p:spPr>
        <p:txBody>
          <a:bodyPr wrap="square">
            <a:spAutoFit/>
          </a:bodyPr>
          <a:lstStyle/>
          <a:p>
            <a:pPr>
              <a:lnSpc>
                <a:spcPct val="50000"/>
              </a:lnSpc>
            </a:pPr>
            <a:r>
              <a:rPr lang="en-US" sz="8800" dirty="0">
                <a:solidFill>
                  <a:srgbClr val="006699"/>
                </a:solidFill>
                <a:latin typeface="Great Vibes" panose="02000507080000020002" pitchFamily="2" charset="0"/>
              </a:rPr>
              <a:t>Another Angel…</a:t>
            </a:r>
          </a:p>
          <a:p>
            <a:pPr algn="r">
              <a:lnSpc>
                <a:spcPct val="50000"/>
              </a:lnSpc>
            </a:pPr>
            <a:r>
              <a:rPr lang="en-US" sz="4000" dirty="0">
                <a:solidFill>
                  <a:srgbClr val="006699"/>
                </a:solidFill>
              </a:rPr>
              <a:t>Revelation 14:6-7</a:t>
            </a:r>
          </a:p>
        </p:txBody>
      </p:sp>
    </p:spTree>
    <p:extLst>
      <p:ext uri="{BB962C8B-B14F-4D97-AF65-F5344CB8AC3E}">
        <p14:creationId xmlns:p14="http://schemas.microsoft.com/office/powerpoint/2010/main" val="4055322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40080" y="533400"/>
            <a:ext cx="11056620" cy="5909310"/>
          </a:xfrm>
          <a:prstGeom prst="rect">
            <a:avLst/>
          </a:prstGeom>
          <a:noFill/>
        </p:spPr>
        <p:txBody>
          <a:bodyPr wrap="square" rtlCol="0">
            <a:spAutoFit/>
          </a:bodyPr>
          <a:lstStyle/>
          <a:p>
            <a:r>
              <a:rPr lang="en-US" sz="3000" u="sng" dirty="0"/>
              <a:t>Salvation</a:t>
            </a:r>
            <a:endParaRPr lang="en-US" sz="3000" dirty="0"/>
          </a:p>
          <a:p>
            <a:r>
              <a:rPr lang="en-US" sz="3000" dirty="0"/>
              <a:t> </a:t>
            </a:r>
          </a:p>
          <a:p>
            <a:endParaRPr lang="en-US" sz="3000" dirty="0"/>
          </a:p>
          <a:p>
            <a:r>
              <a:rPr lang="en-US" sz="3000" b="1" dirty="0"/>
              <a:t>What does salvation mean?  Matthew 1:21</a:t>
            </a:r>
            <a:r>
              <a:rPr lang="en-US" sz="3000" dirty="0"/>
              <a:t> (deliverance from sin)</a:t>
            </a:r>
          </a:p>
          <a:p>
            <a:r>
              <a:rPr lang="en-US" sz="3000" dirty="0"/>
              <a:t>[COMPARE Matthew 9:21-22 (make whole); 16:25(preserve); Luke 23:35 (deliver) WITH Genesis 12:12, 45:7, 50:20 (allow to live)]</a:t>
            </a:r>
          </a:p>
          <a:p>
            <a:r>
              <a:rPr lang="en-US" sz="3000" dirty="0"/>
              <a:t> </a:t>
            </a:r>
          </a:p>
          <a:p>
            <a:r>
              <a:rPr lang="en-US" sz="3000" b="1" dirty="0"/>
              <a:t>By what means primarily is the knowledge of salvation brought to the human family?  Romans 10:14</a:t>
            </a:r>
            <a:r>
              <a:rPr lang="en-US" sz="3000" dirty="0"/>
              <a:t> (preaching of the gospel)</a:t>
            </a:r>
          </a:p>
          <a:p>
            <a:r>
              <a:rPr lang="en-US" sz="3000" dirty="0"/>
              <a:t> </a:t>
            </a:r>
          </a:p>
          <a:p>
            <a:r>
              <a:rPr lang="en-US" sz="3000" b="1" dirty="0"/>
              <a:t>What is the gospel?  Romans 1:16</a:t>
            </a:r>
            <a:r>
              <a:rPr lang="en-US" sz="3000" dirty="0"/>
              <a:t> (the power of God, through Christ, to save from sin)</a:t>
            </a:r>
          </a:p>
          <a:p>
            <a:endParaRPr lang="en-US" dirty="0"/>
          </a:p>
        </p:txBody>
      </p:sp>
    </p:spTree>
    <p:extLst>
      <p:ext uri="{BB962C8B-B14F-4D97-AF65-F5344CB8AC3E}">
        <p14:creationId xmlns:p14="http://schemas.microsoft.com/office/powerpoint/2010/main" val="1971565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19100" y="579120"/>
            <a:ext cx="11544300" cy="6186309"/>
          </a:xfrm>
          <a:prstGeom prst="rect">
            <a:avLst/>
          </a:prstGeom>
          <a:noFill/>
        </p:spPr>
        <p:txBody>
          <a:bodyPr wrap="square" rtlCol="0">
            <a:spAutoFit/>
          </a:bodyPr>
          <a:lstStyle/>
          <a:p>
            <a:r>
              <a:rPr lang="en-US" sz="3000" u="sng" dirty="0"/>
              <a:t>First Angel’s Message</a:t>
            </a:r>
            <a:endParaRPr lang="en-US" sz="3000" dirty="0"/>
          </a:p>
          <a:p>
            <a:r>
              <a:rPr lang="en-US" sz="3000" dirty="0"/>
              <a:t> </a:t>
            </a:r>
          </a:p>
          <a:p>
            <a:endParaRPr lang="en-US" sz="3000" dirty="0"/>
          </a:p>
          <a:p>
            <a:r>
              <a:rPr lang="en-US" sz="3000" b="1" dirty="0"/>
              <a:t>Are the angels of Revelation literal?</a:t>
            </a:r>
            <a:r>
              <a:rPr lang="en-US" sz="3000" dirty="0"/>
              <a:t> (an angel represents  a movement; e.g. mighty angel=great, strong movement; swift angel=fast-paced movement)</a:t>
            </a:r>
          </a:p>
          <a:p>
            <a:r>
              <a:rPr lang="en-US" sz="3000" b="1" dirty="0"/>
              <a:t> </a:t>
            </a:r>
            <a:endParaRPr lang="en-US" sz="3000" dirty="0"/>
          </a:p>
          <a:p>
            <a:r>
              <a:rPr lang="en-US" sz="3000" b="1" dirty="0"/>
              <a:t>What is the First Angel’s mission?  Revelation 14:6</a:t>
            </a:r>
            <a:r>
              <a:rPr lang="en-US" sz="3000" dirty="0"/>
              <a:t> (preaching the everlasting gospel)</a:t>
            </a:r>
          </a:p>
          <a:p>
            <a:r>
              <a:rPr lang="en-US" sz="3000" dirty="0"/>
              <a:t> </a:t>
            </a:r>
          </a:p>
          <a:p>
            <a:r>
              <a:rPr lang="en-US" sz="3000" b="1" dirty="0"/>
              <a:t>To whom is this gospel to be preached?  Revelation 14:6</a:t>
            </a:r>
            <a:r>
              <a:rPr lang="en-US" sz="3000" dirty="0"/>
              <a:t> (everyone on the earth)</a:t>
            </a:r>
          </a:p>
          <a:p>
            <a:r>
              <a:rPr lang="en-US" dirty="0"/>
              <a:t> </a:t>
            </a:r>
          </a:p>
          <a:p>
            <a:endParaRPr lang="en-US" dirty="0"/>
          </a:p>
        </p:txBody>
      </p:sp>
    </p:spTree>
    <p:extLst>
      <p:ext uri="{BB962C8B-B14F-4D97-AF65-F5344CB8AC3E}">
        <p14:creationId xmlns:p14="http://schemas.microsoft.com/office/powerpoint/2010/main" val="3354712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19100" y="701040"/>
            <a:ext cx="11521440" cy="5970865"/>
          </a:xfrm>
          <a:prstGeom prst="rect">
            <a:avLst/>
          </a:prstGeom>
          <a:noFill/>
        </p:spPr>
        <p:txBody>
          <a:bodyPr wrap="square" rtlCol="0">
            <a:spAutoFit/>
          </a:bodyPr>
          <a:lstStyle/>
          <a:p>
            <a:r>
              <a:rPr lang="en-US" sz="2800" b="1" dirty="0"/>
              <a:t>What is the text of this angel’s message?  Revelation 14:7</a:t>
            </a:r>
            <a:r>
              <a:rPr lang="en-US" sz="2800" dirty="0"/>
              <a:t> (fear God; give glory to Him; His judgment hour has come; worship Him; He made heaven, earth, sea, and the fountains of waters)</a:t>
            </a:r>
          </a:p>
          <a:p>
            <a:r>
              <a:rPr lang="en-US" sz="2800" dirty="0"/>
              <a:t> </a:t>
            </a:r>
          </a:p>
          <a:p>
            <a:r>
              <a:rPr lang="en-US" sz="2800" b="1" dirty="0"/>
              <a:t>What does it mean to fear God?  Job 28:20, 28; Psalm 111:10</a:t>
            </a:r>
            <a:r>
              <a:rPr lang="en-US" sz="2800" dirty="0"/>
              <a:t> (depart from evil and do his commandments; see Deuteronomy 4:5-6; Proverbs 2; 4:7)</a:t>
            </a:r>
          </a:p>
          <a:p>
            <a:r>
              <a:rPr lang="en-US" sz="2800" dirty="0"/>
              <a:t> </a:t>
            </a:r>
          </a:p>
          <a:p>
            <a:r>
              <a:rPr lang="en-US" sz="2800" b="1" dirty="0"/>
              <a:t>What does it mean to give glory to God?</a:t>
            </a:r>
            <a:r>
              <a:rPr lang="en-US" sz="2800" dirty="0"/>
              <a:t> (heap dignity, honor, and praise on Him; live a godly life)</a:t>
            </a:r>
          </a:p>
          <a:p>
            <a:r>
              <a:rPr lang="en-US" sz="2800" dirty="0"/>
              <a:t> </a:t>
            </a:r>
          </a:p>
          <a:p>
            <a:r>
              <a:rPr lang="en-US" sz="2800" b="1" dirty="0"/>
              <a:t>What does it mean to worship the Creator?</a:t>
            </a:r>
            <a:r>
              <a:rPr lang="en-US" sz="2800" dirty="0"/>
              <a:t>  (bow to and reverence Him; to obey Him, including His command to keep holy the seventh day, which He blessed and rested on to commemorate His creation)</a:t>
            </a:r>
          </a:p>
          <a:p>
            <a:endParaRPr lang="en-US" dirty="0"/>
          </a:p>
        </p:txBody>
      </p:sp>
    </p:spTree>
    <p:extLst>
      <p:ext uri="{BB962C8B-B14F-4D97-AF65-F5344CB8AC3E}">
        <p14:creationId xmlns:p14="http://schemas.microsoft.com/office/powerpoint/2010/main" val="2627218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87680" y="302359"/>
            <a:ext cx="11506200" cy="6555641"/>
          </a:xfrm>
          <a:prstGeom prst="rect">
            <a:avLst/>
          </a:prstGeom>
          <a:noFill/>
        </p:spPr>
        <p:txBody>
          <a:bodyPr wrap="square" rtlCol="0">
            <a:spAutoFit/>
          </a:bodyPr>
          <a:lstStyle/>
          <a:p>
            <a:r>
              <a:rPr lang="en-US" sz="2800" u="sng" dirty="0"/>
              <a:t>The Fear of God and Salvation Meet in the Judgment</a:t>
            </a:r>
            <a:endParaRPr lang="en-US" sz="2800" dirty="0"/>
          </a:p>
          <a:p>
            <a:r>
              <a:rPr lang="en-US" sz="2800" dirty="0"/>
              <a:t> </a:t>
            </a:r>
          </a:p>
          <a:p>
            <a:endParaRPr lang="en-US" sz="2800" dirty="0"/>
          </a:p>
          <a:p>
            <a:r>
              <a:rPr lang="en-US" sz="2800" b="1" dirty="0"/>
              <a:t>What judgment does the </a:t>
            </a:r>
            <a:r>
              <a:rPr lang="en-US" sz="2800" b="1" i="1" dirty="0"/>
              <a:t>First</a:t>
            </a:r>
            <a:r>
              <a:rPr lang="en-US" sz="2800" b="1" dirty="0"/>
              <a:t> Angel announce?  1Peter 4:17</a:t>
            </a:r>
            <a:r>
              <a:rPr lang="en-US" sz="2800" dirty="0"/>
              <a:t> (the </a:t>
            </a:r>
            <a:r>
              <a:rPr lang="en-US" sz="2800" i="1" dirty="0"/>
              <a:t>first</a:t>
            </a:r>
            <a:r>
              <a:rPr lang="en-US" sz="2800" dirty="0"/>
              <a:t> judgment; the one that begins at the church) (see Daniel 7:9-10; 2Corinthians 5:10, Ecclesiastes 11:9-10)</a:t>
            </a:r>
          </a:p>
          <a:p>
            <a:r>
              <a:rPr lang="en-US" sz="2800" dirty="0"/>
              <a:t> </a:t>
            </a:r>
          </a:p>
          <a:p>
            <a:r>
              <a:rPr lang="en-US" sz="2800" b="1" dirty="0"/>
              <a:t>When did the First Angel begin to sound? Leviticus 23:23-25</a:t>
            </a:r>
            <a:r>
              <a:rPr lang="en-US" sz="2800" dirty="0"/>
              <a:t> (using the day=year principle, ten years before antitypical judgment day, i.e. Day of Atonement) </a:t>
            </a:r>
          </a:p>
          <a:p>
            <a:r>
              <a:rPr lang="en-US" sz="2800" dirty="0"/>
              <a:t> </a:t>
            </a:r>
          </a:p>
          <a:p>
            <a:r>
              <a:rPr lang="en-US" sz="2800" b="1" dirty="0"/>
              <a:t>The typical Day of Atonement fell on the 10</a:t>
            </a:r>
            <a:r>
              <a:rPr lang="en-US" sz="2800" b="1" baseline="30000" dirty="0"/>
              <a:t>th</a:t>
            </a:r>
            <a:r>
              <a:rPr lang="en-US" sz="2800" b="1" dirty="0"/>
              <a:t> day of the seventh month (Leviticus 23:26-27).  When did the antitypical Day of Atonement begin?  Daniel 8:14</a:t>
            </a:r>
            <a:r>
              <a:rPr lang="en-US" sz="2800" dirty="0"/>
              <a:t> (October 22, 1844—2,300 years from A.D.457)</a:t>
            </a:r>
          </a:p>
          <a:p>
            <a:r>
              <a:rPr lang="en-US" sz="2800" dirty="0"/>
              <a:t> </a:t>
            </a:r>
          </a:p>
        </p:txBody>
      </p:sp>
    </p:spTree>
    <p:extLst>
      <p:ext uri="{BB962C8B-B14F-4D97-AF65-F5344CB8AC3E}">
        <p14:creationId xmlns:p14="http://schemas.microsoft.com/office/powerpoint/2010/main" val="1874017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43840" y="518160"/>
            <a:ext cx="11788140" cy="6124754"/>
          </a:xfrm>
          <a:prstGeom prst="rect">
            <a:avLst/>
          </a:prstGeom>
          <a:noFill/>
        </p:spPr>
        <p:txBody>
          <a:bodyPr wrap="square" rtlCol="0">
            <a:spAutoFit/>
          </a:bodyPr>
          <a:lstStyle/>
          <a:p>
            <a:r>
              <a:rPr lang="en-US" sz="2800" b="1" dirty="0"/>
              <a:t>Is salvation instantaneous and once-and-for-all?  Numbers 28:24; Ezekiel 33:13</a:t>
            </a:r>
            <a:endParaRPr lang="en-US" sz="2800" dirty="0"/>
          </a:p>
          <a:p>
            <a:endParaRPr lang="en-US" sz="2800" dirty="0"/>
          </a:p>
          <a:p>
            <a:r>
              <a:rPr lang="en-US" sz="2800" dirty="0"/>
              <a:t>The High Priest’s work is continual [see Numbers 4:16, 29:6 (daily=regular, continual, perpetual); Hebrews 7:25 (lives to intercede at all times)] so that He is always available to mediate for us the merits of His blood.  Therefore, we should be ever availing ourselves of these benefits.</a:t>
            </a:r>
          </a:p>
          <a:p>
            <a:r>
              <a:rPr lang="en-US" sz="2800" dirty="0"/>
              <a:t> </a:t>
            </a:r>
          </a:p>
          <a:p>
            <a:r>
              <a:rPr lang="en-US" sz="2800" dirty="0"/>
              <a:t>Simply put, salvation is the Divine process by which God accomplishes three things:</a:t>
            </a:r>
          </a:p>
          <a:p>
            <a:pPr marL="640080" indent="-365760"/>
            <a:r>
              <a:rPr lang="en-US" sz="2800" dirty="0"/>
              <a:t>1) He rescues us from death by paying the price to buy us back from Satan; </a:t>
            </a:r>
          </a:p>
          <a:p>
            <a:pPr marL="640080" indent="-365760"/>
            <a:r>
              <a:rPr lang="en-US" sz="2800" dirty="0"/>
              <a:t>2) He empowers us to resist temptation, thus eradicating sinful habits from our lives; and</a:t>
            </a:r>
          </a:p>
          <a:p>
            <a:pPr marL="640080" indent="-365760"/>
            <a:r>
              <a:rPr lang="en-US" sz="2800" dirty="0"/>
              <a:t>3) He grants us a glorified body to complement the character that we have allowed Him to develop in us.</a:t>
            </a:r>
          </a:p>
        </p:txBody>
      </p:sp>
    </p:spTree>
    <p:extLst>
      <p:ext uri="{BB962C8B-B14F-4D97-AF65-F5344CB8AC3E}">
        <p14:creationId xmlns:p14="http://schemas.microsoft.com/office/powerpoint/2010/main" val="2522231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34340" y="815340"/>
            <a:ext cx="11430000" cy="5724644"/>
          </a:xfrm>
          <a:prstGeom prst="rect">
            <a:avLst/>
          </a:prstGeom>
          <a:noFill/>
        </p:spPr>
        <p:txBody>
          <a:bodyPr wrap="square" rtlCol="0">
            <a:spAutoFit/>
          </a:bodyPr>
          <a:lstStyle/>
          <a:p>
            <a:pPr>
              <a:spcAft>
                <a:spcPts val="1800"/>
              </a:spcAft>
            </a:pPr>
            <a:r>
              <a:rPr lang="en-US" sz="4800" dirty="0">
                <a:solidFill>
                  <a:srgbClr val="7030A0"/>
                </a:solidFill>
              </a:rPr>
              <a:t>Keep</a:t>
            </a:r>
            <a:r>
              <a:rPr lang="en-US" sz="4800" dirty="0">
                <a:solidFill>
                  <a:schemeClr val="tx1">
                    <a:lumMod val="85000"/>
                    <a:lumOff val="15000"/>
                  </a:schemeClr>
                </a:solidFill>
              </a:rPr>
              <a:t>=be on guard, preserve, avoid, save</a:t>
            </a:r>
          </a:p>
          <a:p>
            <a:pPr>
              <a:spcAft>
                <a:spcPts val="1800"/>
              </a:spcAft>
            </a:pPr>
            <a:r>
              <a:rPr lang="en-US" sz="4800" dirty="0">
                <a:solidFill>
                  <a:srgbClr val="7030A0"/>
                </a:solidFill>
              </a:rPr>
              <a:t>Present</a:t>
            </a:r>
            <a:r>
              <a:rPr lang="en-US" sz="4800" dirty="0">
                <a:solidFill>
                  <a:schemeClr val="tx1">
                    <a:lumMod val="85000"/>
                    <a:lumOff val="15000"/>
                  </a:schemeClr>
                </a:solidFill>
              </a:rPr>
              <a:t>=bring, establish, hold up</a:t>
            </a:r>
          </a:p>
          <a:p>
            <a:pPr>
              <a:spcAft>
                <a:spcPts val="1800"/>
              </a:spcAft>
            </a:pPr>
            <a:r>
              <a:rPr lang="en-US" sz="4800" dirty="0">
                <a:solidFill>
                  <a:srgbClr val="7030A0"/>
                </a:solidFill>
              </a:rPr>
              <a:t>Faultless</a:t>
            </a:r>
            <a:r>
              <a:rPr lang="en-US" sz="4800" dirty="0">
                <a:solidFill>
                  <a:schemeClr val="tx1">
                    <a:lumMod val="85000"/>
                    <a:lumOff val="15000"/>
                  </a:schemeClr>
                </a:solidFill>
              </a:rPr>
              <a:t>=without blame, blemish, fault, spot</a:t>
            </a:r>
          </a:p>
          <a:p>
            <a:pPr>
              <a:spcAft>
                <a:spcPts val="1800"/>
              </a:spcAft>
            </a:pPr>
            <a:r>
              <a:rPr lang="en-US" sz="4800" dirty="0">
                <a:solidFill>
                  <a:srgbClr val="7030A0"/>
                </a:solidFill>
              </a:rPr>
              <a:t>Before the presence</a:t>
            </a:r>
            <a:r>
              <a:rPr lang="en-US" sz="4800" dirty="0">
                <a:solidFill>
                  <a:schemeClr val="tx1">
                    <a:lumMod val="85000"/>
                    <a:lumOff val="15000"/>
                  </a:schemeClr>
                </a:solidFill>
              </a:rPr>
              <a:t>=directly in front of, in the sight of</a:t>
            </a:r>
          </a:p>
          <a:p>
            <a:r>
              <a:rPr lang="en-US" sz="4800" dirty="0">
                <a:solidFill>
                  <a:srgbClr val="7030A0"/>
                </a:solidFill>
              </a:rPr>
              <a:t>Savior</a:t>
            </a:r>
            <a:r>
              <a:rPr lang="en-US" sz="4800" dirty="0">
                <a:solidFill>
                  <a:schemeClr val="tx1">
                    <a:lumMod val="85000"/>
                    <a:lumOff val="15000"/>
                  </a:schemeClr>
                </a:solidFill>
              </a:rPr>
              <a:t>=deliverer</a:t>
            </a:r>
          </a:p>
          <a:p>
            <a:endParaRPr lang="en-US" dirty="0"/>
          </a:p>
        </p:txBody>
      </p:sp>
    </p:spTree>
    <p:extLst>
      <p:ext uri="{BB962C8B-B14F-4D97-AF65-F5344CB8AC3E}">
        <p14:creationId xmlns:p14="http://schemas.microsoft.com/office/powerpoint/2010/main" val="11923878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684020" y="1104900"/>
            <a:ext cx="8702040" cy="1200329"/>
          </a:xfrm>
          <a:prstGeom prst="rect">
            <a:avLst/>
          </a:prstGeom>
          <a:noFill/>
        </p:spPr>
        <p:txBody>
          <a:bodyPr wrap="square" rtlCol="0">
            <a:spAutoFit/>
          </a:bodyPr>
          <a:lstStyle/>
          <a:p>
            <a:r>
              <a:rPr lang="en-US" sz="7200" dirty="0"/>
              <a:t>The Really Good News</a:t>
            </a:r>
          </a:p>
        </p:txBody>
      </p:sp>
      <p:sp>
        <p:nvSpPr>
          <p:cNvPr id="3" name="TextBox 2"/>
          <p:cNvSpPr txBox="1"/>
          <p:nvPr/>
        </p:nvSpPr>
        <p:spPr>
          <a:xfrm>
            <a:off x="1028700" y="3360420"/>
            <a:ext cx="10035540" cy="1323439"/>
          </a:xfrm>
          <a:prstGeom prst="rect">
            <a:avLst/>
          </a:prstGeom>
          <a:noFill/>
        </p:spPr>
        <p:txBody>
          <a:bodyPr wrap="square" rtlCol="0">
            <a:spAutoFit/>
          </a:bodyPr>
          <a:lstStyle/>
          <a:p>
            <a:pPr algn="ctr"/>
            <a:r>
              <a:rPr lang="en-US" sz="4000" dirty="0">
                <a:solidFill>
                  <a:schemeClr val="bg2">
                    <a:lumMod val="50000"/>
                  </a:schemeClr>
                </a:solidFill>
              </a:rPr>
              <a:t>The EVERLASTING GOSPEL = The Creator God is exercising creative power to save from sin</a:t>
            </a:r>
          </a:p>
        </p:txBody>
      </p:sp>
    </p:spTree>
    <p:extLst>
      <p:ext uri="{BB962C8B-B14F-4D97-AF65-F5344CB8AC3E}">
        <p14:creationId xmlns:p14="http://schemas.microsoft.com/office/powerpoint/2010/main" val="32872457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252960" cy="6858000"/>
          </a:xfrm>
          <a:prstGeom prst="rect">
            <a:avLst/>
          </a:prstGeom>
        </p:spPr>
      </p:pic>
      <p:sp>
        <p:nvSpPr>
          <p:cNvPr id="3" name="TextBox 2"/>
          <p:cNvSpPr txBox="1"/>
          <p:nvPr/>
        </p:nvSpPr>
        <p:spPr>
          <a:xfrm>
            <a:off x="2933700" y="2303681"/>
            <a:ext cx="6484621" cy="2554545"/>
          </a:xfrm>
          <a:prstGeom prst="rect">
            <a:avLst/>
          </a:prstGeom>
          <a:noFill/>
        </p:spPr>
        <p:txBody>
          <a:bodyPr wrap="square" rtlCol="0">
            <a:spAutoFit/>
          </a:bodyPr>
          <a:lstStyle/>
          <a:p>
            <a:pPr algn="ctr"/>
            <a:r>
              <a:rPr lang="en-US" sz="8000" dirty="0"/>
              <a:t>MONOMANICS WANTED!</a:t>
            </a:r>
          </a:p>
        </p:txBody>
      </p:sp>
    </p:spTree>
    <p:extLst>
      <p:ext uri="{BB962C8B-B14F-4D97-AF65-F5344CB8AC3E}">
        <p14:creationId xmlns:p14="http://schemas.microsoft.com/office/powerpoint/2010/main" val="861846191"/>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mokey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12828</TotalTime>
  <Words>2102</Words>
  <Application>Microsoft Office PowerPoint</Application>
  <PresentationFormat>Widescreen</PresentationFormat>
  <Paragraphs>155</Paragraphs>
  <Slides>38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Berlin Sans FB</vt:lpstr>
      <vt:lpstr>Calibri</vt:lpstr>
      <vt:lpstr>Calibri Light</vt:lpstr>
      <vt:lpstr>Fave Script Bold Pro</vt:lpstr>
      <vt:lpstr>Georgia</vt:lpstr>
      <vt:lpstr>Great Vibes</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MONOMANIA</dc:title>
  <dc:creator>trotmanp</dc:creator>
  <cp:lastModifiedBy>Sigamoney, Sherwin</cp:lastModifiedBy>
  <cp:revision>22</cp:revision>
  <dcterms:created xsi:type="dcterms:W3CDTF">2017-03-25T03:54:14Z</dcterms:created>
  <dcterms:modified xsi:type="dcterms:W3CDTF">2022-10-22T15:57:09Z</dcterms:modified>
</cp:coreProperties>
</file>