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99" r:id="rId2"/>
    <p:sldId id="282" r:id="rId3"/>
    <p:sldId id="283" r:id="rId4"/>
    <p:sldId id="256" r:id="rId5"/>
    <p:sldId id="257" r:id="rId6"/>
    <p:sldId id="301" r:id="rId7"/>
    <p:sldId id="258" r:id="rId8"/>
    <p:sldId id="259" r:id="rId9"/>
    <p:sldId id="260" r:id="rId10"/>
    <p:sldId id="261" r:id="rId11"/>
    <p:sldId id="262" r:id="rId12"/>
    <p:sldId id="264" r:id="rId13"/>
    <p:sldId id="263" r:id="rId14"/>
    <p:sldId id="265" r:id="rId15"/>
    <p:sldId id="268" r:id="rId16"/>
    <p:sldId id="267" r:id="rId17"/>
    <p:sldId id="269" r:id="rId18"/>
    <p:sldId id="270" r:id="rId19"/>
    <p:sldId id="271" r:id="rId20"/>
    <p:sldId id="273" r:id="rId21"/>
    <p:sldId id="274" r:id="rId22"/>
    <p:sldId id="275" r:id="rId23"/>
    <p:sldId id="276" r:id="rId24"/>
    <p:sldId id="277" r:id="rId25"/>
    <p:sldId id="278" r:id="rId26"/>
    <p:sldId id="279" r:id="rId27"/>
    <p:sldId id="280" r:id="rId28"/>
    <p:sldId id="281" r:id="rId29"/>
    <p:sldId id="284" r:id="rId30"/>
    <p:sldId id="285" r:id="rId31"/>
    <p:sldId id="287" r:id="rId32"/>
    <p:sldId id="288" r:id="rId33"/>
    <p:sldId id="289" r:id="rId34"/>
    <p:sldId id="300" r:id="rId35"/>
    <p:sldId id="290" r:id="rId36"/>
    <p:sldId id="291" r:id="rId37"/>
    <p:sldId id="292" r:id="rId38"/>
    <p:sldId id="293" r:id="rId39"/>
    <p:sldId id="294" r:id="rId40"/>
    <p:sldId id="295" r:id="rId41"/>
    <p:sldId id="29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09"/>
    <p:restoredTop sz="96327"/>
  </p:normalViewPr>
  <p:slideViewPr>
    <p:cSldViewPr snapToGrid="0" snapToObjects="1">
      <p:cViewPr varScale="1">
        <p:scale>
          <a:sx n="123" d="100"/>
          <a:sy n="123" d="100"/>
        </p:scale>
        <p:origin x="872" y="192"/>
      </p:cViewPr>
      <p:guideLst/>
    </p:cSldViewPr>
  </p:slideViewPr>
  <p:notesTextViewPr>
    <p:cViewPr>
      <p:scale>
        <a:sx n="1" d="1"/>
        <a:sy n="1" d="1"/>
      </p:scale>
      <p:origin x="0" y="-856"/>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DF01F-DEC6-A746-A00C-64EAFDCBDEF4}" type="datetimeFigureOut">
              <a:rPr lang="en-US" smtClean="0"/>
              <a:t>11/6/21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CD3FC4-C1F0-3F4E-B811-A9E53C412EAA}" type="slidenum">
              <a:rPr lang="en-US" smtClean="0"/>
              <a:t>‹#›</a:t>
            </a:fld>
            <a:endParaRPr lang="en-US"/>
          </a:p>
        </p:txBody>
      </p:sp>
    </p:spTree>
    <p:extLst>
      <p:ext uri="{BB962C8B-B14F-4D97-AF65-F5344CB8AC3E}">
        <p14:creationId xmlns:p14="http://schemas.microsoft.com/office/powerpoint/2010/main" val="1179653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houstonchronicle.com/news/houston-texas/crime/article/Skeletal-remains-three-children-found-in-Harris-16559130.php"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twitter.com/SheriffEd_HCSO/status/1452582951376592904"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m.egwwritings.org/en/book/1965.44944#44944"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m.egwwritings.org/en/book/14064.6844001#6844001"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m.egwwritings.org/en/book/1965.44946#44946"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Good morning and Happy Sabbath to each one of you. Once again it is a joy to worship the Lord in the company of God’s faithful children.</a:t>
            </a:r>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trust and pray that God is keeping all of us safe and we are constantly in His care and protection. However, it is still recommended that we take all safety precautions. Personally, I recommend that we continue to wear the mask as we come together to worship. It is to create a safety atmosphere for everyone. And we follow the protocols. God is still in control and we rely on Him for wisdom in these circumstances.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Please bow down with me before the King of Kings as I share a message about trusting God.</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Let us Pray:</a:t>
            </a:r>
          </a:p>
          <a:p>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7244612-29AD-764A-B78D-AA205D484E80}" type="slidenum">
              <a:rPr lang="en-US" smtClean="0"/>
              <a:t>1</a:t>
            </a:fld>
            <a:endParaRPr lang="en-US"/>
          </a:p>
        </p:txBody>
      </p:sp>
    </p:spTree>
    <p:extLst>
      <p:ext uri="{BB962C8B-B14F-4D97-AF65-F5344CB8AC3E}">
        <p14:creationId xmlns:p14="http://schemas.microsoft.com/office/powerpoint/2010/main" val="1592232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000000"/>
              </a:solidFill>
              <a:effectLst/>
              <a:latin typeface="-apple-system"/>
            </a:endParaRPr>
          </a:p>
          <a:p>
            <a:pPr algn="l"/>
            <a:r>
              <a:rPr lang="en-US" b="0" i="0" dirty="0">
                <a:solidFill>
                  <a:srgbClr val="000000"/>
                </a:solidFill>
                <a:effectLst/>
                <a:latin typeface="-apple-system"/>
              </a:rPr>
              <a:t>Most of us don’t like waiting.</a:t>
            </a:r>
          </a:p>
          <a:p>
            <a:pPr algn="l"/>
            <a:r>
              <a:rPr lang="en-US" b="0" i="0" dirty="0">
                <a:solidFill>
                  <a:srgbClr val="000000"/>
                </a:solidFill>
                <a:effectLst/>
                <a:latin typeface="-apple-system"/>
              </a:rPr>
              <a:t>We are annoyed with lengthy checkout lines at the store, frustrated by long red lights, waiting in Doctor's office. </a:t>
            </a:r>
          </a:p>
          <a:p>
            <a:pPr algn="l"/>
            <a:endParaRPr lang="en-US" b="0" i="0" dirty="0">
              <a:solidFill>
                <a:srgbClr val="000000"/>
              </a:solidFill>
              <a:effectLst/>
              <a:latin typeface="-apple-system"/>
            </a:endParaRPr>
          </a:p>
          <a:p>
            <a:pPr algn="l"/>
            <a:r>
              <a:rPr lang="en-US" b="0" i="0" dirty="0">
                <a:solidFill>
                  <a:srgbClr val="000000"/>
                </a:solidFill>
                <a:effectLst/>
                <a:latin typeface="-apple-system"/>
              </a:rPr>
              <a:t>But we especially don’t like waiting on God. Of all the commands of Scripture, perhaps this is one of the hardest to obey.</a:t>
            </a: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a:t>
            </a:fld>
            <a:endParaRPr lang="en-US"/>
          </a:p>
        </p:txBody>
      </p:sp>
    </p:spTree>
    <p:extLst>
      <p:ext uri="{BB962C8B-B14F-4D97-AF65-F5344CB8AC3E}">
        <p14:creationId xmlns:p14="http://schemas.microsoft.com/office/powerpoint/2010/main" val="1076488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forewarned certain times in our daily lives about delays. </a:t>
            </a:r>
          </a:p>
          <a:p>
            <a:endParaRPr lang="en-US" b="0" i="0" dirty="0">
              <a:solidFill>
                <a:srgbClr val="333333"/>
              </a:solidFill>
              <a:effectLst/>
              <a:latin typeface="caslon"/>
            </a:endParaRPr>
          </a:p>
          <a:p>
            <a:r>
              <a:rPr lang="en-US" b="0" i="0" dirty="0">
                <a:solidFill>
                  <a:srgbClr val="333333"/>
                </a:solidFill>
                <a:effectLst/>
                <a:latin typeface="caslon"/>
              </a:rPr>
              <a:t>Two refrains accompany one another in the pages of the Bible. </a:t>
            </a:r>
          </a:p>
          <a:p>
            <a:endParaRPr lang="en-US" b="0" i="0" dirty="0">
              <a:solidFill>
                <a:srgbClr val="333333"/>
              </a:solidFill>
              <a:effectLst/>
              <a:latin typeface="caslon"/>
            </a:endParaRPr>
          </a:p>
          <a:p>
            <a:r>
              <a:rPr lang="en-US" b="0" i="0" dirty="0">
                <a:solidFill>
                  <a:srgbClr val="333333"/>
                </a:solidFill>
                <a:effectLst/>
                <a:latin typeface="caslon"/>
              </a:rPr>
              <a:t>God's message to individuals and groups alike is often, "Wait." </a:t>
            </a:r>
          </a:p>
          <a:p>
            <a:endParaRPr lang="en-US" b="0" i="0" dirty="0">
              <a:solidFill>
                <a:srgbClr val="333333"/>
              </a:solidFill>
              <a:effectLst/>
              <a:latin typeface="caslon"/>
            </a:endParaRPr>
          </a:p>
          <a:p>
            <a:r>
              <a:rPr lang="en-US" b="0" i="0" dirty="0">
                <a:solidFill>
                  <a:srgbClr val="333333"/>
                </a:solidFill>
                <a:effectLst/>
                <a:latin typeface="caslon"/>
              </a:rPr>
              <a:t>Individuals and groups, likewise, often ask, "How long, O LORD?”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 want to remind you this morning that there is a place we can trust while we wait. Let me repeat, there is a place we can trust while we wait.</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a:t>
            </a:fld>
            <a:endParaRPr lang="en-US"/>
          </a:p>
        </p:txBody>
      </p:sp>
    </p:spTree>
    <p:extLst>
      <p:ext uri="{BB962C8B-B14F-4D97-AF65-F5344CB8AC3E}">
        <p14:creationId xmlns:p14="http://schemas.microsoft.com/office/powerpoint/2010/main" val="500384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Who do we trust while we are waiting?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 find it sort of fascinating, especially beginning in 2020 and even now presently, to think about whose word do we trust?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Who do you trust?</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4</a:t>
            </a:fld>
            <a:endParaRPr lang="en-US"/>
          </a:p>
        </p:txBody>
      </p:sp>
    </p:spTree>
    <p:extLst>
      <p:ext uri="{BB962C8B-B14F-4D97-AF65-F5344CB8AC3E}">
        <p14:creationId xmlns:p14="http://schemas.microsoft.com/office/powerpoint/2010/main" val="85683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202124"/>
                </a:solidFill>
                <a:effectLst/>
                <a:latin typeface="arial" panose="020B0604020202020204" pitchFamily="34" charset="0"/>
              </a:rPr>
              <a:t>We all agree that there are Trust Issues. </a:t>
            </a:r>
          </a:p>
          <a:p>
            <a:endParaRPr lang="en-US" b="0" i="0" u="none" strike="noStrike" dirty="0">
              <a:solidFill>
                <a:srgbClr val="202124"/>
              </a:solidFill>
              <a:effectLst/>
              <a:latin typeface="arial" panose="020B0604020202020204" pitchFamily="34" charset="0"/>
            </a:endParaRPr>
          </a:p>
          <a:p>
            <a:r>
              <a:rPr lang="en-US" b="0" i="0" u="none" strike="noStrike" dirty="0">
                <a:solidFill>
                  <a:srgbClr val="202124"/>
                </a:solidFill>
                <a:effectLst/>
                <a:latin typeface="arial" panose="020B0604020202020204" pitchFamily="34" charset="0"/>
              </a:rPr>
              <a:t>Trust issues are characterized by </a:t>
            </a:r>
            <a:r>
              <a:rPr lang="en-US" b="1" i="0" u="none" strike="noStrike" dirty="0">
                <a:solidFill>
                  <a:srgbClr val="202124"/>
                </a:solidFill>
                <a:effectLst/>
                <a:latin typeface="arial" panose="020B0604020202020204" pitchFamily="34" charset="0"/>
              </a:rPr>
              <a:t>fears of betrayal, abandonment, and manipulation</a:t>
            </a:r>
            <a:r>
              <a:rPr lang="en-US" b="0" i="0" u="none" strike="noStrike" dirty="0">
                <a:solidFill>
                  <a:srgbClr val="202124"/>
                </a:solidFill>
                <a:effectLst/>
                <a:latin typeface="arial" panose="020B0604020202020204" pitchFamily="34" charset="0"/>
              </a:rPr>
              <a:t>. </a:t>
            </a:r>
          </a:p>
          <a:p>
            <a:endParaRPr lang="en-US" b="0" i="0" u="none" strike="noStrike" dirty="0">
              <a:solidFill>
                <a:srgbClr val="202124"/>
              </a:solidFill>
              <a:effectLst/>
              <a:latin typeface="arial" panose="020B0604020202020204" pitchFamily="34" charset="0"/>
            </a:endParaRPr>
          </a:p>
          <a:p>
            <a:r>
              <a:rPr lang="en-US" b="0" i="0" u="none" strike="noStrike" dirty="0">
                <a:solidFill>
                  <a:srgbClr val="202124"/>
                </a:solidFill>
                <a:effectLst/>
                <a:latin typeface="arial" panose="020B0604020202020204" pitchFamily="34" charset="0"/>
              </a:rPr>
              <a:t>Many of us have these feelings—whether we have trouble trusting our boyfriends and girlfriends, or our parental figures, or even our doctors.</a:t>
            </a:r>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5</a:t>
            </a:fld>
            <a:endParaRPr lang="en-US"/>
          </a:p>
        </p:txBody>
      </p:sp>
    </p:spTree>
    <p:extLst>
      <p:ext uri="{BB962C8B-B14F-4D97-AF65-F5344CB8AC3E}">
        <p14:creationId xmlns:p14="http://schemas.microsoft.com/office/powerpoint/2010/main" val="2095289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1" i="0" u="none" strike="noStrike">
                <a:solidFill>
                  <a:srgbClr val="000000"/>
                </a:solidFill>
                <a:effectLst/>
                <a:latin typeface="neue-haas-grotesk-display"/>
              </a:rPr>
              <a:t>Remains found in Texas apartment believed to be abandon children’s brother</a:t>
            </a:r>
            <a:endParaRPr lang="en-US" b="0" dirty="0">
              <a:solidFill>
                <a:srgbClr val="000000"/>
              </a:solidFill>
              <a:effectLst/>
              <a:latin typeface="Arial" panose="020B0604020202020204" pitchFamily="34" charset="0"/>
            </a:endParaRPr>
          </a:p>
          <a:p>
            <a:pPr fontAlgn="base"/>
            <a:r>
              <a:rPr lang="en-US" b="0" dirty="0">
                <a:solidFill>
                  <a:srgbClr val="000000"/>
                </a:solidFill>
                <a:effectLst/>
                <a:latin typeface="Arial" panose="020B0604020202020204" pitchFamily="34" charset="0"/>
              </a:rPr>
              <a:t>October 25, 2021 </a:t>
            </a:r>
            <a:endParaRPr lang="en-US" b="1" dirty="0">
              <a:solidFill>
                <a:srgbClr val="000000"/>
              </a:solidFill>
              <a:effectLst/>
              <a:latin typeface="Arial" panose="020B0604020202020204" pitchFamily="34" charset="0"/>
            </a:endParaRPr>
          </a:p>
          <a:p>
            <a:pPr fontAlgn="base"/>
            <a:r>
              <a:rPr lang="en-US" b="0" dirty="0">
                <a:solidFill>
                  <a:srgbClr val="2A2A2A"/>
                </a:solidFill>
                <a:effectLst/>
                <a:latin typeface="Arial" panose="020B0604020202020204" pitchFamily="34" charset="0"/>
              </a:rPr>
              <a:t>The three abandoned children fending for themselves in a deplorable Texas apartment were living with the body of their 9-year-old brother — who may have been rotting there for a year, authorities said Monday.</a:t>
            </a:r>
          </a:p>
          <a:p>
            <a:pPr fontAlgn="base"/>
            <a:r>
              <a:rPr lang="en-US" b="0" dirty="0">
                <a:solidFill>
                  <a:srgbClr val="2A2A2A"/>
                </a:solidFill>
                <a:effectLst/>
                <a:latin typeface="Arial" panose="020B0604020202020204" pitchFamily="34" charset="0"/>
              </a:rPr>
              <a:t>The oldest of the children — a 15-year-old boy — called 911 around 4 p.m. Sunday to report that his brother had been dead for a year in the Houston apartment that he shared with his siblings, Harris County Sheriff Ed Gonzalez said.</a:t>
            </a:r>
          </a:p>
          <a:p>
            <a:pPr fontAlgn="base"/>
            <a:r>
              <a:rPr lang="en-US" b="0" dirty="0">
                <a:solidFill>
                  <a:srgbClr val="2A2A2A"/>
                </a:solidFill>
                <a:effectLst/>
                <a:latin typeface="Arial" panose="020B0604020202020204" pitchFamily="34" charset="0"/>
              </a:rPr>
              <a:t>“They were in there while the body was deteriorating,” Gonzalez </a:t>
            </a:r>
            <a:r>
              <a:rPr lang="en-US" b="0" u="none" strike="noStrike" dirty="0">
                <a:solidFill>
                  <a:srgbClr val="C60800"/>
                </a:solidFill>
                <a:effectLst/>
                <a:latin typeface="Arial" panose="020B0604020202020204" pitchFamily="34" charset="0"/>
                <a:hlinkClick r:id="rId3"/>
              </a:rPr>
              <a:t>told the Houston Chronicle</a:t>
            </a:r>
            <a:r>
              <a:rPr lang="en-US" b="1" dirty="0">
                <a:solidFill>
                  <a:srgbClr val="2A2A2A"/>
                </a:solidFill>
                <a:effectLst/>
                <a:latin typeface="Arial" panose="020B0604020202020204" pitchFamily="34" charset="0"/>
              </a:rPr>
              <a:t>.</a:t>
            </a:r>
            <a:endParaRPr lang="en-US" b="0" dirty="0">
              <a:solidFill>
                <a:srgbClr val="2A2A2A"/>
              </a:solidFill>
              <a:effectLst/>
              <a:latin typeface="Arial" panose="020B0604020202020204" pitchFamily="34" charset="0"/>
            </a:endParaRPr>
          </a:p>
          <a:p>
            <a:pPr fontAlgn="base"/>
            <a:r>
              <a:rPr lang="en-US" b="0" dirty="0">
                <a:solidFill>
                  <a:srgbClr val="2A2A2A"/>
                </a:solidFill>
                <a:effectLst/>
                <a:latin typeface="Arial" panose="020B0604020202020204" pitchFamily="34" charset="0"/>
              </a:rPr>
              <a:t>When deputies arrived Sunday, they discovered the remains of a “small child” consistent with the description that the teen provided, Gonzalez said.</a:t>
            </a:r>
          </a:p>
          <a:p>
            <a:pPr fontAlgn="base"/>
            <a:r>
              <a:rPr lang="en-US" b="0" dirty="0">
                <a:solidFill>
                  <a:srgbClr val="2A2A2A"/>
                </a:solidFill>
                <a:effectLst/>
                <a:latin typeface="Arial" panose="020B0604020202020204" pitchFamily="34" charset="0"/>
              </a:rPr>
              <a:t>Deputies located the 15-year-old, as well as his brothers, ages 10 and 7.</a:t>
            </a:r>
          </a:p>
          <a:p>
            <a:pPr fontAlgn="base"/>
            <a:r>
              <a:rPr lang="en-US" b="0" dirty="0">
                <a:solidFill>
                  <a:srgbClr val="2A2A2A"/>
                </a:solidFill>
                <a:effectLst/>
                <a:latin typeface="Arial" panose="020B0604020202020204" pitchFamily="34" charset="0"/>
              </a:rPr>
              <a:t>The younger brothers “appeared malnourished and showed signs of physical injury,” Gonzalez said.</a:t>
            </a:r>
          </a:p>
          <a:p>
            <a:pPr fontAlgn="base"/>
            <a:r>
              <a:rPr lang="en-US" b="0" dirty="0">
                <a:solidFill>
                  <a:srgbClr val="2A2A2A"/>
                </a:solidFill>
                <a:effectLst/>
                <a:latin typeface="Arial" panose="020B0604020202020204" pitchFamily="34" charset="0"/>
              </a:rPr>
              <a:t>“All three were transported to a hospital to be assessed and treated for their injuries,” he </a:t>
            </a:r>
            <a:r>
              <a:rPr lang="en-US" b="0" u="none" strike="noStrike" dirty="0">
                <a:solidFill>
                  <a:srgbClr val="C60800"/>
                </a:solidFill>
                <a:effectLst/>
                <a:latin typeface="Arial" panose="020B0604020202020204" pitchFamily="34" charset="0"/>
                <a:hlinkClick r:id="rId4"/>
              </a:rPr>
              <a:t>tweeted</a:t>
            </a:r>
            <a:r>
              <a:rPr lang="en-US" b="0" dirty="0">
                <a:solidFill>
                  <a:srgbClr val="2A2A2A"/>
                </a:solidFill>
                <a:effectLst/>
                <a:latin typeface="Arial" panose="020B0604020202020204" pitchFamily="34" charset="0"/>
              </a:rPr>
              <a:t>. </a:t>
            </a:r>
          </a:p>
          <a:p>
            <a:pPr fontAlgn="base"/>
            <a:r>
              <a:rPr lang="en-US" dirty="0">
                <a:effectLst/>
              </a:rPr>
              <a:t>The apartment where cops believe they have found the skeletal remains of a 9-year-old boy in Houston.</a:t>
            </a:r>
            <a:r>
              <a:rPr lang="en-US" b="0" dirty="0">
                <a:solidFill>
                  <a:srgbClr val="585858"/>
                </a:solidFill>
                <a:effectLst/>
                <a:latin typeface="Arial" panose="020B0604020202020204" pitchFamily="34" charset="0"/>
              </a:rPr>
              <a:t>FOX4</a:t>
            </a:r>
            <a:r>
              <a:rPr lang="en-US" b="0" dirty="0">
                <a:solidFill>
                  <a:srgbClr val="2A2A2A"/>
                </a:solidFill>
                <a:effectLst/>
                <a:latin typeface="Arial" panose="020B0604020202020204" pitchFamily="34" charset="0"/>
              </a:rPr>
              <a:t>The sheriff said it appeared that the remains and the brothers had been abandoned for an “extended” period of time.</a:t>
            </a:r>
          </a:p>
          <a:p>
            <a:pPr fontAlgn="base"/>
            <a:r>
              <a:rPr lang="en-US" b="0" dirty="0">
                <a:solidFill>
                  <a:srgbClr val="2A2A2A"/>
                </a:solidFill>
                <a:effectLst/>
                <a:latin typeface="Arial" panose="020B0604020202020204" pitchFamily="34" charset="0"/>
              </a:rPr>
              <a:t>“And I emphasize extended,” Gonzalez said.</a:t>
            </a:r>
          </a:p>
          <a:p>
            <a:pPr fontAlgn="base"/>
            <a:r>
              <a:rPr lang="en-US" b="0" dirty="0">
                <a:solidFill>
                  <a:srgbClr val="2A2A2A"/>
                </a:solidFill>
                <a:effectLst/>
                <a:latin typeface="Arial" panose="020B0604020202020204" pitchFamily="34" charset="0"/>
              </a:rPr>
              <a:t>The brothers are now in Child Protective Services’ custody.</a:t>
            </a:r>
          </a:p>
          <a:p>
            <a:pPr fontAlgn="base"/>
            <a:r>
              <a:rPr lang="en-US" b="0" dirty="0">
                <a:solidFill>
                  <a:srgbClr val="2A2A2A"/>
                </a:solidFill>
                <a:effectLst/>
                <a:latin typeface="Arial" panose="020B0604020202020204" pitchFamily="34" charset="0"/>
              </a:rPr>
              <a:t>Gonzalez said it’s believed that the children had been living without their parents for several months, forcing the eldest son to step up as the caretaker.</a:t>
            </a:r>
          </a:p>
          <a:p>
            <a:pPr fontAlgn="base"/>
            <a:r>
              <a:rPr lang="en-US" b="0" dirty="0">
                <a:solidFill>
                  <a:srgbClr val="2A2A2A"/>
                </a:solidFill>
                <a:effectLst/>
                <a:latin typeface="Arial" panose="020B0604020202020204" pitchFamily="34" charset="0"/>
              </a:rPr>
              <a:t>“Our hearts break for those three. They are still children,” the sheriff said.</a:t>
            </a:r>
          </a:p>
          <a:p>
            <a:pPr fontAlgn="base"/>
            <a:r>
              <a:rPr lang="en-US" b="0" dirty="0">
                <a:solidFill>
                  <a:srgbClr val="2A2A2A"/>
                </a:solidFill>
                <a:effectLst/>
                <a:latin typeface="Arial" panose="020B0604020202020204" pitchFamily="34" charset="0"/>
              </a:rPr>
              <a:t>For at least a couple of weeks, the children had not had power in the apartment, the Chronicle reported.</a:t>
            </a:r>
          </a:p>
          <a:p>
            <a:pPr fontAlgn="base"/>
            <a:r>
              <a:rPr lang="en-US" b="0" dirty="0">
                <a:solidFill>
                  <a:srgbClr val="2A2A2A"/>
                </a:solidFill>
                <a:effectLst/>
                <a:latin typeface="Arial" panose="020B0604020202020204" pitchFamily="34" charset="0"/>
              </a:rPr>
              <a:t>A neighbor had been helping the boys, bringing them food and charging their cell phone, the outlet reported.</a:t>
            </a:r>
          </a:p>
          <a:p>
            <a:pPr fontAlgn="base"/>
            <a:r>
              <a:rPr lang="en-US" b="0" dirty="0">
                <a:solidFill>
                  <a:srgbClr val="2A2A2A"/>
                </a:solidFill>
                <a:effectLst/>
                <a:latin typeface="Arial" panose="020B0604020202020204" pitchFamily="34" charset="0"/>
              </a:rPr>
              <a:t>It’s unclear whether they attended school.</a:t>
            </a:r>
          </a:p>
          <a:p>
            <a:pPr fontAlgn="base"/>
            <a:r>
              <a:rPr lang="en-US" b="0" dirty="0">
                <a:solidFill>
                  <a:srgbClr val="2A2A2A"/>
                </a:solidFill>
                <a:effectLst/>
                <a:latin typeface="Arial" panose="020B0604020202020204" pitchFamily="34" charset="0"/>
              </a:rPr>
              <a:t>The mother and her boyfriend were brought in for questioning, but have since been released and no charges have been filed, authorities said.</a:t>
            </a: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6</a:t>
            </a:fld>
            <a:endParaRPr lang="en-US"/>
          </a:p>
        </p:txBody>
      </p:sp>
    </p:spTree>
    <p:extLst>
      <p:ext uri="{BB962C8B-B14F-4D97-AF65-F5344CB8AC3E}">
        <p14:creationId xmlns:p14="http://schemas.microsoft.com/office/powerpoint/2010/main" val="4188046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TimesNewRomanPSMT"/>
              <a:ea typeface="Times New Roman" panose="02020603050405020304" pitchFamily="18" charset="0"/>
              <a:cs typeface="Times New Roman" panose="02020603050405020304" pitchFamily="18" charset="0"/>
            </a:endParaRPr>
          </a:p>
          <a:p>
            <a:r>
              <a:rPr lang="en-US" sz="1800" dirty="0">
                <a:effectLst/>
                <a:latin typeface="TimesNewRomanPSMT"/>
                <a:ea typeface="Times New Roman" panose="02020603050405020304" pitchFamily="18" charset="0"/>
                <a:cs typeface="Times New Roman" panose="02020603050405020304" pitchFamily="18" charset="0"/>
              </a:rPr>
              <a:t>I used to think that Walter Cronkite, and Chet Huntly and David Brinkley the  news casters of the yester years were worthy of my trust. </a:t>
            </a:r>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7</a:t>
            </a:fld>
            <a:endParaRPr lang="en-US"/>
          </a:p>
        </p:txBody>
      </p:sp>
    </p:spTree>
    <p:extLst>
      <p:ext uri="{BB962C8B-B14F-4D97-AF65-F5344CB8AC3E}">
        <p14:creationId xmlns:p14="http://schemas.microsoft.com/office/powerpoint/2010/main" val="3179949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There was a time when it felt sort of okay to trust our political leaders...but we’ve all reduced our level of trust in 2020!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8</a:t>
            </a:fld>
            <a:endParaRPr lang="en-US"/>
          </a:p>
        </p:txBody>
      </p:sp>
    </p:spTree>
    <p:extLst>
      <p:ext uri="{BB962C8B-B14F-4D97-AF65-F5344CB8AC3E}">
        <p14:creationId xmlns:p14="http://schemas.microsoft.com/office/powerpoint/2010/main" val="689791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Some feel safe in trusting scientists but then, being true to their science, they make a new scientific discovery that blows their old scientific conclusion out of the water.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And the result of too much broken or disappointed or mistaken trust turns us all a little skeptical. </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9</a:t>
            </a:fld>
            <a:endParaRPr lang="en-US"/>
          </a:p>
        </p:txBody>
      </p:sp>
    </p:spTree>
    <p:extLst>
      <p:ext uri="{BB962C8B-B14F-4D97-AF65-F5344CB8AC3E}">
        <p14:creationId xmlns:p14="http://schemas.microsoft.com/office/powerpoint/2010/main" val="4235640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 want to remind you in the story of the first Advent, when Jesus came to our earth and in the promise of the second Advent when Jesus will return,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that there is a place we can trust while we wait.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10</a:t>
            </a:fld>
            <a:endParaRPr lang="en-US"/>
          </a:p>
        </p:txBody>
      </p:sp>
    </p:spTree>
    <p:extLst>
      <p:ext uri="{BB962C8B-B14F-4D97-AF65-F5344CB8AC3E}">
        <p14:creationId xmlns:p14="http://schemas.microsoft.com/office/powerpoint/2010/main" val="3835872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While Daniel was waiting for the 70 years of captivity to end, he trusted in the writings of Jeremiah the prophet.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He knew when the captivity began, and he trusted God’s word through Jeremiah that their captivity would last for 70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By his best calculations he realized that they were only 3 - 4 years away from returning to Jerusalem.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11</a:t>
            </a:fld>
            <a:endParaRPr lang="en-US"/>
          </a:p>
        </p:txBody>
      </p:sp>
    </p:spTree>
    <p:extLst>
      <p:ext uri="{BB962C8B-B14F-4D97-AF65-F5344CB8AC3E}">
        <p14:creationId xmlns:p14="http://schemas.microsoft.com/office/powerpoint/2010/main" val="2198767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Until he read about the reasons for the captivity. If he could trust God’s word,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 captivity happened because of the people turning away from God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not trusting God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not confessing their sins.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12</a:t>
            </a:fld>
            <a:endParaRPr lang="en-US"/>
          </a:p>
        </p:txBody>
      </p:sp>
    </p:spTree>
    <p:extLst>
      <p:ext uri="{BB962C8B-B14F-4D97-AF65-F5344CB8AC3E}">
        <p14:creationId xmlns:p14="http://schemas.microsoft.com/office/powerpoint/2010/main" val="319004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2800" b="1" i="0" baseline="30000" dirty="0">
                <a:solidFill>
                  <a:srgbClr val="000000"/>
                </a:solidFill>
                <a:effectLst/>
                <a:latin typeface="system-ui"/>
              </a:rPr>
              <a:t>Daniel 9:3 </a:t>
            </a:r>
            <a:r>
              <a:rPr lang="en-US" sz="2800" b="0" i="0" dirty="0">
                <a:solidFill>
                  <a:srgbClr val="000000"/>
                </a:solidFill>
                <a:effectLst/>
                <a:latin typeface="system-ui"/>
              </a:rPr>
              <a:t>So I turned to the Lord God and pleaded with him in prayer and petition, in fasting, and in sackcloth and ashes.</a:t>
            </a:r>
            <a:endParaRPr lang="en-US" sz="1800" dirty="0">
              <a:effectLst/>
              <a:latin typeface="TimesNewRomanPSMT"/>
              <a:ea typeface="Times New Roman" panose="02020603050405020304" pitchFamily="18" charset="0"/>
            </a:endParaRP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So, Daniel prayed, pleaded, petitioned God.</a:t>
            </a:r>
            <a:br>
              <a:rPr lang="en-US" sz="1800" dirty="0">
                <a:effectLst/>
                <a:latin typeface="TimesNewRomanPSMT"/>
                <a:ea typeface="Times New Roman" panose="02020603050405020304" pitchFamily="18" charset="0"/>
              </a:rPr>
            </a:br>
            <a:r>
              <a:rPr lang="en-US" sz="1800" dirty="0">
                <a:effectLst/>
                <a:latin typeface="TimesNewRomanPSMT"/>
                <a:ea typeface="Times New Roman" panose="02020603050405020304" pitchFamily="18" charset="0"/>
              </a:rPr>
              <a:t>Daniel wanted things right between him and God and between the people of Israel and God. </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So, he confessed: 1. We have sinned and done wrong. 2. We have been wicked and have rebelled.</a:t>
            </a:r>
          </a:p>
          <a:p>
            <a:pPr marL="0" marR="0"/>
            <a:br>
              <a:rPr lang="en-US" sz="1800" dirty="0">
                <a:effectLst/>
                <a:latin typeface="TimesNewRomanPSMT"/>
                <a:ea typeface="Times New Roman" panose="02020603050405020304" pitchFamily="18" charset="0"/>
              </a:rPr>
            </a:br>
            <a:r>
              <a:rPr lang="en-US" sz="1800" dirty="0">
                <a:effectLst/>
                <a:latin typeface="TimesNewRomanPSMT"/>
                <a:ea typeface="Times New Roman" panose="02020603050405020304" pitchFamily="18" charset="0"/>
              </a:rPr>
              <a:t>3. We have turned from your commands and laws. </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 New Roman" panose="02020603050405020304" pitchFamily="18" charset="0"/>
              <a:ea typeface="Times New Roman" panose="02020603050405020304" pitchFamily="18" charset="0"/>
            </a:endParaRPr>
          </a:p>
          <a:p>
            <a:pPr marL="0" marR="0"/>
            <a:r>
              <a:rPr lang="en-US" sz="1800" dirty="0">
                <a:effectLst/>
                <a:latin typeface="TimesNewRomanPSMT"/>
                <a:ea typeface="Times New Roman" panose="02020603050405020304" pitchFamily="18" charset="0"/>
              </a:rPr>
              <a:t>4. We have not listened to your prophets.</a:t>
            </a:r>
            <a:br>
              <a:rPr lang="en-US" sz="1800" dirty="0">
                <a:effectLst/>
                <a:latin typeface="TimesNewRomanPSMT"/>
                <a:ea typeface="Times New Roman" panose="02020603050405020304" pitchFamily="18" charset="0"/>
              </a:rPr>
            </a:br>
            <a:r>
              <a:rPr lang="en-US" sz="1800" dirty="0">
                <a:effectLst/>
                <a:latin typeface="TimesNewRomanPSMT"/>
                <a:ea typeface="Times New Roman" panose="02020603050405020304" pitchFamily="18" charset="0"/>
              </a:rPr>
              <a:t>5. All Israel has transgressed your law and turned away, refusing to obey you.</a:t>
            </a:r>
            <a:br>
              <a:rPr lang="en-US" sz="1800" dirty="0">
                <a:effectLst/>
                <a:latin typeface="TimesNewRomanPSMT"/>
                <a:ea typeface="Times New Roman" panose="02020603050405020304" pitchFamily="18" charset="0"/>
              </a:rPr>
            </a:br>
            <a:r>
              <a:rPr lang="en-US" sz="1800" dirty="0">
                <a:effectLst/>
                <a:latin typeface="TimesNewRomanPSMT"/>
                <a:ea typeface="Times New Roman" panose="02020603050405020304" pitchFamily="18" charset="0"/>
              </a:rPr>
              <a:t>Daniel owns the reality that they deserved the captivity.</a:t>
            </a:r>
          </a:p>
          <a:p>
            <a:pPr marL="0" marR="0"/>
            <a:br>
              <a:rPr lang="en-US" sz="1800" dirty="0">
                <a:effectLst/>
                <a:latin typeface="TimesNewRomanPSMT"/>
                <a:ea typeface="Times New Roman" panose="02020603050405020304" pitchFamily="18" charset="0"/>
              </a:rPr>
            </a:br>
            <a:r>
              <a:rPr lang="en-US" sz="1800" dirty="0">
                <a:effectLst/>
                <a:latin typeface="TimesNewRomanPSMT"/>
                <a:ea typeface="Times New Roman" panose="02020603050405020304" pitchFamily="18" charset="0"/>
              </a:rPr>
              <a:t>Finally, Daniel prays telling God that for God’s sake restore the city that bears his name.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13</a:t>
            </a:fld>
            <a:endParaRPr lang="en-US"/>
          </a:p>
        </p:txBody>
      </p:sp>
    </p:spTree>
    <p:extLst>
      <p:ext uri="{BB962C8B-B14F-4D97-AF65-F5344CB8AC3E}">
        <p14:creationId xmlns:p14="http://schemas.microsoft.com/office/powerpoint/2010/main" val="1381433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Daniel's prayer was a confession.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We have not listened to your prophets.</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800" dirty="0">
                <a:effectLst/>
                <a:latin typeface="TimesNewRomanPSMT"/>
                <a:ea typeface="Times New Roman" panose="02020603050405020304" pitchFamily="18" charset="0"/>
              </a:rPr>
            </a:br>
            <a:r>
              <a:rPr lang="en-US" sz="1800" dirty="0">
                <a:effectLst/>
                <a:latin typeface="TimesNewRomanPSMT"/>
                <a:ea typeface="Times New Roman" panose="02020603050405020304" pitchFamily="18" charset="0"/>
              </a:rPr>
              <a:t>All Israel has transgressed your law and turned away, refusing to obey you.</a:t>
            </a:r>
            <a:br>
              <a:rPr lang="en-US" sz="1800" dirty="0">
                <a:effectLst/>
                <a:latin typeface="TimesNewRomanPSMT"/>
                <a:ea typeface="Times New Roman" panose="02020603050405020304" pitchFamily="18" charset="0"/>
              </a:rPr>
            </a:b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Daniel owns the reality that they deserved the captivity.</a:t>
            </a:r>
            <a:br>
              <a:rPr lang="en-US" sz="1800" dirty="0">
                <a:effectLst/>
                <a:latin typeface="TimesNewRomanPSMT"/>
                <a:ea typeface="Times New Roman" panose="02020603050405020304" pitchFamily="18" charset="0"/>
              </a:rPr>
            </a:b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Finally, Daniel prays telling God that for God’s sake restore the city that bears his name.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14</a:t>
            </a:fld>
            <a:endParaRPr lang="en-US"/>
          </a:p>
        </p:txBody>
      </p:sp>
    </p:spTree>
    <p:extLst>
      <p:ext uri="{BB962C8B-B14F-4D97-AF65-F5344CB8AC3E}">
        <p14:creationId xmlns:p14="http://schemas.microsoft.com/office/powerpoint/2010/main" val="2308350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It was an unselfish prayer, in the end of that unselfish prayer Daniel says.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“We do not make requests of you because we are righteous, but because of your great mercy.</a:t>
            </a:r>
            <a:br>
              <a:rPr lang="en-US" sz="1800" dirty="0">
                <a:effectLst/>
                <a:latin typeface="TimesNewRomanPSMT"/>
                <a:ea typeface="Times New Roman" panose="02020603050405020304" pitchFamily="18" charset="0"/>
              </a:rPr>
            </a:b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O Lord listen! O Lord, forgive! O Lord, hear and act for your sake!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15</a:t>
            </a:fld>
            <a:endParaRPr lang="en-US"/>
          </a:p>
        </p:txBody>
      </p:sp>
    </p:spTree>
    <p:extLst>
      <p:ext uri="{BB962C8B-B14F-4D97-AF65-F5344CB8AC3E}">
        <p14:creationId xmlns:p14="http://schemas.microsoft.com/office/powerpoint/2010/main" val="439197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While Daniel is praying Gabriel shows up and reveals a prophecy that creates great specificity of when Messiah will come.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When we decipher the prophecy, we discover that it runs from the command to rebuild Jerusalem to the coming of Messiah to the sacrifice of Messiah to the destruction of Jerusalem.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A prophecy of hope and desolation, but ultimate hope because the Anointed One will confirm the covenant.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16</a:t>
            </a:fld>
            <a:endParaRPr lang="en-US"/>
          </a:p>
        </p:txBody>
      </p:sp>
    </p:spTree>
    <p:extLst>
      <p:ext uri="{BB962C8B-B14F-4D97-AF65-F5344CB8AC3E}">
        <p14:creationId xmlns:p14="http://schemas.microsoft.com/office/powerpoint/2010/main" val="3017052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take a little detour from our message. </a:t>
            </a:r>
          </a:p>
          <a:p>
            <a:endParaRPr lang="en-US" dirty="0"/>
          </a:p>
          <a:p>
            <a:r>
              <a:rPr lang="en-US" dirty="0"/>
              <a:t>What happens when you pray? Read that verse again, ..... “since the first day that you set your mind to gain understanding and to humble yourself before your God, your words were heard” </a:t>
            </a:r>
          </a:p>
          <a:p>
            <a:r>
              <a:rPr lang="en-US" dirty="0"/>
              <a:t>What I understand here is that when we pray, the moment you ask God according to His will, the heavenly forces are directed in working out an answer for you. </a:t>
            </a:r>
            <a:r>
              <a:rPr lang="en-US" b="1" i="0" u="none" strike="noStrike" dirty="0">
                <a:solidFill>
                  <a:srgbClr val="FFFFFF"/>
                </a:solidFill>
                <a:effectLst/>
                <a:latin typeface="Raleway" panose="020F0502020204030204" pitchFamily="34" charset="0"/>
              </a:rPr>
              <a:t> </a:t>
            </a:r>
          </a:p>
          <a:p>
            <a:endParaRPr lang="en-US" b="1" i="0" u="none" strike="noStrike" dirty="0">
              <a:solidFill>
                <a:srgbClr val="FFFFFF"/>
              </a:solidFill>
              <a:effectLst/>
              <a:latin typeface="Raleway" panose="020F0502020204030204" pitchFamily="34" charset="0"/>
            </a:endParaRPr>
          </a:p>
          <a:p>
            <a:r>
              <a:rPr lang="en-US" b="1" i="0" u="none" strike="noStrike" dirty="0">
                <a:solidFill>
                  <a:srgbClr val="FFFFFF"/>
                </a:solidFill>
                <a:effectLst/>
                <a:latin typeface="Raleway" panose="020F0502020204030204" pitchFamily="34" charset="0"/>
              </a:rPr>
              <a:t>Right Counsel Versus Evil Counsel</a:t>
            </a:r>
            <a:r>
              <a:rPr lang="en-US" b="0" i="0" u="none" strike="noStrike" dirty="0">
                <a:solidFill>
                  <a:srgbClr val="FFFFFF"/>
                </a:solidFill>
                <a:effectLst/>
                <a:latin typeface="Raleway" panose="020F0502020204030204" pitchFamily="34" charset="0"/>
              </a:rPr>
              <a:t>—[</a:t>
            </a:r>
            <a:r>
              <a:rPr lang="en-US" b="0" i="0" u="none" strike="noStrike" dirty="0">
                <a:solidFill>
                  <a:srgbClr val="1EC19C"/>
                </a:solidFill>
                <a:effectLst/>
                <a:latin typeface="Raleway" panose="020F0502020204030204" pitchFamily="34" charset="0"/>
                <a:hlinkClick r:id="rId3"/>
              </a:rPr>
              <a:t>Daniel 10:12, 13</a:t>
            </a:r>
            <a:r>
              <a:rPr lang="en-US" b="0" i="0" u="none" strike="noStrike" dirty="0">
                <a:solidFill>
                  <a:srgbClr val="FFFFFF"/>
                </a:solidFill>
                <a:effectLst/>
                <a:latin typeface="Raleway" panose="020F0502020204030204" pitchFamily="34" charset="0"/>
              </a:rPr>
              <a:t> quoted.] By this we see that heavenly agencies have to contend with hindrances before the purpose of God is fulfilled in its time. The king of Persia was controlled by the highest of all evil angels. He refused, as did Pharaoh, to obey the word of the Lord. Gabriel declared, He withstood me twenty-one days by his representations against the Jews. But Michael came to his help, and then he remained with the kings of Persia, holding the powers in check, giving right counsel against evil counsel. Good and evil angels are taking a part in the planning of God in His earthly kingdom. It is God's purpose to carry forward His work in correct lines, in ways that will advance His glory. But Satan is ever trying to counterwork God's purpose. Only by humbling themselves before God can God's servants advance His work. Never are they to depend on their own efforts or on outward display for success (</a:t>
            </a:r>
            <a:r>
              <a:rPr lang="en-US" b="0" i="0" u="none" strike="noStrike" dirty="0">
                <a:solidFill>
                  <a:srgbClr val="1EC19C"/>
                </a:solidFill>
                <a:effectLst/>
                <a:latin typeface="Raleway" panose="020F0502020204030204" pitchFamily="34" charset="0"/>
                <a:hlinkClick r:id="rId4"/>
              </a:rPr>
              <a:t>Letter 201,1899</a:t>
            </a:r>
            <a:r>
              <a:rPr lang="en-US" b="0" i="0" u="none" strike="noStrike" dirty="0">
                <a:solidFill>
                  <a:srgbClr val="FFFFFF"/>
                </a:solidFill>
                <a:effectLst/>
                <a:latin typeface="Raleway" panose="020F0502020204030204" pitchFamily="34" charset="0"/>
              </a:rPr>
              <a:t>).</a:t>
            </a:r>
            <a:r>
              <a:rPr lang="en-US" b="0" i="0" u="none" strike="noStrike" dirty="0">
                <a:solidFill>
                  <a:srgbClr val="FFFFFF"/>
                </a:solidFill>
                <a:effectLst/>
                <a:latin typeface="Raleway" pitchFamily="2" charset="77"/>
              </a:rPr>
              <a:t> </a:t>
            </a:r>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17</a:t>
            </a:fld>
            <a:endParaRPr lang="en-US"/>
          </a:p>
        </p:txBody>
      </p:sp>
    </p:spTree>
    <p:extLst>
      <p:ext uri="{BB962C8B-B14F-4D97-AF65-F5344CB8AC3E}">
        <p14:creationId xmlns:p14="http://schemas.microsoft.com/office/powerpoint/2010/main" val="2210234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dirty="0">
                <a:solidFill>
                  <a:srgbClr val="1EC19C"/>
                </a:solidFill>
                <a:effectLst/>
                <a:latin typeface="Raleway" pitchFamily="2" charset="77"/>
                <a:hlinkClick r:id="rId3"/>
              </a:rPr>
              <a:t>13</a:t>
            </a:r>
            <a:r>
              <a:rPr lang="en-US" b="1" i="0" u="none" strike="noStrike" dirty="0">
                <a:solidFill>
                  <a:srgbClr val="FFFFFF"/>
                </a:solidFill>
                <a:effectLst/>
                <a:latin typeface="Raleway" pitchFamily="2" charset="77"/>
              </a:rPr>
              <a:t>. An Invisible Struggle</a:t>
            </a:r>
            <a:r>
              <a:rPr lang="en-US" b="0" i="0" u="none" strike="noStrike" dirty="0">
                <a:solidFill>
                  <a:srgbClr val="FFFFFF"/>
                </a:solidFill>
                <a:effectLst/>
                <a:latin typeface="Raleway" pitchFamily="2" charset="77"/>
              </a:rPr>
              <a:t>—We have before us in the Word of God instances of heavenly agencies working on the minds of kings and rulers, while at the same time satanic agencies were also at work on their minds. </a:t>
            </a:r>
          </a:p>
          <a:p>
            <a:endParaRPr lang="en-US" b="0" i="0" u="none" strike="noStrike" dirty="0">
              <a:solidFill>
                <a:srgbClr val="FFFFFF"/>
              </a:solidFill>
              <a:effectLst/>
              <a:latin typeface="Raleway" pitchFamily="2" charset="77"/>
            </a:endParaRPr>
          </a:p>
          <a:p>
            <a:r>
              <a:rPr lang="en-US" b="0" i="0" u="none" strike="noStrike" dirty="0">
                <a:solidFill>
                  <a:srgbClr val="FFFFFF"/>
                </a:solidFill>
                <a:effectLst/>
                <a:latin typeface="Raleway" pitchFamily="2" charset="77"/>
              </a:rPr>
              <a:t>No human eloquence, in strongly set forth human opinions, can change the working of satanic agencies. </a:t>
            </a:r>
          </a:p>
          <a:p>
            <a:endParaRPr lang="en-US" b="0" i="0" u="none" strike="noStrike" dirty="0">
              <a:solidFill>
                <a:srgbClr val="FFFFFF"/>
              </a:solidFill>
              <a:effectLst/>
              <a:latin typeface="Raleway" pitchFamily="2" charset="77"/>
            </a:endParaRPr>
          </a:p>
          <a:p>
            <a:r>
              <a:rPr lang="en-US" b="0" i="0" u="none" strike="noStrike" dirty="0">
                <a:solidFill>
                  <a:srgbClr val="FFFFFF"/>
                </a:solidFill>
                <a:effectLst/>
                <a:latin typeface="Raleway" pitchFamily="2" charset="77"/>
              </a:rPr>
              <a:t>Satan seeks continually to block the way, so that the truth shall be bound about by human devising; and those who have light and knowledge are in the greatest danger unless they constantly consecrate themselves to God, humiliating self, and realizing the peril of the times. </a:t>
            </a:r>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18</a:t>
            </a:fld>
            <a:endParaRPr lang="en-US"/>
          </a:p>
        </p:txBody>
      </p:sp>
    </p:spTree>
    <p:extLst>
      <p:ext uri="{BB962C8B-B14F-4D97-AF65-F5344CB8AC3E}">
        <p14:creationId xmlns:p14="http://schemas.microsoft.com/office/powerpoint/2010/main" val="3536179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FFFFFF"/>
                </a:solidFill>
                <a:effectLst/>
                <a:latin typeface="Raleway" pitchFamily="2" charset="77"/>
              </a:rPr>
              <a:t>Heavenly beings are appointed to answer the prayers of those who are working unselfishly for the interests of the cause of God. The very highest angels in the heavenly courts are appointed to work out the prayers which ascend to God for the advancement of the cause of God. Each angel has his particular post of duty, which he is not permitted to leave for any other place. If he should leave, the powers of darkness would gain an advantage....</a:t>
            </a:r>
          </a:p>
          <a:p>
            <a:endParaRPr lang="en-US" b="0" i="0" u="none" strike="noStrike" dirty="0">
              <a:solidFill>
                <a:srgbClr val="FFFFFF"/>
              </a:solidFill>
              <a:effectLst/>
              <a:latin typeface="Raleway" pitchFamily="2" charset="77"/>
            </a:endParaRPr>
          </a:p>
          <a:p>
            <a:r>
              <a:rPr lang="en-US" b="0" i="0" u="none" strike="noStrike" dirty="0">
                <a:solidFill>
                  <a:srgbClr val="FFFFFF"/>
                </a:solidFill>
                <a:effectLst/>
                <a:latin typeface="Raleway" pitchFamily="2" charset="77"/>
              </a:rPr>
              <a:t>Day by day the conflict between good and evil is going on. Why is it that those who have had many opportunities and advantages do not realize the intensity of this work? They should be intelligent in regard to this. </a:t>
            </a:r>
          </a:p>
          <a:p>
            <a:endParaRPr lang="en-US" b="0" i="0" u="none" strike="noStrike" dirty="0">
              <a:solidFill>
                <a:srgbClr val="FFFFFF"/>
              </a:solidFill>
              <a:effectLst/>
              <a:latin typeface="Raleway" pitchFamily="2" charset="77"/>
            </a:endParaRPr>
          </a:p>
          <a:p>
            <a:r>
              <a:rPr lang="en-US" b="0" i="0" u="none" strike="noStrike" dirty="0">
                <a:solidFill>
                  <a:srgbClr val="FFFFFF"/>
                </a:solidFill>
                <a:effectLst/>
                <a:latin typeface="Raleway" pitchFamily="2" charset="77"/>
              </a:rPr>
              <a:t>God is the Ruler. By His supreme power He holds in check and controls earthly potentates. Through His agencies He does the work which was ordained before the foundation of the world.  </a:t>
            </a:r>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19</a:t>
            </a:fld>
            <a:endParaRPr lang="en-US"/>
          </a:p>
        </p:txBody>
      </p:sp>
    </p:spTree>
    <p:extLst>
      <p:ext uri="{BB962C8B-B14F-4D97-AF65-F5344CB8AC3E}">
        <p14:creationId xmlns:p14="http://schemas.microsoft.com/office/powerpoint/2010/main" val="570833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There was ample information to be “ready” for Jesus’ coming.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Born of Virgin. Near the end of the prophecy in Daniel 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Birthed in Bethlehem. In the line of David.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Testified to by Anna and Simeon Angels singing to shepherds.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20</a:t>
            </a:fld>
            <a:endParaRPr lang="en-US"/>
          </a:p>
        </p:txBody>
      </p:sp>
    </p:spTree>
    <p:extLst>
      <p:ext uri="{BB962C8B-B14F-4D97-AF65-F5344CB8AC3E}">
        <p14:creationId xmlns:p14="http://schemas.microsoft.com/office/powerpoint/2010/main" val="1812863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effectLst/>
                <a:latin typeface="TimesNewRomanPSMT"/>
                <a:ea typeface="Times New Roman" panose="02020603050405020304" pitchFamily="18" charset="0"/>
              </a:rPr>
              <a:t>But at least part of the “Chosen” people missing the arrival of and ministry of, and belief in Messiah, Jesus the Christ because of their failure to Trust His Word while they waited. </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Instead, Satan was successful in getting the Chosen people of God to rely on themselves. To imagine themselves to be just a little bit better than others because they had the “truth”. But instead of digging into truth they aggrandized themselves and they bought into the demonic principle that we humans can save ourselves by our own works.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21</a:t>
            </a:fld>
            <a:endParaRPr lang="en-US"/>
          </a:p>
        </p:txBody>
      </p:sp>
    </p:spTree>
    <p:extLst>
      <p:ext uri="{BB962C8B-B14F-4D97-AF65-F5344CB8AC3E}">
        <p14:creationId xmlns:p14="http://schemas.microsoft.com/office/powerpoint/2010/main" val="925715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NewRomanPSMT"/>
                <a:ea typeface="Times New Roman" panose="02020603050405020304" pitchFamily="18" charset="0"/>
                <a:cs typeface="Times New Roman" panose="02020603050405020304" pitchFamily="18" charset="0"/>
              </a:rPr>
              <a:t>So, even though missed by many, Jesus came. God incarnate. </a:t>
            </a:r>
          </a:p>
          <a:p>
            <a:endParaRPr lang="en-US" sz="1800" dirty="0">
              <a:effectLst/>
              <a:latin typeface="TimesNewRomanPSMT"/>
              <a:ea typeface="Times New Roman" panose="02020603050405020304" pitchFamily="18" charset="0"/>
              <a:cs typeface="Times New Roman" panose="02020603050405020304" pitchFamily="18" charset="0"/>
            </a:endParaRPr>
          </a:p>
          <a:p>
            <a:r>
              <a:rPr lang="en-US" sz="1800" dirty="0">
                <a:effectLst/>
                <a:latin typeface="TimesNewRomanPSMT"/>
                <a:ea typeface="Times New Roman" panose="02020603050405020304" pitchFamily="18" charset="0"/>
                <a:cs typeface="Times New Roman" panose="02020603050405020304" pitchFamily="18" charset="0"/>
              </a:rPr>
              <a:t>Born of woman, born under sin, to redeem those under sin and bring them out free in him to be united with God. </a:t>
            </a:r>
          </a:p>
          <a:p>
            <a:endParaRPr lang="en-US" sz="1800" dirty="0">
              <a:effectLst/>
              <a:latin typeface="TimesNewRomanPSMT"/>
              <a:ea typeface="Times New Roman" panose="02020603050405020304" pitchFamily="18" charset="0"/>
              <a:cs typeface="Times New Roman" panose="02020603050405020304" pitchFamily="18" charset="0"/>
            </a:endParaRPr>
          </a:p>
          <a:p>
            <a:r>
              <a:rPr lang="en-US" sz="1800" dirty="0">
                <a:effectLst/>
                <a:latin typeface="TimesNewRomanPSMT"/>
                <a:ea typeface="Times New Roman" panose="02020603050405020304" pitchFamily="18" charset="0"/>
                <a:cs typeface="Times New Roman" panose="02020603050405020304" pitchFamily="18" charset="0"/>
              </a:rPr>
              <a:t>The plan, risky and yet picture perfect and unequivocally clear in its countering Satan’s claim that God was totally selfish. </a:t>
            </a:r>
          </a:p>
          <a:p>
            <a:endParaRPr lang="en-US" sz="1800" dirty="0">
              <a:effectLst/>
              <a:latin typeface="TimesNewRomanPSMT"/>
              <a:ea typeface="Times New Roman" panose="02020603050405020304" pitchFamily="18" charset="0"/>
              <a:cs typeface="Times New Roman" panose="02020603050405020304" pitchFamily="18" charset="0"/>
            </a:endParaRPr>
          </a:p>
          <a:p>
            <a:r>
              <a:rPr lang="en-US" sz="1800" dirty="0">
                <a:effectLst/>
                <a:latin typeface="TimesNewRomanPSMT"/>
                <a:ea typeface="Times New Roman" panose="02020603050405020304" pitchFamily="18" charset="0"/>
                <a:cs typeface="Times New Roman" panose="02020603050405020304" pitchFamily="18" charset="0"/>
              </a:rPr>
              <a:t>Jesus demonstrates in his incarnation, life, death, resurrection and ascension that rather than selfish God is self-giving, self-sacrificing, and generous beyond belief.   </a:t>
            </a:r>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22</a:t>
            </a:fld>
            <a:endParaRPr lang="en-US"/>
          </a:p>
        </p:txBody>
      </p:sp>
    </p:spTree>
    <p:extLst>
      <p:ext uri="{BB962C8B-B14F-4D97-AF65-F5344CB8AC3E}">
        <p14:creationId xmlns:p14="http://schemas.microsoft.com/office/powerpoint/2010/main" val="2699508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In less than two months the Christian world celebrates the First Advent. It is the happiest time of the year because Jesus came and reversed our destiny.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Jesus came and showed us how off our perceptions were of the Father, Son and Holy Spirit.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 cross and the celebration of the resurrection are grand but the condescension of God.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For God to become man; for Jesus to open the circle of the Trinity to the creation, to human. Wow. Christmas is amazing.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23</a:t>
            </a:fld>
            <a:endParaRPr lang="en-US"/>
          </a:p>
        </p:txBody>
      </p:sp>
    </p:spTree>
    <p:extLst>
      <p:ext uri="{BB962C8B-B14F-4D97-AF65-F5344CB8AC3E}">
        <p14:creationId xmlns:p14="http://schemas.microsoft.com/office/powerpoint/2010/main" val="15228709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It was the night before the crucifixion that Jesus made explicitly clear in the teaching of his word, that we can choose to trust while we wait.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Jesus knew what was on the horizon. He knew that in just hours all of his disciples would run. Peter would deny. He knew they would be overwhelmed by their loss of him. In less than 24 hours he would be lying in Joseph of Arimathea’s tomb. </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24</a:t>
            </a:fld>
            <a:endParaRPr lang="en-US"/>
          </a:p>
        </p:txBody>
      </p:sp>
    </p:spTree>
    <p:extLst>
      <p:ext uri="{BB962C8B-B14F-4D97-AF65-F5344CB8AC3E}">
        <p14:creationId xmlns:p14="http://schemas.microsoft.com/office/powerpoint/2010/main" val="1412140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 words Jesus shared that night are words that gave them hope,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challenged them, but gave them hope and when we trust God’s words, they still give us hope today.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25</a:t>
            </a:fld>
            <a:endParaRPr lang="en-US"/>
          </a:p>
        </p:txBody>
      </p:sp>
    </p:spTree>
    <p:extLst>
      <p:ext uri="{BB962C8B-B14F-4D97-AF65-F5344CB8AC3E}">
        <p14:creationId xmlns:p14="http://schemas.microsoft.com/office/powerpoint/2010/main" val="2186290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14: 1-3, Those words that Jesus spoke in the upper room are the same words the comfort the generations. </a:t>
            </a:r>
          </a:p>
        </p:txBody>
      </p:sp>
      <p:sp>
        <p:nvSpPr>
          <p:cNvPr id="4" name="Slide Number Placeholder 3"/>
          <p:cNvSpPr>
            <a:spLocks noGrp="1"/>
          </p:cNvSpPr>
          <p:nvPr>
            <p:ph type="sldNum" sz="quarter" idx="5"/>
          </p:nvPr>
        </p:nvSpPr>
        <p:spPr/>
        <p:txBody>
          <a:bodyPr/>
          <a:lstStyle/>
          <a:p>
            <a:fld id="{12CD3FC4-C1F0-3F4E-B811-A9E53C412EAA}" type="slidenum">
              <a:rPr lang="en-US" smtClean="0"/>
              <a:t>26</a:t>
            </a:fld>
            <a:endParaRPr lang="en-US"/>
          </a:p>
        </p:txBody>
      </p:sp>
    </p:spTree>
    <p:extLst>
      <p:ext uri="{BB962C8B-B14F-4D97-AF65-F5344CB8AC3E}">
        <p14:creationId xmlns:p14="http://schemas.microsoft.com/office/powerpoint/2010/main" val="738047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Later writers of the New Testament will talk about our ability to be with God, to be part of his kingdom as a gift. There will be clear teaching that we can’t climb or work or achieve or buy our way to the Father, access is something that is provided for us in Jesus Christ. All of our hope is in him.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28</a:t>
            </a:fld>
            <a:endParaRPr lang="en-US"/>
          </a:p>
        </p:txBody>
      </p:sp>
    </p:spTree>
    <p:extLst>
      <p:ext uri="{BB962C8B-B14F-4D97-AF65-F5344CB8AC3E}">
        <p14:creationId xmlns:p14="http://schemas.microsoft.com/office/powerpoint/2010/main" val="2637340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effectLst/>
                <a:latin typeface="TimesNewRomanPSMT"/>
                <a:ea typeface="Times New Roman" panose="02020603050405020304" pitchFamily="18" charset="0"/>
              </a:rPr>
              <a:t>While We Wait, we can trust his word. That same night Jesus said that he was the vine, and we are the branches. The branch can do nothing except it abide in the vine. </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We can do nothing except abide in the vine and when we do the life of Jesus, the life of the vine flows through the branch and bears fruit.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29</a:t>
            </a:fld>
            <a:endParaRPr lang="en-US"/>
          </a:p>
        </p:txBody>
      </p:sp>
    </p:spTree>
    <p:extLst>
      <p:ext uri="{BB962C8B-B14F-4D97-AF65-F5344CB8AC3E}">
        <p14:creationId xmlns:p14="http://schemas.microsoft.com/office/powerpoint/2010/main" val="329144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effectLst/>
                <a:latin typeface="TimesNewRomanPSMT"/>
                <a:ea typeface="Times New Roman" panose="02020603050405020304" pitchFamily="18" charset="0"/>
              </a:rPr>
              <a:t>Abiding in Jesus, trusting God’s word mean constant surrender to Jesus’ service, and the strength and character of the vine flow into the branch that abides in the vine. </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Jesus says the Father is glorified when we bear much fruit, but we bear fruit not by straining and stressing and attempting to produce it, we bear the fruit the Father desires by abiding, clinging, resting in Jesus and then his love flows in and through us and we love because he first loved us.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30</a:t>
            </a:fld>
            <a:endParaRPr lang="en-US"/>
          </a:p>
        </p:txBody>
      </p:sp>
    </p:spTree>
    <p:extLst>
      <p:ext uri="{BB962C8B-B14F-4D97-AF65-F5344CB8AC3E}">
        <p14:creationId xmlns:p14="http://schemas.microsoft.com/office/powerpoint/2010/main" val="38413841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We go about our life in our circle of influence loving people. We hope to love them so well that they will want to abide in the vine, anchored in a lifelong friendship with God.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31</a:t>
            </a:fld>
            <a:endParaRPr lang="en-US"/>
          </a:p>
        </p:txBody>
      </p:sp>
    </p:spTree>
    <p:extLst>
      <p:ext uri="{BB962C8B-B14F-4D97-AF65-F5344CB8AC3E}">
        <p14:creationId xmlns:p14="http://schemas.microsoft.com/office/powerpoint/2010/main" val="18631626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That same night that he said I Will Come Again, he also said, by this will everyone know that you are my disciples, if you have love one to another.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32</a:t>
            </a:fld>
            <a:endParaRPr lang="en-US"/>
          </a:p>
        </p:txBody>
      </p:sp>
    </p:spTree>
    <p:extLst>
      <p:ext uri="{BB962C8B-B14F-4D97-AF65-F5344CB8AC3E}">
        <p14:creationId xmlns:p14="http://schemas.microsoft.com/office/powerpoint/2010/main" val="38569762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Think about us as a church.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From various corners of our country and from corners of other countries around the world. Some with little formal schooling and others with advanced degrees. Various languages. Multiple ethnicities. Opposite political positions. Different ways of seeing scripture. All socio-economic levels. Singles, Married, With Children without, young and old, different skin colors. </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33</a:t>
            </a:fld>
            <a:endParaRPr lang="en-US"/>
          </a:p>
        </p:txBody>
      </p:sp>
    </p:spTree>
    <p:extLst>
      <p:ext uri="{BB962C8B-B14F-4D97-AF65-F5344CB8AC3E}">
        <p14:creationId xmlns:p14="http://schemas.microsoft.com/office/powerpoint/2010/main" val="3421719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We go about our life in our circle of influence loving people. We hope to love them so well that they will want to abide in the vine, anchored in a lifelong friendship with God.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34</a:t>
            </a:fld>
            <a:endParaRPr lang="en-US"/>
          </a:p>
        </p:txBody>
      </p:sp>
    </p:spTree>
    <p:extLst>
      <p:ext uri="{BB962C8B-B14F-4D97-AF65-F5344CB8AC3E}">
        <p14:creationId xmlns:p14="http://schemas.microsoft.com/office/powerpoint/2010/main" val="3759824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There is no single thing but the love of Jesus that pulls us together and nothing holds us together but the love of Jesus and that unity of love is a huge testimony to the world of the love of Jesus in us.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35</a:t>
            </a:fld>
            <a:endParaRPr lang="en-US"/>
          </a:p>
        </p:txBody>
      </p:sp>
    </p:spTree>
    <p:extLst>
      <p:ext uri="{BB962C8B-B14F-4D97-AF65-F5344CB8AC3E}">
        <p14:creationId xmlns:p14="http://schemas.microsoft.com/office/powerpoint/2010/main" val="2224926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Jesus words are ones we can trust while we wait.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Do unto others as you would have them do unto you. Love your enemies, Do good to those who persecute you. Go the extra mile. Listen to my teaching and follow it and be like the house on the rock, Be the Light of the world illumine that which might be hidden in the dark and bring it into the light. Be salt, preserve, purify, add zest to life. Give yourself away in service. Don’t worry. Ask and you will receive. All this and so much more.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36</a:t>
            </a:fld>
            <a:endParaRPr lang="en-US"/>
          </a:p>
        </p:txBody>
      </p:sp>
    </p:spTree>
    <p:extLst>
      <p:ext uri="{BB962C8B-B14F-4D97-AF65-F5344CB8AC3E}">
        <p14:creationId xmlns:p14="http://schemas.microsoft.com/office/powerpoint/2010/main" val="16016963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200" dirty="0">
                <a:effectLst/>
                <a:latin typeface="TimesNewRomanPSMT"/>
                <a:ea typeface="Times New Roman" panose="02020603050405020304" pitchFamily="18" charset="0"/>
              </a:rPr>
              <a:t>It may get harder. He said, I will come again, but we find ourselves still waiting. In 2 Peter 3 he writes about a temptation to ask “Where is this coming he promised. </a:t>
            </a:r>
            <a:endParaRPr lang="en-US" sz="1200" dirty="0">
              <a:effectLst/>
              <a:latin typeface="Times New Roman" panose="02020603050405020304" pitchFamily="18" charset="0"/>
              <a:ea typeface="Times New Roman" panose="02020603050405020304" pitchFamily="18" charset="0"/>
            </a:endParaRPr>
          </a:p>
          <a:p>
            <a:pPr marL="0" marR="0"/>
            <a:r>
              <a:rPr lang="en-US" sz="1200" dirty="0">
                <a:effectLst/>
                <a:latin typeface="TimesNewRomanPSMT"/>
                <a:ea typeface="Times New Roman" panose="02020603050405020304" pitchFamily="18" charset="0"/>
              </a:rPr>
              <a:t>Everything just keeps rocking along. How can you be so sure?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Peter writes: But do not forget this one thing, dear friends, with the Lord a day is like a thousand years and a thousand years are like a day. The Lord is not slow in keeping his </a:t>
            </a:r>
            <a:r>
              <a:rPr lang="en-US" sz="1800" dirty="0" err="1">
                <a:effectLst/>
                <a:latin typeface="TimesNewRomanPSMT"/>
                <a:ea typeface="Times New Roman" panose="02020603050405020304" pitchFamily="18" charset="0"/>
              </a:rPr>
              <a:t>promisee</a:t>
            </a:r>
            <a:r>
              <a:rPr lang="en-US" sz="1800" dirty="0">
                <a:effectLst/>
                <a:latin typeface="TimesNewRomanPSMT"/>
                <a:ea typeface="Times New Roman" panose="02020603050405020304" pitchFamily="18" charset="0"/>
              </a:rPr>
              <a:t> as some understand slowness. He is patient with you, not wanting anyone to perish , but everyone to come to repentance. The day of the lord will come like a thief (surprise) </a:t>
            </a:r>
            <a:endParaRPr lang="en-US" sz="1800" dirty="0">
              <a:effectLst/>
              <a:latin typeface="Times New Roman" panose="02020603050405020304" pitchFamily="18" charset="0"/>
              <a:ea typeface="Times New Roman" panose="02020603050405020304" pitchFamily="18" charset="0"/>
            </a:endParaRPr>
          </a:p>
          <a:p>
            <a:pPr marL="0" marR="0"/>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38</a:t>
            </a:fld>
            <a:endParaRPr lang="en-US"/>
          </a:p>
        </p:txBody>
      </p:sp>
    </p:spTree>
    <p:extLst>
      <p:ext uri="{BB962C8B-B14F-4D97-AF65-F5344CB8AC3E}">
        <p14:creationId xmlns:p14="http://schemas.microsoft.com/office/powerpoint/2010/main" val="1365746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remind again, while we </a:t>
            </a:r>
            <a:r>
              <a:rPr lang="en-US"/>
              <a:t>wait,</a:t>
            </a:r>
            <a:r>
              <a:rPr lang="en-US" dirty="0"/>
              <a:t> </a:t>
            </a:r>
            <a:r>
              <a:rPr lang="en-US"/>
              <a:t>we </a:t>
            </a:r>
            <a:r>
              <a:rPr lang="en-US" dirty="0"/>
              <a:t>trust in God’s word.</a:t>
            </a:r>
          </a:p>
        </p:txBody>
      </p:sp>
      <p:sp>
        <p:nvSpPr>
          <p:cNvPr id="4" name="Slide Number Placeholder 3"/>
          <p:cNvSpPr>
            <a:spLocks noGrp="1"/>
          </p:cNvSpPr>
          <p:nvPr>
            <p:ph type="sldNum" sz="quarter" idx="5"/>
          </p:nvPr>
        </p:nvSpPr>
        <p:spPr/>
        <p:txBody>
          <a:bodyPr/>
          <a:lstStyle/>
          <a:p>
            <a:fld id="{12CD3FC4-C1F0-3F4E-B811-A9E53C412EAA}" type="slidenum">
              <a:rPr lang="en-US" smtClean="0"/>
              <a:t>40</a:t>
            </a:fld>
            <a:endParaRPr lang="en-US"/>
          </a:p>
        </p:txBody>
      </p:sp>
    </p:spTree>
    <p:extLst>
      <p:ext uri="{BB962C8B-B14F-4D97-AF65-F5344CB8AC3E}">
        <p14:creationId xmlns:p14="http://schemas.microsoft.com/office/powerpoint/2010/main" val="34846372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0A0A0A"/>
                </a:solidFill>
                <a:effectLst/>
                <a:latin typeface="Open Sans" panose="020B0606030504020204" pitchFamily="34" charset="0"/>
              </a:rPr>
              <a:t>A young lady busied herself getting ready for a blind date. This was not just dinner and a movie; her date had planned dinner at an exclusive downtown restaurant with live music and dancing. Wanting to make a good first impression she had taken the day off work. She cleaned her apartment; she went out that afternoon to have her hair done and get a manicure. When she got home she did her makeup, put on her best dress and was ready for her date’s arrival. His expected arrival came and went, but she continued to wait patiently. Finally after waiting over an hour she decided she had been stood up, so she took off her dress, let down her hair put on her pajamas, gathered all her favorite junk food and sat down to watch TV with her dog. Sometime later there was a knock at the door; it was her date. He looked at her surprised and said, “What I gave you an extra two hours and you’re still not ready to go!”</a:t>
            </a:r>
          </a:p>
          <a:p>
            <a:pPr algn="l"/>
            <a:r>
              <a:rPr lang="en-US" b="0" i="0" u="none" strike="noStrike" dirty="0">
                <a:solidFill>
                  <a:srgbClr val="0A0A0A"/>
                </a:solidFill>
                <a:effectLst/>
                <a:latin typeface="Open Sans" panose="020B0606030504020204" pitchFamily="34" charset="0"/>
              </a:rPr>
              <a:t>Jesus is coming again. Will you be ready for His return, or will He catch you unprepared?</a:t>
            </a:r>
          </a:p>
          <a:p>
            <a:pPr algn="l"/>
            <a:r>
              <a:rPr lang="en-US" b="0" i="0" u="none" strike="noStrike" dirty="0">
                <a:solidFill>
                  <a:srgbClr val="0A0A0A"/>
                </a:solidFill>
                <a:effectLst/>
                <a:latin typeface="Open Sans" panose="020B0606030504020204" pitchFamily="34" charset="0"/>
              </a:rPr>
              <a:t>A young lady busied herself getting ready for a blind date. This was not just dinner and a movie; her date had planned dinner at an exclusive downtown restaurant with live music and dancing. Wanting to make a good first impression she had taken the day off work. She cleaned her apartment; she went out that afternoon to have her hair done and get a manicure. When she got home she did her makeup, put on her best dress and was ready for her date’s arrival. His expected arrival came and went, but she continued to wait patiently. Finally after waiting over an hour she decided she had been stood up, so she took off her dress, let down her hair put on her pajamas, gathered all her favorite junk food and sat down to watch TV with her dog. Sometime later there was a knock at the door; it was her date. He looked at her surprised and said, “What I gave you an extra two hours and you’re still not ready to go!”</a:t>
            </a:r>
          </a:p>
          <a:p>
            <a:pPr algn="l"/>
            <a:r>
              <a:rPr lang="en-US" b="0" i="0" u="none" strike="noStrike" dirty="0">
                <a:solidFill>
                  <a:srgbClr val="0A0A0A"/>
                </a:solidFill>
                <a:effectLst/>
                <a:latin typeface="Open Sans" panose="020B0606030504020204" pitchFamily="34" charset="0"/>
              </a:rPr>
              <a:t>Jesus is coming again. Will you be ready for His return, or will He catch you unprepared?</a:t>
            </a:r>
          </a:p>
          <a:p>
            <a:endParaRPr lang="en-US" dirty="0"/>
          </a:p>
        </p:txBody>
      </p:sp>
      <p:sp>
        <p:nvSpPr>
          <p:cNvPr id="4" name="Slide Number Placeholder 3"/>
          <p:cNvSpPr>
            <a:spLocks noGrp="1"/>
          </p:cNvSpPr>
          <p:nvPr>
            <p:ph type="sldNum" sz="quarter" idx="5"/>
          </p:nvPr>
        </p:nvSpPr>
        <p:spPr/>
        <p:txBody>
          <a:bodyPr/>
          <a:lstStyle/>
          <a:p>
            <a:fld id="{12CD3FC4-C1F0-3F4E-B811-A9E53C412EAA}" type="slidenum">
              <a:rPr lang="en-US" smtClean="0"/>
              <a:t>41</a:t>
            </a:fld>
            <a:endParaRPr lang="en-US"/>
          </a:p>
        </p:txBody>
      </p:sp>
    </p:spTree>
    <p:extLst>
      <p:ext uri="{BB962C8B-B14F-4D97-AF65-F5344CB8AC3E}">
        <p14:creationId xmlns:p14="http://schemas.microsoft.com/office/powerpoint/2010/main" val="2721729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E10E-985B-0845-978A-B5BC1E4F93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865ACF-EAA0-B34A-AE37-7087186C55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DFF4BD-AFDF-D441-89F3-C186413626F9}"/>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5" name="Footer Placeholder 4">
            <a:extLst>
              <a:ext uri="{FF2B5EF4-FFF2-40B4-BE49-F238E27FC236}">
                <a16:creationId xmlns:a16="http://schemas.microsoft.com/office/drawing/2014/main" id="{24A6AB1F-0842-0D49-9B6C-84456869A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A7E8DD-BDB9-654B-98B9-543A9DFC3416}"/>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104815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AF258-8272-2C45-8F6E-8F1379820F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9AC94F-D4DE-9943-A2FE-E552ABB849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C01439-411B-0B48-8401-F5C65431DFA7}"/>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5" name="Footer Placeholder 4">
            <a:extLst>
              <a:ext uri="{FF2B5EF4-FFF2-40B4-BE49-F238E27FC236}">
                <a16:creationId xmlns:a16="http://schemas.microsoft.com/office/drawing/2014/main" id="{B8F343B5-F050-1741-9C8B-D5A7C4000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CE8942-2D67-1A43-ADA0-E27A90B47143}"/>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3524609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49FF-AB94-D441-BF30-0D087B5E81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D967EC-CF34-7746-9F68-F20BC5A27D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741780-BFD4-0347-A05C-FC2E1A56B5F3}"/>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5" name="Footer Placeholder 4">
            <a:extLst>
              <a:ext uri="{FF2B5EF4-FFF2-40B4-BE49-F238E27FC236}">
                <a16:creationId xmlns:a16="http://schemas.microsoft.com/office/drawing/2014/main" id="{D3488052-A4A8-474E-ADEB-DD929A71FD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9BD50-857D-F847-B65D-894F4742D738}"/>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59692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5A33-9E12-DB4C-A368-D773640CF3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E9C8B8-BBD1-884B-817E-4206CAD315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CEB619-E09F-E543-AB7D-85EE9BF676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CF4824-33FD-1041-8FF4-9D79C55584BE}"/>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6" name="Footer Placeholder 5">
            <a:extLst>
              <a:ext uri="{FF2B5EF4-FFF2-40B4-BE49-F238E27FC236}">
                <a16:creationId xmlns:a16="http://schemas.microsoft.com/office/drawing/2014/main" id="{B480E2D6-DD44-DE45-9052-6C0E9B3F87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CEBEF0-4F25-CD4A-AADD-C483BCB649D0}"/>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2836791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083D8-CFE1-D543-9534-5A5D660B63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7F77AA-60FF-BD46-A174-70E1A5B52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23150A-DBF4-0F4D-BE66-14BC4C371F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A84D48-7B86-FE4A-A44F-9CC3D2CAF4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72E417-2889-E84C-87FD-B01F8E27DC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8296DB-3E79-CD4A-81DD-026BE9D23EF3}"/>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8" name="Footer Placeholder 7">
            <a:extLst>
              <a:ext uri="{FF2B5EF4-FFF2-40B4-BE49-F238E27FC236}">
                <a16:creationId xmlns:a16="http://schemas.microsoft.com/office/drawing/2014/main" id="{A6225DF2-5992-F74D-B421-BCA1E070ED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ED83C4-CBC8-194A-B6EC-672AE7B5CA8D}"/>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3413777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17BCB-10CA-7648-8E6B-C57B641A5B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6BFDC2-D86D-FA4F-9060-18B3535BB9AB}"/>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4" name="Footer Placeholder 3">
            <a:extLst>
              <a:ext uri="{FF2B5EF4-FFF2-40B4-BE49-F238E27FC236}">
                <a16:creationId xmlns:a16="http://schemas.microsoft.com/office/drawing/2014/main" id="{C5F56BCC-22C3-814C-AC69-6BA638E6E3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B599B8-F3F3-A842-9E36-054F7350E6D0}"/>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201519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EE3097-5917-E749-85D4-491E13AB58F0}"/>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3" name="Footer Placeholder 2">
            <a:extLst>
              <a:ext uri="{FF2B5EF4-FFF2-40B4-BE49-F238E27FC236}">
                <a16:creationId xmlns:a16="http://schemas.microsoft.com/office/drawing/2014/main" id="{BF56A1D9-F796-714A-AEEF-DC82774843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B49620-F0FB-6B4F-A3C3-12B477E81D64}"/>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3189480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8326-DB42-044B-BB88-0CE457ABF9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B7FF97-20C0-A941-9A43-E3215BABA7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70290D-E27C-A64E-A60E-C9F6BCA29C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8530F0-9185-A344-A2BF-8CF8EF4F4B7A}"/>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6" name="Footer Placeholder 5">
            <a:extLst>
              <a:ext uri="{FF2B5EF4-FFF2-40B4-BE49-F238E27FC236}">
                <a16:creationId xmlns:a16="http://schemas.microsoft.com/office/drawing/2014/main" id="{1B4133DD-019B-854B-A250-FE0796806C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557627-0FD3-3840-862C-BC11AE383062}"/>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3004329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F3404-3D35-5D4D-9909-85D6EA07EB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94C3D7-27E9-A043-A7C7-58BC78ABFD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F9E151-A295-0A49-AD1E-94D84EEEB5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BD9C23-ED39-4449-8E21-1482608EBAF5}"/>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6" name="Footer Placeholder 5">
            <a:extLst>
              <a:ext uri="{FF2B5EF4-FFF2-40B4-BE49-F238E27FC236}">
                <a16:creationId xmlns:a16="http://schemas.microsoft.com/office/drawing/2014/main" id="{E25144D6-6A9C-D04D-9E7F-1866216881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2EC53-EBA4-E54D-80EA-D4EA0486AB3C}"/>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92677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8FCFA-8069-5748-B8DB-A4F13F75B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165133-6E81-9447-9ED2-2D2712C510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E8CDCE-767B-C143-BD35-673CB7CA3FC1}"/>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5" name="Footer Placeholder 4">
            <a:extLst>
              <a:ext uri="{FF2B5EF4-FFF2-40B4-BE49-F238E27FC236}">
                <a16:creationId xmlns:a16="http://schemas.microsoft.com/office/drawing/2014/main" id="{50889E50-2F32-0F4E-92F6-82FDE99319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42C20B-8751-F441-89E2-30282DD482C0}"/>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3730320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4CC5EC-D94A-7D4B-A521-3CB42D8164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1E7312-EBBA-6C41-944E-0FD2A218BE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9957D3-4D40-C94C-95DE-F874C349AE16}"/>
              </a:ext>
            </a:extLst>
          </p:cNvPr>
          <p:cNvSpPr>
            <a:spLocks noGrp="1"/>
          </p:cNvSpPr>
          <p:nvPr>
            <p:ph type="dt" sz="half" idx="10"/>
          </p:nvPr>
        </p:nvSpPr>
        <p:spPr/>
        <p:txBody>
          <a:bodyPr/>
          <a:lstStyle/>
          <a:p>
            <a:fld id="{C1D08C2A-EB5B-1B49-AEE2-3A1A0AB45614}" type="datetimeFigureOut">
              <a:rPr lang="en-US" smtClean="0"/>
              <a:t>11/6/21</a:t>
            </a:fld>
            <a:endParaRPr lang="en-US"/>
          </a:p>
        </p:txBody>
      </p:sp>
      <p:sp>
        <p:nvSpPr>
          <p:cNvPr id="5" name="Footer Placeholder 4">
            <a:extLst>
              <a:ext uri="{FF2B5EF4-FFF2-40B4-BE49-F238E27FC236}">
                <a16:creationId xmlns:a16="http://schemas.microsoft.com/office/drawing/2014/main" id="{780ED28A-8276-9841-97B6-3168D6DCBA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90B21-71EE-3146-9F5A-D74BDC8683A0}"/>
              </a:ext>
            </a:extLst>
          </p:cNvPr>
          <p:cNvSpPr>
            <a:spLocks noGrp="1"/>
          </p:cNvSpPr>
          <p:nvPr>
            <p:ph type="sldNum" sz="quarter" idx="12"/>
          </p:nvPr>
        </p:nvSpPr>
        <p:spPr/>
        <p:txBody>
          <a:bodyPr/>
          <a:lstStyle/>
          <a:p>
            <a:fld id="{11162B7F-3D9F-DD44-85CB-04C4C0761FDC}" type="slidenum">
              <a:rPr lang="en-US" smtClean="0"/>
              <a:t>‹#›</a:t>
            </a:fld>
            <a:endParaRPr lang="en-US"/>
          </a:p>
        </p:txBody>
      </p:sp>
    </p:spTree>
    <p:extLst>
      <p:ext uri="{BB962C8B-B14F-4D97-AF65-F5344CB8AC3E}">
        <p14:creationId xmlns:p14="http://schemas.microsoft.com/office/powerpoint/2010/main" val="1283832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D2F0C9-EBA2-CC42-990C-BC8498F9CC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02C0FC-38DF-9641-A7FE-9601A412FC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02AF51-08A5-EC49-91DB-1AFF1B84EB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D08C2A-EB5B-1B49-AEE2-3A1A0AB45614}" type="datetimeFigureOut">
              <a:rPr lang="en-US" smtClean="0"/>
              <a:t>11/6/21</a:t>
            </a:fld>
            <a:endParaRPr lang="en-US"/>
          </a:p>
        </p:txBody>
      </p:sp>
      <p:sp>
        <p:nvSpPr>
          <p:cNvPr id="5" name="Footer Placeholder 4">
            <a:extLst>
              <a:ext uri="{FF2B5EF4-FFF2-40B4-BE49-F238E27FC236}">
                <a16:creationId xmlns:a16="http://schemas.microsoft.com/office/drawing/2014/main" id="{79C59AC5-6EFD-5E40-A6CE-6708AA542B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D5F7F7-15EC-1C4A-8E14-AC8A6EA2F1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162B7F-3D9F-DD44-85CB-04C4C0761FDC}" type="slidenum">
              <a:rPr lang="en-US" smtClean="0"/>
              <a:t>‹#›</a:t>
            </a:fld>
            <a:endParaRPr lang="en-US"/>
          </a:p>
        </p:txBody>
      </p:sp>
    </p:spTree>
    <p:extLst>
      <p:ext uri="{BB962C8B-B14F-4D97-AF65-F5344CB8AC3E}">
        <p14:creationId xmlns:p14="http://schemas.microsoft.com/office/powerpoint/2010/main" val="3069156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https://scontent-iad3-1.xx.fbcdn.net/v/t1.6435-9/71842358_2278793192230239_4988783872138280960_n.jpg?_nc_cat=108&amp;ccb=1-5&amp;_nc_sid=e3f864&amp;_nc_ohc=6jKxcmASaXMAX-Qtudn&amp;_nc_ht=scontent-iad3-1.xx&amp;oh=ffb2a0245a01673a1e3815a47a43ff1f&amp;oe=61A0B719" TargetMode="External"/><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https://scontent-iad3-1.xx.fbcdn.net/v/t1.6435-9/71842358_2278793192230239_4988783872138280960_n.jpg?_nc_cat=108&amp;ccb=1-5&amp;_nc_sid=e3f864&amp;_nc_ohc=6jKxcmASaXMAX-Qtudn&amp;_nc_ht=scontent-iad3-1.xx&amp;oh=ffb2a0245a01673a1e3815a47a43ff1f&amp;oe=61A0B719"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https://scontent-iad3-1.xx.fbcdn.net/v/t1.6435-9/71842358_2278793192230239_4988783872138280960_n.jpg?_nc_cat=108&amp;ccb=1-5&amp;_nc_sid=e3f864&amp;_nc_ohc=6jKxcmASaXMAX-Qtudn&amp;_nc_ht=scontent-iad3-1.xx&amp;oh=ffb2a0245a01673a1e3815a47a43ff1f&amp;oe=61A0B719" TargetMode="External"/><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7E69EF-4DEE-5545-9A5A-D6EA47F43E35}"/>
              </a:ext>
            </a:extLst>
          </p:cNvPr>
          <p:cNvPicPr>
            <a:picLocks noChangeAspect="1"/>
          </p:cNvPicPr>
          <p:nvPr/>
        </p:nvPicPr>
        <p:blipFill rotWithShape="1">
          <a:blip r:embed="rId3"/>
          <a:srcRect r="-2" b="8808"/>
          <a:stretch/>
        </p:blipFill>
        <p:spPr>
          <a:xfrm>
            <a:off x="0" y="0"/>
            <a:ext cx="12192000" cy="6857999"/>
          </a:xfrm>
          <a:prstGeom prst="rect">
            <a:avLst/>
          </a:prstGeom>
        </p:spPr>
      </p:pic>
      <p:sp>
        <p:nvSpPr>
          <p:cNvPr id="2" name="Rectangle 1">
            <a:extLst>
              <a:ext uri="{FF2B5EF4-FFF2-40B4-BE49-F238E27FC236}">
                <a16:creationId xmlns:a16="http://schemas.microsoft.com/office/drawing/2014/main" id="{8D737B3F-E61A-3247-9B4C-BE47EA933562}"/>
              </a:ext>
            </a:extLst>
          </p:cNvPr>
          <p:cNvSpPr/>
          <p:nvPr/>
        </p:nvSpPr>
        <p:spPr>
          <a:xfrm>
            <a:off x="6195375" y="5726446"/>
            <a:ext cx="5674893" cy="574361"/>
          </a:xfrm>
          <a:prstGeom prst="rect">
            <a:avLst/>
          </a:prstGeom>
          <a:solidFill>
            <a:srgbClr val="000000">
              <a:alpha val="50000"/>
            </a:srgbClr>
          </a:solidFill>
          <a:ln>
            <a:noFill/>
          </a:ln>
        </p:spPr>
        <p:txBody>
          <a:bodyPr vert="horz" wrap="square" lIns="91440" tIns="45720" rIns="91440" bIns="45720" rtlCol="0" anchor="ctr">
            <a:noAutofit/>
          </a:bodyPr>
          <a:lstStyle/>
          <a:p>
            <a:pPr algn="ctr">
              <a:lnSpc>
                <a:spcPct val="90000"/>
              </a:lnSpc>
              <a:spcBef>
                <a:spcPct val="0"/>
              </a:spcBef>
              <a:spcAft>
                <a:spcPts val="600"/>
              </a:spcAft>
            </a:pPr>
            <a:r>
              <a:rPr lang="en-US" sz="1250" b="1" kern="1200">
                <a:solidFill>
                  <a:srgbClr val="FFFFFF"/>
                </a:solidFill>
              </a:rPr>
              <a:t>                                                                                                 </a:t>
            </a:r>
            <a:r>
              <a:rPr lang="en-US" sz="1250" b="1" kern="1200">
                <a:solidFill>
                  <a:srgbClr val="FFFFFF"/>
                </a:solidFill>
                <a:highlight>
                  <a:srgbClr val="FFFF00"/>
                </a:highlight>
              </a:rPr>
              <a:t>How It All Began?</a:t>
            </a:r>
            <a:br>
              <a:rPr lang="en-US" sz="1250" kern="1200">
                <a:solidFill>
                  <a:srgbClr val="FFFFFF"/>
                </a:solidFill>
                <a:highlight>
                  <a:srgbClr val="FFFF00"/>
                </a:highlight>
              </a:rPr>
            </a:br>
            <a:endParaRPr lang="en-US" sz="1250" kern="1200">
              <a:solidFill>
                <a:srgbClr val="FFFFFF"/>
              </a:solidFill>
              <a:highlight>
                <a:srgbClr val="FFFF00"/>
              </a:highlight>
            </a:endParaRPr>
          </a:p>
        </p:txBody>
      </p:sp>
    </p:spTree>
    <p:extLst>
      <p:ext uri="{BB962C8B-B14F-4D97-AF65-F5344CB8AC3E}">
        <p14:creationId xmlns:p14="http://schemas.microsoft.com/office/powerpoint/2010/main" val="96296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2995-13A3-D94D-B65A-40B2F3A03C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A53899-2F29-2643-8CCC-A4F15DB22144}"/>
              </a:ext>
            </a:extLst>
          </p:cNvPr>
          <p:cNvSpPr>
            <a:spLocks noGrp="1"/>
          </p:cNvSpPr>
          <p:nvPr>
            <p:ph idx="1"/>
          </p:nvPr>
        </p:nvSpPr>
        <p:spPr/>
        <p:txBody>
          <a:bodyPr/>
          <a:lstStyle/>
          <a:p>
            <a:endParaRPr lang="en-US"/>
          </a:p>
        </p:txBody>
      </p:sp>
      <p:pic>
        <p:nvPicPr>
          <p:cNvPr id="18434" name="Picture 2" descr="While We Wait, Part 1 - Waiting Without Worrying - Good Shepherd Community  Church">
            <a:extLst>
              <a:ext uri="{FF2B5EF4-FFF2-40B4-BE49-F238E27FC236}">
                <a16:creationId xmlns:a16="http://schemas.microsoft.com/office/drawing/2014/main" id="{015FA2C1-DAF5-D04B-97CF-6799B73F7C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721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34FE5-5D1D-6A4E-B054-B83021681D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0BFFBA-C1B2-D34D-8502-F5308006210A}"/>
              </a:ext>
            </a:extLst>
          </p:cNvPr>
          <p:cNvSpPr>
            <a:spLocks noGrp="1"/>
          </p:cNvSpPr>
          <p:nvPr>
            <p:ph idx="1"/>
          </p:nvPr>
        </p:nvSpPr>
        <p:spPr/>
        <p:txBody>
          <a:bodyPr/>
          <a:lstStyle/>
          <a:p>
            <a:endParaRPr lang="en-US"/>
          </a:p>
        </p:txBody>
      </p:sp>
      <p:pic>
        <p:nvPicPr>
          <p:cNvPr id="19458" name="Picture 2" descr="When the waiting is difficult">
            <a:extLst>
              <a:ext uri="{FF2B5EF4-FFF2-40B4-BE49-F238E27FC236}">
                <a16:creationId xmlns:a16="http://schemas.microsoft.com/office/drawing/2014/main" id="{04203B1B-C130-E94F-AB87-B45D9F1349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65125"/>
            <a:ext cx="10515600" cy="581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315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CA602-CEC6-F14E-95D2-006C296BB56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CE06C3F-2B31-1541-BD46-69EE6B243181}"/>
              </a:ext>
            </a:extLst>
          </p:cNvPr>
          <p:cNvSpPr>
            <a:spLocks noGrp="1"/>
          </p:cNvSpPr>
          <p:nvPr>
            <p:ph type="subTitle" idx="1"/>
          </p:nvPr>
        </p:nvSpPr>
        <p:spPr/>
        <p:txBody>
          <a:bodyPr/>
          <a:lstStyle/>
          <a:p>
            <a:endParaRPr lang="en-US"/>
          </a:p>
        </p:txBody>
      </p:sp>
      <p:pic>
        <p:nvPicPr>
          <p:cNvPr id="1026" name="Picture 2">
            <a:extLst>
              <a:ext uri="{FF2B5EF4-FFF2-40B4-BE49-F238E27FC236}">
                <a16:creationId xmlns:a16="http://schemas.microsoft.com/office/drawing/2014/main" id="{06470D22-F1FB-754D-81EE-9BD4E5D91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213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ight Triangle 7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7 Tips for Dealing With Trust Issues in Your Relationships">
            <a:extLst>
              <a:ext uri="{FF2B5EF4-FFF2-40B4-BE49-F238E27FC236}">
                <a16:creationId xmlns:a16="http://schemas.microsoft.com/office/drawing/2014/main" id="{64D5D351-D147-D647-8626-4128AB9939F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16692" y="918546"/>
            <a:ext cx="10775091" cy="4979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054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69E6EFEE-6516-482C-B143-F97F9BF89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3DF0D2C0-CD0C-470C-8851-D8B2CC417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8766" y="3248002"/>
            <a:ext cx="5688917"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2" name="Picture 8">
            <a:extLst>
              <a:ext uri="{FF2B5EF4-FFF2-40B4-BE49-F238E27FC236}">
                <a16:creationId xmlns:a16="http://schemas.microsoft.com/office/drawing/2014/main" id="{673F0187-13DF-A549-94CE-D02B6A77D2F7}"/>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2694" r="1" b="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a:extLst>
              <a:ext uri="{FF2B5EF4-FFF2-40B4-BE49-F238E27FC236}">
                <a16:creationId xmlns:a16="http://schemas.microsoft.com/office/drawing/2014/main" id="{CB58FAD8-8102-8442-B23A-39B5506983DB}"/>
              </a:ext>
            </a:extLst>
          </p:cNvPr>
          <p:cNvSpPr>
            <a:spLocks noChangeAspect="1" noChangeArrowheads="1"/>
          </p:cNvSpPr>
          <p:nvPr/>
        </p:nvSpPr>
        <p:spPr bwMode="auto">
          <a:xfrm>
            <a:off x="2286000" y="1825624"/>
            <a:ext cx="7620000" cy="41370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91100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Walter Cronkite">
            <a:extLst>
              <a:ext uri="{FF2B5EF4-FFF2-40B4-BE49-F238E27FC236}">
                <a16:creationId xmlns:a16="http://schemas.microsoft.com/office/drawing/2014/main" id="{FD25BE39-2A65-3944-A41F-02D00E503B9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2995" y="67737"/>
            <a:ext cx="4646139" cy="320039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988243F8-AEFB-DC45-9F12-09088E26361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2994" y="3586296"/>
            <a:ext cx="4646139" cy="3200399"/>
          </a:xfrm>
          <a:prstGeom prst="rect">
            <a:avLst/>
          </a:prstGeom>
          <a:noFill/>
          <a:extLst>
            <a:ext uri="{909E8E84-426E-40DD-AFC4-6F175D3DCCD1}">
              <a14:hiddenFill xmlns:a14="http://schemas.microsoft.com/office/drawing/2010/main">
                <a:solidFill>
                  <a:srgbClr val="FFFFFF"/>
                </a:solidFill>
              </a14:hiddenFill>
            </a:ext>
          </a:extLst>
        </p:spPr>
      </p:pic>
      <p:sp>
        <p:nvSpPr>
          <p:cNvPr id="77" name="Right Triangle 76">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029" y="623275"/>
            <a:ext cx="657079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3834BF-C140-1546-BD13-290BFF9E8A10}"/>
              </a:ext>
            </a:extLst>
          </p:cNvPr>
          <p:cNvSpPr>
            <a:spLocks noGrp="1"/>
          </p:cNvSpPr>
          <p:nvPr>
            <p:ph type="title"/>
          </p:nvPr>
        </p:nvSpPr>
        <p:spPr>
          <a:xfrm>
            <a:off x="4976030" y="623276"/>
            <a:ext cx="6330402" cy="2162590"/>
          </a:xfrm>
        </p:spPr>
        <p:txBody>
          <a:bodyPr>
            <a:normAutofit/>
          </a:bodyPr>
          <a:lstStyle/>
          <a:p>
            <a:r>
              <a:rPr lang="en-US" sz="3600" b="1" i="0" u="none" strike="noStrike" dirty="0">
                <a:solidFill>
                  <a:srgbClr val="202124"/>
                </a:solidFill>
                <a:effectLst/>
                <a:latin typeface="arial" panose="020B0604020202020204" pitchFamily="34" charset="0"/>
              </a:rPr>
              <a:t>Born: </a:t>
            </a:r>
            <a:r>
              <a:rPr lang="en-US" sz="3600" b="0" i="0" u="none" strike="noStrike" dirty="0">
                <a:solidFill>
                  <a:srgbClr val="202124"/>
                </a:solidFill>
                <a:effectLst/>
                <a:latin typeface="arial" panose="020B0604020202020204" pitchFamily="34" charset="0"/>
              </a:rPr>
              <a:t>November 4, 1916</a:t>
            </a:r>
            <a:r>
              <a:rPr lang="en-US" sz="3600" dirty="0">
                <a:solidFill>
                  <a:srgbClr val="202124"/>
                </a:solidFill>
                <a:latin typeface="arial" panose="020B0604020202020204" pitchFamily="34" charset="0"/>
              </a:rPr>
              <a:t>.</a:t>
            </a:r>
            <a:r>
              <a:rPr lang="en-US" sz="3600" b="0" i="0" u="none" strike="noStrike" dirty="0">
                <a:solidFill>
                  <a:srgbClr val="202124"/>
                </a:solidFill>
                <a:effectLst/>
                <a:latin typeface="arial" panose="020B0604020202020204" pitchFamily="34" charset="0"/>
              </a:rPr>
              <a:t> </a:t>
            </a:r>
            <a:br>
              <a:rPr lang="en-US" sz="3600" b="0" i="0" u="none" strike="noStrike" dirty="0">
                <a:solidFill>
                  <a:srgbClr val="202124"/>
                </a:solidFill>
                <a:effectLst/>
                <a:latin typeface="arial" panose="020B0604020202020204" pitchFamily="34" charset="0"/>
              </a:rPr>
            </a:br>
            <a:r>
              <a:rPr lang="en-US" sz="3600" b="1" i="0" u="none" strike="noStrike" dirty="0">
                <a:solidFill>
                  <a:srgbClr val="202124"/>
                </a:solidFill>
                <a:effectLst/>
                <a:latin typeface="arial" panose="020B0604020202020204" pitchFamily="34" charset="0"/>
              </a:rPr>
              <a:t>Died: </a:t>
            </a:r>
            <a:r>
              <a:rPr lang="en-US" sz="3600" b="0" i="0" u="none" strike="noStrike" dirty="0">
                <a:solidFill>
                  <a:srgbClr val="202124"/>
                </a:solidFill>
                <a:effectLst/>
                <a:latin typeface="arial" panose="020B0604020202020204" pitchFamily="34" charset="0"/>
              </a:rPr>
              <a:t>July 17, 2009.</a:t>
            </a:r>
            <a:br>
              <a:rPr lang="en-US" sz="3600" b="0" i="0" u="none" strike="noStrike" dirty="0">
                <a:solidFill>
                  <a:srgbClr val="202124"/>
                </a:solidFill>
                <a:effectLst/>
                <a:latin typeface="arial" panose="020B0604020202020204" pitchFamily="34" charset="0"/>
              </a:rPr>
            </a:br>
            <a:endParaRPr lang="en-US" sz="3600" dirty="0"/>
          </a:p>
        </p:txBody>
      </p:sp>
      <p:sp>
        <p:nvSpPr>
          <p:cNvPr id="3080" name="Content Placeholder 3079">
            <a:extLst>
              <a:ext uri="{FF2B5EF4-FFF2-40B4-BE49-F238E27FC236}">
                <a16:creationId xmlns:a16="http://schemas.microsoft.com/office/drawing/2014/main" id="{D64CCB56-6E64-4883-A2F9-95A57D9539C2}"/>
              </a:ext>
            </a:extLst>
          </p:cNvPr>
          <p:cNvSpPr>
            <a:spLocks noGrp="1"/>
          </p:cNvSpPr>
          <p:nvPr>
            <p:ph idx="1"/>
          </p:nvPr>
        </p:nvSpPr>
        <p:spPr>
          <a:xfrm>
            <a:off x="5103341" y="3954162"/>
            <a:ext cx="6203092" cy="1772314"/>
          </a:xfrm>
        </p:spPr>
        <p:txBody>
          <a:bodyPr anchor="t">
            <a:normAutofit/>
          </a:bodyPr>
          <a:lstStyle/>
          <a:p>
            <a:pPr algn="l" fontAlgn="b"/>
            <a:r>
              <a:rPr lang="en-US" sz="3200" b="1" i="0" u="none" strike="noStrike" dirty="0">
                <a:solidFill>
                  <a:srgbClr val="70757A"/>
                </a:solidFill>
                <a:effectLst/>
                <a:latin typeface="arial" panose="020B0604020202020204" pitchFamily="34" charset="0"/>
              </a:rPr>
              <a:t>Born: </a:t>
            </a:r>
            <a:r>
              <a:rPr lang="en-US" sz="3200" b="0" i="0" u="none" strike="noStrike" dirty="0">
                <a:solidFill>
                  <a:srgbClr val="70757A"/>
                </a:solidFill>
                <a:effectLst/>
                <a:latin typeface="arial" panose="020B0604020202020204" pitchFamily="34" charset="0"/>
              </a:rPr>
              <a:t>David McClure Brinkley; July 10, </a:t>
            </a:r>
            <a:endParaRPr lang="en-US" sz="3200" b="0" i="0" u="none" strike="noStrike" dirty="0">
              <a:solidFill>
                <a:srgbClr val="4D5156"/>
              </a:solidFill>
              <a:effectLst/>
              <a:latin typeface="arial" panose="020B0604020202020204" pitchFamily="34" charset="0"/>
            </a:endParaRPr>
          </a:p>
          <a:p>
            <a:pPr algn="l" fontAlgn="b"/>
            <a:r>
              <a:rPr lang="en-US" sz="3200" b="1" i="0" u="none" strike="noStrike" dirty="0">
                <a:solidFill>
                  <a:srgbClr val="70757A"/>
                </a:solidFill>
                <a:effectLst/>
                <a:latin typeface="arial" panose="020B0604020202020204" pitchFamily="34" charset="0"/>
              </a:rPr>
              <a:t>Died: </a:t>
            </a:r>
            <a:r>
              <a:rPr lang="en-US" sz="3200" b="0" i="0" u="none" strike="noStrike" dirty="0">
                <a:solidFill>
                  <a:srgbClr val="70757A"/>
                </a:solidFill>
                <a:effectLst/>
                <a:latin typeface="arial" panose="020B0604020202020204" pitchFamily="34" charset="0"/>
              </a:rPr>
              <a:t>June 11, 2003 (aged 82.)</a:t>
            </a:r>
            <a:endParaRPr lang="en-US" sz="2400" dirty="0"/>
          </a:p>
        </p:txBody>
      </p:sp>
    </p:spTree>
    <p:extLst>
      <p:ext uri="{BB962C8B-B14F-4D97-AF65-F5344CB8AC3E}">
        <p14:creationId xmlns:p14="http://schemas.microsoft.com/office/powerpoint/2010/main" val="2260537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1403-55F9-614D-A414-59C3FB77D29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D9BB422-0779-F54F-9C58-AE8C44D68016}"/>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DF8612AD-0C5D-3D40-BD56-4D67CC4517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8125"/>
            <a:ext cx="12192000" cy="638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762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Scientists must keep fighting fake news, not retreat to their ivory towers  | Fiona Fox | The Guardian">
            <a:extLst>
              <a:ext uri="{FF2B5EF4-FFF2-40B4-BE49-F238E27FC236}">
                <a16:creationId xmlns:a16="http://schemas.microsoft.com/office/drawing/2014/main" id="{C8B84583-78EF-C34E-9267-D96E79DCCB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990" b="11579"/>
          <a:stretch/>
        </p:blipFill>
        <p:spPr bwMode="auto">
          <a:xfrm>
            <a:off x="641180" y="697931"/>
            <a:ext cx="6410084" cy="5476198"/>
          </a:xfrm>
          <a:prstGeom prst="rect">
            <a:avLst/>
          </a:prstGeom>
          <a:noFill/>
          <a:extLst>
            <a:ext uri="{909E8E84-426E-40DD-AFC4-6F175D3DCCD1}">
              <a14:hiddenFill xmlns:a14="http://schemas.microsoft.com/office/drawing/2010/main">
                <a:solidFill>
                  <a:srgbClr val="FFFFFF"/>
                </a:solidFill>
              </a14:hiddenFill>
            </a:ext>
          </a:extLst>
        </p:spPr>
      </p:pic>
      <p:sp>
        <p:nvSpPr>
          <p:cNvPr id="143" name="Rectangle 142">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Should We Place Our Trust in Science? | Come Reason&amp;#39;s Apologetics Notes">
            <a:extLst>
              <a:ext uri="{FF2B5EF4-FFF2-40B4-BE49-F238E27FC236}">
                <a16:creationId xmlns:a16="http://schemas.microsoft.com/office/drawing/2014/main" id="{8ECB8D66-007B-894E-A3B1-00C70846E5A2}"/>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17109" r="857"/>
          <a:stretch/>
        </p:blipFill>
        <p:spPr bwMode="auto">
          <a:xfrm>
            <a:off x="7534655" y="480060"/>
            <a:ext cx="4260941" cy="2797175"/>
          </a:xfrm>
          <a:prstGeom prst="rect">
            <a:avLst/>
          </a:prstGeom>
          <a:noFill/>
          <a:extLst>
            <a:ext uri="{909E8E84-426E-40DD-AFC4-6F175D3DCCD1}">
              <a14:hiddenFill xmlns:a14="http://schemas.microsoft.com/office/drawing/2010/main">
                <a:solidFill>
                  <a:srgbClr val="FFFFFF"/>
                </a:solidFill>
              </a14:hiddenFill>
            </a:ext>
          </a:extLst>
        </p:spPr>
      </p:pic>
      <p:sp>
        <p:nvSpPr>
          <p:cNvPr id="145" name="Rectangle 144">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State of Science Survey Insights | 3M">
            <a:extLst>
              <a:ext uri="{FF2B5EF4-FFF2-40B4-BE49-F238E27FC236}">
                <a16:creationId xmlns:a16="http://schemas.microsoft.com/office/drawing/2014/main" id="{586298C6-D955-6D4F-8C39-D9A339A8F64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861651" y="3748194"/>
            <a:ext cx="3523388" cy="2471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182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2DAA6C16-BF9B-4A3E-BC70-EE6015D4F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AE8E4D-6241-C044-A1A8-DCCE7A89D4CC}"/>
              </a:ext>
            </a:extLst>
          </p:cNvPr>
          <p:cNvSpPr>
            <a:spLocks noGrp="1"/>
          </p:cNvSpPr>
          <p:nvPr>
            <p:ph type="title"/>
          </p:nvPr>
        </p:nvSpPr>
        <p:spPr>
          <a:xfrm>
            <a:off x="98853" y="5622324"/>
            <a:ext cx="5466491" cy="877330"/>
          </a:xfrm>
        </p:spPr>
        <p:txBody>
          <a:bodyPr anchor="t">
            <a:normAutofit/>
          </a:bodyPr>
          <a:lstStyle/>
          <a:p>
            <a:r>
              <a:rPr lang="en-US" sz="4000" b="1" dirty="0">
                <a:solidFill>
                  <a:srgbClr val="FF0000"/>
                </a:solidFill>
              </a:rPr>
              <a:t>FIRST ADVENT</a:t>
            </a:r>
          </a:p>
        </p:txBody>
      </p:sp>
      <p:pic>
        <p:nvPicPr>
          <p:cNvPr id="3074" name="Picture 2" descr="True Christmas story: What history really tells us about the birth of Jesus  | Asia Pacific Report">
            <a:extLst>
              <a:ext uri="{FF2B5EF4-FFF2-40B4-BE49-F238E27FC236}">
                <a16:creationId xmlns:a16="http://schemas.microsoft.com/office/drawing/2014/main" id="{42B3D8A2-88E9-A14F-99CC-8308D4BB8D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008" r="1" b="9332"/>
          <a:stretch/>
        </p:blipFill>
        <p:spPr bwMode="auto">
          <a:xfrm>
            <a:off x="0" y="0"/>
            <a:ext cx="6000749" cy="5128054"/>
          </a:xfrm>
          <a:custGeom>
            <a:avLst/>
            <a:gdLst/>
            <a:ahLst/>
            <a:cxnLst/>
            <a:rect l="l" t="t" r="r" b="b"/>
            <a:pathLst>
              <a:path w="6000749" h="3911828">
                <a:moveTo>
                  <a:pt x="0" y="0"/>
                </a:moveTo>
                <a:lnTo>
                  <a:pt x="6000749" y="0"/>
                </a:lnTo>
                <a:lnTo>
                  <a:pt x="6000749" y="3767827"/>
                </a:lnTo>
                <a:lnTo>
                  <a:pt x="5572124" y="3740378"/>
                </a:lnTo>
                <a:lnTo>
                  <a:pt x="0" y="3911828"/>
                </a:lnTo>
                <a:close/>
              </a:path>
            </a:pathLst>
          </a:custGeom>
          <a:noFill/>
          <a:extLst>
            <a:ext uri="{909E8E84-426E-40DD-AFC4-6F175D3DCCD1}">
              <a14:hiddenFill xmlns:a14="http://schemas.microsoft.com/office/drawing/2010/main">
                <a:solidFill>
                  <a:srgbClr val="FFFFFF"/>
                </a:solidFill>
              </a14:hiddenFill>
            </a:ext>
          </a:extLst>
        </p:spPr>
      </p:pic>
      <p:pic>
        <p:nvPicPr>
          <p:cNvPr id="3076" name="Picture 4" descr="Broadcasting the Second Coming of Jesus - oregonlive.com">
            <a:extLst>
              <a:ext uri="{FF2B5EF4-FFF2-40B4-BE49-F238E27FC236}">
                <a16:creationId xmlns:a16="http://schemas.microsoft.com/office/drawing/2014/main" id="{937EB29E-DA0C-924C-BB8C-E998484C6B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943" r="1" b="432"/>
          <a:stretch/>
        </p:blipFill>
        <p:spPr bwMode="auto">
          <a:xfrm>
            <a:off x="6191250" y="135924"/>
            <a:ext cx="6000750" cy="5128054"/>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a:noFill/>
          <a:extLst>
            <a:ext uri="{909E8E84-426E-40DD-AFC4-6F175D3DCCD1}">
              <a14:hiddenFill xmlns:a14="http://schemas.microsoft.com/office/drawing/2010/main">
                <a:solidFill>
                  <a:srgbClr val="FFFFFF"/>
                </a:solidFill>
              </a14:hiddenFill>
            </a:ext>
          </a:extLst>
        </p:spPr>
      </p:pic>
      <p:grpSp>
        <p:nvGrpSpPr>
          <p:cNvPr id="77" name="Group 76">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78" name="Freeform: Shape 77">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Shape 78">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080" name="Content Placeholder 3079">
            <a:extLst>
              <a:ext uri="{FF2B5EF4-FFF2-40B4-BE49-F238E27FC236}">
                <a16:creationId xmlns:a16="http://schemas.microsoft.com/office/drawing/2014/main" id="{1FCC7CE6-F834-46D7-B987-FFD59B401456}"/>
              </a:ext>
            </a:extLst>
          </p:cNvPr>
          <p:cNvSpPr>
            <a:spLocks noGrp="1"/>
          </p:cNvSpPr>
          <p:nvPr>
            <p:ph idx="1"/>
          </p:nvPr>
        </p:nvSpPr>
        <p:spPr>
          <a:xfrm>
            <a:off x="5664200" y="5622324"/>
            <a:ext cx="6428945" cy="877330"/>
          </a:xfrm>
        </p:spPr>
        <p:txBody>
          <a:bodyPr>
            <a:normAutofit/>
          </a:bodyPr>
          <a:lstStyle/>
          <a:p>
            <a:r>
              <a:rPr lang="en-US" sz="4400" b="1" dirty="0">
                <a:solidFill>
                  <a:srgbClr val="FF0000">
                    <a:alpha val="80000"/>
                  </a:srgbClr>
                </a:solidFill>
              </a:rPr>
              <a:t>SECOND ADVENT</a:t>
            </a:r>
          </a:p>
        </p:txBody>
      </p:sp>
    </p:spTree>
    <p:extLst>
      <p:ext uri="{BB962C8B-B14F-4D97-AF65-F5344CB8AC3E}">
        <p14:creationId xmlns:p14="http://schemas.microsoft.com/office/powerpoint/2010/main" val="323870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6CC20-FC83-5E4A-9EAD-7EE3F3C58700}"/>
              </a:ext>
            </a:extLst>
          </p:cNvPr>
          <p:cNvSpPr>
            <a:spLocks noGrp="1"/>
          </p:cNvSpPr>
          <p:nvPr>
            <p:ph type="title"/>
          </p:nvPr>
        </p:nvSpPr>
        <p:spPr>
          <a:xfrm>
            <a:off x="838200" y="365125"/>
            <a:ext cx="10515600" cy="1043545"/>
          </a:xfrm>
        </p:spPr>
        <p:txBody>
          <a:bodyPr>
            <a:normAutofit fontScale="90000"/>
          </a:bodyPr>
          <a:lstStyle/>
          <a:p>
            <a:r>
              <a:rPr lang="en-US" b="1" dirty="0">
                <a:solidFill>
                  <a:srgbClr val="FF0000"/>
                </a:solidFill>
              </a:rPr>
              <a:t>DANIEL PRAYING DURING THE 70 YEAR CAPTIVITY.</a:t>
            </a:r>
          </a:p>
        </p:txBody>
      </p:sp>
      <p:sp>
        <p:nvSpPr>
          <p:cNvPr id="3" name="Content Placeholder 2">
            <a:extLst>
              <a:ext uri="{FF2B5EF4-FFF2-40B4-BE49-F238E27FC236}">
                <a16:creationId xmlns:a16="http://schemas.microsoft.com/office/drawing/2014/main" id="{AC0F521C-7D67-584C-85CC-341EA34F706D}"/>
              </a:ext>
            </a:extLst>
          </p:cNvPr>
          <p:cNvSpPr>
            <a:spLocks noGrp="1"/>
          </p:cNvSpPr>
          <p:nvPr>
            <p:ph idx="1"/>
          </p:nvPr>
        </p:nvSpPr>
        <p:spPr/>
        <p:txBody>
          <a:bodyPr/>
          <a:lstStyle/>
          <a:p>
            <a:endParaRPr lang="en-US"/>
          </a:p>
        </p:txBody>
      </p:sp>
      <p:pic>
        <p:nvPicPr>
          <p:cNvPr id="4098" name="Picture 2" descr="Precious Seed | View or print articles from the Precious Seed magazine">
            <a:extLst>
              <a:ext uri="{FF2B5EF4-FFF2-40B4-BE49-F238E27FC236}">
                <a16:creationId xmlns:a16="http://schemas.microsoft.com/office/drawing/2014/main" id="{14F81C3B-3BEF-3F4B-A915-43F1DC5308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1408670"/>
            <a:ext cx="10515599" cy="4930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956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307CA-E93C-B246-928E-BA8FEC05B6D7}"/>
              </a:ext>
            </a:extLst>
          </p:cNvPr>
          <p:cNvSpPr>
            <a:spLocks noGrp="1"/>
          </p:cNvSpPr>
          <p:nvPr>
            <p:ph type="title"/>
          </p:nvPr>
        </p:nvSpPr>
        <p:spPr>
          <a:xfrm>
            <a:off x="838200" y="365126"/>
            <a:ext cx="10515600" cy="812034"/>
          </a:xfrm>
        </p:spPr>
        <p:txBody>
          <a:bodyPr/>
          <a:lstStyle/>
          <a:p>
            <a:r>
              <a:rPr lang="en-US" dirty="0"/>
              <a:t>                     </a:t>
            </a:r>
            <a:r>
              <a:rPr lang="en-US" b="1" dirty="0">
                <a:solidFill>
                  <a:srgbClr val="FF0000"/>
                </a:solidFill>
              </a:rPr>
              <a:t>BABYLONIAN CAPTIVITY</a:t>
            </a:r>
          </a:p>
        </p:txBody>
      </p:sp>
      <p:sp>
        <p:nvSpPr>
          <p:cNvPr id="3" name="Content Placeholder 2">
            <a:extLst>
              <a:ext uri="{FF2B5EF4-FFF2-40B4-BE49-F238E27FC236}">
                <a16:creationId xmlns:a16="http://schemas.microsoft.com/office/drawing/2014/main" id="{D56B5D76-BAB7-D244-A1D7-8D878035BD0C}"/>
              </a:ext>
            </a:extLst>
          </p:cNvPr>
          <p:cNvSpPr>
            <a:spLocks noGrp="1"/>
          </p:cNvSpPr>
          <p:nvPr>
            <p:ph idx="1"/>
          </p:nvPr>
        </p:nvSpPr>
        <p:spPr/>
        <p:txBody>
          <a:bodyPr/>
          <a:lstStyle/>
          <a:p>
            <a:endParaRPr lang="en-US"/>
          </a:p>
        </p:txBody>
      </p:sp>
      <p:pic>
        <p:nvPicPr>
          <p:cNvPr id="6146" name="Picture 2" descr="The Babylonian Captivity Ploy">
            <a:extLst>
              <a:ext uri="{FF2B5EF4-FFF2-40B4-BE49-F238E27FC236}">
                <a16:creationId xmlns:a16="http://schemas.microsoft.com/office/drawing/2014/main" id="{FAA8409E-4812-704C-A36D-CA165F86E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03284"/>
            <a:ext cx="11009587" cy="5289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069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73" name="Freeform: Shape 72">
            <a:extLst>
              <a:ext uri="{FF2B5EF4-FFF2-40B4-BE49-F238E27FC236}">
                <a16:creationId xmlns:a16="http://schemas.microsoft.com/office/drawing/2014/main" id="{2F0E00C3-4613-415F-BE3A-78FBAD906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0495175" cy="6858000"/>
          </a:xfrm>
          <a:custGeom>
            <a:avLst/>
            <a:gdLst>
              <a:gd name="connsiteX0" fmla="*/ 0 w 10495175"/>
              <a:gd name="connsiteY0" fmla="*/ 0 h 6858000"/>
              <a:gd name="connsiteX1" fmla="*/ 5289224 w 10495175"/>
              <a:gd name="connsiteY1" fmla="*/ 0 h 6858000"/>
              <a:gd name="connsiteX2" fmla="*/ 6736007 w 10495175"/>
              <a:gd name="connsiteY2" fmla="*/ 0 h 6858000"/>
              <a:gd name="connsiteX3" fmla="*/ 6998753 w 10495175"/>
              <a:gd name="connsiteY3" fmla="*/ 0 h 6858000"/>
              <a:gd name="connsiteX4" fmla="*/ 7778919 w 10495175"/>
              <a:gd name="connsiteY4" fmla="*/ 0 h 6858000"/>
              <a:gd name="connsiteX5" fmla="*/ 8872152 w 10495175"/>
              <a:gd name="connsiteY5" fmla="*/ 0 h 6858000"/>
              <a:gd name="connsiteX6" fmla="*/ 8894276 w 10495175"/>
              <a:gd name="connsiteY6" fmla="*/ 14997 h 6858000"/>
              <a:gd name="connsiteX7" fmla="*/ 10495175 w 10495175"/>
              <a:gd name="connsiteY7" fmla="*/ 3621656 h 6858000"/>
              <a:gd name="connsiteX8" fmla="*/ 8620825 w 10495175"/>
              <a:gd name="connsiteY8" fmla="*/ 6374814 h 6858000"/>
              <a:gd name="connsiteX9" fmla="*/ 8104177 w 10495175"/>
              <a:gd name="connsiteY9" fmla="*/ 6780599 h 6858000"/>
              <a:gd name="connsiteX10" fmla="*/ 7992421 w 10495175"/>
              <a:gd name="connsiteY10" fmla="*/ 6858000 h 6858000"/>
              <a:gd name="connsiteX11" fmla="*/ 7778919 w 10495175"/>
              <a:gd name="connsiteY11" fmla="*/ 6858000 h 6858000"/>
              <a:gd name="connsiteX12" fmla="*/ 6998753 w 10495175"/>
              <a:gd name="connsiteY12" fmla="*/ 6858000 h 6858000"/>
              <a:gd name="connsiteX13" fmla="*/ 6736007 w 10495175"/>
              <a:gd name="connsiteY13" fmla="*/ 6858000 h 6858000"/>
              <a:gd name="connsiteX14" fmla="*/ 5289224 w 10495175"/>
              <a:gd name="connsiteY14" fmla="*/ 6858000 h 6858000"/>
              <a:gd name="connsiteX15" fmla="*/ 0 w 10495175"/>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495175" h="6858000">
                <a:moveTo>
                  <a:pt x="0" y="0"/>
                </a:moveTo>
                <a:lnTo>
                  <a:pt x="5289224" y="0"/>
                </a:lnTo>
                <a:lnTo>
                  <a:pt x="6736007" y="0"/>
                </a:lnTo>
                <a:lnTo>
                  <a:pt x="6998753" y="0"/>
                </a:lnTo>
                <a:lnTo>
                  <a:pt x="7778919" y="0"/>
                </a:lnTo>
                <a:lnTo>
                  <a:pt x="8872152" y="0"/>
                </a:lnTo>
                <a:lnTo>
                  <a:pt x="8894276" y="14997"/>
                </a:lnTo>
                <a:cubicBezTo>
                  <a:pt x="9921439" y="754641"/>
                  <a:pt x="10495175" y="2093192"/>
                  <a:pt x="10495175" y="3621656"/>
                </a:cubicBezTo>
                <a:cubicBezTo>
                  <a:pt x="10495175" y="4969131"/>
                  <a:pt x="9566450" y="5602839"/>
                  <a:pt x="8620825" y="6374814"/>
                </a:cubicBezTo>
                <a:cubicBezTo>
                  <a:pt x="8448622" y="6515397"/>
                  <a:pt x="8277995" y="6653108"/>
                  <a:pt x="8104177" y="6780599"/>
                </a:cubicBezTo>
                <a:lnTo>
                  <a:pt x="7992421" y="6858000"/>
                </a:lnTo>
                <a:lnTo>
                  <a:pt x="7778919" y="6858000"/>
                </a:lnTo>
                <a:lnTo>
                  <a:pt x="6998753" y="6858000"/>
                </a:lnTo>
                <a:lnTo>
                  <a:pt x="6736007" y="6858000"/>
                </a:lnTo>
                <a:lnTo>
                  <a:pt x="528922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5" name="Freeform: Shape 74">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98020"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7" name="Freeform: Shape 76">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85964"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122" name="Picture 2" descr="What Does Daniel 9:20 Mean?">
            <a:extLst>
              <a:ext uri="{FF2B5EF4-FFF2-40B4-BE49-F238E27FC236}">
                <a16:creationId xmlns:a16="http://schemas.microsoft.com/office/drawing/2014/main" id="{8B148258-C3E5-3848-B74B-94A63E4962D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22422" y="197707"/>
            <a:ext cx="11775989" cy="641315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aniel praying">
            <a:extLst>
              <a:ext uri="{FF2B5EF4-FFF2-40B4-BE49-F238E27FC236}">
                <a16:creationId xmlns:a16="http://schemas.microsoft.com/office/drawing/2014/main" id="{8CD97B5B-AFA6-254D-AB95-8FFD77FC9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93" y="0"/>
            <a:ext cx="120930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920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D876C-8DC7-174C-B07D-275EAE38359C}"/>
              </a:ext>
            </a:extLst>
          </p:cNvPr>
          <p:cNvSpPr>
            <a:spLocks noGrp="1"/>
          </p:cNvSpPr>
          <p:nvPr>
            <p:ph type="title"/>
          </p:nvPr>
        </p:nvSpPr>
        <p:spPr>
          <a:xfrm>
            <a:off x="838200" y="365126"/>
            <a:ext cx="10515600" cy="812034"/>
          </a:xfrm>
        </p:spPr>
        <p:txBody>
          <a:bodyPr/>
          <a:lstStyle/>
          <a:p>
            <a:r>
              <a:rPr lang="en-US" dirty="0"/>
              <a:t>   </a:t>
            </a:r>
            <a:r>
              <a:rPr lang="en-US" b="1" dirty="0">
                <a:solidFill>
                  <a:srgbClr val="FF0000"/>
                </a:solidFill>
              </a:rPr>
              <a:t>WE HAVE NOT LISTEN TO YOUR PROPHETS</a:t>
            </a:r>
          </a:p>
        </p:txBody>
      </p:sp>
      <p:pic>
        <p:nvPicPr>
          <p:cNvPr id="7170" name="Picture 2" descr="Modern day prophets. They're not who you might think. — Craig Greenfield">
            <a:extLst>
              <a:ext uri="{FF2B5EF4-FFF2-40B4-BE49-F238E27FC236}">
                <a16:creationId xmlns:a16="http://schemas.microsoft.com/office/drawing/2014/main" id="{93B93BF3-B5A6-C54D-AD0C-39690EA3AE3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0546" y="1313793"/>
            <a:ext cx="10830908" cy="509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551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AB4EF-6DAA-9147-9891-3D7EA1B559C8}"/>
              </a:ext>
            </a:extLst>
          </p:cNvPr>
          <p:cNvSpPr>
            <a:spLocks noGrp="1"/>
          </p:cNvSpPr>
          <p:nvPr>
            <p:ph type="title"/>
          </p:nvPr>
        </p:nvSpPr>
        <p:spPr>
          <a:xfrm>
            <a:off x="838200" y="102367"/>
            <a:ext cx="10515600" cy="1325563"/>
          </a:xfrm>
        </p:spPr>
        <p:txBody>
          <a:bodyPr/>
          <a:lstStyle/>
          <a:p>
            <a:r>
              <a:rPr lang="en-US" b="1" dirty="0">
                <a:solidFill>
                  <a:srgbClr val="FF0000"/>
                </a:solidFill>
              </a:rPr>
              <a:t>           AN UNSELFISH PRAYER OF DANIEL</a:t>
            </a:r>
          </a:p>
        </p:txBody>
      </p:sp>
      <p:sp>
        <p:nvSpPr>
          <p:cNvPr id="3" name="Content Placeholder 2">
            <a:extLst>
              <a:ext uri="{FF2B5EF4-FFF2-40B4-BE49-F238E27FC236}">
                <a16:creationId xmlns:a16="http://schemas.microsoft.com/office/drawing/2014/main" id="{22C1A63E-262E-E448-B7E0-E2E84AC4D1F5}"/>
              </a:ext>
            </a:extLst>
          </p:cNvPr>
          <p:cNvSpPr>
            <a:spLocks noGrp="1"/>
          </p:cNvSpPr>
          <p:nvPr>
            <p:ph idx="1"/>
          </p:nvPr>
        </p:nvSpPr>
        <p:spPr>
          <a:xfrm>
            <a:off x="838200" y="1072055"/>
            <a:ext cx="10515600" cy="4936742"/>
          </a:xfrm>
        </p:spPr>
        <p:txBody>
          <a:bodyPr/>
          <a:lstStyle/>
          <a:p>
            <a:endParaRPr lang="en-US" sz="4000" dirty="0">
              <a:effectLst/>
              <a:latin typeface="TimesNewRomanPSMT"/>
              <a:ea typeface="Times New Roman" panose="02020603050405020304" pitchFamily="18" charset="0"/>
            </a:endParaRPr>
          </a:p>
          <a:p>
            <a:r>
              <a:rPr lang="en-US" sz="4000" dirty="0">
                <a:effectLst/>
                <a:latin typeface="TimesNewRomanPSMT"/>
                <a:ea typeface="Times New Roman" panose="02020603050405020304" pitchFamily="18" charset="0"/>
              </a:rPr>
              <a:t>It is, in the end a very unselfish prayer. “We do not make requests of you because we are righteous, but because of your great mercy.</a:t>
            </a:r>
          </a:p>
          <a:p>
            <a:br>
              <a:rPr lang="en-US" sz="4000" dirty="0">
                <a:effectLst/>
                <a:latin typeface="TimesNewRomanPSMT"/>
                <a:ea typeface="Times New Roman" panose="02020603050405020304" pitchFamily="18" charset="0"/>
              </a:rPr>
            </a:br>
            <a:r>
              <a:rPr lang="en-US" sz="4000" dirty="0">
                <a:effectLst/>
                <a:latin typeface="TimesNewRomanPSMT"/>
                <a:ea typeface="Times New Roman" panose="02020603050405020304" pitchFamily="18" charset="0"/>
              </a:rPr>
              <a:t>O Lord listen! </a:t>
            </a:r>
          </a:p>
          <a:p>
            <a:r>
              <a:rPr lang="en-US" sz="4000" dirty="0">
                <a:effectLst/>
                <a:latin typeface="TimesNewRomanPSMT"/>
                <a:ea typeface="Times New Roman" panose="02020603050405020304" pitchFamily="18" charset="0"/>
              </a:rPr>
              <a:t>O Lord, forgive! O Lord, hear and act for your sake! </a:t>
            </a:r>
            <a:endParaRPr lang="en-US" sz="4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796463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Tuesday: Touched by an Angel - Sabbath School Net">
            <a:extLst>
              <a:ext uri="{FF2B5EF4-FFF2-40B4-BE49-F238E27FC236}">
                <a16:creationId xmlns:a16="http://schemas.microsoft.com/office/drawing/2014/main" id="{5EA1809F-0E1A-5F47-BF97-0F05C329D7C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35429" y="60961"/>
            <a:ext cx="1143435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318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58C4D-F92A-964F-8A3D-0AA2E8FB23D0}"/>
              </a:ext>
            </a:extLst>
          </p:cNvPr>
          <p:cNvSpPr>
            <a:spLocks noGrp="1"/>
          </p:cNvSpPr>
          <p:nvPr>
            <p:ph type="title"/>
          </p:nvPr>
        </p:nvSpPr>
        <p:spPr>
          <a:xfrm>
            <a:off x="838200" y="365125"/>
            <a:ext cx="10515600" cy="864585"/>
          </a:xfrm>
        </p:spPr>
        <p:txBody>
          <a:bodyPr>
            <a:normAutofit fontScale="90000"/>
          </a:bodyPr>
          <a:lstStyle/>
          <a:p>
            <a:r>
              <a:rPr lang="en-US" dirty="0"/>
              <a:t> </a:t>
            </a:r>
            <a:r>
              <a:rPr lang="en-US" b="1" dirty="0">
                <a:solidFill>
                  <a:srgbClr val="FF0000"/>
                </a:solidFill>
              </a:rPr>
              <a:t>BACKGROUND SCENES OF AN ANSWERED PRAYER</a:t>
            </a:r>
          </a:p>
        </p:txBody>
      </p:sp>
      <p:sp>
        <p:nvSpPr>
          <p:cNvPr id="3" name="Content Placeholder 2">
            <a:extLst>
              <a:ext uri="{FF2B5EF4-FFF2-40B4-BE49-F238E27FC236}">
                <a16:creationId xmlns:a16="http://schemas.microsoft.com/office/drawing/2014/main" id="{683AC430-D958-2748-A4A7-092093FEECD3}"/>
              </a:ext>
            </a:extLst>
          </p:cNvPr>
          <p:cNvSpPr>
            <a:spLocks noGrp="1"/>
          </p:cNvSpPr>
          <p:nvPr>
            <p:ph idx="1"/>
          </p:nvPr>
        </p:nvSpPr>
        <p:spPr>
          <a:xfrm>
            <a:off x="838200" y="1492469"/>
            <a:ext cx="10515600" cy="4684494"/>
          </a:xfrm>
        </p:spPr>
        <p:txBody>
          <a:bodyPr>
            <a:normAutofit/>
          </a:bodyPr>
          <a:lstStyle/>
          <a:p>
            <a:endParaRPr lang="en-US" sz="4000" b="1" i="0" baseline="30000" dirty="0">
              <a:solidFill>
                <a:srgbClr val="000000"/>
              </a:solidFill>
              <a:effectLst/>
              <a:latin typeface="system-ui"/>
            </a:endParaRPr>
          </a:p>
          <a:p>
            <a:pPr marL="0" indent="0">
              <a:buNone/>
            </a:pPr>
            <a:r>
              <a:rPr lang="en-US" sz="4800" b="1" i="0" baseline="30000" dirty="0">
                <a:solidFill>
                  <a:srgbClr val="FF0000"/>
                </a:solidFill>
                <a:effectLst/>
                <a:latin typeface="system-ui"/>
              </a:rPr>
              <a:t>      DANIEL 10: 12 - 14</a:t>
            </a:r>
            <a:endParaRPr lang="en-US" sz="4800" b="1" baseline="30000" dirty="0">
              <a:solidFill>
                <a:srgbClr val="FF0000"/>
              </a:solidFill>
              <a:latin typeface="system-ui"/>
            </a:endParaRPr>
          </a:p>
          <a:p>
            <a:r>
              <a:rPr lang="en-US" sz="4000" b="1" i="0" baseline="30000" dirty="0">
                <a:solidFill>
                  <a:srgbClr val="000000"/>
                </a:solidFill>
                <a:effectLst/>
                <a:latin typeface="system-ui"/>
              </a:rPr>
              <a:t>12 </a:t>
            </a:r>
            <a:r>
              <a:rPr lang="en-US" sz="4000" b="0" i="0" dirty="0">
                <a:solidFill>
                  <a:srgbClr val="000000"/>
                </a:solidFill>
                <a:effectLst/>
                <a:latin typeface="system-ui"/>
              </a:rPr>
              <a:t>Then he continued, “Do not be afraid, Daniel. </a:t>
            </a:r>
          </a:p>
          <a:p>
            <a:r>
              <a:rPr lang="en-US" sz="4000" b="0" i="0" dirty="0">
                <a:solidFill>
                  <a:srgbClr val="000000"/>
                </a:solidFill>
                <a:effectLst/>
                <a:latin typeface="system-ui"/>
              </a:rPr>
              <a:t>Since the first day that you set your mind to gain understanding and to humble yourself before your God, your words were heard, and I have come in response to them. </a:t>
            </a:r>
            <a:endParaRPr lang="en-US" sz="4000" dirty="0"/>
          </a:p>
        </p:txBody>
      </p:sp>
    </p:spTree>
    <p:extLst>
      <p:ext uri="{BB962C8B-B14F-4D97-AF65-F5344CB8AC3E}">
        <p14:creationId xmlns:p14="http://schemas.microsoft.com/office/powerpoint/2010/main" val="2666498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669309-1ACD-614F-8B6D-B6E0C6030B07}"/>
              </a:ext>
            </a:extLst>
          </p:cNvPr>
          <p:cNvSpPr>
            <a:spLocks noGrp="1"/>
          </p:cNvSpPr>
          <p:nvPr>
            <p:ph type="title"/>
          </p:nvPr>
        </p:nvSpPr>
        <p:spPr>
          <a:xfrm>
            <a:off x="5297762" y="329184"/>
            <a:ext cx="6251110" cy="1114466"/>
          </a:xfrm>
        </p:spPr>
        <p:txBody>
          <a:bodyPr anchor="b">
            <a:normAutofit/>
          </a:bodyPr>
          <a:lstStyle/>
          <a:p>
            <a:r>
              <a:rPr lang="en-US" sz="5400" b="1" dirty="0"/>
              <a:t>  </a:t>
            </a:r>
            <a:r>
              <a:rPr lang="en-US" sz="5400" b="1" dirty="0">
                <a:solidFill>
                  <a:srgbClr val="FF0000"/>
                </a:solidFill>
              </a:rPr>
              <a:t>CONTINUE ........</a:t>
            </a:r>
          </a:p>
        </p:txBody>
      </p:sp>
      <p:pic>
        <p:nvPicPr>
          <p:cNvPr id="4" name="Picture 4" descr="Prince of Persia">
            <a:extLst>
              <a:ext uri="{FF2B5EF4-FFF2-40B4-BE49-F238E27FC236}">
                <a16:creationId xmlns:a16="http://schemas.microsoft.com/office/drawing/2014/main" id="{A77363D7-9D67-6944-98DE-397DAF16E4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42" r="-1" b="-1"/>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E52F32-8F57-1749-857C-DDE716C7885D}"/>
              </a:ext>
            </a:extLst>
          </p:cNvPr>
          <p:cNvSpPr>
            <a:spLocks noGrp="1"/>
          </p:cNvSpPr>
          <p:nvPr>
            <p:ph idx="1"/>
          </p:nvPr>
        </p:nvSpPr>
        <p:spPr>
          <a:xfrm>
            <a:off x="4807132" y="1586429"/>
            <a:ext cx="6741740" cy="4604059"/>
          </a:xfrm>
        </p:spPr>
        <p:txBody>
          <a:bodyPr>
            <a:normAutofit/>
          </a:bodyPr>
          <a:lstStyle/>
          <a:p>
            <a:r>
              <a:rPr lang="en-US" sz="3200" b="1" i="0" baseline="30000" dirty="0">
                <a:effectLst/>
                <a:latin typeface="system-ui"/>
              </a:rPr>
              <a:t>13 </a:t>
            </a:r>
            <a:r>
              <a:rPr lang="en-US" sz="3200" b="0" i="0" dirty="0">
                <a:effectLst/>
                <a:latin typeface="system-ui"/>
              </a:rPr>
              <a:t>But the prince of the Persian kingdom resisted me twenty-one days. </a:t>
            </a:r>
          </a:p>
          <a:p>
            <a:r>
              <a:rPr lang="en-US" sz="3200" b="0" i="0" dirty="0">
                <a:effectLst/>
                <a:latin typeface="system-ui"/>
              </a:rPr>
              <a:t>Then Michael, one of the chief princes, came to help me, because I was detained there with the king of Persia. </a:t>
            </a:r>
            <a:r>
              <a:rPr lang="en-US" sz="3200" b="1" i="0" baseline="30000" dirty="0">
                <a:effectLst/>
                <a:latin typeface="system-ui"/>
              </a:rPr>
              <a:t> </a:t>
            </a:r>
            <a:endParaRPr lang="en-US" sz="3200" dirty="0"/>
          </a:p>
        </p:txBody>
      </p:sp>
    </p:spTree>
    <p:extLst>
      <p:ext uri="{BB962C8B-B14F-4D97-AF65-F5344CB8AC3E}">
        <p14:creationId xmlns:p14="http://schemas.microsoft.com/office/powerpoint/2010/main" val="300378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6F7B0-067F-DD4B-ADAF-EB2442F22579}"/>
              </a:ext>
            </a:extLst>
          </p:cNvPr>
          <p:cNvSpPr>
            <a:spLocks noGrp="1"/>
          </p:cNvSpPr>
          <p:nvPr>
            <p:ph type="title"/>
          </p:nvPr>
        </p:nvSpPr>
        <p:spPr>
          <a:xfrm>
            <a:off x="838200" y="365125"/>
            <a:ext cx="10515600" cy="1032751"/>
          </a:xfrm>
        </p:spPr>
        <p:txBody>
          <a:bodyPr>
            <a:normAutofit fontScale="90000"/>
          </a:bodyPr>
          <a:lstStyle/>
          <a:p>
            <a:r>
              <a:rPr lang="en-US" dirty="0"/>
              <a:t> </a:t>
            </a:r>
            <a:r>
              <a:rPr lang="en-US" b="1" dirty="0">
                <a:solidFill>
                  <a:srgbClr val="FF0000"/>
                </a:solidFill>
              </a:rPr>
              <a:t>BACKGROUND SCENES OF AN ANSWERED PRAYER</a:t>
            </a:r>
            <a:endParaRPr lang="en-US" dirty="0"/>
          </a:p>
        </p:txBody>
      </p:sp>
      <p:pic>
        <p:nvPicPr>
          <p:cNvPr id="10242" name="Picture 2">
            <a:extLst>
              <a:ext uri="{FF2B5EF4-FFF2-40B4-BE49-F238E27FC236}">
                <a16:creationId xmlns:a16="http://schemas.microsoft.com/office/drawing/2014/main" id="{50EA19D2-CFE4-8046-83B1-4040B1F059F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51034" y="1597572"/>
            <a:ext cx="10089931" cy="5147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930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3EB65-1B82-EF4C-AEB4-E222568B578D}"/>
              </a:ext>
            </a:extLst>
          </p:cNvPr>
          <p:cNvSpPr>
            <a:spLocks noGrp="1"/>
          </p:cNvSpPr>
          <p:nvPr>
            <p:ph type="title"/>
          </p:nvPr>
        </p:nvSpPr>
        <p:spPr>
          <a:xfrm>
            <a:off x="838200" y="365125"/>
            <a:ext cx="10515600" cy="854075"/>
          </a:xfrm>
        </p:spPr>
        <p:txBody>
          <a:bodyPr/>
          <a:lstStyle/>
          <a:p>
            <a:r>
              <a:rPr lang="en-US" dirty="0"/>
              <a:t>            </a:t>
            </a:r>
            <a:r>
              <a:rPr lang="en-US" b="1" dirty="0">
                <a:solidFill>
                  <a:srgbClr val="FF0000"/>
                </a:solidFill>
              </a:rPr>
              <a:t>GOING BACK TO OUR MESSAGE:</a:t>
            </a:r>
          </a:p>
        </p:txBody>
      </p:sp>
      <p:pic>
        <p:nvPicPr>
          <p:cNvPr id="14338" name="Picture 2">
            <a:extLst>
              <a:ext uri="{FF2B5EF4-FFF2-40B4-BE49-F238E27FC236}">
                <a16:creationId xmlns:a16="http://schemas.microsoft.com/office/drawing/2014/main" id="{83EEE6BD-20D2-1047-9B77-86428D0D3AB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50731" y="1219200"/>
            <a:ext cx="10026869" cy="4976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008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6F0DD-FE98-D248-9E5B-B3F24635518C}"/>
              </a:ext>
            </a:extLst>
          </p:cNvPr>
          <p:cNvSpPr>
            <a:spLocks noGrp="1"/>
          </p:cNvSpPr>
          <p:nvPr>
            <p:ph type="title"/>
          </p:nvPr>
        </p:nvSpPr>
        <p:spPr>
          <a:xfrm>
            <a:off x="838200" y="365126"/>
            <a:ext cx="10515600" cy="1064282"/>
          </a:xfrm>
        </p:spPr>
        <p:txBody>
          <a:bodyPr>
            <a:normAutofit/>
          </a:bodyPr>
          <a:lstStyle/>
          <a:p>
            <a:r>
              <a:rPr lang="en-US" dirty="0">
                <a:latin typeface="TimesNewRomanPSMT"/>
                <a:ea typeface="Times New Roman" panose="02020603050405020304" pitchFamily="18" charset="0"/>
                <a:cs typeface="Times New Roman" panose="02020603050405020304" pitchFamily="18" charset="0"/>
              </a:rPr>
              <a:t>   </a:t>
            </a:r>
            <a:r>
              <a:rPr lang="en-US" dirty="0">
                <a:solidFill>
                  <a:srgbClr val="FF0000"/>
                </a:solidFill>
                <a:latin typeface="TimesNewRomanPSMT"/>
                <a:ea typeface="Times New Roman" panose="02020603050405020304" pitchFamily="18" charset="0"/>
                <a:cs typeface="Times New Roman" panose="02020603050405020304" pitchFamily="18" charset="0"/>
              </a:rPr>
              <a:t>MISSING THE ARRIVAL OF MESSIAH</a:t>
            </a:r>
            <a:endParaRPr lang="en-US" dirty="0">
              <a:solidFill>
                <a:srgbClr val="FF0000"/>
              </a:solidFill>
            </a:endParaRPr>
          </a:p>
        </p:txBody>
      </p:sp>
      <p:pic>
        <p:nvPicPr>
          <p:cNvPr id="15362" name="Picture 2" descr="Unknown years of Jesus - Wikipedia">
            <a:extLst>
              <a:ext uri="{FF2B5EF4-FFF2-40B4-BE49-F238E27FC236}">
                <a16:creationId xmlns:a16="http://schemas.microsoft.com/office/drawing/2014/main" id="{FC255F76-8740-F542-A845-56D443DF87C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24910" y="1324304"/>
            <a:ext cx="10428889" cy="5168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137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1E677-1848-1E46-AD45-8CA43043FC08}"/>
              </a:ext>
            </a:extLst>
          </p:cNvPr>
          <p:cNvSpPr>
            <a:spLocks noGrp="1"/>
          </p:cNvSpPr>
          <p:nvPr>
            <p:ph type="title"/>
          </p:nvPr>
        </p:nvSpPr>
        <p:spPr>
          <a:xfrm>
            <a:off x="838200" y="365125"/>
            <a:ext cx="10515600" cy="1200916"/>
          </a:xfrm>
        </p:spPr>
        <p:txBody>
          <a:bodyPr>
            <a:normAutofit fontScale="90000"/>
          </a:bodyPr>
          <a:lstStyle/>
          <a:p>
            <a:r>
              <a:rPr lang="en-US" sz="4400" dirty="0">
                <a:effectLst/>
                <a:latin typeface="TimesNewRomanPSMT"/>
                <a:ea typeface="Times New Roman" panose="02020603050405020304" pitchFamily="18" charset="0"/>
              </a:rPr>
              <a:t>             </a:t>
            </a:r>
            <a:br>
              <a:rPr lang="en-US" sz="4400" dirty="0">
                <a:effectLst/>
                <a:latin typeface="TimesNewRomanPSMT"/>
                <a:ea typeface="Times New Roman" panose="02020603050405020304" pitchFamily="18" charset="0"/>
              </a:rPr>
            </a:br>
            <a:r>
              <a:rPr lang="en-US" sz="4400" dirty="0">
                <a:effectLst/>
                <a:latin typeface="TimesNewRomanPSMT"/>
                <a:ea typeface="Times New Roman" panose="02020603050405020304" pitchFamily="18" charset="0"/>
              </a:rPr>
              <a:t>              </a:t>
            </a:r>
            <a:r>
              <a:rPr lang="en-US" sz="4400" b="1" dirty="0">
                <a:solidFill>
                  <a:srgbClr val="FF0000"/>
                </a:solidFill>
                <a:effectLst/>
                <a:latin typeface="TimesNewRomanPSMT"/>
                <a:ea typeface="Times New Roman" panose="02020603050405020304" pitchFamily="18" charset="0"/>
              </a:rPr>
              <a:t>Failure to trust God’s word. </a:t>
            </a:r>
            <a:br>
              <a:rPr lang="en-US" sz="4400" dirty="0">
                <a:effectLst/>
                <a:latin typeface="TimesNewRomanPSMT"/>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5106673-DF70-3449-8D43-F3F6DA3E429D}"/>
              </a:ext>
            </a:extLst>
          </p:cNvPr>
          <p:cNvSpPr>
            <a:spLocks noGrp="1"/>
          </p:cNvSpPr>
          <p:nvPr>
            <p:ph idx="1"/>
          </p:nvPr>
        </p:nvSpPr>
        <p:spPr>
          <a:xfrm>
            <a:off x="838200" y="1566041"/>
            <a:ext cx="10515600" cy="4610922"/>
          </a:xfrm>
        </p:spPr>
        <p:txBody>
          <a:bodyPr/>
          <a:lstStyle/>
          <a:p>
            <a:pPr marL="0" indent="0">
              <a:buNone/>
            </a:pPr>
            <a:endParaRPr lang="en-US" sz="4000" dirty="0">
              <a:effectLst/>
              <a:latin typeface="TimesNewRomanPSMT"/>
              <a:ea typeface="Times New Roman" panose="02020603050405020304" pitchFamily="18" charset="0"/>
            </a:endParaRPr>
          </a:p>
          <a:p>
            <a:r>
              <a:rPr lang="en-US" sz="4000" dirty="0">
                <a:effectLst/>
                <a:latin typeface="TimesNewRomanPSMT"/>
                <a:ea typeface="Times New Roman" panose="02020603050405020304" pitchFamily="18" charset="0"/>
              </a:rPr>
              <a:t>The first Advent of our Savior was missed, by the vast majority of those commissioned to trumpet his arrival, because of a failure to trust God’s word. </a:t>
            </a:r>
          </a:p>
          <a:p>
            <a:r>
              <a:rPr lang="en-US" sz="4000" dirty="0">
                <a:effectLst/>
                <a:latin typeface="TimesNewRomanPSMT"/>
                <a:ea typeface="Times New Roman" panose="02020603050405020304" pitchFamily="18" charset="0"/>
              </a:rPr>
              <a:t>Self-interest, self-reliance, self-trust stole the place of trusting God’s word.</a:t>
            </a:r>
            <a:endParaRPr lang="en-US" sz="4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626612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01070-25F3-304F-BD0D-FBCB4225B389}"/>
              </a:ext>
            </a:extLst>
          </p:cNvPr>
          <p:cNvSpPr>
            <a:spLocks noGrp="1"/>
          </p:cNvSpPr>
          <p:nvPr>
            <p:ph type="title"/>
          </p:nvPr>
        </p:nvSpPr>
        <p:spPr>
          <a:xfrm>
            <a:off x="838200" y="365126"/>
            <a:ext cx="10515600" cy="1064282"/>
          </a:xfrm>
        </p:spPr>
        <p:txBody>
          <a:bodyPr/>
          <a:lstStyle/>
          <a:p>
            <a:r>
              <a:rPr lang="en-US" dirty="0"/>
              <a:t>               </a:t>
            </a:r>
            <a:r>
              <a:rPr lang="en-US" b="1" dirty="0">
                <a:solidFill>
                  <a:srgbClr val="FF0000"/>
                </a:solidFill>
              </a:rPr>
              <a:t>THE FIRST ADVENT OF JESUS</a:t>
            </a:r>
          </a:p>
        </p:txBody>
      </p:sp>
      <p:pic>
        <p:nvPicPr>
          <p:cNvPr id="16386" name="Picture 2" descr="Christmas: Celebrating the First Advent of Christ">
            <a:extLst>
              <a:ext uri="{FF2B5EF4-FFF2-40B4-BE49-F238E27FC236}">
                <a16:creationId xmlns:a16="http://schemas.microsoft.com/office/drawing/2014/main" id="{FB220431-F2DE-EE4E-B6F7-B3372C1F6FB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19200" y="1429409"/>
            <a:ext cx="9921765" cy="523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809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49EF7-7042-8347-9A4A-C6A6219E4976}"/>
              </a:ext>
            </a:extLst>
          </p:cNvPr>
          <p:cNvSpPr>
            <a:spLocks noGrp="1"/>
          </p:cNvSpPr>
          <p:nvPr>
            <p:ph type="title"/>
          </p:nvPr>
        </p:nvSpPr>
        <p:spPr>
          <a:xfrm>
            <a:off x="838200" y="365126"/>
            <a:ext cx="10515600" cy="938158"/>
          </a:xfrm>
        </p:spPr>
        <p:txBody>
          <a:bodyPr/>
          <a:lstStyle/>
          <a:p>
            <a:r>
              <a:rPr lang="en-US" b="1" dirty="0">
                <a:solidFill>
                  <a:srgbClr val="FF0000"/>
                </a:solidFill>
              </a:rPr>
              <a:t>             JESUS CHRIST AT THE PASSOVER </a:t>
            </a:r>
          </a:p>
        </p:txBody>
      </p:sp>
      <p:pic>
        <p:nvPicPr>
          <p:cNvPr id="17410" name="Picture 2" descr="The Upper Room | Know Your Bible Level 3 Lesson 22 Scripture">
            <a:extLst>
              <a:ext uri="{FF2B5EF4-FFF2-40B4-BE49-F238E27FC236}">
                <a16:creationId xmlns:a16="http://schemas.microsoft.com/office/drawing/2014/main" id="{70B20216-EDC2-4849-AD53-47AC42D7330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32792" y="1481957"/>
            <a:ext cx="10639097" cy="5276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230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16013-633C-FF49-AD69-BF510731987C}"/>
              </a:ext>
            </a:extLst>
          </p:cNvPr>
          <p:cNvSpPr>
            <a:spLocks noGrp="1"/>
          </p:cNvSpPr>
          <p:nvPr>
            <p:ph type="title"/>
          </p:nvPr>
        </p:nvSpPr>
        <p:spPr>
          <a:xfrm>
            <a:off x="93518" y="365125"/>
            <a:ext cx="11928764" cy="917137"/>
          </a:xfrm>
        </p:spPr>
        <p:txBody>
          <a:bodyPr>
            <a:noAutofit/>
          </a:bodyPr>
          <a:lstStyle/>
          <a:p>
            <a:r>
              <a:rPr lang="en-US" sz="4000" dirty="0">
                <a:effectLst/>
                <a:latin typeface="TimesNewRomanPSMT"/>
                <a:ea typeface="Times New Roman" panose="02020603050405020304" pitchFamily="18" charset="0"/>
              </a:rPr>
              <a:t>   </a:t>
            </a:r>
            <a:r>
              <a:rPr lang="en-US" sz="4000" b="1" dirty="0">
                <a:solidFill>
                  <a:srgbClr val="FF0000"/>
                </a:solidFill>
                <a:effectLst/>
                <a:latin typeface="TimesNewRomanPSMT"/>
                <a:ea typeface="Times New Roman" panose="02020603050405020304" pitchFamily="18" charset="0"/>
              </a:rPr>
              <a:t>The words Jesus shared that night gave them hope.</a:t>
            </a:r>
            <a:endParaRPr lang="en-US" sz="4000" b="1" dirty="0">
              <a:solidFill>
                <a:srgbClr val="FF0000"/>
              </a:solidFill>
            </a:endParaRPr>
          </a:p>
        </p:txBody>
      </p:sp>
      <p:sp>
        <p:nvSpPr>
          <p:cNvPr id="3" name="Content Placeholder 2">
            <a:extLst>
              <a:ext uri="{FF2B5EF4-FFF2-40B4-BE49-F238E27FC236}">
                <a16:creationId xmlns:a16="http://schemas.microsoft.com/office/drawing/2014/main" id="{777F6531-FD71-1749-BBB6-711F83DE9C1B}"/>
              </a:ext>
            </a:extLst>
          </p:cNvPr>
          <p:cNvSpPr>
            <a:spLocks noGrp="1"/>
          </p:cNvSpPr>
          <p:nvPr>
            <p:ph idx="1"/>
          </p:nvPr>
        </p:nvSpPr>
        <p:spPr>
          <a:xfrm>
            <a:off x="838200" y="1608083"/>
            <a:ext cx="10515600" cy="4568880"/>
          </a:xfrm>
        </p:spPr>
        <p:txBody>
          <a:bodyPr/>
          <a:lstStyle/>
          <a:p>
            <a:r>
              <a:rPr lang="en-US" sz="3600" dirty="0">
                <a:effectLst/>
                <a:latin typeface="TimesNewRomanPSMT"/>
                <a:ea typeface="Times New Roman" panose="02020603050405020304" pitchFamily="18" charset="0"/>
              </a:rPr>
              <a:t>What would be most helpful for his disciples to hear? He’d tried to warn them of tough things that were coming. </a:t>
            </a:r>
          </a:p>
          <a:p>
            <a:r>
              <a:rPr lang="en-US" sz="3600" dirty="0">
                <a:effectLst/>
                <a:latin typeface="TimesNewRomanPSMT"/>
                <a:ea typeface="Times New Roman" panose="02020603050405020304" pitchFamily="18" charset="0"/>
              </a:rPr>
              <a:t>But what foundational truth should he share in which they could put their trust when the bottom would drop out? </a:t>
            </a:r>
          </a:p>
          <a:p>
            <a:r>
              <a:rPr lang="en-US" sz="3600" dirty="0">
                <a:effectLst/>
                <a:latin typeface="TimesNewRomanPSMT"/>
                <a:ea typeface="Times New Roman" panose="02020603050405020304" pitchFamily="18" charset="0"/>
              </a:rPr>
              <a:t>What word best prepares them for facing hard times? </a:t>
            </a:r>
            <a:endParaRPr lang="en-US" sz="36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021709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1C2D1-8DFD-A645-A2F1-8656B01E2164}"/>
              </a:ext>
            </a:extLst>
          </p:cNvPr>
          <p:cNvSpPr>
            <a:spLocks noGrp="1"/>
          </p:cNvSpPr>
          <p:nvPr>
            <p:ph type="title"/>
          </p:nvPr>
        </p:nvSpPr>
        <p:spPr>
          <a:xfrm>
            <a:off x="838200" y="365126"/>
            <a:ext cx="10515600" cy="1064282"/>
          </a:xfrm>
        </p:spPr>
        <p:txBody>
          <a:bodyPr/>
          <a:lstStyle/>
          <a:p>
            <a:r>
              <a:rPr lang="en-US" dirty="0"/>
              <a:t>            </a:t>
            </a:r>
            <a:r>
              <a:rPr lang="en-US" b="1" dirty="0">
                <a:solidFill>
                  <a:srgbClr val="FF0000"/>
                </a:solidFill>
              </a:rPr>
              <a:t>WORDS OF HOPE AND TRUST.</a:t>
            </a:r>
          </a:p>
        </p:txBody>
      </p:sp>
      <p:sp>
        <p:nvSpPr>
          <p:cNvPr id="3" name="Content Placeholder 2">
            <a:extLst>
              <a:ext uri="{FF2B5EF4-FFF2-40B4-BE49-F238E27FC236}">
                <a16:creationId xmlns:a16="http://schemas.microsoft.com/office/drawing/2014/main" id="{00B6E51B-5A2B-3445-B934-FB51DE019807}"/>
              </a:ext>
            </a:extLst>
          </p:cNvPr>
          <p:cNvSpPr>
            <a:spLocks noGrp="1"/>
          </p:cNvSpPr>
          <p:nvPr>
            <p:ph idx="1"/>
          </p:nvPr>
        </p:nvSpPr>
        <p:spPr>
          <a:xfrm>
            <a:off x="838200" y="1545021"/>
            <a:ext cx="10515600" cy="4631942"/>
          </a:xfrm>
        </p:spPr>
        <p:txBody>
          <a:bodyPr/>
          <a:lstStyle/>
          <a:p>
            <a:pPr marL="0" indent="0">
              <a:buNone/>
            </a:pPr>
            <a:endParaRPr lang="en-US" sz="3600" dirty="0">
              <a:latin typeface="TimesNewRomanPSMT"/>
              <a:ea typeface="Times New Roman" panose="02020603050405020304" pitchFamily="18" charset="0"/>
            </a:endParaRPr>
          </a:p>
          <a:p>
            <a:r>
              <a:rPr lang="en-US" sz="3600" dirty="0">
                <a:effectLst/>
                <a:latin typeface="TimesNewRomanPSMT"/>
                <a:ea typeface="Times New Roman" panose="02020603050405020304" pitchFamily="18" charset="0"/>
              </a:rPr>
              <a:t>Let not your hearts be troubled. You believe in God, believe also in Me. </a:t>
            </a:r>
          </a:p>
          <a:p>
            <a:r>
              <a:rPr lang="en-US" sz="3600" dirty="0">
                <a:effectLst/>
                <a:latin typeface="TimesNewRomanPSMT"/>
                <a:ea typeface="Times New Roman" panose="02020603050405020304" pitchFamily="18" charset="0"/>
              </a:rPr>
              <a:t>In my Father’s house are many mansions: if it were not so, I would have told you. </a:t>
            </a:r>
          </a:p>
          <a:p>
            <a:r>
              <a:rPr lang="en-US" sz="3600" dirty="0">
                <a:effectLst/>
                <a:latin typeface="TimesNewRomanPSMT"/>
                <a:ea typeface="Times New Roman" panose="02020603050405020304" pitchFamily="18" charset="0"/>
              </a:rPr>
              <a:t>I go to prepare a place for you. And if I go and prepare a place for you, I will come again and receive you unto myself that where I am, there you may be also. </a:t>
            </a:r>
            <a:endParaRPr lang="en-US" sz="36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348006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8B8A9-6B49-DD4D-B30E-053DD5EAA7F0}"/>
              </a:ext>
            </a:extLst>
          </p:cNvPr>
          <p:cNvSpPr>
            <a:spLocks noGrp="1"/>
          </p:cNvSpPr>
          <p:nvPr>
            <p:ph type="title"/>
          </p:nvPr>
        </p:nvSpPr>
        <p:spPr>
          <a:xfrm>
            <a:off x="838200" y="365125"/>
            <a:ext cx="10515600" cy="980199"/>
          </a:xfrm>
        </p:spPr>
        <p:txBody>
          <a:bodyPr/>
          <a:lstStyle/>
          <a:p>
            <a:r>
              <a:rPr lang="en-US" sz="4400" dirty="0">
                <a:effectLst/>
                <a:latin typeface="TimesNewRomanPSMT"/>
                <a:ea typeface="Times New Roman" panose="02020603050405020304" pitchFamily="18" charset="0"/>
              </a:rPr>
              <a:t>                 </a:t>
            </a:r>
            <a:r>
              <a:rPr lang="en-US" sz="4400" b="1" dirty="0">
                <a:solidFill>
                  <a:srgbClr val="FF0000"/>
                </a:solidFill>
                <a:effectLst/>
                <a:latin typeface="TimesNewRomanPSMT"/>
                <a:ea typeface="Times New Roman" panose="02020603050405020304" pitchFamily="18" charset="0"/>
              </a:rPr>
              <a:t>“I WILL COME AGAIN.”</a:t>
            </a:r>
            <a:endParaRPr lang="en-US" b="1" dirty="0">
              <a:solidFill>
                <a:srgbClr val="FF0000"/>
              </a:solidFill>
            </a:endParaRPr>
          </a:p>
        </p:txBody>
      </p:sp>
      <p:sp>
        <p:nvSpPr>
          <p:cNvPr id="3" name="Content Placeholder 2">
            <a:extLst>
              <a:ext uri="{FF2B5EF4-FFF2-40B4-BE49-F238E27FC236}">
                <a16:creationId xmlns:a16="http://schemas.microsoft.com/office/drawing/2014/main" id="{B082D3C4-2E81-4F49-9D22-D639B1D4AAC9}"/>
              </a:ext>
            </a:extLst>
          </p:cNvPr>
          <p:cNvSpPr>
            <a:spLocks noGrp="1"/>
          </p:cNvSpPr>
          <p:nvPr>
            <p:ph idx="1"/>
          </p:nvPr>
        </p:nvSpPr>
        <p:spPr>
          <a:xfrm>
            <a:off x="838200" y="1681655"/>
            <a:ext cx="10515600" cy="4495308"/>
          </a:xfrm>
        </p:spPr>
        <p:txBody>
          <a:bodyPr>
            <a:normAutofit lnSpcReduction="10000"/>
          </a:bodyPr>
          <a:lstStyle/>
          <a:p>
            <a:r>
              <a:rPr lang="en-US" sz="3600" dirty="0">
                <a:effectLst/>
                <a:latin typeface="TimesNewRomanPSMT"/>
                <a:ea typeface="Times New Roman" panose="02020603050405020304" pitchFamily="18" charset="0"/>
              </a:rPr>
              <a:t>There it is. </a:t>
            </a:r>
          </a:p>
          <a:p>
            <a:r>
              <a:rPr lang="en-US" sz="3600" b="1" dirty="0">
                <a:solidFill>
                  <a:srgbClr val="FF0000"/>
                </a:solidFill>
                <a:effectLst/>
                <a:latin typeface="TimesNewRomanPSMT"/>
                <a:ea typeface="Times New Roman" panose="02020603050405020304" pitchFamily="18" charset="0"/>
              </a:rPr>
              <a:t>Just four words</a:t>
            </a:r>
            <a:r>
              <a:rPr lang="en-US" sz="3600" dirty="0">
                <a:effectLst/>
                <a:latin typeface="TimesNewRomanPSMT"/>
                <a:ea typeface="Times New Roman" panose="02020603050405020304" pitchFamily="18" charset="0"/>
              </a:rPr>
              <a:t>. Four words that are a promise to which we cling. Jesus said it. When we look at everything Jesus said it was true, it happened, it started, it stopped at his word, disease fled, eyes opened, crutches were thrown away and dead came back to life at his word. </a:t>
            </a:r>
          </a:p>
          <a:p>
            <a:r>
              <a:rPr lang="en-US" sz="3600" dirty="0">
                <a:effectLst/>
                <a:latin typeface="TimesNewRomanPSMT"/>
                <a:ea typeface="Times New Roman" panose="02020603050405020304" pitchFamily="18" charset="0"/>
              </a:rPr>
              <a:t>Jesus is true and kind and good, and he said – </a:t>
            </a:r>
          </a:p>
          <a:p>
            <a:r>
              <a:rPr lang="en-US" sz="3600" b="1" dirty="0">
                <a:solidFill>
                  <a:srgbClr val="FF0000"/>
                </a:solidFill>
                <a:effectLst/>
                <a:latin typeface="TimesNewRomanPSMT"/>
                <a:ea typeface="Times New Roman" panose="02020603050405020304" pitchFamily="18" charset="0"/>
              </a:rPr>
              <a:t>“</a:t>
            </a:r>
            <a:r>
              <a:rPr lang="en-US" sz="3600" b="1" u="sng" dirty="0">
                <a:solidFill>
                  <a:srgbClr val="FF0000"/>
                </a:solidFill>
                <a:effectLst/>
                <a:latin typeface="TimesNewRomanPSMT"/>
                <a:ea typeface="Times New Roman" panose="02020603050405020304" pitchFamily="18" charset="0"/>
              </a:rPr>
              <a:t>I WILL COME AGAIN</a:t>
            </a:r>
            <a:r>
              <a:rPr lang="en-US" sz="3600" b="1" dirty="0">
                <a:solidFill>
                  <a:srgbClr val="FF0000"/>
                </a:solidFill>
                <a:effectLst/>
                <a:latin typeface="TimesNewRomanPSMT"/>
                <a:ea typeface="Times New Roman" panose="02020603050405020304" pitchFamily="18" charset="0"/>
              </a:rPr>
              <a:t>.” </a:t>
            </a:r>
            <a:endParaRPr lang="en-US" sz="3600" b="1" dirty="0">
              <a:solidFill>
                <a:srgbClr val="FF0000"/>
              </a:solidFill>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961345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28975-6D42-5447-B544-0A15A5DB03E4}"/>
              </a:ext>
            </a:extLst>
          </p:cNvPr>
          <p:cNvSpPr>
            <a:spLocks noGrp="1"/>
          </p:cNvSpPr>
          <p:nvPr>
            <p:ph type="title"/>
          </p:nvPr>
        </p:nvSpPr>
        <p:spPr>
          <a:xfrm>
            <a:off x="838200" y="365125"/>
            <a:ext cx="10515600" cy="780503"/>
          </a:xfrm>
        </p:spPr>
        <p:txBody>
          <a:bodyPr/>
          <a:lstStyle/>
          <a:p>
            <a:r>
              <a:rPr lang="en-US" sz="4400" b="1" dirty="0">
                <a:solidFill>
                  <a:srgbClr val="FF0000"/>
                </a:solidFill>
                <a:effectLst/>
                <a:latin typeface="TimesNewRomanPSMT"/>
                <a:ea typeface="Times New Roman" panose="02020603050405020304" pitchFamily="18" charset="0"/>
              </a:rPr>
              <a:t>He continues,</a:t>
            </a:r>
            <a:endParaRPr lang="en-US" b="1" dirty="0">
              <a:solidFill>
                <a:srgbClr val="FF0000"/>
              </a:solidFill>
            </a:endParaRPr>
          </a:p>
        </p:txBody>
      </p:sp>
      <p:sp>
        <p:nvSpPr>
          <p:cNvPr id="3" name="Content Placeholder 2">
            <a:extLst>
              <a:ext uri="{FF2B5EF4-FFF2-40B4-BE49-F238E27FC236}">
                <a16:creationId xmlns:a16="http://schemas.microsoft.com/office/drawing/2014/main" id="{395D9377-FCB5-024A-8052-CEE0BBAA5D77}"/>
              </a:ext>
            </a:extLst>
          </p:cNvPr>
          <p:cNvSpPr>
            <a:spLocks noGrp="1"/>
          </p:cNvSpPr>
          <p:nvPr>
            <p:ph idx="1"/>
          </p:nvPr>
        </p:nvSpPr>
        <p:spPr>
          <a:xfrm>
            <a:off x="838200" y="1271752"/>
            <a:ext cx="10515600" cy="4905211"/>
          </a:xfrm>
        </p:spPr>
        <p:txBody>
          <a:bodyPr/>
          <a:lstStyle/>
          <a:p>
            <a:pPr marL="0" marR="0"/>
            <a:r>
              <a:rPr lang="en-US" sz="3600" dirty="0">
                <a:effectLst/>
                <a:latin typeface="TimesNewRomanPSMT"/>
                <a:ea typeface="Times New Roman" panose="02020603050405020304" pitchFamily="18" charset="0"/>
              </a:rPr>
              <a:t>And, where I go you know, and the way you know. </a:t>
            </a:r>
            <a:endParaRPr lang="en-US" sz="3600" dirty="0">
              <a:effectLst/>
              <a:latin typeface="Times New Roman" panose="02020603050405020304" pitchFamily="18" charset="0"/>
              <a:ea typeface="Times New Roman" panose="02020603050405020304" pitchFamily="18" charset="0"/>
            </a:endParaRPr>
          </a:p>
          <a:p>
            <a:pPr marL="0" marR="0"/>
            <a:r>
              <a:rPr lang="en-US" sz="3600" dirty="0">
                <a:effectLst/>
                <a:latin typeface="TimesNewRomanPSMT"/>
                <a:ea typeface="Times New Roman" panose="02020603050405020304" pitchFamily="18" charset="0"/>
              </a:rPr>
              <a:t>Thomas obviously didn’t get it. He questioned, “Lord we don’t know where you are going, and how can we know the way?” </a:t>
            </a:r>
            <a:endParaRPr lang="en-US" sz="3600" dirty="0">
              <a:effectLst/>
              <a:latin typeface="Times New Roman" panose="02020603050405020304" pitchFamily="18" charset="0"/>
              <a:ea typeface="Times New Roman" panose="02020603050405020304" pitchFamily="18" charset="0"/>
            </a:endParaRPr>
          </a:p>
          <a:p>
            <a:pPr marL="0" marR="0"/>
            <a:r>
              <a:rPr lang="en-US" sz="3600" dirty="0">
                <a:effectLst/>
                <a:latin typeface="TimesNewRomanPSMT"/>
                <a:ea typeface="Times New Roman" panose="02020603050405020304" pitchFamily="18" charset="0"/>
              </a:rPr>
              <a:t>Jesus’ reply is part of God’s word we can trust while we wait. </a:t>
            </a:r>
          </a:p>
          <a:p>
            <a:pPr marL="0" marR="0"/>
            <a:r>
              <a:rPr lang="en-US" sz="3600" dirty="0">
                <a:effectLst/>
                <a:latin typeface="TimesNewRomanPSMT"/>
                <a:ea typeface="Times New Roman" panose="02020603050405020304" pitchFamily="18" charset="0"/>
              </a:rPr>
              <a:t>He said, “I am the way, the truth, and the life: no one comes to the Father but by me.” </a:t>
            </a:r>
            <a:endParaRPr lang="en-US" sz="36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386283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What to Do While We Wait | Fernridge Faith Center">
            <a:extLst>
              <a:ext uri="{FF2B5EF4-FFF2-40B4-BE49-F238E27FC236}">
                <a16:creationId xmlns:a16="http://schemas.microsoft.com/office/drawing/2014/main" id="{E016F29A-D2CF-B745-8F4F-35842F6335F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325822"/>
            <a:ext cx="10428890" cy="6274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791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CB3DF-9846-444E-83CD-A5863C084158}"/>
              </a:ext>
            </a:extLst>
          </p:cNvPr>
          <p:cNvSpPr>
            <a:spLocks noGrp="1"/>
          </p:cNvSpPr>
          <p:nvPr>
            <p:ph type="title"/>
          </p:nvPr>
        </p:nvSpPr>
        <p:spPr>
          <a:xfrm>
            <a:off x="838200" y="365125"/>
            <a:ext cx="10515600" cy="815605"/>
          </a:xfrm>
        </p:spPr>
        <p:txBody>
          <a:bodyPr/>
          <a:lstStyle/>
          <a:p>
            <a:r>
              <a:rPr lang="en-US" sz="4400" b="1" dirty="0">
                <a:solidFill>
                  <a:srgbClr val="FF0000"/>
                </a:solidFill>
                <a:effectLst/>
                <a:latin typeface="TimesNewRomanPSMT"/>
                <a:ea typeface="Times New Roman" panose="02020603050405020304" pitchFamily="18" charset="0"/>
              </a:rPr>
              <a:t>Abiding in Jesus, </a:t>
            </a:r>
            <a:endParaRPr lang="en-US" b="1" dirty="0">
              <a:solidFill>
                <a:srgbClr val="FF0000"/>
              </a:solidFill>
            </a:endParaRPr>
          </a:p>
        </p:txBody>
      </p:sp>
      <p:pic>
        <p:nvPicPr>
          <p:cNvPr id="21506" name="Picture 2" descr="What does it mean to abide in Christ? | GotQuestions.org">
            <a:extLst>
              <a:ext uri="{FF2B5EF4-FFF2-40B4-BE49-F238E27FC236}">
                <a16:creationId xmlns:a16="http://schemas.microsoft.com/office/drawing/2014/main" id="{FE4CAE42-A49B-CE45-AA0C-FFDF38309B3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199" y="1242874"/>
            <a:ext cx="10597055" cy="5410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315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89F72D9F-C2EA-7242-BCD1-01FA67FB7E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7370" b="-1"/>
          <a:stretch/>
        </p:blipFill>
        <p:spPr bwMode="auto">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a:extLst>
            <a:ext uri="{909E8E84-426E-40DD-AFC4-6F175D3DCCD1}">
              <a14:hiddenFill xmlns:a14="http://schemas.microsoft.com/office/drawing/2010/main">
                <a:solidFill>
                  <a:srgbClr val="FFFFFF"/>
                </a:solidFill>
              </a14:hiddenFill>
            </a:ext>
          </a:extLst>
        </p:spPr>
      </p:pic>
      <p:pic>
        <p:nvPicPr>
          <p:cNvPr id="23553" name="Picture 1" descr="May be an image of 2 people and people smiling">
            <a:extLst>
              <a:ext uri="{FF2B5EF4-FFF2-40B4-BE49-F238E27FC236}">
                <a16:creationId xmlns:a16="http://schemas.microsoft.com/office/drawing/2014/main" id="{61C9BB9D-F2A5-E742-B122-0DE4BD0D717E}"/>
              </a:ext>
            </a:extLst>
          </p:cNvPr>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t="15965" r="-2" b="1079"/>
          <a:stretch>
            <a:fillRect/>
          </a:stretch>
        </p:blipFill>
        <p:spPr bwMode="auto">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39" name="Freeform: Shape 138">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1" name="Freeform: Shape 140">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33BE6C-483F-7A4B-8ACD-E1135F856F6D}"/>
              </a:ext>
            </a:extLst>
          </p:cNvPr>
          <p:cNvSpPr>
            <a:spLocks noGrp="1"/>
          </p:cNvSpPr>
          <p:nvPr>
            <p:ph type="title"/>
          </p:nvPr>
        </p:nvSpPr>
        <p:spPr>
          <a:xfrm>
            <a:off x="438912" y="1524659"/>
            <a:ext cx="5019074" cy="2774088"/>
          </a:xfrm>
        </p:spPr>
        <p:txBody>
          <a:bodyPr vert="horz" lIns="91440" tIns="45720" rIns="91440" bIns="45720" rtlCol="0" anchor="b">
            <a:normAutofit/>
          </a:bodyPr>
          <a:lstStyle/>
          <a:p>
            <a:r>
              <a:rPr lang="en-US" sz="5400" kern="1200">
                <a:solidFill>
                  <a:schemeClr val="tx1"/>
                </a:solidFill>
                <a:latin typeface="+mj-lt"/>
                <a:ea typeface="+mj-ea"/>
                <a:cs typeface="+mj-cs"/>
              </a:rPr>
              <a:t>  </a:t>
            </a:r>
            <a:r>
              <a:rPr lang="en-US" sz="5400" b="1" kern="1200">
                <a:solidFill>
                  <a:schemeClr val="tx1"/>
                </a:solidFill>
                <a:latin typeface="+mj-lt"/>
                <a:ea typeface="+mj-ea"/>
                <a:cs typeface="+mj-cs"/>
              </a:rPr>
              <a:t>OUR CIRCLE OF INFLUENCE LOVING PEOPLE</a:t>
            </a:r>
          </a:p>
        </p:txBody>
      </p:sp>
      <p:sp>
        <p:nvSpPr>
          <p:cNvPr id="143" name="Rectangle 142">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145" name="Rectangle 144">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2">
            <a:extLst>
              <a:ext uri="{FF2B5EF4-FFF2-40B4-BE49-F238E27FC236}">
                <a16:creationId xmlns:a16="http://schemas.microsoft.com/office/drawing/2014/main" id="{5C4D9603-DBE3-EE46-A47F-ACF93FBA4279}"/>
              </a:ext>
            </a:extLst>
          </p:cNvPr>
          <p:cNvSpPr>
            <a:spLocks noChangeArrowheads="1"/>
          </p:cNvSpPr>
          <p:nvPr/>
        </p:nvSpPr>
        <p:spPr bwMode="auto">
          <a:xfrm flipV="1">
            <a:off x="6273866" y="-1"/>
            <a:ext cx="591813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23327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The Upper Room | Steubenville Conferences">
            <a:extLst>
              <a:ext uri="{FF2B5EF4-FFF2-40B4-BE49-F238E27FC236}">
                <a16:creationId xmlns:a16="http://schemas.microsoft.com/office/drawing/2014/main" id="{0C2FE637-49E0-3E4F-9283-7F214131E8C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8372" y="304800"/>
            <a:ext cx="11414235" cy="5980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9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BE6C-483F-7A4B-8ACD-E1135F856F6D}"/>
              </a:ext>
            </a:extLst>
          </p:cNvPr>
          <p:cNvSpPr>
            <a:spLocks noGrp="1"/>
          </p:cNvSpPr>
          <p:nvPr>
            <p:ph type="title"/>
          </p:nvPr>
        </p:nvSpPr>
        <p:spPr>
          <a:xfrm>
            <a:off x="838200" y="365126"/>
            <a:ext cx="10515600" cy="885606"/>
          </a:xfrm>
        </p:spPr>
        <p:txBody>
          <a:bodyPr/>
          <a:lstStyle/>
          <a:p>
            <a:r>
              <a:rPr lang="en-US" dirty="0"/>
              <a:t>  </a:t>
            </a:r>
            <a:r>
              <a:rPr lang="en-US" b="1" dirty="0">
                <a:solidFill>
                  <a:srgbClr val="FF0000"/>
                </a:solidFill>
              </a:rPr>
              <a:t>OUR CIRCLE OF INFLUENCE LOVING PEOPLE</a:t>
            </a:r>
          </a:p>
        </p:txBody>
      </p:sp>
      <p:sp>
        <p:nvSpPr>
          <p:cNvPr id="4" name="Rectangle 2">
            <a:extLst>
              <a:ext uri="{FF2B5EF4-FFF2-40B4-BE49-F238E27FC236}">
                <a16:creationId xmlns:a16="http://schemas.microsoft.com/office/drawing/2014/main" id="{5C4D9603-DBE3-EE46-A47F-ACF93FBA4279}"/>
              </a:ext>
            </a:extLst>
          </p:cNvPr>
          <p:cNvSpPr>
            <a:spLocks noChangeArrowheads="1"/>
          </p:cNvSpPr>
          <p:nvPr/>
        </p:nvSpPr>
        <p:spPr bwMode="auto">
          <a:xfrm flipV="1">
            <a:off x="6273866" y="-1"/>
            <a:ext cx="591813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3553" name="Picture 1" descr="May be an image of 2 people and people smiling">
            <a:extLst>
              <a:ext uri="{FF2B5EF4-FFF2-40B4-BE49-F238E27FC236}">
                <a16:creationId xmlns:a16="http://schemas.microsoft.com/office/drawing/2014/main" id="{61C9BB9D-F2A5-E742-B122-0DE4BD0D717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838200" y="1387366"/>
            <a:ext cx="10515600" cy="523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249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9F72D9F-C2EA-7242-BCD1-01FA67FB7E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7370" b="-1"/>
          <a:stretch/>
        </p:blipFill>
        <p:spPr bwMode="auto">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a:extLst>
            <a:ext uri="{909E8E84-426E-40DD-AFC4-6F175D3DCCD1}">
              <a14:hiddenFill xmlns:a14="http://schemas.microsoft.com/office/drawing/2010/main">
                <a:solidFill>
                  <a:srgbClr val="FFFFFF"/>
                </a:solidFill>
              </a14:hiddenFill>
            </a:ext>
          </a:extLst>
        </p:spPr>
      </p:pic>
      <p:pic>
        <p:nvPicPr>
          <p:cNvPr id="23553" name="Picture 1" descr="May be an image of 2 people and people smiling">
            <a:extLst>
              <a:ext uri="{FF2B5EF4-FFF2-40B4-BE49-F238E27FC236}">
                <a16:creationId xmlns:a16="http://schemas.microsoft.com/office/drawing/2014/main" id="{61C9BB9D-F2A5-E742-B122-0DE4BD0D717E}"/>
              </a:ext>
            </a:extLst>
          </p:cNvPr>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t="15965" r="-2" b="1079"/>
          <a:stretch>
            <a:fillRect/>
          </a:stretch>
        </p:blipFill>
        <p:spPr bwMode="auto">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233BE6C-483F-7A4B-8ACD-E1135F856F6D}"/>
              </a:ext>
            </a:extLst>
          </p:cNvPr>
          <p:cNvSpPr>
            <a:spLocks noGrp="1"/>
          </p:cNvSpPr>
          <p:nvPr>
            <p:ph type="title"/>
          </p:nvPr>
        </p:nvSpPr>
        <p:spPr>
          <a:xfrm>
            <a:off x="438912" y="1524659"/>
            <a:ext cx="5019074" cy="2774088"/>
          </a:xfrm>
        </p:spPr>
        <p:txBody>
          <a:bodyPr vert="horz" lIns="91440" tIns="45720" rIns="91440" bIns="45720" rtlCol="0" anchor="b">
            <a:normAutofit/>
          </a:bodyPr>
          <a:lstStyle/>
          <a:p>
            <a:r>
              <a:rPr lang="en-US" sz="5400" kern="1200">
                <a:solidFill>
                  <a:schemeClr val="tx1"/>
                </a:solidFill>
                <a:latin typeface="+mj-lt"/>
                <a:ea typeface="+mj-ea"/>
                <a:cs typeface="+mj-cs"/>
              </a:rPr>
              <a:t>  </a:t>
            </a:r>
            <a:r>
              <a:rPr lang="en-US" sz="5400" b="1" kern="1200">
                <a:solidFill>
                  <a:schemeClr val="tx1"/>
                </a:solidFill>
                <a:latin typeface="+mj-lt"/>
                <a:ea typeface="+mj-ea"/>
                <a:cs typeface="+mj-cs"/>
              </a:rPr>
              <a:t>OUR CIRCLE OF INFLUENCE LOVING PEOPLE</a:t>
            </a:r>
          </a:p>
        </p:txBody>
      </p:sp>
      <p:sp>
        <p:nvSpPr>
          <p:cNvPr id="4" name="Rectangle 2">
            <a:extLst>
              <a:ext uri="{FF2B5EF4-FFF2-40B4-BE49-F238E27FC236}">
                <a16:creationId xmlns:a16="http://schemas.microsoft.com/office/drawing/2014/main" id="{5C4D9603-DBE3-EE46-A47F-ACF93FBA4279}"/>
              </a:ext>
            </a:extLst>
          </p:cNvPr>
          <p:cNvSpPr>
            <a:spLocks noChangeArrowheads="1"/>
          </p:cNvSpPr>
          <p:nvPr/>
        </p:nvSpPr>
        <p:spPr bwMode="auto">
          <a:xfrm flipV="1">
            <a:off x="6273866" y="-1"/>
            <a:ext cx="591813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4213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3EDF0-5EAD-6A47-A735-937B2DAF1CBB}"/>
              </a:ext>
            </a:extLst>
          </p:cNvPr>
          <p:cNvSpPr>
            <a:spLocks noGrp="1"/>
          </p:cNvSpPr>
          <p:nvPr>
            <p:ph type="title"/>
          </p:nvPr>
        </p:nvSpPr>
        <p:spPr>
          <a:xfrm>
            <a:off x="197427" y="365126"/>
            <a:ext cx="11720946" cy="829830"/>
          </a:xfrm>
        </p:spPr>
        <p:txBody>
          <a:bodyPr>
            <a:normAutofit fontScale="90000"/>
          </a:bodyPr>
          <a:lstStyle/>
          <a:p>
            <a:r>
              <a:rPr lang="en-US" b="1" dirty="0">
                <a:solidFill>
                  <a:srgbClr val="FF0000"/>
                </a:solidFill>
              </a:rPr>
              <a:t>     THERE IS NO SINGLE THING BUT THE LOVE OF JESUS</a:t>
            </a:r>
          </a:p>
        </p:txBody>
      </p:sp>
      <p:pic>
        <p:nvPicPr>
          <p:cNvPr id="27650" name="Picture 2" descr="Nathan Taylor - The Love of Jesus (Lyrics) - YouTube">
            <a:extLst>
              <a:ext uri="{FF2B5EF4-FFF2-40B4-BE49-F238E27FC236}">
                <a16:creationId xmlns:a16="http://schemas.microsoft.com/office/drawing/2014/main" id="{B85517E9-DE6D-754C-B4A0-42AAFDC2F09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83227" y="1413164"/>
            <a:ext cx="10494818" cy="5079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315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8D875-CA6E-FF4C-9349-32A9568CB9D6}"/>
              </a:ext>
            </a:extLst>
          </p:cNvPr>
          <p:cNvSpPr>
            <a:spLocks noGrp="1"/>
          </p:cNvSpPr>
          <p:nvPr>
            <p:ph type="title"/>
          </p:nvPr>
        </p:nvSpPr>
        <p:spPr>
          <a:xfrm>
            <a:off x="593232" y="1134308"/>
            <a:ext cx="10671919" cy="874537"/>
          </a:xfrm>
        </p:spPr>
        <p:txBody>
          <a:bodyPr>
            <a:normAutofit/>
          </a:bodyPr>
          <a:lstStyle/>
          <a:p>
            <a:endParaRPr lang="en-US" dirty="0"/>
          </a:p>
        </p:txBody>
      </p:sp>
      <p:pic>
        <p:nvPicPr>
          <p:cNvPr id="29698" name="Picture 2">
            <a:extLst>
              <a:ext uri="{FF2B5EF4-FFF2-40B4-BE49-F238E27FC236}">
                <a16:creationId xmlns:a16="http://schemas.microsoft.com/office/drawing/2014/main" id="{5ED105AA-1B5F-4D4B-904C-54D110320E4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2008846"/>
            <a:ext cx="12192000" cy="4849154"/>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a:extLst>
              <a:ext uri="{FF2B5EF4-FFF2-40B4-BE49-F238E27FC236}">
                <a16:creationId xmlns:a16="http://schemas.microsoft.com/office/drawing/2014/main" id="{E1AE69FA-C558-9C47-93A0-07E07FB950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2008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995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E74D-6125-8645-91C6-7F2563DB72C8}"/>
              </a:ext>
            </a:extLst>
          </p:cNvPr>
          <p:cNvSpPr>
            <a:spLocks noGrp="1"/>
          </p:cNvSpPr>
          <p:nvPr>
            <p:ph type="title"/>
          </p:nvPr>
        </p:nvSpPr>
        <p:spPr>
          <a:xfrm>
            <a:off x="838200" y="365125"/>
            <a:ext cx="10515600" cy="964911"/>
          </a:xfrm>
        </p:spPr>
        <p:txBody>
          <a:bodyPr>
            <a:noAutofit/>
          </a:bodyPr>
          <a:lstStyle/>
          <a:p>
            <a:br>
              <a:rPr lang="en-US" dirty="0">
                <a:effectLst/>
                <a:latin typeface="TimesNewRomanPSMT"/>
                <a:ea typeface="Times New Roman" panose="02020603050405020304" pitchFamily="18" charset="0"/>
              </a:rPr>
            </a:br>
            <a:r>
              <a:rPr lang="en-US" dirty="0">
                <a:effectLst/>
                <a:latin typeface="TimesNewRomanPSMT"/>
                <a:ea typeface="Times New Roman" panose="02020603050405020304" pitchFamily="18" charset="0"/>
              </a:rPr>
              <a:t>   </a:t>
            </a:r>
            <a:r>
              <a:rPr lang="en-US" b="1" dirty="0">
                <a:solidFill>
                  <a:srgbClr val="FF0000"/>
                </a:solidFill>
                <a:effectLst/>
                <a:latin typeface="TimesNewRomanPSMT"/>
                <a:ea typeface="Times New Roman" panose="02020603050405020304" pitchFamily="18" charset="0"/>
              </a:rPr>
              <a:t>While we wait, we Trust in God’s word. </a:t>
            </a:r>
            <a:br>
              <a:rPr lang="en-US" dirty="0">
                <a:effectLst/>
                <a:latin typeface="Times New Roman" panose="02020603050405020304" pitchFamily="18" charset="0"/>
                <a:ea typeface="Times New Roman" panose="02020603050405020304" pitchFamily="18" charset="0"/>
              </a:rPr>
            </a:br>
            <a:endParaRPr lang="en-US" dirty="0"/>
          </a:p>
        </p:txBody>
      </p:sp>
      <p:pic>
        <p:nvPicPr>
          <p:cNvPr id="30722" name="Picture 2">
            <a:extLst>
              <a:ext uri="{FF2B5EF4-FFF2-40B4-BE49-F238E27FC236}">
                <a16:creationId xmlns:a16="http://schemas.microsoft.com/office/drawing/2014/main" id="{42B90769-0D6B-444A-AF1B-D19AA4573C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5182" y="1444625"/>
            <a:ext cx="9892145" cy="4732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8420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CFF1-E4A1-484E-AE05-85E6404BFCC3}"/>
              </a:ext>
            </a:extLst>
          </p:cNvPr>
          <p:cNvSpPr>
            <a:spLocks noGrp="1"/>
          </p:cNvSpPr>
          <p:nvPr>
            <p:ph type="title"/>
          </p:nvPr>
        </p:nvSpPr>
        <p:spPr>
          <a:xfrm>
            <a:off x="838200" y="365126"/>
            <a:ext cx="10515600" cy="1037648"/>
          </a:xfrm>
        </p:spPr>
        <p:txBody>
          <a:bodyPr>
            <a:normAutofit/>
          </a:bodyPr>
          <a:lstStyle/>
          <a:p>
            <a:r>
              <a:rPr lang="en-US" sz="4400" dirty="0">
                <a:effectLst/>
                <a:latin typeface="TimesNewRomanPSMT"/>
                <a:ea typeface="Times New Roman" panose="02020603050405020304" pitchFamily="18" charset="0"/>
              </a:rPr>
              <a:t>      </a:t>
            </a:r>
            <a:r>
              <a:rPr lang="en-US" sz="4400" b="1" dirty="0">
                <a:solidFill>
                  <a:srgbClr val="FF0000"/>
                </a:solidFill>
                <a:effectLst/>
                <a:latin typeface="TimesNewRomanPSMT"/>
                <a:ea typeface="Times New Roman" panose="02020603050405020304" pitchFamily="18" charset="0"/>
              </a:rPr>
              <a:t>Where is this coming, he promised?</a:t>
            </a:r>
            <a:endParaRPr lang="en-US" b="1" dirty="0">
              <a:solidFill>
                <a:srgbClr val="FF0000"/>
              </a:solidFill>
            </a:endParaRPr>
          </a:p>
        </p:txBody>
      </p:sp>
      <p:pic>
        <p:nvPicPr>
          <p:cNvPr id="31746" name="Picture 2">
            <a:extLst>
              <a:ext uri="{FF2B5EF4-FFF2-40B4-BE49-F238E27FC236}">
                <a16:creationId xmlns:a16="http://schemas.microsoft.com/office/drawing/2014/main" id="{45515A9A-1AF1-0B47-A809-8BF4AFC315D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71500" y="1402775"/>
            <a:ext cx="11076709" cy="509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364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2059-9951-C248-8229-F9FFA2A3D0B1}"/>
              </a:ext>
            </a:extLst>
          </p:cNvPr>
          <p:cNvSpPr>
            <a:spLocks noGrp="1"/>
          </p:cNvSpPr>
          <p:nvPr>
            <p:ph type="title"/>
          </p:nvPr>
        </p:nvSpPr>
        <p:spPr>
          <a:xfrm>
            <a:off x="838200" y="365125"/>
            <a:ext cx="10515600" cy="1006475"/>
          </a:xfrm>
        </p:spPr>
        <p:txBody>
          <a:bodyPr/>
          <a:lstStyle/>
          <a:p>
            <a:r>
              <a:rPr lang="en-US" b="1" dirty="0">
                <a:solidFill>
                  <a:srgbClr val="FF0000"/>
                </a:solidFill>
                <a:effectLst/>
                <a:latin typeface="TimesNewRomanPSMT"/>
                <a:ea typeface="Times New Roman" panose="02020603050405020304" pitchFamily="18" charset="0"/>
              </a:rPr>
              <a:t>   While we wait, we Trust in God’s word.</a:t>
            </a:r>
            <a:endParaRPr lang="en-US" dirty="0"/>
          </a:p>
        </p:txBody>
      </p:sp>
      <p:sp>
        <p:nvSpPr>
          <p:cNvPr id="3" name="Content Placeholder 2">
            <a:extLst>
              <a:ext uri="{FF2B5EF4-FFF2-40B4-BE49-F238E27FC236}">
                <a16:creationId xmlns:a16="http://schemas.microsoft.com/office/drawing/2014/main" id="{2F20C240-27B3-DC45-B267-B012E910C6D1}"/>
              </a:ext>
            </a:extLst>
          </p:cNvPr>
          <p:cNvSpPr>
            <a:spLocks noGrp="1"/>
          </p:cNvSpPr>
          <p:nvPr>
            <p:ph idx="1"/>
          </p:nvPr>
        </p:nvSpPr>
        <p:spPr>
          <a:xfrm>
            <a:off x="838200" y="1579418"/>
            <a:ext cx="10515600" cy="4597545"/>
          </a:xfrm>
        </p:spPr>
        <p:txBody>
          <a:bodyPr/>
          <a:lstStyle/>
          <a:p>
            <a:r>
              <a:rPr lang="en-US" sz="3600" dirty="0">
                <a:effectLst/>
                <a:latin typeface="TimesNewRomanPSMT"/>
                <a:ea typeface="Times New Roman" panose="02020603050405020304" pitchFamily="18" charset="0"/>
              </a:rPr>
              <a:t>So, as we step into this holiday Season, first Thanksgiving and Christmas. </a:t>
            </a:r>
          </a:p>
          <a:p>
            <a:r>
              <a:rPr lang="en-US" sz="3600" dirty="0">
                <a:effectLst/>
                <a:latin typeface="TimesNewRomanPSMT"/>
                <a:ea typeface="Times New Roman" panose="02020603050405020304" pitchFamily="18" charset="0"/>
              </a:rPr>
              <a:t>We remember and recall, sing about and read the stories of that first Advent, lets remind ourselves that it happened right on time. </a:t>
            </a:r>
          </a:p>
          <a:p>
            <a:r>
              <a:rPr lang="en-US" sz="3600" dirty="0">
                <a:effectLst/>
                <a:latin typeface="TimesNewRomanPSMT"/>
                <a:ea typeface="Times New Roman" panose="02020603050405020304" pitchFamily="18" charset="0"/>
              </a:rPr>
              <a:t>When the fullness of time was come God sent Jesus. God’s word can be trusted. </a:t>
            </a:r>
            <a:endParaRPr lang="en-US" sz="36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2237301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DDFF-D3EC-DB45-91F8-7AFDD15854D5}"/>
              </a:ext>
            </a:extLst>
          </p:cNvPr>
          <p:cNvSpPr>
            <a:spLocks noGrp="1"/>
          </p:cNvSpPr>
          <p:nvPr>
            <p:ph type="title"/>
          </p:nvPr>
        </p:nvSpPr>
        <p:spPr>
          <a:xfrm>
            <a:off x="838200" y="365126"/>
            <a:ext cx="10515600" cy="1058430"/>
          </a:xfrm>
        </p:spPr>
        <p:txBody>
          <a:bodyPr/>
          <a:lstStyle/>
          <a:p>
            <a:r>
              <a:rPr lang="en-US" b="1" dirty="0">
                <a:solidFill>
                  <a:srgbClr val="FF0000"/>
                </a:solidFill>
                <a:effectLst/>
                <a:latin typeface="TimesNewRomanPSMT"/>
                <a:ea typeface="Times New Roman" panose="02020603050405020304" pitchFamily="18" charset="0"/>
              </a:rPr>
              <a:t>   While we wait, we Trust in God’s word.</a:t>
            </a:r>
            <a:endParaRPr lang="en-US" dirty="0"/>
          </a:p>
        </p:txBody>
      </p:sp>
      <p:sp>
        <p:nvSpPr>
          <p:cNvPr id="3" name="Content Placeholder 2">
            <a:extLst>
              <a:ext uri="{FF2B5EF4-FFF2-40B4-BE49-F238E27FC236}">
                <a16:creationId xmlns:a16="http://schemas.microsoft.com/office/drawing/2014/main" id="{92BE6682-950B-3448-9BCE-0AAC02072D11}"/>
              </a:ext>
            </a:extLst>
          </p:cNvPr>
          <p:cNvSpPr>
            <a:spLocks noGrp="1"/>
          </p:cNvSpPr>
          <p:nvPr>
            <p:ph idx="1"/>
          </p:nvPr>
        </p:nvSpPr>
        <p:spPr/>
        <p:txBody>
          <a:bodyPr/>
          <a:lstStyle/>
          <a:p>
            <a:r>
              <a:rPr lang="en-US" sz="3600" dirty="0">
                <a:effectLst/>
                <a:latin typeface="TimesNewRomanPSMT"/>
                <a:ea typeface="Times New Roman" panose="02020603050405020304" pitchFamily="18" charset="0"/>
              </a:rPr>
              <a:t>And now as we wait, God’s word can be trusted. </a:t>
            </a:r>
          </a:p>
          <a:p>
            <a:r>
              <a:rPr lang="en-US" sz="3600" dirty="0">
                <a:effectLst/>
                <a:latin typeface="TimesNewRomanPSMT"/>
                <a:ea typeface="Times New Roman" panose="02020603050405020304" pitchFamily="18" charset="0"/>
              </a:rPr>
              <a:t>Let’s adopt God’s thinking and be patient not wanting anyone to miss it but for everyone to come to admit and own their failures and accept the undeserved, unearned gift of Jesus reconciliation. </a:t>
            </a:r>
          </a:p>
          <a:p>
            <a:r>
              <a:rPr lang="en-US" sz="3600" dirty="0">
                <a:effectLst/>
                <a:latin typeface="TimesNewRomanPSMT"/>
                <a:ea typeface="Times New Roman" panose="02020603050405020304" pitchFamily="18" charset="0"/>
              </a:rPr>
              <a:t>And while we wait let’s trust God’s word and love as he loved us. </a:t>
            </a:r>
            <a:endParaRPr lang="en-US" sz="36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599015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38A58D2-CA75-C745-A537-EE03B07E459E}"/>
              </a:ext>
            </a:extLst>
          </p:cNvPr>
          <p:cNvPicPr>
            <a:picLocks noGrp="1" noChangeAspect="1"/>
          </p:cNvPicPr>
          <p:nvPr>
            <p:ph idx="1"/>
          </p:nvPr>
        </p:nvPicPr>
        <p:blipFill>
          <a:blip r:embed="rId3"/>
          <a:stretch>
            <a:fillRect/>
          </a:stretch>
        </p:blipFill>
        <p:spPr>
          <a:xfrm>
            <a:off x="204186" y="284086"/>
            <a:ext cx="11611993" cy="6310128"/>
          </a:xfrm>
          <a:prstGeom prst="rect">
            <a:avLst/>
          </a:prstGeom>
        </p:spPr>
      </p:pic>
    </p:spTree>
    <p:extLst>
      <p:ext uri="{BB962C8B-B14F-4D97-AF65-F5344CB8AC3E}">
        <p14:creationId xmlns:p14="http://schemas.microsoft.com/office/powerpoint/2010/main" val="1127078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4221</TotalTime>
  <Words>4367</Words>
  <Application>Microsoft Macintosh PowerPoint</Application>
  <PresentationFormat>Widescreen</PresentationFormat>
  <Paragraphs>266</Paragraphs>
  <Slides>41</Slides>
  <Notes>38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41</vt:i4>
      </vt:variant>
    </vt:vector>
  </HeadingPairs>
  <TitlesOfParts>
    <vt:vector size="56" baseType="lpstr">
      <vt:lpstr>Meiryo</vt:lpstr>
      <vt:lpstr>-apple-system</vt:lpstr>
      <vt:lpstr>Arial</vt:lpstr>
      <vt:lpstr>Arial</vt:lpstr>
      <vt:lpstr>Avenir Next LT Pro</vt:lpstr>
      <vt:lpstr>Calibri</vt:lpstr>
      <vt:lpstr>Calibri Light</vt:lpstr>
      <vt:lpstr>caslon</vt:lpstr>
      <vt:lpstr>neue-haas-grotesk-display</vt:lpstr>
      <vt:lpstr>Open Sans</vt:lpstr>
      <vt:lpstr>Raleway</vt:lpstr>
      <vt:lpstr>system-ui</vt:lpstr>
      <vt:lpstr>Times New Roman</vt:lpstr>
      <vt:lpstr>TimesNewRomanPSMT</vt:lpstr>
      <vt:lpstr>Office Theme</vt:lpstr>
      <vt:lpstr>PowerPoint Presentation</vt:lpstr>
      <vt:lpstr>PowerPoint Presentation</vt:lpstr>
      <vt:lpstr>PowerPoint Presentation</vt:lpstr>
      <vt:lpstr>PowerPoint Presentation</vt:lpstr>
      <vt:lpstr>PowerPoint Presentation</vt:lpstr>
      <vt:lpstr>PowerPoint Presentation</vt:lpstr>
      <vt:lpstr>Born: November 4, 1916.  Died: July 17, 2009. </vt:lpstr>
      <vt:lpstr>PowerPoint Presentation</vt:lpstr>
      <vt:lpstr>PowerPoint Presentation</vt:lpstr>
      <vt:lpstr>FIRST ADVENT</vt:lpstr>
      <vt:lpstr>DANIEL PRAYING DURING THE 70 YEAR CAPTIVITY.</vt:lpstr>
      <vt:lpstr>                     BABYLONIAN CAPTIVITY</vt:lpstr>
      <vt:lpstr>PowerPoint Presentation</vt:lpstr>
      <vt:lpstr>   WE HAVE NOT LISTEN TO YOUR PROPHETS</vt:lpstr>
      <vt:lpstr>           AN UNSELFISH PRAYER OF DANIEL</vt:lpstr>
      <vt:lpstr>PowerPoint Presentation</vt:lpstr>
      <vt:lpstr> BACKGROUND SCENES OF AN ANSWERED PRAYER</vt:lpstr>
      <vt:lpstr>  CONTINUE ........</vt:lpstr>
      <vt:lpstr> BACKGROUND SCENES OF AN ANSWERED PRAYER</vt:lpstr>
      <vt:lpstr>            GOING BACK TO OUR MESSAGE:</vt:lpstr>
      <vt:lpstr>   MISSING THE ARRIVAL OF MESSIAH</vt:lpstr>
      <vt:lpstr>                            Failure to trust God’s word.  </vt:lpstr>
      <vt:lpstr>               THE FIRST ADVENT OF JESUS</vt:lpstr>
      <vt:lpstr>             JESUS CHRIST AT THE PASSOVER </vt:lpstr>
      <vt:lpstr>   The words Jesus shared that night gave them hope.</vt:lpstr>
      <vt:lpstr>            WORDS OF HOPE AND TRUST.</vt:lpstr>
      <vt:lpstr>                 “I WILL COME AGAIN.”</vt:lpstr>
      <vt:lpstr>He continues,</vt:lpstr>
      <vt:lpstr>PowerPoint Presentation</vt:lpstr>
      <vt:lpstr>Abiding in Jesus, </vt:lpstr>
      <vt:lpstr>  OUR CIRCLE OF INFLUENCE LOVING PEOPLE</vt:lpstr>
      <vt:lpstr>PowerPoint Presentation</vt:lpstr>
      <vt:lpstr>  OUR CIRCLE OF INFLUENCE LOVING PEOPLE</vt:lpstr>
      <vt:lpstr>  OUR CIRCLE OF INFLUENCE LOVING PEOPLE</vt:lpstr>
      <vt:lpstr>     THERE IS NO SINGLE THING BUT THE LOVE OF JESUS</vt:lpstr>
      <vt:lpstr>PowerPoint Presentation</vt:lpstr>
      <vt:lpstr>    While we wait, we Trust in God’s word.  </vt:lpstr>
      <vt:lpstr>      Where is this coming, he promised?</vt:lpstr>
      <vt:lpstr>   While we wait, we Trust in God’s word.</vt:lpstr>
      <vt:lpstr>   While we wait, we Trust in God’s word.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Ebenezer Samuel</dc:creator>
  <cp:lastModifiedBy>Ebenezer Samuel</cp:lastModifiedBy>
  <cp:revision>29</cp:revision>
  <dcterms:created xsi:type="dcterms:W3CDTF">2021-10-25T15:42:39Z</dcterms:created>
  <dcterms:modified xsi:type="dcterms:W3CDTF">2021-11-06T11:47:10Z</dcterms:modified>
</cp:coreProperties>
</file>