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8" r:id="rId2"/>
    <p:sldId id="256"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346" r:id="rId23"/>
    <p:sldId id="347" r:id="rId24"/>
    <p:sldId id="348" r:id="rId25"/>
    <p:sldId id="344" r:id="rId26"/>
    <p:sldId id="345" r:id="rId27"/>
    <p:sldId id="359" r:id="rId28"/>
    <p:sldId id="349" r:id="rId29"/>
    <p:sldId id="350" r:id="rId30"/>
    <p:sldId id="351" r:id="rId31"/>
    <p:sldId id="352" r:id="rId32"/>
    <p:sldId id="353" r:id="rId33"/>
    <p:sldId id="356" r:id="rId34"/>
    <p:sldId id="357" r:id="rId35"/>
    <p:sldId id="358" r:id="rId36"/>
    <p:sldId id="360" r:id="rId37"/>
    <p:sldId id="361" r:id="rId38"/>
    <p:sldId id="362" r:id="rId39"/>
    <p:sldId id="363" r:id="rId40"/>
    <p:sldId id="36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62"/>
  </p:normalViewPr>
  <p:slideViewPr>
    <p:cSldViewPr snapToGrid="0" snapToObjects="1">
      <p:cViewPr varScale="1">
        <p:scale>
          <a:sx n="104" d="100"/>
          <a:sy n="104" d="100"/>
        </p:scale>
        <p:origin x="23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89C8B-08C6-7948-9285-6D726F97497B}" type="datetimeFigureOut">
              <a:rPr lang="en-US" smtClean="0"/>
              <a:t>10/1/21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18F220-D798-1341-84AA-9DB36DE92C97}" type="slidenum">
              <a:rPr lang="en-US" smtClean="0"/>
              <a:t>‹#›</a:t>
            </a:fld>
            <a:endParaRPr lang="en-US"/>
          </a:p>
        </p:txBody>
      </p:sp>
    </p:spTree>
    <p:extLst>
      <p:ext uri="{BB962C8B-B14F-4D97-AF65-F5344CB8AC3E}">
        <p14:creationId xmlns:p14="http://schemas.microsoft.com/office/powerpoint/2010/main" val="3036989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Good morning and Happy Sabbath. I want to welcome each one who are present here in the sanctuary and those joining via zoom. Today we are celebrating the Lord’s Supper followed by the Fasting and Prayer. So let us prepare our hearts and minds as we wait up on the Lord’s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For those familiar with the Lord's Supper, celebrating the Eucharist, sharing in the Lord's Table, engaging in Holy Communion, you may wonder why we need to talk about the Communion Service?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a:t>
            </a:fld>
            <a:endParaRPr lang="en-US"/>
          </a:p>
        </p:txBody>
      </p:sp>
    </p:spTree>
    <p:extLst>
      <p:ext uri="{BB962C8B-B14F-4D97-AF65-F5344CB8AC3E}">
        <p14:creationId xmlns:p14="http://schemas.microsoft.com/office/powerpoint/2010/main" val="478710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Quote slide 1. It is because, on the one hand, our familiarity with it may not have moved us to contempt.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Still, sometimes familiarity may cause some sleepiness, some lethargy, some simply closing our eyes to fresh understandings so that we offhandedly respond to the experience with,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"Oh yea, I know. I know. I know." When in actuality, it is an experience which, with thought, with prayer, with enlarged understandings can be both ancient and fresh, historical and current. Where new, angles can help us see and experience it as if for the first time!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2</a:t>
            </a:fld>
            <a:endParaRPr lang="en-US"/>
          </a:p>
        </p:txBody>
      </p:sp>
    </p:spTree>
    <p:extLst>
      <p:ext uri="{BB962C8B-B14F-4D97-AF65-F5344CB8AC3E}">
        <p14:creationId xmlns:p14="http://schemas.microsoft.com/office/powerpoint/2010/main" val="4179970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In many if not most Christian traditions, the focus is almost exclusively on what we call the table of the Lord.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We will talk about the table, the bread, and the wine, but true to the practice in the Seventh-day Adventist Denomination of Christendom, let's first focus on what preceded the table and the transition of Passover to the Lord's Supper, Holy Communion.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3</a:t>
            </a:fld>
            <a:endParaRPr lang="en-US"/>
          </a:p>
        </p:txBody>
      </p:sp>
    </p:spTree>
    <p:extLst>
      <p:ext uri="{BB962C8B-B14F-4D97-AF65-F5344CB8AC3E}">
        <p14:creationId xmlns:p14="http://schemas.microsoft.com/office/powerpoint/2010/main" val="4243692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What happened in that upper room, the teaching by demonstration, using bread and wine is echoed in Jesus' prayer in John 17.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4</a:t>
            </a:fld>
            <a:endParaRPr lang="en-US"/>
          </a:p>
        </p:txBody>
      </p:sp>
    </p:spTree>
    <p:extLst>
      <p:ext uri="{BB962C8B-B14F-4D97-AF65-F5344CB8AC3E}">
        <p14:creationId xmlns:p14="http://schemas.microsoft.com/office/powerpoint/2010/main" val="2190850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TimesNewRomanPSMT"/>
                <a:ea typeface="Times New Roman" panose="02020603050405020304" pitchFamily="18" charset="0"/>
              </a:rPr>
              <a:t>It was a prayer that night two millenniums ago, and, looking at Christ's body in the church today, it must be a prayer he continues to pray.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That night as they entered the upper room, I imagine the same old contentions, rivalries, jealousies for the best highest positions in Christ's coming new kingdom were still on their minds.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5</a:t>
            </a:fld>
            <a:endParaRPr lang="en-US"/>
          </a:p>
        </p:txBody>
      </p:sp>
    </p:spTree>
    <p:extLst>
      <p:ext uri="{BB962C8B-B14F-4D97-AF65-F5344CB8AC3E}">
        <p14:creationId xmlns:p14="http://schemas.microsoft.com/office/powerpoint/2010/main" val="1652917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TimesNewRomanPSMT"/>
                <a:ea typeface="Times New Roman" panose="02020603050405020304" pitchFamily="18" charset="0"/>
              </a:rPr>
              <a:t>For several years they've been following Jesus.</a:t>
            </a:r>
            <a:br>
              <a:rPr lang="en-US" sz="1800" dirty="0">
                <a:effectLst/>
                <a:latin typeface="TimesNewRomanPSMT"/>
                <a:ea typeface="Times New Roman" panose="02020603050405020304" pitchFamily="18" charset="0"/>
              </a:rPr>
            </a:br>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They have cashed in their lives and gone all-in with Jesus. </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They assume themselves to have made a wise investment, and they are looking for the payoff.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6</a:t>
            </a:fld>
            <a:endParaRPr lang="en-US"/>
          </a:p>
        </p:txBody>
      </p:sp>
    </p:spTree>
    <p:extLst>
      <p:ext uri="{BB962C8B-B14F-4D97-AF65-F5344CB8AC3E}">
        <p14:creationId xmlns:p14="http://schemas.microsoft.com/office/powerpoint/2010/main" val="1019823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Part of the same old song was the clarity that each disciple saw themselves as deserving the first place.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And their compatriots as deserving some lesser post.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7</a:t>
            </a:fld>
            <a:endParaRPr lang="en-US"/>
          </a:p>
        </p:txBody>
      </p:sp>
    </p:spTree>
    <p:extLst>
      <p:ext uri="{BB962C8B-B14F-4D97-AF65-F5344CB8AC3E}">
        <p14:creationId xmlns:p14="http://schemas.microsoft.com/office/powerpoint/2010/main" val="1402609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No spirit of unselfishness filled the air.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Each was out to have the first place, the best seat, to be served!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 only unity was in their shared self-interest!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8</a:t>
            </a:fld>
            <a:endParaRPr lang="en-US"/>
          </a:p>
        </p:txBody>
      </p:sp>
    </p:spTree>
    <p:extLst>
      <p:ext uri="{BB962C8B-B14F-4D97-AF65-F5344CB8AC3E}">
        <p14:creationId xmlns:p14="http://schemas.microsoft.com/office/powerpoint/2010/main" val="1955006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Jesus knew what was coming.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His suffering and humiliation and death.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One last time, he took the opportunity to act out the very essence of his kingdom in a very tangible illustration.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He sought to cement what it means to do kingdom work and live free of the spiraling down the drain of a self-serving, self-focused, selfish life.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9</a:t>
            </a:fld>
            <a:endParaRPr lang="en-US"/>
          </a:p>
        </p:txBody>
      </p:sp>
    </p:spTree>
    <p:extLst>
      <p:ext uri="{BB962C8B-B14F-4D97-AF65-F5344CB8AC3E}">
        <p14:creationId xmlns:p14="http://schemas.microsoft.com/office/powerpoint/2010/main" val="3401639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In that culture, the most humble of services offered by a low-level humble servant would be washing the feet of guests gathered for a meal.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No one had arranged for a servant.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There grew an awkward silence in that upper room as each one around the table recognized the oops - no one had arranged for a servant to be there!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10</a:t>
            </a:fld>
            <a:endParaRPr lang="en-US"/>
          </a:p>
        </p:txBody>
      </p:sp>
    </p:spTree>
    <p:extLst>
      <p:ext uri="{BB962C8B-B14F-4D97-AF65-F5344CB8AC3E}">
        <p14:creationId xmlns:p14="http://schemas.microsoft.com/office/powerpoint/2010/main" val="1582798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As the reality dawned on each one, so did the sad determination of each that they would never take that role. The role of a servant to wash the feet.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 No 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They would not give service to another and voluntarily place themselves "beneath" one or all of the others.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11</a:t>
            </a:fld>
            <a:endParaRPr lang="en-US"/>
          </a:p>
        </p:txBody>
      </p:sp>
    </p:spTree>
    <p:extLst>
      <p:ext uri="{BB962C8B-B14F-4D97-AF65-F5344CB8AC3E}">
        <p14:creationId xmlns:p14="http://schemas.microsoft.com/office/powerpoint/2010/main" val="403417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NewRomanPSMT"/>
                <a:ea typeface="Calibri" panose="020F0502020204030204" pitchFamily="34" charset="0"/>
                <a:cs typeface="Times New Roman" panose="02020603050405020304" pitchFamily="18" charset="0"/>
              </a:rPr>
              <a:t>The awkward silence is getting more and more uncomfortable. </a:t>
            </a:r>
          </a:p>
          <a:p>
            <a:endParaRPr lang="en-US" sz="1800" dirty="0">
              <a:effectLst/>
              <a:latin typeface="TimesNewRomanPSMT"/>
              <a:ea typeface="Calibri" panose="020F0502020204030204" pitchFamily="34" charset="0"/>
              <a:cs typeface="Times New Roman" panose="02020603050405020304" pitchFamily="18" charset="0"/>
            </a:endParaRPr>
          </a:p>
          <a:p>
            <a:r>
              <a:rPr lang="en-US" sz="1800" dirty="0">
                <a:effectLst/>
                <a:latin typeface="TimesNewRomanPSMT"/>
                <a:ea typeface="Calibri" panose="020F0502020204030204" pitchFamily="34" charset="0"/>
                <a:cs typeface="Times New Roman" panose="02020603050405020304" pitchFamily="18" charset="0"/>
              </a:rPr>
              <a:t>And just before the silence is broken by an argument over who dropped the ball, who to blame..... </a:t>
            </a:r>
          </a:p>
          <a:p>
            <a:r>
              <a:rPr lang="en-US" sz="1800" dirty="0">
                <a:effectLst/>
                <a:latin typeface="TimesNewRomanPSMT"/>
                <a:ea typeface="Calibri" panose="020F0502020204030204" pitchFamily="34" charset="0"/>
                <a:cs typeface="Times New Roman" panose="02020603050405020304" pitchFamily="18" charset="0"/>
              </a:rPr>
              <a:t>A question arose among the disciples, "who was great"?</a:t>
            </a:r>
          </a:p>
          <a:p>
            <a:endParaRPr lang="en-US" sz="1800" dirty="0">
              <a:effectLst/>
              <a:latin typeface="TimesNewRomanPSMT"/>
              <a:ea typeface="Calibri" panose="020F0502020204030204" pitchFamily="34" charset="0"/>
              <a:cs typeface="Times New Roman" panose="02020603050405020304" pitchFamily="18" charset="0"/>
            </a:endParaRPr>
          </a:p>
          <a:p>
            <a:r>
              <a:rPr lang="en-US" sz="1800" dirty="0">
                <a:effectLst/>
                <a:latin typeface="TimesNewRomanPSMT"/>
                <a:ea typeface="Calibri" panose="020F0502020204030204" pitchFamily="34" charset="0"/>
                <a:cs typeface="Times New Roman" panose="02020603050405020304" pitchFamily="18" charset="0"/>
              </a:rPr>
              <a:t>Jesus "got up from the meal, took off his outer clothing, and wrapped a towel around his waist.</a:t>
            </a:r>
          </a:p>
          <a:p>
            <a:endParaRPr lang="en-US" sz="1800" dirty="0">
              <a:effectLst/>
              <a:latin typeface="TimesNewRomanPSMT"/>
              <a:ea typeface="Calibri" panose="020F0502020204030204" pitchFamily="34" charset="0"/>
              <a:cs typeface="Times New Roman" panose="02020603050405020304" pitchFamily="18" charset="0"/>
            </a:endParaRPr>
          </a:p>
          <a:p>
            <a:r>
              <a:rPr lang="en-US" sz="1800" dirty="0">
                <a:effectLst/>
                <a:latin typeface="TimesNewRomanPSMT"/>
                <a:ea typeface="Calibri" panose="020F0502020204030204" pitchFamily="34" charset="0"/>
                <a:cs typeface="Times New Roman" panose="02020603050405020304" pitchFamily="18" charset="0"/>
              </a:rPr>
              <a:t> After that he poured water into a basin and began to wash his disciples' feet drying them with the towel that was wrapped around him." </a:t>
            </a:r>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12</a:t>
            </a:fld>
            <a:endParaRPr lang="en-US"/>
          </a:p>
        </p:txBody>
      </p:sp>
    </p:spTree>
    <p:extLst>
      <p:ext uri="{BB962C8B-B14F-4D97-AF65-F5344CB8AC3E}">
        <p14:creationId xmlns:p14="http://schemas.microsoft.com/office/powerpoint/2010/main" val="4008306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 contrast between his heart and theirs was painted for them in this living mural. He had taught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He had invited a little child to stand in their midst and said, except you become as a little child...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He had said it and lived it, "the first shall be last and the last first."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He couldn't have used clearer words. "Whoever wishes to be great but be the servant of 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He had declared that he came like no other leader, no other CEO, no other manager or boss because he came not to be served but to serve and to give his life as a ransom for many.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13</a:t>
            </a:fld>
            <a:endParaRPr lang="en-US"/>
          </a:p>
        </p:txBody>
      </p:sp>
    </p:spTree>
    <p:extLst>
      <p:ext uri="{BB962C8B-B14F-4D97-AF65-F5344CB8AC3E}">
        <p14:creationId xmlns:p14="http://schemas.microsoft.com/office/powerpoint/2010/main" val="3581059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Christ was an example of such a servant leader.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Make the leap from then to 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Remember the words of Jesus prayer before they left that upper room. Jesus was clear that he had been sent by the Father into the world to serve it, to serve it's people, to lay down his life as a ransom for many.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And in John 17:18 Jesus prays these words: "As you sent me into the world, I have sent them into the world."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14</a:t>
            </a:fld>
            <a:endParaRPr lang="en-US"/>
          </a:p>
        </p:txBody>
      </p:sp>
    </p:spTree>
    <p:extLst>
      <p:ext uri="{BB962C8B-B14F-4D97-AF65-F5344CB8AC3E}">
        <p14:creationId xmlns:p14="http://schemas.microsoft.com/office/powerpoint/2010/main" val="4066926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NewRomanPSMT"/>
                <a:ea typeface="Calibri" panose="020F0502020204030204" pitchFamily="34" charset="0"/>
                <a:cs typeface="Times New Roman" panose="02020603050405020304" pitchFamily="18" charset="0"/>
              </a:rPr>
              <a:t>Here is where the body of Christ in a local congregation and in the universal body of Christ comprised of all his followers, here is one of the opportunities for absolute unity. </a:t>
            </a:r>
          </a:p>
          <a:p>
            <a:endParaRPr lang="en-US" sz="1800" dirty="0">
              <a:effectLst/>
              <a:latin typeface="TimesNewRomanPSMT"/>
              <a:ea typeface="Calibri" panose="020F0502020204030204" pitchFamily="34" charset="0"/>
              <a:cs typeface="Times New Roman" panose="02020603050405020304" pitchFamily="18" charset="0"/>
            </a:endParaRPr>
          </a:p>
          <a:p>
            <a:r>
              <a:rPr lang="en-US" sz="1800" dirty="0">
                <a:effectLst/>
                <a:latin typeface="TimesNewRomanPSMT"/>
                <a:ea typeface="Calibri" panose="020F0502020204030204" pitchFamily="34" charset="0"/>
                <a:cs typeface="Times New Roman" panose="02020603050405020304" pitchFamily="18" charset="0"/>
              </a:rPr>
              <a:t>Regardless of your interpretation of truth differently from another fellow Christian, no matter your understanding of prophecy or end time events, or what happens to a person when they die, or how the millennium works, or the proper understanding of three angels messages, before and above and more centrist to Jesus intention for his church, </a:t>
            </a:r>
          </a:p>
          <a:p>
            <a:endParaRPr lang="en-US" sz="1800" dirty="0">
              <a:effectLst/>
              <a:latin typeface="TimesNewRomanPSMT"/>
              <a:ea typeface="Calibri" panose="020F0502020204030204" pitchFamily="34" charset="0"/>
              <a:cs typeface="Times New Roman" panose="02020603050405020304" pitchFamily="18" charset="0"/>
            </a:endParaRPr>
          </a:p>
          <a:p>
            <a:r>
              <a:rPr lang="en-US" sz="1800" dirty="0">
                <a:effectLst/>
                <a:latin typeface="TimesNewRomanPSMT"/>
                <a:ea typeface="Calibri" panose="020F0502020204030204" pitchFamily="34" charset="0"/>
                <a:cs typeface="Times New Roman" panose="02020603050405020304" pitchFamily="18" charset="0"/>
              </a:rPr>
              <a:t>and where there can be unity in place of so much arguing is he calls us to follow him on the path of serving rather than being served. </a:t>
            </a:r>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15</a:t>
            </a:fld>
            <a:endParaRPr lang="en-US"/>
          </a:p>
        </p:txBody>
      </p:sp>
    </p:spTree>
    <p:extLst>
      <p:ext uri="{BB962C8B-B14F-4D97-AF65-F5344CB8AC3E}">
        <p14:creationId xmlns:p14="http://schemas.microsoft.com/office/powerpoint/2010/main" val="1347387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800" dirty="0">
                <a:effectLst/>
                <a:latin typeface="TimesNewRomanPSMT"/>
                <a:ea typeface="Times New Roman" panose="02020603050405020304" pitchFamily="18" charset="0"/>
              </a:rPr>
              <a:t>In the kingdom of God, the way up is down. </a:t>
            </a: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To think of others as better than ourselves. </a:t>
            </a: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To resist thinking of ourselves more highly than we ought, to recognize the upside-down nature of the kingdom of God that the highest, the very highest place in his kingdom is to be a servant. </a:t>
            </a:r>
          </a:p>
          <a:p>
            <a:pPr marL="0" marR="0"/>
            <a:endParaRPr lang="en-US" sz="1800" dirty="0">
              <a:effectLst/>
              <a:latin typeface="TimesNewRomanPSMT"/>
              <a:ea typeface="Times New Roman" panose="02020603050405020304" pitchFamily="18" charset="0"/>
            </a:endParaRPr>
          </a:p>
          <a:p>
            <a:pPr marL="0" marR="0"/>
            <a:r>
              <a:rPr lang="en-US" sz="1800" dirty="0">
                <a:effectLst/>
                <a:latin typeface="TimesNewRomanPSMT"/>
                <a:ea typeface="Times New Roman" panose="02020603050405020304" pitchFamily="18" charset="0"/>
              </a:rPr>
              <a:t>The upside-down way of the kingdom of God.</a:t>
            </a:r>
          </a:p>
          <a:p>
            <a:pPr marL="0" marR="0"/>
            <a:endParaRPr lang="en-US" sz="1800" dirty="0">
              <a:effectLst/>
              <a:latin typeface="Times New Roman" panose="02020603050405020304" pitchFamily="18" charset="0"/>
              <a:ea typeface="Times New Roman" panose="02020603050405020304" pitchFamily="18" charset="0"/>
            </a:endParaRPr>
          </a:p>
          <a:p>
            <a:pPr marL="0" marR="0"/>
            <a:r>
              <a:rPr lang="en-US" sz="1800" dirty="0">
                <a:effectLst/>
                <a:latin typeface="TimesNewRomanPSMT"/>
                <a:ea typeface="Times New Roman" panose="02020603050405020304" pitchFamily="18" charset="0"/>
              </a:rPr>
              <a:t>This is what he taught in his personal demonstration just hours before he would serve the entire universe by dying on the cross.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16</a:t>
            </a:fld>
            <a:endParaRPr lang="en-US"/>
          </a:p>
        </p:txBody>
      </p:sp>
    </p:spTree>
    <p:extLst>
      <p:ext uri="{BB962C8B-B14F-4D97-AF65-F5344CB8AC3E}">
        <p14:creationId xmlns:p14="http://schemas.microsoft.com/office/powerpoint/2010/main" val="1260057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This, this is why when we celebrate the Lord's Table in our denomination, we normally precede it by serving each other in the washing of feet.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We must be careful to not worship the tradition of washing of feet.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That service is just an illustrative practice to remind us of our calling in life 24/7 to be servants and servants serve.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17</a:t>
            </a:fld>
            <a:endParaRPr lang="en-US"/>
          </a:p>
        </p:txBody>
      </p:sp>
    </p:spTree>
    <p:extLst>
      <p:ext uri="{BB962C8B-B14F-4D97-AF65-F5344CB8AC3E}">
        <p14:creationId xmlns:p14="http://schemas.microsoft.com/office/powerpoint/2010/main" val="2333909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And when we unite in serving people we are fulfilling, answering Jesus prayer that we are one with him and the Father and the Holy Spirit and we are one with every other of his children who serve.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 Because God is love and to love is to serve.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That's how we bring meaning to our testimony of love.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18</a:t>
            </a:fld>
            <a:endParaRPr lang="en-US"/>
          </a:p>
        </p:txBody>
      </p:sp>
    </p:spTree>
    <p:extLst>
      <p:ext uri="{BB962C8B-B14F-4D97-AF65-F5344CB8AC3E}">
        <p14:creationId xmlns:p14="http://schemas.microsoft.com/office/powerpoint/2010/main" val="2872099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When it comes to sharing the bread and wine at the table Paul's words to the Corinthians have scared too many people from participation.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 fear of eating the bread or drinking the cup in an unworthy manner.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What is Paul talking about, because it is a pretty stern warning?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19</a:t>
            </a:fld>
            <a:endParaRPr lang="en-US"/>
          </a:p>
        </p:txBody>
      </p:sp>
    </p:spTree>
    <p:extLst>
      <p:ext uri="{BB962C8B-B14F-4D97-AF65-F5344CB8AC3E}">
        <p14:creationId xmlns:p14="http://schemas.microsoft.com/office/powerpoint/2010/main" val="463544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 believe what Paul is talking about is coming to the table to be served rather than to serve.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If we look at the context, we read 1 Corinthians 11 we find the abuse that was taking place.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In vs 17 he writes, "...for your meetings do more harm than good."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 first problem he identifies is that "when you come together there are divisions among you."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20</a:t>
            </a:fld>
            <a:endParaRPr lang="en-US"/>
          </a:p>
        </p:txBody>
      </p:sp>
    </p:spTree>
    <p:extLst>
      <p:ext uri="{BB962C8B-B14F-4D97-AF65-F5344CB8AC3E}">
        <p14:creationId xmlns:p14="http://schemas.microsoft.com/office/powerpoint/2010/main" val="2272924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What was happening in their communion service agape feast is that those with resources would bring their food and eat a lavish meal without regard for anyone else.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They would go ahead and stuff themselves while other believers were going hungry.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More picnic than potluck.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Instead of a shared cup some would drink to drunkenness.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Now we don't do this in our communion services but that was happening in Corinthian Communion services.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21</a:t>
            </a:fld>
            <a:endParaRPr lang="en-US"/>
          </a:p>
        </p:txBody>
      </p:sp>
    </p:spTree>
    <p:extLst>
      <p:ext uri="{BB962C8B-B14F-4D97-AF65-F5344CB8AC3E}">
        <p14:creationId xmlns:p14="http://schemas.microsoft.com/office/powerpoint/2010/main" val="3391401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simple act of serving one another is not followed.</a:t>
            </a:r>
          </a:p>
        </p:txBody>
      </p:sp>
      <p:sp>
        <p:nvSpPr>
          <p:cNvPr id="4" name="Slide Number Placeholder 3"/>
          <p:cNvSpPr>
            <a:spLocks noGrp="1"/>
          </p:cNvSpPr>
          <p:nvPr>
            <p:ph type="sldNum" sz="quarter" idx="5"/>
          </p:nvPr>
        </p:nvSpPr>
        <p:spPr/>
        <p:txBody>
          <a:bodyPr/>
          <a:lstStyle/>
          <a:p>
            <a:fld id="{7518F220-D798-1341-84AA-9DB36DE92C97}" type="slidenum">
              <a:rPr lang="en-US" smtClean="0"/>
              <a:t>22</a:t>
            </a:fld>
            <a:endParaRPr lang="en-US"/>
          </a:p>
        </p:txBody>
      </p:sp>
    </p:spTree>
    <p:extLst>
      <p:ext uri="{BB962C8B-B14F-4D97-AF65-F5344CB8AC3E}">
        <p14:creationId xmlns:p14="http://schemas.microsoft.com/office/powerpoint/2010/main" val="996197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It is hard to imagine any group more unworthy than the crowd around the table at the first Lord's supper.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James and John were there, seekers of the two best assignments in the coming kingdom.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Peter had a seat at the table, talk about unworthy, in just hours he will three times deny that he even knows Jesus.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All the disciples will abandon Jesus and run.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NewRomanPSM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NewRomanPSMT"/>
                <a:ea typeface="Times New Roman" panose="02020603050405020304" pitchFamily="18" charset="0"/>
              </a:rPr>
              <a:t>And who could have a more unworthy status than Judas who will leave the meal and betray Jesus to his enemies?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23</a:t>
            </a:fld>
            <a:endParaRPr lang="en-US"/>
          </a:p>
        </p:txBody>
      </p:sp>
    </p:spTree>
    <p:extLst>
      <p:ext uri="{BB962C8B-B14F-4D97-AF65-F5344CB8AC3E}">
        <p14:creationId xmlns:p14="http://schemas.microsoft.com/office/powerpoint/2010/main" val="3155039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things out of context to prove one's point.</a:t>
            </a:r>
          </a:p>
        </p:txBody>
      </p:sp>
      <p:sp>
        <p:nvSpPr>
          <p:cNvPr id="4" name="Slide Number Placeholder 3"/>
          <p:cNvSpPr>
            <a:spLocks noGrp="1"/>
          </p:cNvSpPr>
          <p:nvPr>
            <p:ph type="sldNum" sz="quarter" idx="5"/>
          </p:nvPr>
        </p:nvSpPr>
        <p:spPr/>
        <p:txBody>
          <a:bodyPr/>
          <a:lstStyle/>
          <a:p>
            <a:fld id="{7518F220-D798-1341-84AA-9DB36DE92C97}" type="slidenum">
              <a:rPr lang="en-US" smtClean="0"/>
              <a:t>26</a:t>
            </a:fld>
            <a:endParaRPr lang="en-US"/>
          </a:p>
        </p:txBody>
      </p:sp>
    </p:spTree>
    <p:extLst>
      <p:ext uri="{BB962C8B-B14F-4D97-AF65-F5344CB8AC3E}">
        <p14:creationId xmlns:p14="http://schemas.microsoft.com/office/powerpoint/2010/main" val="1216004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18F220-D798-1341-84AA-9DB36DE92C97}" type="slidenum">
              <a:rPr lang="en-US" smtClean="0"/>
              <a:t>27</a:t>
            </a:fld>
            <a:endParaRPr lang="en-US"/>
          </a:p>
        </p:txBody>
      </p:sp>
    </p:spTree>
    <p:extLst>
      <p:ext uri="{BB962C8B-B14F-4D97-AF65-F5344CB8AC3E}">
        <p14:creationId xmlns:p14="http://schemas.microsoft.com/office/powerpoint/2010/main" val="2675111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said on several occasions, I came not to be served but to serve.</a:t>
            </a:r>
          </a:p>
        </p:txBody>
      </p:sp>
      <p:sp>
        <p:nvSpPr>
          <p:cNvPr id="4" name="Slide Number Placeholder 3"/>
          <p:cNvSpPr>
            <a:spLocks noGrp="1"/>
          </p:cNvSpPr>
          <p:nvPr>
            <p:ph type="sldNum" sz="quarter" idx="5"/>
          </p:nvPr>
        </p:nvSpPr>
        <p:spPr/>
        <p:txBody>
          <a:bodyPr/>
          <a:lstStyle/>
          <a:p>
            <a:fld id="{7518F220-D798-1341-84AA-9DB36DE92C97}" type="slidenum">
              <a:rPr lang="en-US" smtClean="0"/>
              <a:t>30</a:t>
            </a:fld>
            <a:endParaRPr lang="en-US"/>
          </a:p>
        </p:txBody>
      </p:sp>
    </p:spTree>
    <p:extLst>
      <p:ext uri="{BB962C8B-B14F-4D97-AF65-F5344CB8AC3E}">
        <p14:creationId xmlns:p14="http://schemas.microsoft.com/office/powerpoint/2010/main" val="2950903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unity comes when we believe in this centrist doctrine.</a:t>
            </a:r>
          </a:p>
          <a:p>
            <a:pPr marL="228600" indent="-228600">
              <a:buAutoNum type="arabicPeriod"/>
            </a:pPr>
            <a:r>
              <a:rPr lang="en-US" dirty="0"/>
              <a:t>Jesus is the Savior.</a:t>
            </a:r>
          </a:p>
          <a:p>
            <a:pPr marL="228600" indent="-228600">
              <a:buAutoNum type="arabicPeriod"/>
            </a:pPr>
            <a:r>
              <a:rPr lang="en-US" dirty="0"/>
              <a:t>He calls to love (that is to serve)</a:t>
            </a:r>
          </a:p>
          <a:p>
            <a:pPr marL="228600" indent="-228600">
              <a:buAutoNum type="arabicPeriod"/>
            </a:pPr>
            <a:r>
              <a:rPr lang="en-US" dirty="0"/>
              <a:t>There is a glorious future in this unity.</a:t>
            </a:r>
          </a:p>
        </p:txBody>
      </p:sp>
      <p:sp>
        <p:nvSpPr>
          <p:cNvPr id="4" name="Slide Number Placeholder 3"/>
          <p:cNvSpPr>
            <a:spLocks noGrp="1"/>
          </p:cNvSpPr>
          <p:nvPr>
            <p:ph type="sldNum" sz="quarter" idx="5"/>
          </p:nvPr>
        </p:nvSpPr>
        <p:spPr/>
        <p:txBody>
          <a:bodyPr/>
          <a:lstStyle/>
          <a:p>
            <a:fld id="{7518F220-D798-1341-84AA-9DB36DE92C97}" type="slidenum">
              <a:rPr lang="en-US" smtClean="0"/>
              <a:t>31</a:t>
            </a:fld>
            <a:endParaRPr lang="en-US"/>
          </a:p>
        </p:txBody>
      </p:sp>
    </p:spTree>
    <p:extLst>
      <p:ext uri="{BB962C8B-B14F-4D97-AF65-F5344CB8AC3E}">
        <p14:creationId xmlns:p14="http://schemas.microsoft.com/office/powerpoint/2010/main" val="19492637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 in action. Not just in words.</a:t>
            </a:r>
          </a:p>
        </p:txBody>
      </p:sp>
      <p:sp>
        <p:nvSpPr>
          <p:cNvPr id="4" name="Slide Number Placeholder 3"/>
          <p:cNvSpPr>
            <a:spLocks noGrp="1"/>
          </p:cNvSpPr>
          <p:nvPr>
            <p:ph type="sldNum" sz="quarter" idx="5"/>
          </p:nvPr>
        </p:nvSpPr>
        <p:spPr/>
        <p:txBody>
          <a:bodyPr/>
          <a:lstStyle/>
          <a:p>
            <a:fld id="{7518F220-D798-1341-84AA-9DB36DE92C97}" type="slidenum">
              <a:rPr lang="en-US" smtClean="0"/>
              <a:t>33</a:t>
            </a:fld>
            <a:endParaRPr lang="en-US"/>
          </a:p>
        </p:txBody>
      </p:sp>
    </p:spTree>
    <p:extLst>
      <p:ext uri="{BB962C8B-B14F-4D97-AF65-F5344CB8AC3E}">
        <p14:creationId xmlns:p14="http://schemas.microsoft.com/office/powerpoint/2010/main" val="2844191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Those of you who are joining on zoom can now participate in foot washing. At present we are not observing this ordinance in sanctuary, in person service. We will remain in our seats spend time in mediation while we listen to some music.</a:t>
            </a:r>
          </a:p>
        </p:txBody>
      </p:sp>
      <p:sp>
        <p:nvSpPr>
          <p:cNvPr id="4" name="Slide Number Placeholder 3"/>
          <p:cNvSpPr>
            <a:spLocks noGrp="1"/>
          </p:cNvSpPr>
          <p:nvPr>
            <p:ph type="sldNum" sz="quarter" idx="5"/>
          </p:nvPr>
        </p:nvSpPr>
        <p:spPr/>
        <p:txBody>
          <a:bodyPr/>
          <a:lstStyle/>
          <a:p>
            <a:fld id="{7518F220-D798-1341-84AA-9DB36DE92C97}" type="slidenum">
              <a:rPr lang="en-US" smtClean="0"/>
              <a:t>37</a:t>
            </a:fld>
            <a:endParaRPr lang="en-US"/>
          </a:p>
        </p:txBody>
      </p:sp>
    </p:spTree>
    <p:extLst>
      <p:ext uri="{BB962C8B-B14F-4D97-AF65-F5344CB8AC3E}">
        <p14:creationId xmlns:p14="http://schemas.microsoft.com/office/powerpoint/2010/main" val="3521134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75492-529B-FD45-89C5-8A66097229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4DDA16-7165-D94F-8F05-9443B530C0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222E84-35C8-A242-AA47-932302324F5A}"/>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5" name="Footer Placeholder 4">
            <a:extLst>
              <a:ext uri="{FF2B5EF4-FFF2-40B4-BE49-F238E27FC236}">
                <a16:creationId xmlns:a16="http://schemas.microsoft.com/office/drawing/2014/main" id="{1053511D-7414-4A42-850E-EB0B6E4A11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17AEA-01EC-C447-9DAE-66C6A8D83386}"/>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3772243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2BC39-BD86-6047-BD4F-69DCAA3A45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B6EE18-2CCA-7146-905F-03753182B9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66B39-1210-6042-84A6-F805F9548978}"/>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5" name="Footer Placeholder 4">
            <a:extLst>
              <a:ext uri="{FF2B5EF4-FFF2-40B4-BE49-F238E27FC236}">
                <a16:creationId xmlns:a16="http://schemas.microsoft.com/office/drawing/2014/main" id="{32E46862-53B1-EB49-A0AA-0CE5F5897E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1D37F-52B2-944D-9A44-D61B8397642C}"/>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490108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247C-F139-6049-877B-D69089DE8E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C37599-09A6-0641-843E-A6F9C3AF19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9395BE-C713-B14E-B691-537869FD169E}"/>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5" name="Footer Placeholder 4">
            <a:extLst>
              <a:ext uri="{FF2B5EF4-FFF2-40B4-BE49-F238E27FC236}">
                <a16:creationId xmlns:a16="http://schemas.microsoft.com/office/drawing/2014/main" id="{2CCEE38B-3729-AD44-AE2B-7D7AC2A24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303E1-7852-FA43-8EFD-A0D7D236A7F0}"/>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3367219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3A47-D340-8942-A129-CE8B6CE7B2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DCDDBB-C90D-DC4E-B548-53F5F9648F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008B14-EB9D-3545-9A2F-56CF19B385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DBB31D-9F0E-204A-928D-B756215C43E8}"/>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6" name="Footer Placeholder 5">
            <a:extLst>
              <a:ext uri="{FF2B5EF4-FFF2-40B4-BE49-F238E27FC236}">
                <a16:creationId xmlns:a16="http://schemas.microsoft.com/office/drawing/2014/main" id="{1B699CC0-645E-B542-AA9E-45C723291D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0A1F4D-6D16-DC45-A331-F739DD1F8EEC}"/>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282072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C68B9-9CDC-8444-9651-3A14AD73A7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9C07F8-5D8A-4844-9666-33FE3D8E8B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7D254B-5B6F-9840-8F29-99D31673BF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D89E64-0576-A54E-9BFC-FDCA1A4AA7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A99B80-5FFD-2343-A263-8F1B459572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44BB12-51B3-4A47-A524-4DCE341AC3DD}"/>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8" name="Footer Placeholder 7">
            <a:extLst>
              <a:ext uri="{FF2B5EF4-FFF2-40B4-BE49-F238E27FC236}">
                <a16:creationId xmlns:a16="http://schemas.microsoft.com/office/drawing/2014/main" id="{4AFC1444-279B-DD47-A074-C2ECC69106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4A8863-E104-7F44-B693-A6D30400900A}"/>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1026186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412DE-9EB4-234F-B401-0F6A1560A3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274303-5230-4748-9E40-7743FB8FC8EB}"/>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4" name="Footer Placeholder 3">
            <a:extLst>
              <a:ext uri="{FF2B5EF4-FFF2-40B4-BE49-F238E27FC236}">
                <a16:creationId xmlns:a16="http://schemas.microsoft.com/office/drawing/2014/main" id="{8384CFFA-1F22-0941-A5C6-282841F11A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52F1AB-72F0-C14F-8573-C74C56E54DF9}"/>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4145893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5FB168-806D-6042-AB90-FA290BF8839B}"/>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3" name="Footer Placeholder 2">
            <a:extLst>
              <a:ext uri="{FF2B5EF4-FFF2-40B4-BE49-F238E27FC236}">
                <a16:creationId xmlns:a16="http://schemas.microsoft.com/office/drawing/2014/main" id="{DB41A76A-38D3-F341-A839-12FF006865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CF4DF5-9CC1-AB47-8D0C-937802C9BEC6}"/>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329560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42702-6158-7D43-B235-BEA74F4EC5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82A2F8-8763-FC4D-BAC7-DCFBBD38B6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DD133A-9AB3-4541-A0ED-35B9FE09AB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F35BB1-6D04-A94B-8C98-72300A7B617E}"/>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6" name="Footer Placeholder 5">
            <a:extLst>
              <a:ext uri="{FF2B5EF4-FFF2-40B4-BE49-F238E27FC236}">
                <a16:creationId xmlns:a16="http://schemas.microsoft.com/office/drawing/2014/main" id="{EAFEF912-DA62-DE46-8400-7058A1F383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CF890-6A99-374D-BE30-300A37763D33}"/>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3520835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AF39C-9A6D-5242-A5D3-EC4AEEB55C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1427FC-7B44-3147-AC29-01B65B5743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C9E34E-BD17-F34C-B15A-3778AC5F8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A26851-1C80-654B-A739-22F9A7851BD3}"/>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6" name="Footer Placeholder 5">
            <a:extLst>
              <a:ext uri="{FF2B5EF4-FFF2-40B4-BE49-F238E27FC236}">
                <a16:creationId xmlns:a16="http://schemas.microsoft.com/office/drawing/2014/main" id="{1CADFE9B-30A9-B945-B336-14956665AC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DFC2F7-679E-6942-9143-060F78F18232}"/>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2326093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DCDF-6E09-084E-A508-20175A1F49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E396CB-DE71-344B-8EEF-17FFF84ECE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86C58F-03FB-8F45-9A43-057679BB9698}"/>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5" name="Footer Placeholder 4">
            <a:extLst>
              <a:ext uri="{FF2B5EF4-FFF2-40B4-BE49-F238E27FC236}">
                <a16:creationId xmlns:a16="http://schemas.microsoft.com/office/drawing/2014/main" id="{B14132C8-F62A-FE40-A33B-0D7264BD5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D91359-8CD2-FC49-B2B5-503E49D89DC4}"/>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3635962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1DCDB0-6776-E34E-9080-08B55A4BDF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1610F-3CE5-B34C-AB2A-C4D77C2D35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20C834-C01D-0C42-B7C8-A3F03A754A24}"/>
              </a:ext>
            </a:extLst>
          </p:cNvPr>
          <p:cNvSpPr>
            <a:spLocks noGrp="1"/>
          </p:cNvSpPr>
          <p:nvPr>
            <p:ph type="dt" sz="half" idx="10"/>
          </p:nvPr>
        </p:nvSpPr>
        <p:spPr/>
        <p:txBody>
          <a:bodyPr/>
          <a:lstStyle/>
          <a:p>
            <a:fld id="{7F6597E9-3548-BE4A-B365-5EF93A6B5256}" type="datetimeFigureOut">
              <a:rPr lang="en-US" smtClean="0"/>
              <a:t>10/1/21</a:t>
            </a:fld>
            <a:endParaRPr lang="en-US"/>
          </a:p>
        </p:txBody>
      </p:sp>
      <p:sp>
        <p:nvSpPr>
          <p:cNvPr id="5" name="Footer Placeholder 4">
            <a:extLst>
              <a:ext uri="{FF2B5EF4-FFF2-40B4-BE49-F238E27FC236}">
                <a16:creationId xmlns:a16="http://schemas.microsoft.com/office/drawing/2014/main" id="{E734BF66-2B8D-A541-BF72-61BF1ADABF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5C2B5-9026-FB46-B4EB-2C6A778C4EC4}"/>
              </a:ext>
            </a:extLst>
          </p:cNvPr>
          <p:cNvSpPr>
            <a:spLocks noGrp="1"/>
          </p:cNvSpPr>
          <p:nvPr>
            <p:ph type="sldNum" sz="quarter" idx="12"/>
          </p:nvPr>
        </p:nvSpPr>
        <p:spPr/>
        <p:txBody>
          <a:bodyPr/>
          <a:lstStyle/>
          <a:p>
            <a:fld id="{86805821-C158-3F48-8224-6265F1D6BE9F}" type="slidenum">
              <a:rPr lang="en-US" smtClean="0"/>
              <a:t>‹#›</a:t>
            </a:fld>
            <a:endParaRPr lang="en-US"/>
          </a:p>
        </p:txBody>
      </p:sp>
    </p:spTree>
    <p:extLst>
      <p:ext uri="{BB962C8B-B14F-4D97-AF65-F5344CB8AC3E}">
        <p14:creationId xmlns:p14="http://schemas.microsoft.com/office/powerpoint/2010/main" val="2707696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1109534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7F766F-1F1D-0A40-A6EF-1E432ED654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D09566-EB2F-254E-9875-00020FF711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7D0C6E-5C2C-FC44-9F06-D89520A02F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597E9-3548-BE4A-B365-5EF93A6B5256}" type="datetimeFigureOut">
              <a:rPr lang="en-US" smtClean="0"/>
              <a:t>10/1/21</a:t>
            </a:fld>
            <a:endParaRPr lang="en-US"/>
          </a:p>
        </p:txBody>
      </p:sp>
      <p:sp>
        <p:nvSpPr>
          <p:cNvPr id="5" name="Footer Placeholder 4">
            <a:extLst>
              <a:ext uri="{FF2B5EF4-FFF2-40B4-BE49-F238E27FC236}">
                <a16:creationId xmlns:a16="http://schemas.microsoft.com/office/drawing/2014/main" id="{04A0B9D6-08FE-5349-A3D8-4F91B253E4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7BCE53-02CA-4743-A5EF-698CFBAF9F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805821-C158-3F48-8224-6265F1D6BE9F}" type="slidenum">
              <a:rPr lang="en-US" smtClean="0"/>
              <a:t>‹#›</a:t>
            </a:fld>
            <a:endParaRPr lang="en-US"/>
          </a:p>
        </p:txBody>
      </p:sp>
    </p:spTree>
    <p:extLst>
      <p:ext uri="{BB962C8B-B14F-4D97-AF65-F5344CB8AC3E}">
        <p14:creationId xmlns:p14="http://schemas.microsoft.com/office/powerpoint/2010/main" val="3915240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5.jpeg"/><Relationship Id="rId4" Type="http://schemas.openxmlformats.org/officeDocument/2006/relationships/image" Target="file:////var/folders/_q/8kkw9hz93wg2v0qf0g10kzqc0000gn/T/com.microsoft.Word/WebArchiveCopyPasteTempFiles/9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file:////var/folders/_q/8kkw9hz93wg2v0qf0g10kzqc0000gn/T/com.microsoft.Word/WebArchiveCopyPasteTempFiles/9k=" TargetMode="External"/><Relationship Id="rId2" Type="http://schemas.openxmlformats.org/officeDocument/2006/relationships/image" Target="../media/image24.jpeg"/><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file:////var/folders/_q/8kkw9hz93wg2v0qf0g10kzqc0000gn/T/com.microsoft.Word/WebArchiveCopyPasteTempFiles/9k=" TargetMode="Externa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file:////var/folders/_q/8kkw9hz93wg2v0qf0g10kzqc0000gn/T/com.microsoft.Word/WebArchiveCopyPasteTempFiles/9k="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file:////var/folders/_q/8kkw9hz93wg2v0qf0g10kzqc0000gn/T/com.microsoft.Word/WebArchiveCopyPasteTempFiles/9k=" TargetMode="Externa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file:////var/folders/_q/8kkw9hz93wg2v0qf0g10kzqc0000gn/T/com.microsoft.Word/WebArchiveCopyPasteTempFiles/9k=" TargetMode="External"/><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file:////var/folders/_q/8kkw9hz93wg2v0qf0g10kzqc0000gn/T/com.microsoft.Word/WebArchiveCopyPasteTempFiles/9k=" TargetMode="External"/><Relationship Id="rId5" Type="http://schemas.openxmlformats.org/officeDocument/2006/relationships/image" Target="../media/image24.jpeg"/><Relationship Id="rId4" Type="http://schemas.openxmlformats.org/officeDocument/2006/relationships/image" Target="../media/image30.jpeg"/></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1.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file:////var/folders/_q/8kkw9hz93wg2v0qf0g10kzqc0000gn/T/com.microsoft.Word/WebArchiveCopyPasteTempFiles/9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6E417-83D5-7F42-9656-6C9B0A9C4F6D}"/>
              </a:ext>
            </a:extLst>
          </p:cNvPr>
          <p:cNvSpPr>
            <a:spLocks noGrp="1"/>
          </p:cNvSpPr>
          <p:nvPr>
            <p:ph type="title"/>
          </p:nvPr>
        </p:nvSpPr>
        <p:spPr>
          <a:xfrm>
            <a:off x="838200" y="157655"/>
            <a:ext cx="10515600" cy="1533033"/>
          </a:xfrm>
        </p:spPr>
        <p:txBody>
          <a:bodyPr/>
          <a:lstStyle/>
          <a:p>
            <a:r>
              <a:rPr lang="en-US" dirty="0"/>
              <a:t> </a:t>
            </a:r>
          </a:p>
        </p:txBody>
      </p:sp>
      <p:sp>
        <p:nvSpPr>
          <p:cNvPr id="3" name="Content Placeholder 2">
            <a:extLst>
              <a:ext uri="{FF2B5EF4-FFF2-40B4-BE49-F238E27FC236}">
                <a16:creationId xmlns:a16="http://schemas.microsoft.com/office/drawing/2014/main" id="{59C69314-7DBD-B54C-A98C-C52656C07449}"/>
              </a:ext>
            </a:extLst>
          </p:cNvPr>
          <p:cNvSpPr>
            <a:spLocks noGrp="1"/>
          </p:cNvSpPr>
          <p:nvPr>
            <p:ph idx="1"/>
          </p:nvPr>
        </p:nvSpPr>
        <p:spPr/>
        <p:txBody>
          <a:bodyPr/>
          <a:lstStyle/>
          <a:p>
            <a:endParaRPr lang="en-US"/>
          </a:p>
        </p:txBody>
      </p:sp>
      <p:pic>
        <p:nvPicPr>
          <p:cNvPr id="3074" name="Picture 2" descr="Holy Communion Service – Croydon Seventh-day Adventist Church">
            <a:extLst>
              <a:ext uri="{FF2B5EF4-FFF2-40B4-BE49-F238E27FC236}">
                <a16:creationId xmlns:a16="http://schemas.microsoft.com/office/drawing/2014/main" id="{571981BD-8C9E-9347-B2FC-7438D00319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904" y="0"/>
            <a:ext cx="1260190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884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EAF2-AD70-3B49-B988-DD865AF3F9C6}"/>
              </a:ext>
            </a:extLst>
          </p:cNvPr>
          <p:cNvSpPr>
            <a:spLocks noGrp="1"/>
          </p:cNvSpPr>
          <p:nvPr>
            <p:ph type="ctrTitle"/>
          </p:nvPr>
        </p:nvSpPr>
        <p:spPr>
          <a:xfrm>
            <a:off x="107092" y="137421"/>
            <a:ext cx="12031361" cy="830454"/>
          </a:xfrm>
        </p:spPr>
        <p:txBody>
          <a:bodyPr anchor="ctr">
            <a:normAutofit/>
          </a:bodyPr>
          <a:lstStyle/>
          <a:p>
            <a:pPr algn="l"/>
            <a:r>
              <a:rPr lang="en-US" sz="3600" b="1" dirty="0">
                <a:solidFill>
                  <a:srgbClr val="FF0000"/>
                </a:solidFill>
                <a:latin typeface="TimesNewRomanPSMT"/>
                <a:ea typeface="Calibri" panose="020F0502020204030204" pitchFamily="34" charset="0"/>
                <a:cs typeface="Times New Roman" panose="02020603050405020304" pitchFamily="18" charset="0"/>
              </a:rPr>
              <a:t>    W</a:t>
            </a:r>
            <a:r>
              <a:rPr lang="en-US" sz="3600" b="1" dirty="0">
                <a:solidFill>
                  <a:srgbClr val="FF0000"/>
                </a:solidFill>
                <a:effectLst/>
                <a:latin typeface="TimesNewRomanPSMT"/>
                <a:ea typeface="Calibri" panose="020F0502020204030204" pitchFamily="34" charset="0"/>
                <a:cs typeface="Times New Roman" panose="02020603050405020304" pitchFamily="18" charset="0"/>
              </a:rPr>
              <a:t>hy we need to talk about the Communion Service? </a:t>
            </a:r>
            <a:endParaRPr lang="en-US" sz="3600" b="1" dirty="0">
              <a:solidFill>
                <a:srgbClr val="FF0000"/>
              </a:solidFill>
            </a:endParaRPr>
          </a:p>
        </p:txBody>
      </p:sp>
      <p:sp>
        <p:nvSpPr>
          <p:cNvPr id="3" name="Subtitle 2">
            <a:extLst>
              <a:ext uri="{FF2B5EF4-FFF2-40B4-BE49-F238E27FC236}">
                <a16:creationId xmlns:a16="http://schemas.microsoft.com/office/drawing/2014/main" id="{1D4B3359-C474-2744-B913-4A0B06B3074F}"/>
              </a:ext>
            </a:extLst>
          </p:cNvPr>
          <p:cNvSpPr>
            <a:spLocks noGrp="1"/>
          </p:cNvSpPr>
          <p:nvPr>
            <p:ph type="subTitle" idx="1"/>
          </p:nvPr>
        </p:nvSpPr>
        <p:spPr>
          <a:xfrm>
            <a:off x="8571507" y="387224"/>
            <a:ext cx="3291839" cy="830453"/>
          </a:xfrm>
        </p:spPr>
        <p:txBody>
          <a:bodyPr anchor="ctr">
            <a:normAutofit/>
          </a:bodyPr>
          <a:lstStyle/>
          <a:p>
            <a:pPr algn="l"/>
            <a:r>
              <a:rPr lang="en-US" sz="2000" dirty="0">
                <a:solidFill>
                  <a:srgbClr val="FFFFFF"/>
                </a:solidFill>
              </a:rPr>
              <a:t>   </a:t>
            </a:r>
          </a:p>
        </p:txBody>
      </p:sp>
      <p:pic>
        <p:nvPicPr>
          <p:cNvPr id="1028" name="Picture 4" descr="Familiarity Breeds Quotes. QuotesGram">
            <a:extLst>
              <a:ext uri="{FF2B5EF4-FFF2-40B4-BE49-F238E27FC236}">
                <a16:creationId xmlns:a16="http://schemas.microsoft.com/office/drawing/2014/main" id="{3C4F9609-C6F1-9746-8588-9024D2EB4B5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774" y="1638473"/>
            <a:ext cx="6345163" cy="52195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Quotes About Familiarity Breeds Contempt: top 20 Familiarity Breeds  Contempt quotes from famous authors">
            <a:extLst>
              <a:ext uri="{FF2B5EF4-FFF2-40B4-BE49-F238E27FC236}">
                <a16:creationId xmlns:a16="http://schemas.microsoft.com/office/drawing/2014/main" id="{827AFCB8-2FD4-F54C-BF71-EB3CDD8F184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007" r="1" b="5211"/>
          <a:stretch/>
        </p:blipFill>
        <p:spPr bwMode="auto">
          <a:xfrm>
            <a:off x="6398710" y="1638473"/>
            <a:ext cx="5739743" cy="5218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96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96918796-2918-40D6-BE3A-4600C47FC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22" name="Picture 2" descr="Rejoicing at the Lord's Table | For God's Glory Alone Ministries">
            <a:extLst>
              <a:ext uri="{FF2B5EF4-FFF2-40B4-BE49-F238E27FC236}">
                <a16:creationId xmlns:a16="http://schemas.microsoft.com/office/drawing/2014/main" id="{EA44AFC8-1FE6-C246-8AA9-DF86E20B45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844" b="9799"/>
          <a:stretch/>
        </p:blipFill>
        <p:spPr bwMode="auto">
          <a:xfrm>
            <a:off x="0" y="1409298"/>
            <a:ext cx="6608763" cy="5448702"/>
          </a:xfrm>
          <a:prstGeom prst="rect">
            <a:avLst/>
          </a:prstGeom>
          <a:extLst>
            <a:ext uri="{909E8E84-426E-40DD-AFC4-6F175D3DCCD1}">
              <a14:hiddenFill xmlns:a14="http://schemas.microsoft.com/office/drawing/2010/main">
                <a:solidFill>
                  <a:srgbClr val="FFFFFF"/>
                </a:solidFill>
              </a14:hiddenFill>
            </a:ext>
          </a:extLst>
        </p:spPr>
      </p:pic>
      <p:pic>
        <p:nvPicPr>
          <p:cNvPr id="5124" name="Picture 4" descr="Pin on The life of the Savior">
            <a:extLst>
              <a:ext uri="{FF2B5EF4-FFF2-40B4-BE49-F238E27FC236}">
                <a16:creationId xmlns:a16="http://schemas.microsoft.com/office/drawing/2014/main" id="{C11D07BD-C709-E145-96D4-735F786BEFB5}"/>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6608763" y="1409298"/>
            <a:ext cx="5583237" cy="5327833"/>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8F1FF6C-A445-6446-BD31-4F9ADE251596}"/>
              </a:ext>
            </a:extLst>
          </p:cNvPr>
          <p:cNvSpPr>
            <a:spLocks noGrp="1"/>
          </p:cNvSpPr>
          <p:nvPr>
            <p:ph type="title"/>
          </p:nvPr>
        </p:nvSpPr>
        <p:spPr>
          <a:xfrm>
            <a:off x="838200" y="672747"/>
            <a:ext cx="10515600" cy="715556"/>
          </a:xfrm>
        </p:spPr>
        <p:txBody>
          <a:bodyPr vert="horz" lIns="91440" tIns="45720" rIns="91440" bIns="45720" rtlCol="0">
            <a:normAutofit/>
          </a:bodyPr>
          <a:lstStyle/>
          <a:p>
            <a:pPr algn="ctr"/>
            <a:r>
              <a:rPr lang="en-US" sz="3600" dirty="0">
                <a:solidFill>
                  <a:schemeClr val="bg1"/>
                </a:solidFill>
              </a:rPr>
              <a:t>THE TABLE OF THE LORD</a:t>
            </a:r>
          </a:p>
        </p:txBody>
      </p:sp>
    </p:spTree>
    <p:extLst>
      <p:ext uri="{BB962C8B-B14F-4D97-AF65-F5344CB8AC3E}">
        <p14:creationId xmlns:p14="http://schemas.microsoft.com/office/powerpoint/2010/main" val="421700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The Gospel Made Visible in Our Proper Practice of the Lord&amp;#39;s Supper (1  Corinthians 11:17-34) – Kirk E. Miller">
            <a:extLst>
              <a:ext uri="{FF2B5EF4-FFF2-40B4-BE49-F238E27FC236}">
                <a16:creationId xmlns:a16="http://schemas.microsoft.com/office/drawing/2014/main" id="{CE1AE928-CA18-0F48-874A-2754DF46DF8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 b="11437"/>
          <a:stretch/>
        </p:blipFill>
        <p:spPr bwMode="auto">
          <a:xfrm rot="21600000">
            <a:off x="1" y="210064"/>
            <a:ext cx="12097264" cy="6499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63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4970C-742E-1C4E-97E3-04517EE9B8A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535AAF-2A8E-C54C-A496-009982343763}"/>
              </a:ext>
            </a:extLst>
          </p:cNvPr>
          <p:cNvSpPr>
            <a:spLocks noGrp="1"/>
          </p:cNvSpPr>
          <p:nvPr>
            <p:ph idx="1"/>
          </p:nvPr>
        </p:nvSpPr>
        <p:spPr/>
        <p:txBody>
          <a:bodyPr/>
          <a:lstStyle/>
          <a:p>
            <a:endParaRPr lang="en-US"/>
          </a:p>
        </p:txBody>
      </p:sp>
      <p:pic>
        <p:nvPicPr>
          <p:cNvPr id="7170" name="Picture 2" descr="Pin on quotes">
            <a:extLst>
              <a:ext uri="{FF2B5EF4-FFF2-40B4-BE49-F238E27FC236}">
                <a16:creationId xmlns:a16="http://schemas.microsoft.com/office/drawing/2014/main" id="{4909E835-C442-0C46-B20D-C9197634BB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93"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504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B437-94C2-B04E-B982-CA1325FC639B}"/>
              </a:ext>
            </a:extLst>
          </p:cNvPr>
          <p:cNvSpPr>
            <a:spLocks noGrp="1"/>
          </p:cNvSpPr>
          <p:nvPr>
            <p:ph type="title"/>
          </p:nvPr>
        </p:nvSpPr>
        <p:spPr>
          <a:xfrm>
            <a:off x="222424" y="148282"/>
            <a:ext cx="11553566" cy="860712"/>
          </a:xfrm>
        </p:spPr>
        <p:txBody>
          <a:bodyPr>
            <a:noAutofit/>
          </a:bodyPr>
          <a:lstStyle/>
          <a:p>
            <a:br>
              <a:rPr lang="en-US" sz="3600" dirty="0">
                <a:effectLst/>
                <a:latin typeface="TimesNewRomanPSMT"/>
                <a:ea typeface="Times New Roman" panose="02020603050405020304" pitchFamily="18" charset="0"/>
              </a:rPr>
            </a:br>
            <a:r>
              <a:rPr lang="en-US" sz="3600" dirty="0">
                <a:effectLst/>
                <a:latin typeface="TimesNewRomanPSMT"/>
                <a:ea typeface="Times New Roman" panose="02020603050405020304" pitchFamily="18" charset="0"/>
              </a:rPr>
              <a:t>    They have cashed in their lives and gone all-in with Jesus. </a:t>
            </a:r>
            <a:br>
              <a:rPr lang="en-US" sz="3600" dirty="0">
                <a:effectLst/>
                <a:latin typeface="Times New Roman" panose="02020603050405020304" pitchFamily="18" charset="0"/>
                <a:ea typeface="Times New Roman" panose="02020603050405020304" pitchFamily="18" charset="0"/>
              </a:rPr>
            </a:br>
            <a:endParaRPr lang="en-US" sz="3600" dirty="0"/>
          </a:p>
        </p:txBody>
      </p:sp>
      <p:pic>
        <p:nvPicPr>
          <p:cNvPr id="8196" name="Picture 4" descr="The Jesus Boat">
            <a:extLst>
              <a:ext uri="{FF2B5EF4-FFF2-40B4-BE49-F238E27FC236}">
                <a16:creationId xmlns:a16="http://schemas.microsoft.com/office/drawing/2014/main" id="{37A61256-E12B-364E-B987-06EA8A8835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2423" y="1008993"/>
            <a:ext cx="11553566" cy="5483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00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See the source image">
            <a:extLst>
              <a:ext uri="{FF2B5EF4-FFF2-40B4-BE49-F238E27FC236}">
                <a16:creationId xmlns:a16="http://schemas.microsoft.com/office/drawing/2014/main" id="{56540B67-E1B6-4A4C-B1C6-FA0EC0214F1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466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Image result for disciples fighting over who is the greatest">
            <a:extLst>
              <a:ext uri="{FF2B5EF4-FFF2-40B4-BE49-F238E27FC236}">
                <a16:creationId xmlns:a16="http://schemas.microsoft.com/office/drawing/2014/main" id="{DC1C13A8-6CD6-4A41-97D2-D611C3B065D2}"/>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4872" b="-1"/>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89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8" name="Picture 6" descr="Actor James Burke-Dunsmore playing Jesus drags the cross during the Wintershall's 'The Passion of Jesus' production on Good Friday in Trafalgar Square on April 3, 2015 in London, England. Good Friday is a Christian religious holiday before Easter Sunday, which commemorates the crucifixion of Jesus Christ on the cross. The Wintershall's theatrical production of 'The Passion of Jesus' includes a cast of 100 actors, horses, a donkey and authentic costumes of Roman soldiers in the 12th Legion of the Roman Army.  (Photo by Dan Kitwood/Getty Images)">
            <a:extLst>
              <a:ext uri="{FF2B5EF4-FFF2-40B4-BE49-F238E27FC236}">
                <a16:creationId xmlns:a16="http://schemas.microsoft.com/office/drawing/2014/main" id="{46E5456E-D0EF-7440-B864-780673A3B6B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622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Mark 8-10: He Stoops to Conquer – The Servant King | Lingua Divina">
            <a:extLst>
              <a:ext uri="{FF2B5EF4-FFF2-40B4-BE49-F238E27FC236}">
                <a16:creationId xmlns:a16="http://schemas.microsoft.com/office/drawing/2014/main" id="{2E604AB2-DACB-9340-B8A9-D68794BEA4E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555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51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4" name="Picture 4" descr="THE SERVANT&amp;#39;S TOWEL | Pastor Kyle Huber">
            <a:extLst>
              <a:ext uri="{FF2B5EF4-FFF2-40B4-BE49-F238E27FC236}">
                <a16:creationId xmlns:a16="http://schemas.microsoft.com/office/drawing/2014/main" id="{8AF5B387-8E74-B840-8AEB-9D2A61759EB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467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259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6" name="Picture 2" descr="147: Is Being a Servant Leader Really a Good Thing? - Ron R. Kelleher">
            <a:extLst>
              <a:ext uri="{FF2B5EF4-FFF2-40B4-BE49-F238E27FC236}">
                <a16:creationId xmlns:a16="http://schemas.microsoft.com/office/drawing/2014/main" id="{95C89E65-B1D1-C748-B4B5-14C0BCFBAF5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058" b="1468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730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170" name="Picture 2" descr="Restored Gospel of Jesus Christ: The Greatest in the Kingdom of Heaven">
            <a:extLst>
              <a:ext uri="{FF2B5EF4-FFF2-40B4-BE49-F238E27FC236}">
                <a16:creationId xmlns:a16="http://schemas.microsoft.com/office/drawing/2014/main" id="{A7D0423A-771F-8C4F-AE8D-6DD90C5ED98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278" b="1346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406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194" name="Picture 2">
            <a:extLst>
              <a:ext uri="{FF2B5EF4-FFF2-40B4-BE49-F238E27FC236}">
                <a16:creationId xmlns:a16="http://schemas.microsoft.com/office/drawing/2014/main" id="{8F232C46-E556-1E40-B4D8-A63D1CB9024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9516" b="1768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734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D106B-9880-F94D-8CCB-4CD5E0874EB0}"/>
              </a:ext>
            </a:extLst>
          </p:cNvPr>
          <p:cNvSpPr>
            <a:spLocks noGrp="1"/>
          </p:cNvSpPr>
          <p:nvPr>
            <p:ph type="title"/>
          </p:nvPr>
        </p:nvSpPr>
        <p:spPr>
          <a:xfrm>
            <a:off x="320565" y="365125"/>
            <a:ext cx="11550868" cy="917137"/>
          </a:xfrm>
        </p:spPr>
        <p:txBody>
          <a:bodyPr>
            <a:noAutofit/>
          </a:bodyPr>
          <a:lstStyle/>
          <a:p>
            <a:r>
              <a:rPr lang="en-US" sz="3600" dirty="0">
                <a:latin typeface="TimesNewRomanPSMT"/>
                <a:ea typeface="Calibri" panose="020F0502020204030204" pitchFamily="34" charset="0"/>
                <a:cs typeface="Times New Roman" panose="02020603050405020304" pitchFamily="18" charset="0"/>
              </a:rPr>
              <a:t>        </a:t>
            </a:r>
            <a:r>
              <a:rPr lang="en-US" sz="4000" b="1" dirty="0">
                <a:solidFill>
                  <a:srgbClr val="FF0000"/>
                </a:solidFill>
                <a:latin typeface="TimesNewRomanPSMT"/>
                <a:ea typeface="Calibri" panose="020F0502020204030204" pitchFamily="34" charset="0"/>
                <a:cs typeface="Times New Roman" panose="02020603050405020304" pitchFamily="18" charset="0"/>
              </a:rPr>
              <a:t>T</a:t>
            </a:r>
            <a:r>
              <a:rPr lang="en-US" sz="4000" b="1" dirty="0">
                <a:solidFill>
                  <a:srgbClr val="FF0000"/>
                </a:solidFill>
                <a:effectLst/>
                <a:latin typeface="TimesNewRomanPSMT"/>
                <a:ea typeface="Calibri" panose="020F0502020204030204" pitchFamily="34" charset="0"/>
                <a:cs typeface="Times New Roman" panose="02020603050405020304" pitchFamily="18" charset="0"/>
              </a:rPr>
              <a:t>he path of serving rather than being served</a:t>
            </a:r>
            <a:r>
              <a:rPr lang="en-US" sz="4000" b="1" dirty="0">
                <a:solidFill>
                  <a:srgbClr val="FF0000"/>
                </a:solidFill>
                <a:effectLst/>
              </a:rPr>
              <a:t> </a:t>
            </a:r>
            <a:endParaRPr lang="en-US" sz="4000" b="1" dirty="0">
              <a:solidFill>
                <a:srgbClr val="FF0000"/>
              </a:solidFill>
            </a:endParaRPr>
          </a:p>
        </p:txBody>
      </p:sp>
      <p:pic>
        <p:nvPicPr>
          <p:cNvPr id="9218" name="Picture 2" descr="3 Reasons to Serve Others | Rick Ezell: Defining Moments">
            <a:extLst>
              <a:ext uri="{FF2B5EF4-FFF2-40B4-BE49-F238E27FC236}">
                <a16:creationId xmlns:a16="http://schemas.microsoft.com/office/drawing/2014/main" id="{796383D6-5351-5341-AB01-3C7F405EAD4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20565" y="1282263"/>
            <a:ext cx="11550869" cy="5336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160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Rectangle 138">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10242" name="Picture 2" descr="The Way Up is Down (5-5/6-18) | Fowlerville UB Church">
            <a:extLst>
              <a:ext uri="{FF2B5EF4-FFF2-40B4-BE49-F238E27FC236}">
                <a16:creationId xmlns:a16="http://schemas.microsoft.com/office/drawing/2014/main" id="{C85CF6A5-1437-2C4F-A149-838E7D1B74D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815546" y="822590"/>
            <a:ext cx="10441459" cy="5083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755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ight Triangle 74">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290" name="Picture 2" descr="Communion and Foot Washing - YouTube">
            <a:extLst>
              <a:ext uri="{FF2B5EF4-FFF2-40B4-BE49-F238E27FC236}">
                <a16:creationId xmlns:a16="http://schemas.microsoft.com/office/drawing/2014/main" id="{B76251BD-A10B-DD40-945B-8B5E053902D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75963" y="617838"/>
            <a:ext cx="11238365" cy="5807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144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Love God, Serve Others part 1 - Faithlife Sermons">
            <a:extLst>
              <a:ext uri="{FF2B5EF4-FFF2-40B4-BE49-F238E27FC236}">
                <a16:creationId xmlns:a16="http://schemas.microsoft.com/office/drawing/2014/main" id="{BD503659-7F53-454D-8AE0-F0E83E70F2A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52" r="1" b="1"/>
          <a:stretch/>
        </p:blipFill>
        <p:spPr bwMode="auto">
          <a:xfrm>
            <a:off x="20" y="10"/>
            <a:ext cx="12191980" cy="6861558"/>
          </a:xfrm>
          <a:prstGeom prst="rect">
            <a:avLst/>
          </a:prstGeom>
          <a:noFill/>
          <a:extLst>
            <a:ext uri="{909E8E84-426E-40DD-AFC4-6F175D3DCCD1}">
              <a14:hiddenFill xmlns:a14="http://schemas.microsoft.com/office/drawing/2010/main">
                <a:solidFill>
                  <a:srgbClr val="FFFFFF"/>
                </a:solidFill>
              </a14:hiddenFill>
            </a:ext>
          </a:extLst>
        </p:spPr>
      </p:pic>
      <p:sp>
        <p:nvSpPr>
          <p:cNvPr id="73" name="Right Triangle 7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942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338" name="Picture 2" descr="The Misuse of 1 Corinthians 11 in Most Churches Today — Danny Zacharias">
            <a:extLst>
              <a:ext uri="{FF2B5EF4-FFF2-40B4-BE49-F238E27FC236}">
                <a16:creationId xmlns:a16="http://schemas.microsoft.com/office/drawing/2014/main" id="{C7B84289-4445-FD45-99E5-A0685E5313F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4334" r="-1" b="-1"/>
          <a:stretch/>
        </p:blipFill>
        <p:spPr bwMode="auto">
          <a:xfrm>
            <a:off x="321733" y="321733"/>
            <a:ext cx="11548534" cy="6214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68250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438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1 Corinthians 11 - Holy Bible English - BibleWordings.com">
            <a:extLst>
              <a:ext uri="{FF2B5EF4-FFF2-40B4-BE49-F238E27FC236}">
                <a16:creationId xmlns:a16="http://schemas.microsoft.com/office/drawing/2014/main" id="{E91B31D8-202E-9B4E-A5FE-5BA487CCC35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17838" y="643467"/>
            <a:ext cx="10997514"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837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86" name="Picture 2" descr="Stream episode Agape Meal - A Love Feast. Hebrews 10:24-25. Ps Gary  Fitzgerald. KWCF. Sunday 15 Sep 2019 by King&amp;#39;s Way Christian podcast |  Listen online for free on SoundCloud">
            <a:extLst>
              <a:ext uri="{FF2B5EF4-FFF2-40B4-BE49-F238E27FC236}">
                <a16:creationId xmlns:a16="http://schemas.microsoft.com/office/drawing/2014/main" id="{8E437685-0F3A-4F48-94C0-EBE0229BDA8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9748" b="24002"/>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249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2" descr="Communion Service-Love Wins - Sermons &amp; Articles">
            <a:extLst>
              <a:ext uri="{FF2B5EF4-FFF2-40B4-BE49-F238E27FC236}">
                <a16:creationId xmlns:a16="http://schemas.microsoft.com/office/drawing/2014/main" id="{25C4CFE7-91A8-844E-B30C-4AF043103665}"/>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319706" y="1757695"/>
            <a:ext cx="2590737" cy="292695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pic>
        <p:nvPicPr>
          <p:cNvPr id="617" name="1 Sermon Vol 8 pag 10 .jpg" descr="1 Sermon Vol 8 pag 10 .jpg"/>
          <p:cNvPicPr>
            <a:picLocks noChangeAspect="1"/>
          </p:cNvPicPr>
          <p:nvPr/>
        </p:nvPicPr>
        <p:blipFill rotWithShape="1">
          <a:blip r:embed="rId5"/>
          <a:srcRect l="22538" r="27923" b="2"/>
          <a:stretch/>
        </p:blipFill>
        <p:spPr>
          <a:xfrm>
            <a:off x="8297994" y="1757695"/>
            <a:ext cx="2577829" cy="2926956"/>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p:spPr>
      </p:pic>
      <p:sp>
        <p:nvSpPr>
          <p:cNvPr id="2" name="Rectangle 2">
            <a:extLst>
              <a:ext uri="{FF2B5EF4-FFF2-40B4-BE49-F238E27FC236}">
                <a16:creationId xmlns:a16="http://schemas.microsoft.com/office/drawing/2014/main" id="{0CA08FC5-7DE9-A045-AB06-D8DDB296650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4CF52EDD-D652-6745-8061-3C9627FCA355}"/>
              </a:ext>
            </a:extLst>
          </p:cNvPr>
          <p:cNvSpPr txBox="1"/>
          <p:nvPr/>
        </p:nvSpPr>
        <p:spPr>
          <a:xfrm>
            <a:off x="3894007" y="218671"/>
            <a:ext cx="4762976" cy="6247864"/>
          </a:xfrm>
          <a:prstGeom prst="rect">
            <a:avLst/>
          </a:prstGeom>
          <a:noFill/>
        </p:spPr>
        <p:txBody>
          <a:bodyPr wrap="square">
            <a:spAutoFit/>
          </a:bodyPr>
          <a:lstStyle/>
          <a:p>
            <a:pPr marL="0" marR="0"/>
            <a:r>
              <a:rPr lang="en-US" sz="4000" b="1" dirty="0">
                <a:solidFill>
                  <a:srgbClr val="FF0000"/>
                </a:solidFill>
                <a:effectLst/>
                <a:latin typeface="TimesNewRomanPSMT"/>
                <a:ea typeface="Times New Roman" panose="02020603050405020304" pitchFamily="18" charset="0"/>
              </a:rPr>
              <a:t>Listen carefully what makes a person unworthy in their participation is to not recognize what the bread and wine represent. And to participate without consideration of serving others. </a:t>
            </a:r>
            <a:endParaRPr lang="en-US" sz="4000" b="1"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7926392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153EDB2-4AAD-43F4-AE78-4D326C813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grpSp>
        <p:nvGrpSpPr>
          <p:cNvPr id="73" name="Group 72">
            <a:extLst>
              <a:ext uri="{FF2B5EF4-FFF2-40B4-BE49-F238E27FC236}">
                <a16:creationId xmlns:a16="http://schemas.microsoft.com/office/drawing/2014/main" id="{A3CB7779-72E2-4E92-AE18-6BBC335DD8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74" name="Freeform: Shape 73">
              <a:extLst>
                <a:ext uri="{FF2B5EF4-FFF2-40B4-BE49-F238E27FC236}">
                  <a16:creationId xmlns:a16="http://schemas.microsoft.com/office/drawing/2014/main" id="{175B9DA5-08BD-40EA-B06C-3D3CCD06A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Shape 74">
              <a:extLst>
                <a:ext uri="{FF2B5EF4-FFF2-40B4-BE49-F238E27FC236}">
                  <a16:creationId xmlns:a16="http://schemas.microsoft.com/office/drawing/2014/main" id="{9EE62D72-11EF-40E9-BF23-0FCAEACDD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6" name="Freeform: Shape 75">
              <a:extLst>
                <a:ext uri="{FF2B5EF4-FFF2-40B4-BE49-F238E27FC236}">
                  <a16:creationId xmlns:a16="http://schemas.microsoft.com/office/drawing/2014/main" id="{676336F2-6633-4E26-8760-05F94D87D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39F3102E-7749-422F-8F51-A148252B8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8" name="Freeform: Shape 77">
              <a:extLst>
                <a:ext uri="{FF2B5EF4-FFF2-40B4-BE49-F238E27FC236}">
                  <a16:creationId xmlns:a16="http://schemas.microsoft.com/office/drawing/2014/main" id="{871191CD-1211-4C40-9D45-449D9BE65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pic>
        <p:nvPicPr>
          <p:cNvPr id="18434" name="Picture 2" descr="The Last Supper 1498 Replica For Sale | 1st Art Gallery">
            <a:extLst>
              <a:ext uri="{FF2B5EF4-FFF2-40B4-BE49-F238E27FC236}">
                <a16:creationId xmlns:a16="http://schemas.microsoft.com/office/drawing/2014/main" id="{D03C14F5-0D05-624A-A92D-8068CA00643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3569" y="0"/>
            <a:ext cx="11911912" cy="6709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67215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34C52207-6AC3-5C4F-AEE4-EDE6B0A90367}"/>
              </a:ext>
            </a:extLst>
          </p:cNvPr>
          <p:cNvPicPr>
            <a:picLocks noChangeAspect="1"/>
          </p:cNvPicPr>
          <p:nvPr/>
        </p:nvPicPr>
        <p:blipFill>
          <a:blip r:embed="rId2"/>
          <a:stretch>
            <a:fillRect/>
          </a:stretch>
        </p:blipFill>
        <p:spPr>
          <a:xfrm>
            <a:off x="-1716" y="0"/>
            <a:ext cx="12192000"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0DDE01AD-A2B4-7A44-99C3-799EF338948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flipH="1">
            <a:off x="10893288" y="5556557"/>
            <a:ext cx="1023729" cy="115658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B15A445-F9DB-B948-A846-9F9B5B217F39}"/>
              </a:ext>
            </a:extLst>
          </p:cNvPr>
          <p:cNvSpPr txBox="1"/>
          <p:nvPr/>
        </p:nvSpPr>
        <p:spPr>
          <a:xfrm>
            <a:off x="178677" y="144857"/>
            <a:ext cx="11738340" cy="6247864"/>
          </a:xfrm>
          <a:prstGeom prst="rect">
            <a:avLst/>
          </a:prstGeom>
          <a:noFill/>
        </p:spPr>
        <p:txBody>
          <a:bodyPr wrap="square">
            <a:spAutoFit/>
          </a:bodyPr>
          <a:lstStyle/>
          <a:p>
            <a:pPr marL="0" marR="0"/>
            <a:r>
              <a:rPr lang="en-US" sz="4000" dirty="0">
                <a:effectLst/>
                <a:latin typeface="TimesNewRomanPSMT"/>
                <a:ea typeface="Times New Roman" panose="02020603050405020304" pitchFamily="18" charset="0"/>
              </a:rPr>
              <a:t>The Lord's Table, the Communion Service is something shared by followers of Jesus everywhere on the planet. </a:t>
            </a:r>
          </a:p>
          <a:p>
            <a:pPr marL="0" marR="0"/>
            <a:r>
              <a:rPr lang="en-US" sz="4000" dirty="0">
                <a:effectLst/>
                <a:latin typeface="TimesNewRomanPSMT"/>
                <a:ea typeface="Times New Roman" panose="02020603050405020304" pitchFamily="18" charset="0"/>
              </a:rPr>
              <a:t>Why? Because it centers us, it reminds, it brings to our recollection the reality of where our salvation lies. </a:t>
            </a:r>
          </a:p>
          <a:p>
            <a:pPr marL="0" marR="0"/>
            <a:endParaRPr lang="en-US" sz="4000" dirty="0">
              <a:effectLst/>
              <a:latin typeface="TimesNewRomanPSMT"/>
              <a:ea typeface="Times New Roman" panose="02020603050405020304" pitchFamily="18" charset="0"/>
            </a:endParaRPr>
          </a:p>
          <a:p>
            <a:pPr marL="0" marR="0"/>
            <a:r>
              <a:rPr lang="en-US" sz="4000" dirty="0">
                <a:effectLst/>
                <a:latin typeface="TimesNewRomanPSMT"/>
                <a:ea typeface="Times New Roman" panose="02020603050405020304" pitchFamily="18" charset="0"/>
              </a:rPr>
              <a:t>Not in our distinct understandings of scripture or prophecy. Not in our conforming to all the rules of whatever branch of Christianity to which we adhere. </a:t>
            </a:r>
          </a:p>
          <a:p>
            <a:pPr marL="0" marR="0"/>
            <a:endParaRPr lang="en-US" sz="4000" dirty="0">
              <a:latin typeface="TimesNewRomanPSMT"/>
              <a:ea typeface="Times New Roman" panose="02020603050405020304" pitchFamily="18" charset="0"/>
            </a:endParaRPr>
          </a:p>
          <a:p>
            <a:pPr marL="0" marR="0"/>
            <a:r>
              <a:rPr lang="en-US" sz="4000" dirty="0">
                <a:effectLst/>
                <a:latin typeface="TimesNewRomanPSMT"/>
                <a:ea typeface="Times New Roman" panose="02020603050405020304" pitchFamily="18" charset="0"/>
              </a:rPr>
              <a:t>Not in anything we do but simply in what he has done. </a:t>
            </a: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5431724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2" descr="Communion Service-Love Wins - Sermons &amp; Articles">
            <a:extLst>
              <a:ext uri="{FF2B5EF4-FFF2-40B4-BE49-F238E27FC236}">
                <a16:creationId xmlns:a16="http://schemas.microsoft.com/office/drawing/2014/main" id="{25C4CFE7-91A8-844E-B30C-4AF043103665}"/>
              </a:ext>
            </a:extLst>
          </p:cNvPr>
          <p:cNvPicPr>
            <a:picLocks noChangeAspect="1" noChangeArrowheads="1"/>
          </p:cNvPicPr>
          <p:nvPr/>
        </p:nvPicPr>
        <p:blipFill rotWithShape="1">
          <a:blip r:embed="rId2" r:link="rId3">
            <a:extLst>
              <a:ext uri="{28A0092B-C50C-407E-A947-70E740481C1C}">
                <a14:useLocalDpi xmlns:a14="http://schemas.microsoft.com/office/drawing/2010/main" val="0"/>
              </a:ext>
            </a:extLst>
          </a:blip>
          <a:srcRect l="31709" r="8309" b="-2"/>
          <a:stretch>
            <a:fillRect/>
          </a:stretch>
        </p:blipFill>
        <p:spPr bwMode="auto">
          <a:xfrm flipH="1">
            <a:off x="10883248" y="5759167"/>
            <a:ext cx="1111062" cy="876410"/>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2" name="Rectangle 2">
            <a:extLst>
              <a:ext uri="{FF2B5EF4-FFF2-40B4-BE49-F238E27FC236}">
                <a16:creationId xmlns:a16="http://schemas.microsoft.com/office/drawing/2014/main" id="{0CA08FC5-7DE9-A045-AB06-D8DDB296650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9460" name="Picture 4" descr="Butler&amp;#39;s political organizations discuss the 2020 presidential election |  The Butler Collegian">
            <a:extLst>
              <a:ext uri="{FF2B5EF4-FFF2-40B4-BE49-F238E27FC236}">
                <a16:creationId xmlns:a16="http://schemas.microsoft.com/office/drawing/2014/main" id="{14BFE003-29A2-A84B-8FE4-6F04F7F0F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562" y="5582024"/>
            <a:ext cx="5968314" cy="105355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9F5C735-4EA9-6E4B-B902-735367E71B79}"/>
              </a:ext>
            </a:extLst>
          </p:cNvPr>
          <p:cNvSpPr txBox="1"/>
          <p:nvPr/>
        </p:nvSpPr>
        <p:spPr>
          <a:xfrm>
            <a:off x="296562" y="222423"/>
            <a:ext cx="11622169" cy="5016758"/>
          </a:xfrm>
          <a:prstGeom prst="rect">
            <a:avLst/>
          </a:prstGeom>
          <a:noFill/>
        </p:spPr>
        <p:txBody>
          <a:bodyPr wrap="square">
            <a:spAutoFit/>
          </a:bodyPr>
          <a:lstStyle/>
          <a:p>
            <a:pPr marL="0" marR="0"/>
            <a:r>
              <a:rPr lang="en-US" sz="4000" dirty="0">
                <a:effectLst/>
                <a:latin typeface="TimesNewRomanPSMT"/>
                <a:ea typeface="Times New Roman" panose="02020603050405020304" pitchFamily="18" charset="0"/>
              </a:rPr>
              <a:t>Today in our culture locally and globally there are plenty of issues that divide. </a:t>
            </a:r>
          </a:p>
          <a:p>
            <a:pPr marL="0" marR="0"/>
            <a:r>
              <a:rPr lang="en-US" sz="4000" dirty="0">
                <a:effectLst/>
                <a:latin typeface="TimesNewRomanPSMT"/>
                <a:ea typeface="Times New Roman" panose="02020603050405020304" pitchFamily="18" charset="0"/>
              </a:rPr>
              <a:t>We are pulled, recruited to be loyal to certain camps, and to find unity there. </a:t>
            </a:r>
          </a:p>
          <a:p>
            <a:pPr marL="0" marR="0"/>
            <a:r>
              <a:rPr lang="en-US" sz="4000" dirty="0">
                <a:effectLst/>
                <a:latin typeface="TimesNewRomanPSMT"/>
                <a:ea typeface="Times New Roman" panose="02020603050405020304" pitchFamily="18" charset="0"/>
              </a:rPr>
              <a:t>Politics and Religion and Race seem to top the list in polarizing and creating division and disunity. </a:t>
            </a:r>
          </a:p>
          <a:p>
            <a:pPr marL="0" marR="0"/>
            <a:r>
              <a:rPr lang="en-US" sz="4000" b="1" dirty="0">
                <a:solidFill>
                  <a:srgbClr val="FF0000"/>
                </a:solidFill>
                <a:effectLst/>
                <a:latin typeface="TimesNewRomanPSMT"/>
                <a:ea typeface="Times New Roman" panose="02020603050405020304" pitchFamily="18" charset="0"/>
              </a:rPr>
              <a:t>Now more than ever, as followers of Jesus we must seek common ground. </a:t>
            </a:r>
            <a:endParaRPr lang="en-US" sz="4000" b="1"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22710755"/>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2" descr="Communion Service-Love Wins - Sermons &amp; Articles">
            <a:extLst>
              <a:ext uri="{FF2B5EF4-FFF2-40B4-BE49-F238E27FC236}">
                <a16:creationId xmlns:a16="http://schemas.microsoft.com/office/drawing/2014/main" id="{25C4CFE7-91A8-844E-B30C-4AF043103665}"/>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9595945" y="4978206"/>
            <a:ext cx="2480415"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2" name="Rectangle 2">
            <a:extLst>
              <a:ext uri="{FF2B5EF4-FFF2-40B4-BE49-F238E27FC236}">
                <a16:creationId xmlns:a16="http://schemas.microsoft.com/office/drawing/2014/main" id="{0CA08FC5-7DE9-A045-AB06-D8DDB296650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E9903827-3F11-9B44-A377-AD2854BADF20}"/>
              </a:ext>
            </a:extLst>
          </p:cNvPr>
          <p:cNvSpPr txBox="1"/>
          <p:nvPr/>
        </p:nvSpPr>
        <p:spPr>
          <a:xfrm>
            <a:off x="252248" y="504513"/>
            <a:ext cx="11719035" cy="5632311"/>
          </a:xfrm>
          <a:prstGeom prst="rect">
            <a:avLst/>
          </a:prstGeom>
          <a:noFill/>
        </p:spPr>
        <p:txBody>
          <a:bodyPr wrap="square">
            <a:spAutoFit/>
          </a:bodyPr>
          <a:lstStyle/>
          <a:p>
            <a:pPr marL="0" marR="0"/>
            <a:r>
              <a:rPr lang="en-US" sz="3600" dirty="0">
                <a:effectLst/>
                <a:latin typeface="TimesNewRomanPSMT"/>
                <a:ea typeface="Times New Roman" panose="02020603050405020304" pitchFamily="18" charset="0"/>
              </a:rPr>
              <a:t>Just the very oppositional stance regarding whether scripture affirms or denies. One group says if scripture doesn't condemn than it is </a:t>
            </a:r>
            <a:r>
              <a:rPr lang="en-US" sz="3600" dirty="0">
                <a:latin typeface="TimesNewRomanPSMT"/>
                <a:ea typeface="Times New Roman" panose="02020603050405020304" pitchFamily="18" charset="0"/>
              </a:rPr>
              <a:t>Ok,</a:t>
            </a:r>
            <a:r>
              <a:rPr lang="en-US" sz="3600" dirty="0">
                <a:effectLst/>
                <a:latin typeface="TimesNewRomanPSMT"/>
                <a:ea typeface="Times New Roman" panose="02020603050405020304" pitchFamily="18" charset="0"/>
              </a:rPr>
              <a:t> and another group says unless scripture affirms than it is wrong! </a:t>
            </a:r>
          </a:p>
          <a:p>
            <a:pPr marL="0" marR="0"/>
            <a:endParaRPr lang="en-US" sz="3600" dirty="0">
              <a:latin typeface="TimesNewRomanPSMT"/>
              <a:ea typeface="Times New Roman" panose="02020603050405020304" pitchFamily="18" charset="0"/>
            </a:endParaRPr>
          </a:p>
          <a:p>
            <a:r>
              <a:rPr lang="en-US" sz="3600" dirty="0">
                <a:effectLst/>
                <a:latin typeface="TimesNewRomanPSMT"/>
                <a:ea typeface="Times New Roman" panose="02020603050405020304" pitchFamily="18" charset="0"/>
              </a:rPr>
              <a:t>Some are willing to look at just one verse and authoritatively declare, "The Bible says!" While others can't agree with a single verse of evidence but must only see that verse in relation to what the Bible as a whole says. </a:t>
            </a:r>
            <a:endParaRPr lang="en-US" sz="3600" dirty="0">
              <a:effectLst/>
              <a:latin typeface="Times New Roman" panose="02020603050405020304" pitchFamily="18" charset="0"/>
              <a:ea typeface="Times New Roman" panose="02020603050405020304" pitchFamily="18" charset="0"/>
            </a:endParaRPr>
          </a:p>
          <a:p>
            <a:pPr marL="0" marR="0"/>
            <a:endParaRPr lang="en-US" sz="3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9537929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3"/>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8CAA399-E438-4D4E-B27F-A7B15E95F6B0}"/>
              </a:ext>
            </a:extLst>
          </p:cNvPr>
          <p:cNvSpPr txBox="1"/>
          <p:nvPr/>
        </p:nvSpPr>
        <p:spPr>
          <a:xfrm>
            <a:off x="220717" y="336331"/>
            <a:ext cx="12149959" cy="6247864"/>
          </a:xfrm>
          <a:prstGeom prst="rect">
            <a:avLst/>
          </a:prstGeom>
          <a:noFill/>
        </p:spPr>
        <p:txBody>
          <a:bodyPr wrap="square">
            <a:spAutoFit/>
          </a:bodyPr>
          <a:lstStyle/>
          <a:p>
            <a:pPr marL="0" marR="0"/>
            <a:r>
              <a:rPr lang="en-US" sz="4000" b="1" dirty="0">
                <a:solidFill>
                  <a:srgbClr val="FF0000"/>
                </a:solidFill>
                <a:effectLst/>
                <a:latin typeface="TimesNewRomanPSMT"/>
                <a:ea typeface="Times New Roman" panose="02020603050405020304" pitchFamily="18" charset="0"/>
              </a:rPr>
              <a:t>Where can there be unity? </a:t>
            </a:r>
          </a:p>
          <a:p>
            <a:pPr marL="0" marR="0"/>
            <a:endParaRPr lang="en-US" sz="4000" b="1" dirty="0">
              <a:solidFill>
                <a:srgbClr val="FF0000"/>
              </a:solidFill>
              <a:effectLst/>
              <a:latin typeface="TimesNewRomanPSMT"/>
              <a:ea typeface="Times New Roman" panose="02020603050405020304" pitchFamily="18" charset="0"/>
            </a:endParaRPr>
          </a:p>
          <a:p>
            <a:pPr marL="0" marR="0"/>
            <a:r>
              <a:rPr lang="en-US" sz="4000" dirty="0">
                <a:effectLst/>
                <a:latin typeface="TimesNewRomanPSMT"/>
                <a:ea typeface="Times New Roman" panose="02020603050405020304" pitchFamily="18" charset="0"/>
              </a:rPr>
              <a:t>How can we imagine Jesus getting his prayer answered that we all be one? </a:t>
            </a:r>
          </a:p>
          <a:p>
            <a:pPr marL="0" marR="0"/>
            <a:r>
              <a:rPr lang="en-US" sz="4000" dirty="0">
                <a:effectLst/>
                <a:latin typeface="TimesNewRomanPSMT"/>
                <a:ea typeface="Times New Roman" panose="02020603050405020304" pitchFamily="18" charset="0"/>
              </a:rPr>
              <a:t>Put almost any two followers of Jesus in the same room, have them study some Biblical passages, and invariably there will be disagreement on what they mean. </a:t>
            </a:r>
          </a:p>
          <a:p>
            <a:pPr marL="0" marR="0"/>
            <a:r>
              <a:rPr lang="en-US" sz="4000" dirty="0">
                <a:effectLst/>
                <a:latin typeface="TimesNewRomanPSMT"/>
                <a:ea typeface="Times New Roman" panose="02020603050405020304" pitchFamily="18" charset="0"/>
              </a:rPr>
              <a:t>Does this disagreement mean disunity? </a:t>
            </a:r>
          </a:p>
          <a:p>
            <a:pPr marL="0" marR="0"/>
            <a:r>
              <a:rPr lang="en-US" sz="4000" dirty="0">
                <a:effectLst/>
                <a:latin typeface="TimesNewRomanPSMT"/>
                <a:ea typeface="Times New Roman" panose="02020603050405020304" pitchFamily="18" charset="0"/>
              </a:rPr>
              <a:t>And are there some understandings where there can be amazing unity? </a:t>
            </a: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297284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D3A6C6-F1B8-4E42-B109-5C8BA4E399CA}"/>
              </a:ext>
            </a:extLst>
          </p:cNvPr>
          <p:cNvSpPr txBox="1"/>
          <p:nvPr/>
        </p:nvSpPr>
        <p:spPr>
          <a:xfrm>
            <a:off x="590992" y="556353"/>
            <a:ext cx="11191103" cy="5509200"/>
          </a:xfrm>
          <a:prstGeom prst="rect">
            <a:avLst/>
          </a:prstGeom>
          <a:noFill/>
        </p:spPr>
        <p:txBody>
          <a:bodyPr wrap="square">
            <a:spAutoFit/>
          </a:bodyPr>
          <a:lstStyle/>
          <a:p>
            <a:pPr marL="0" marR="0"/>
            <a:r>
              <a:rPr lang="en-US" sz="4400" dirty="0">
                <a:effectLst/>
                <a:latin typeface="TimesNewRomanPSMT"/>
                <a:ea typeface="Times New Roman" panose="02020603050405020304" pitchFamily="18" charset="0"/>
              </a:rPr>
              <a:t>I believe there are. Scripture clearly teaches them. </a:t>
            </a:r>
          </a:p>
          <a:p>
            <a:pPr marL="0" marR="0"/>
            <a:r>
              <a:rPr lang="en-US" sz="4400" dirty="0">
                <a:effectLst/>
                <a:latin typeface="TimesNewRomanPSMT"/>
                <a:ea typeface="Times New Roman" panose="02020603050405020304" pitchFamily="18" charset="0"/>
              </a:rPr>
              <a:t>I believe that while followers of Jesus may hold a bunch of other things, they believe are important and true, and which might actually be both important and true, the larger the circle of what we insist as both important and true the harder unity becomes. </a:t>
            </a:r>
            <a:endParaRPr lang="en-US" sz="4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773023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5F51D0-58D1-A149-BBE8-84E698A70C91}"/>
              </a:ext>
            </a:extLst>
          </p:cNvPr>
          <p:cNvSpPr txBox="1"/>
          <p:nvPr/>
        </p:nvSpPr>
        <p:spPr>
          <a:xfrm>
            <a:off x="620110" y="546538"/>
            <a:ext cx="8933793" cy="4401205"/>
          </a:xfrm>
          <a:prstGeom prst="rect">
            <a:avLst/>
          </a:prstGeom>
          <a:noFill/>
        </p:spPr>
        <p:txBody>
          <a:bodyPr wrap="square">
            <a:spAutoFit/>
          </a:bodyPr>
          <a:lstStyle/>
          <a:p>
            <a:pPr marL="0" marR="0"/>
            <a:r>
              <a:rPr lang="en-US" sz="4000" dirty="0">
                <a:effectLst/>
                <a:latin typeface="TimesNewRomanPSMT"/>
                <a:ea typeface="Times New Roman" panose="02020603050405020304" pitchFamily="18" charset="0"/>
              </a:rPr>
              <a:t>Maybe we like longer lists of what is important and true and worrying about getting everyone to understand how important and true those things are, because it is a great diversion, a  distraction to the centrist call of Christ, to fulfill that to which he calls us. </a:t>
            </a:r>
            <a:endParaRPr lang="en-US" sz="4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349371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692A9C5-F973-E54C-9E52-5AE0574011E8}"/>
              </a:ext>
            </a:extLst>
          </p:cNvPr>
          <p:cNvSpPr txBox="1"/>
          <p:nvPr/>
        </p:nvSpPr>
        <p:spPr>
          <a:xfrm>
            <a:off x="284206" y="259492"/>
            <a:ext cx="6903994" cy="5794174"/>
          </a:xfrm>
          <a:prstGeom prst="rect">
            <a:avLst/>
          </a:prstGeom>
        </p:spPr>
        <p:txBody>
          <a:bodyPr vert="horz" lIns="91440" tIns="45720" rIns="91440" bIns="45720" rtlCol="0" anchor="t">
            <a:normAutofit/>
          </a:bodyPr>
          <a:lstStyle/>
          <a:p>
            <a:pPr marL="0" marR="0" indent="-228600">
              <a:lnSpc>
                <a:spcPct val="90000"/>
              </a:lnSpc>
              <a:spcAft>
                <a:spcPts val="600"/>
              </a:spcAft>
              <a:buFont typeface="Arial" panose="020B0604020202020204" pitchFamily="34" charset="0"/>
              <a:buChar char="•"/>
            </a:pPr>
            <a:r>
              <a:rPr lang="en-US" sz="3600" dirty="0">
                <a:effectLst/>
              </a:rPr>
              <a:t>I came not to be served but to serve and to give my life as a ransom for many. </a:t>
            </a:r>
          </a:p>
          <a:p>
            <a:pPr marL="0" marR="0" indent="-228600">
              <a:lnSpc>
                <a:spcPct val="90000"/>
              </a:lnSpc>
              <a:spcAft>
                <a:spcPts val="600"/>
              </a:spcAft>
              <a:buFont typeface="Arial" panose="020B0604020202020204" pitchFamily="34" charset="0"/>
              <a:buChar char="•"/>
            </a:pPr>
            <a:endParaRPr lang="en-US" sz="3600" dirty="0"/>
          </a:p>
          <a:p>
            <a:pPr marL="0" marR="0" indent="-228600">
              <a:lnSpc>
                <a:spcPct val="90000"/>
              </a:lnSpc>
              <a:spcAft>
                <a:spcPts val="600"/>
              </a:spcAft>
              <a:buFont typeface="Arial" panose="020B0604020202020204" pitchFamily="34" charset="0"/>
              <a:buChar char="•"/>
            </a:pPr>
            <a:r>
              <a:rPr lang="en-US" sz="3600" dirty="0">
                <a:effectLst/>
              </a:rPr>
              <a:t>And his prayer in John 17:18 "As you sent me into the world, I have sent them into the world.</a:t>
            </a:r>
          </a:p>
          <a:p>
            <a:pPr marL="0" marR="0" indent="-228600">
              <a:lnSpc>
                <a:spcPct val="90000"/>
              </a:lnSpc>
              <a:spcAft>
                <a:spcPts val="600"/>
              </a:spcAft>
              <a:buFont typeface="Arial" panose="020B0604020202020204" pitchFamily="34" charset="0"/>
              <a:buChar char="•"/>
            </a:pPr>
            <a:endParaRPr lang="en-US" sz="3600" dirty="0"/>
          </a:p>
          <a:p>
            <a:pPr marL="0" marR="0" indent="-228600">
              <a:lnSpc>
                <a:spcPct val="90000"/>
              </a:lnSpc>
              <a:spcAft>
                <a:spcPts val="600"/>
              </a:spcAft>
              <a:buFont typeface="Arial" panose="020B0604020202020204" pitchFamily="34" charset="0"/>
              <a:buChar char="•"/>
            </a:pPr>
            <a:r>
              <a:rPr lang="en-US" sz="3600" dirty="0">
                <a:effectLst/>
              </a:rPr>
              <a:t>" To love = to serve. </a:t>
            </a:r>
          </a:p>
          <a:p>
            <a:pPr marL="0" marR="0" indent="-228600">
              <a:lnSpc>
                <a:spcPct val="90000"/>
              </a:lnSpc>
              <a:spcAft>
                <a:spcPts val="600"/>
              </a:spcAft>
              <a:buFont typeface="Arial" panose="020B0604020202020204" pitchFamily="34" charset="0"/>
              <a:buChar char="•"/>
            </a:pPr>
            <a:endParaRPr lang="en-US" dirty="0"/>
          </a:p>
          <a:p>
            <a:pPr marL="0" marR="0" indent="-228600">
              <a:lnSpc>
                <a:spcPct val="90000"/>
              </a:lnSpc>
              <a:spcAft>
                <a:spcPts val="600"/>
              </a:spcAft>
              <a:buFont typeface="Arial" panose="020B0604020202020204" pitchFamily="34" charset="0"/>
              <a:buChar char="•"/>
            </a:pPr>
            <a:endParaRPr lang="en-US" dirty="0">
              <a:effectLst/>
            </a:endParaRPr>
          </a:p>
          <a:p>
            <a:pPr marL="0" marR="0" indent="-228600">
              <a:lnSpc>
                <a:spcPct val="90000"/>
              </a:lnSpc>
              <a:spcAft>
                <a:spcPts val="600"/>
              </a:spcAft>
              <a:buFont typeface="Arial" panose="020B0604020202020204" pitchFamily="34" charset="0"/>
              <a:buChar char="•"/>
            </a:pPr>
            <a:endParaRPr lang="en-US" dirty="0"/>
          </a:p>
          <a:p>
            <a:pPr marL="0" marR="0" indent="-228600">
              <a:lnSpc>
                <a:spcPct val="90000"/>
              </a:lnSpc>
              <a:spcAft>
                <a:spcPts val="600"/>
              </a:spcAft>
              <a:buFont typeface="Arial" panose="020B0604020202020204" pitchFamily="34" charset="0"/>
              <a:buChar char="•"/>
            </a:pPr>
            <a:endParaRPr lang="en-US" dirty="0">
              <a:effectLst/>
            </a:endParaRPr>
          </a:p>
          <a:p>
            <a:pPr marL="0" marR="0" indent="-228600">
              <a:lnSpc>
                <a:spcPct val="90000"/>
              </a:lnSpc>
              <a:spcAft>
                <a:spcPts val="600"/>
              </a:spcAft>
              <a:buFont typeface="Arial" panose="020B0604020202020204" pitchFamily="34" charset="0"/>
              <a:buChar char="•"/>
            </a:pPr>
            <a:endParaRPr lang="en-US" dirty="0"/>
          </a:p>
          <a:p>
            <a:pPr marL="0" marR="0" indent="-228600">
              <a:lnSpc>
                <a:spcPct val="90000"/>
              </a:lnSpc>
              <a:spcAft>
                <a:spcPts val="600"/>
              </a:spcAft>
              <a:buFont typeface="Arial" panose="020B0604020202020204" pitchFamily="34" charset="0"/>
              <a:buChar char="•"/>
            </a:pPr>
            <a:endParaRPr lang="en-US" dirty="0">
              <a:effectLst/>
            </a:endParaRPr>
          </a:p>
          <a:p>
            <a:pPr marL="0" marR="0" indent="-228600">
              <a:lnSpc>
                <a:spcPct val="90000"/>
              </a:lnSpc>
              <a:spcAft>
                <a:spcPts val="600"/>
              </a:spcAft>
              <a:buFont typeface="Arial" panose="020B0604020202020204" pitchFamily="34" charset="0"/>
              <a:buChar char="•"/>
            </a:pPr>
            <a:endParaRPr lang="en-US" dirty="0">
              <a:effectLst/>
            </a:endParaRPr>
          </a:p>
        </p:txBody>
      </p:sp>
      <p:sp>
        <p:nvSpPr>
          <p:cNvPr id="80" name="Freeform: Shape 79">
            <a:extLst>
              <a:ext uri="{FF2B5EF4-FFF2-40B4-BE49-F238E27FC236}">
                <a16:creationId xmlns:a16="http://schemas.microsoft.com/office/drawing/2014/main" id="{2C6A2225-94AF-4BC4-98F4-77746E7B1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11521"/>
          <a:stretch>
            <a:fillRect/>
          </a:stretch>
        </p:blipFill>
        <p:spPr bwMode="auto">
          <a:xfrm>
            <a:off x="7689829" y="10"/>
            <a:ext cx="4502173" cy="3448209"/>
          </a:xfrm>
          <a:custGeom>
            <a:avLst/>
            <a:gdLst/>
            <a:ahLst/>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a:noFill/>
          <a:extLst>
            <a:ext uri="{909E8E84-426E-40DD-AFC4-6F175D3DCCD1}">
              <a14:hiddenFill xmlns:a14="http://schemas.microsoft.com/office/drawing/2010/main">
                <a:solidFill>
                  <a:srgbClr val="FFFFFF"/>
                </a:solidFill>
              </a14:hiddenFill>
            </a:ext>
          </a:extLst>
        </p:spPr>
      </p:pic>
      <p:sp>
        <p:nvSpPr>
          <p:cNvPr id="82" name="Freeform: Shape 81">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2" descr="Love and SERVE – Words for the Heart">
            <a:extLst>
              <a:ext uri="{FF2B5EF4-FFF2-40B4-BE49-F238E27FC236}">
                <a16:creationId xmlns:a16="http://schemas.microsoft.com/office/drawing/2014/main" id="{B8C9FAF9-08EC-D043-B890-A878E01F0ED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9737" r="-2" b="3464"/>
          <a:stretch/>
        </p:blipFill>
        <p:spPr bwMode="auto">
          <a:xfrm>
            <a:off x="8768827" y="4082141"/>
            <a:ext cx="3423175" cy="2775859"/>
          </a:xfrm>
          <a:custGeom>
            <a:avLst/>
            <a:gdLst/>
            <a:ahLst/>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576508"/>
      </p:ext>
    </p:extLst>
  </p:cSld>
  <p:clrMapOvr>
    <a:overrideClrMapping bg1="dk1" tx1="lt1" bg2="dk2" tx2="lt2" accent1="accent1" accent2="accent2" accent3="accent3" accent4="accent4" accent5="accent5" accent6="accent6" hlink="hlink" folHlink="folHlink"/>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3"/>
          <a:stretch>
            <a:fillRect/>
          </a:stretch>
        </p:blipFill>
        <p:spPr>
          <a:xfrm>
            <a:off x="-409903"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17AE9D3-EAC7-A845-8DDA-0289047464C5}"/>
              </a:ext>
            </a:extLst>
          </p:cNvPr>
          <p:cNvSpPr txBox="1"/>
          <p:nvPr/>
        </p:nvSpPr>
        <p:spPr>
          <a:xfrm>
            <a:off x="-620110" y="2060028"/>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0AD298B3-5DE0-4C40-B69F-FA61F5C12990}"/>
              </a:ext>
            </a:extLst>
          </p:cNvPr>
          <p:cNvSpPr txBox="1"/>
          <p:nvPr/>
        </p:nvSpPr>
        <p:spPr>
          <a:xfrm>
            <a:off x="0" y="409903"/>
            <a:ext cx="12339145" cy="1323439"/>
          </a:xfrm>
          <a:prstGeom prst="rect">
            <a:avLst/>
          </a:prstGeom>
          <a:noFill/>
        </p:spPr>
        <p:txBody>
          <a:bodyPr wrap="square">
            <a:spAutoFit/>
          </a:bodyPr>
          <a:lstStyle/>
          <a:p>
            <a:pPr marL="0" marR="0">
              <a:spcBef>
                <a:spcPts val="0"/>
              </a:spcBef>
              <a:spcAft>
                <a:spcPts val="0"/>
              </a:spcAft>
            </a:pPr>
            <a:r>
              <a:rPr lang="en-US" sz="4000" dirty="0">
                <a:effectLst/>
                <a:latin typeface="TimesNewRomanPSMT"/>
                <a:ea typeface="Times New Roman" panose="02020603050405020304" pitchFamily="18" charset="0"/>
                <a:cs typeface="Times New Roman" panose="02020603050405020304" pitchFamily="18" charset="0"/>
              </a:rPr>
              <a:t>There is</a:t>
            </a:r>
            <a:r>
              <a:rPr lang="en-US" sz="4000" dirty="0">
                <a:latin typeface="TimesNewRomanPSMT"/>
                <a:ea typeface="Times New Roman" panose="02020603050405020304" pitchFamily="18" charset="0"/>
                <a:cs typeface="Times New Roman" panose="02020603050405020304" pitchFamily="18" charset="0"/>
              </a:rPr>
              <a:t> </a:t>
            </a:r>
            <a:r>
              <a:rPr lang="en-US" sz="4000" dirty="0">
                <a:effectLst/>
                <a:latin typeface="TimesNewRomanPSMT"/>
                <a:ea typeface="Times New Roman" panose="02020603050405020304" pitchFamily="18" charset="0"/>
                <a:cs typeface="Times New Roman" panose="02020603050405020304" pitchFamily="18" charset="0"/>
              </a:rPr>
              <a:t>even in our divisive world, a place where all followers of Christ can gather in unity.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138414B1-D3C1-1447-85B2-591861C43550}"/>
              </a:ext>
            </a:extLst>
          </p:cNvPr>
          <p:cNvSpPr txBox="1"/>
          <p:nvPr/>
        </p:nvSpPr>
        <p:spPr>
          <a:xfrm>
            <a:off x="557048" y="1933903"/>
            <a:ext cx="9616966" cy="2862322"/>
          </a:xfrm>
          <a:prstGeom prst="rect">
            <a:avLst/>
          </a:prstGeom>
          <a:noFill/>
        </p:spPr>
        <p:txBody>
          <a:bodyPr wrap="square">
            <a:spAutoFit/>
          </a:bodyPr>
          <a:lstStyle/>
          <a:p>
            <a:pPr marL="342900" marR="0" lvl="0" indent="-342900">
              <a:spcBef>
                <a:spcPts val="0"/>
              </a:spcBef>
              <a:spcAft>
                <a:spcPts val="0"/>
              </a:spcAft>
              <a:tabLst>
                <a:tab pos="457200" algn="l"/>
              </a:tabLst>
            </a:pPr>
            <a:r>
              <a:rPr lang="en-US" sz="3600" dirty="0">
                <a:effectLst/>
                <a:latin typeface="TimesNewRomanPSMT"/>
                <a:ea typeface="Times New Roman" panose="02020603050405020304" pitchFamily="18" charset="0"/>
                <a:cs typeface="Times New Roman" panose="02020603050405020304" pitchFamily="18" charset="0"/>
              </a:rPr>
              <a:t>Jesus is the Savior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tabLst>
                <a:tab pos="457200" algn="l"/>
              </a:tabLst>
            </a:pPr>
            <a:endParaRPr lang="en-US" sz="3600" dirty="0">
              <a:effectLst/>
              <a:latin typeface="TimesNewRomanPSMT"/>
              <a:ea typeface="Times New Roman" panose="02020603050405020304" pitchFamily="18" charset="0"/>
              <a:cs typeface="Times New Roman" panose="02020603050405020304" pitchFamily="18" charset="0"/>
            </a:endParaRPr>
          </a:p>
          <a:p>
            <a:pPr marL="342900" marR="0" lvl="0" indent="-342900">
              <a:spcBef>
                <a:spcPts val="0"/>
              </a:spcBef>
              <a:spcAft>
                <a:spcPts val="0"/>
              </a:spcAft>
              <a:tabLst>
                <a:tab pos="457200" algn="l"/>
              </a:tabLst>
            </a:pPr>
            <a:r>
              <a:rPr lang="en-US" sz="3600" dirty="0">
                <a:effectLst/>
                <a:latin typeface="TimesNewRomanPSMT"/>
                <a:ea typeface="Times New Roman" panose="02020603050405020304" pitchFamily="18" charset="0"/>
                <a:cs typeface="Times New Roman" panose="02020603050405020304" pitchFamily="18" charset="0"/>
              </a:rPr>
              <a:t>He calls us to love (that is to serve)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tabLst>
                <a:tab pos="457200" algn="l"/>
              </a:tabLst>
            </a:pPr>
            <a:endParaRPr lang="en-US" sz="3600" dirty="0">
              <a:effectLst/>
              <a:latin typeface="TimesNewRomanPSMT"/>
              <a:ea typeface="Times New Roman" panose="02020603050405020304" pitchFamily="18" charset="0"/>
              <a:cs typeface="Times New Roman" panose="02020603050405020304" pitchFamily="18" charset="0"/>
            </a:endParaRPr>
          </a:p>
          <a:p>
            <a:pPr marL="342900" marR="0" lvl="0" indent="-342900">
              <a:spcBef>
                <a:spcPts val="0"/>
              </a:spcBef>
              <a:spcAft>
                <a:spcPts val="0"/>
              </a:spcAft>
              <a:tabLst>
                <a:tab pos="457200" algn="l"/>
              </a:tabLst>
            </a:pPr>
            <a:r>
              <a:rPr lang="en-US" sz="3600" dirty="0">
                <a:effectLst/>
                <a:latin typeface="TimesNewRomanPSMT"/>
                <a:ea typeface="Times New Roman" panose="02020603050405020304" pitchFamily="18" charset="0"/>
                <a:cs typeface="Times New Roman" panose="02020603050405020304" pitchFamily="18" charset="0"/>
              </a:rPr>
              <a:t>There is a glorious future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446397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3B63829-4BC4-E04E-BA5D-C3FCF88AD55E}"/>
              </a:ext>
            </a:extLst>
          </p:cNvPr>
          <p:cNvSpPr txBox="1"/>
          <p:nvPr/>
        </p:nvSpPr>
        <p:spPr>
          <a:xfrm>
            <a:off x="714703" y="157655"/>
            <a:ext cx="11634952" cy="5632311"/>
          </a:xfrm>
          <a:prstGeom prst="rect">
            <a:avLst/>
          </a:prstGeom>
          <a:noFill/>
        </p:spPr>
        <p:txBody>
          <a:bodyPr wrap="square">
            <a:spAutoFit/>
          </a:bodyPr>
          <a:lstStyle/>
          <a:p>
            <a:pPr marL="0" marR="0">
              <a:spcBef>
                <a:spcPts val="0"/>
              </a:spcBef>
              <a:spcAft>
                <a:spcPts val="0"/>
              </a:spcAft>
            </a:pPr>
            <a:endParaRPr lang="en-US" sz="3600" dirty="0">
              <a:effectLst/>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This we celebrate as we come to the table of the Lord. Jesus took the bread, gave thanks, broke it, and gave it to them saying,</a:t>
            </a:r>
            <a:br>
              <a:rPr lang="en-US" sz="3600" dirty="0">
                <a:effectLst/>
                <a:latin typeface="TimesNewRomanPSMT"/>
                <a:ea typeface="Times New Roman" panose="02020603050405020304" pitchFamily="18" charset="0"/>
                <a:cs typeface="Times New Roman" panose="02020603050405020304" pitchFamily="18" charset="0"/>
              </a:rPr>
            </a:br>
            <a:endParaRPr lang="en-US" sz="3600" dirty="0">
              <a:effectLst/>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This is my body, given for you, do this in remembrance of me.</a:t>
            </a:r>
            <a:br>
              <a:rPr lang="en-US" sz="3600" dirty="0">
                <a:effectLst/>
                <a:latin typeface="TimesNewRomanPSMT"/>
                <a:ea typeface="Times New Roman" panose="02020603050405020304" pitchFamily="18" charset="0"/>
                <a:cs typeface="Times New Roman" panose="02020603050405020304" pitchFamily="18" charset="0"/>
              </a:rPr>
            </a:br>
            <a:r>
              <a:rPr lang="en-US" sz="3600" dirty="0">
                <a:effectLst/>
                <a:latin typeface="TimesNewRomanPSMT"/>
                <a:ea typeface="Times New Roman" panose="02020603050405020304" pitchFamily="18" charset="0"/>
                <a:cs typeface="Times New Roman" panose="02020603050405020304" pitchFamily="18" charset="0"/>
              </a:rPr>
              <a:t>In the same way he took the cup and said, </a:t>
            </a:r>
          </a:p>
          <a:p>
            <a:pPr marL="0" marR="0">
              <a:spcBef>
                <a:spcPts val="0"/>
              </a:spcBef>
              <a:spcAft>
                <a:spcPts val="0"/>
              </a:spcAft>
            </a:pPr>
            <a:endParaRPr lang="en-US" sz="3600" dirty="0">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"This cup is the new covenant in my blood, which is poured out for you."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944094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3"/>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4" r:link="rId5">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7F27CD-7754-1C4E-9641-8F68851E425C}"/>
              </a:ext>
            </a:extLst>
          </p:cNvPr>
          <p:cNvSpPr txBox="1"/>
          <p:nvPr/>
        </p:nvSpPr>
        <p:spPr>
          <a:xfrm>
            <a:off x="441434" y="599090"/>
            <a:ext cx="10394731" cy="5632311"/>
          </a:xfrm>
          <a:prstGeom prst="rect">
            <a:avLst/>
          </a:prstGeom>
          <a:noFill/>
        </p:spPr>
        <p:txBody>
          <a:bodyPr wrap="square">
            <a:spAutoFit/>
          </a:bodyPr>
          <a:lstStyle/>
          <a:p>
            <a:pPr marL="0" marR="0">
              <a:spcBef>
                <a:spcPts val="0"/>
              </a:spcBef>
              <a:spcAft>
                <a:spcPts val="0"/>
              </a:spcAft>
            </a:pPr>
            <a:r>
              <a:rPr lang="en-US" sz="3600" b="1" dirty="0">
                <a:solidFill>
                  <a:srgbClr val="FF0000"/>
                </a:solidFill>
                <a:effectLst/>
                <a:latin typeface="TimesNewRomanPSMT"/>
                <a:ea typeface="Times New Roman" panose="02020603050405020304" pitchFamily="18" charset="0"/>
                <a:cs typeface="Times New Roman" panose="02020603050405020304" pitchFamily="18" charset="0"/>
              </a:rPr>
              <a:t>He is the Savior. </a:t>
            </a:r>
            <a:endParaRPr lang="en-US" sz="3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600" dirty="0">
              <a:effectLst/>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Before the meal after washing their feet, he said, "I have set you an example that you should do as I have done for you." </a:t>
            </a:r>
            <a:r>
              <a:rPr lang="en-US" sz="3600" u="sng" dirty="0">
                <a:solidFill>
                  <a:srgbClr val="FF0000"/>
                </a:solidFill>
                <a:effectLst/>
                <a:latin typeface="TimesNewRomanPSMT"/>
                <a:ea typeface="Times New Roman" panose="02020603050405020304" pitchFamily="18" charset="0"/>
                <a:cs typeface="Times New Roman" panose="02020603050405020304" pitchFamily="18" charset="0"/>
              </a:rPr>
              <a:t>To serve to love with skin on it not just words. </a:t>
            </a:r>
            <a:endParaRPr lang="en-US" sz="3600"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600" dirty="0">
              <a:effectLst/>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And with the cup he said, "For I tell you I will not drink again of the fruit of the vine until the kingdom of God comes." </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3624382"/>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52FF589-C264-304C-9E87-61FE62CB9663}"/>
              </a:ext>
            </a:extLst>
          </p:cNvPr>
          <p:cNvSpPr txBox="1"/>
          <p:nvPr/>
        </p:nvSpPr>
        <p:spPr>
          <a:xfrm>
            <a:off x="515007" y="504497"/>
            <a:ext cx="11477296" cy="5632311"/>
          </a:xfrm>
          <a:prstGeom prst="rect">
            <a:avLst/>
          </a:prstGeom>
          <a:noFill/>
        </p:spPr>
        <p:txBody>
          <a:bodyPr wrap="square">
            <a:spAutoFit/>
          </a:bodyPr>
          <a:lstStyle/>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It was still there in the upper room that Jesus said these comforting words: </a:t>
            </a:r>
          </a:p>
          <a:p>
            <a:pPr marL="0" marR="0">
              <a:spcBef>
                <a:spcPts val="0"/>
              </a:spcBef>
              <a:spcAft>
                <a:spcPts val="0"/>
              </a:spcAft>
            </a:pPr>
            <a:r>
              <a:rPr lang="en-US" sz="3600" dirty="0">
                <a:solidFill>
                  <a:srgbClr val="FF0000"/>
                </a:solidFill>
                <a:effectLst/>
                <a:latin typeface="TimesNewRomanPSMT"/>
                <a:ea typeface="Times New Roman" panose="02020603050405020304" pitchFamily="18" charset="0"/>
                <a:cs typeface="Times New Roman" panose="02020603050405020304" pitchFamily="18" charset="0"/>
              </a:rPr>
              <a:t>"Do not let your hearts be trouble. Trust in God, trust also in me. In my Father's house are many rooms; if it were not so, I would have told you. I am going there to prepare a place for you. </a:t>
            </a:r>
          </a:p>
          <a:p>
            <a:pPr marL="0" marR="0">
              <a:spcBef>
                <a:spcPts val="0"/>
              </a:spcBef>
              <a:spcAft>
                <a:spcPts val="0"/>
              </a:spcAft>
            </a:pPr>
            <a:r>
              <a:rPr lang="en-US" sz="3600" dirty="0">
                <a:solidFill>
                  <a:srgbClr val="FF0000"/>
                </a:solidFill>
                <a:effectLst/>
                <a:latin typeface="TimesNewRomanPSMT"/>
                <a:ea typeface="Times New Roman" panose="02020603050405020304" pitchFamily="18" charset="0"/>
                <a:cs typeface="Times New Roman" panose="02020603050405020304" pitchFamily="18" charset="0"/>
              </a:rPr>
              <a:t>And if I go and prepare a place for you, I will come back and take you to be with me that you also may be where I am." </a:t>
            </a:r>
          </a:p>
          <a:p>
            <a:pPr marL="0" marR="0">
              <a:spcBef>
                <a:spcPts val="0"/>
              </a:spcBef>
              <a:spcAft>
                <a:spcPts val="0"/>
              </a:spcAft>
            </a:pPr>
            <a:endParaRPr lang="en-US" sz="3600" dirty="0">
              <a:solidFill>
                <a:srgbClr val="FF0000"/>
              </a:solidFill>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b="1" dirty="0">
                <a:solidFill>
                  <a:srgbClr val="FF0000"/>
                </a:solidFill>
                <a:effectLst/>
                <a:latin typeface="TimesNewRomanPSMT"/>
                <a:ea typeface="Times New Roman" panose="02020603050405020304" pitchFamily="18" charset="0"/>
                <a:cs typeface="Times New Roman" panose="02020603050405020304" pitchFamily="18" charset="0"/>
              </a:rPr>
              <a:t>John 14:1-3 </a:t>
            </a:r>
            <a:endParaRPr lang="en-US" sz="3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830692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402164" y="0"/>
            <a:ext cx="13141979"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8FABA46-EC0C-144B-8DE3-527C41CA0F92}"/>
              </a:ext>
            </a:extLst>
          </p:cNvPr>
          <p:cNvSpPr txBox="1"/>
          <p:nvPr/>
        </p:nvSpPr>
        <p:spPr>
          <a:xfrm>
            <a:off x="105103" y="252250"/>
            <a:ext cx="11498317" cy="6247864"/>
          </a:xfrm>
          <a:prstGeom prst="rect">
            <a:avLst/>
          </a:prstGeom>
          <a:noFill/>
        </p:spPr>
        <p:txBody>
          <a:bodyPr wrap="square">
            <a:spAutoFit/>
          </a:bodyPr>
          <a:lstStyle/>
          <a:p>
            <a:pPr marL="0" marR="0">
              <a:spcBef>
                <a:spcPts val="0"/>
              </a:spcBef>
              <a:spcAft>
                <a:spcPts val="0"/>
              </a:spcAft>
            </a:pPr>
            <a:r>
              <a:rPr lang="en-US" sz="4000" b="1" dirty="0">
                <a:solidFill>
                  <a:srgbClr val="FF0000"/>
                </a:solidFill>
                <a:effectLst/>
                <a:latin typeface="TimesNewRomanPSMT"/>
                <a:ea typeface="Times New Roman" panose="02020603050405020304" pitchFamily="18" charset="0"/>
                <a:cs typeface="Times New Roman" panose="02020603050405020304" pitchFamily="18" charset="0"/>
              </a:rPr>
              <a:t>There is a glorious future. </a:t>
            </a:r>
            <a:endParaRPr lang="en-US" sz="4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3600" dirty="0">
              <a:effectLst/>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Maybe all the other stuff is of greater and lesser importance at different times </a:t>
            </a:r>
            <a:r>
              <a:rPr lang="en-US" sz="3600" b="1" dirty="0">
                <a:solidFill>
                  <a:srgbClr val="FF0000"/>
                </a:solidFill>
                <a:effectLst/>
                <a:latin typeface="TimesNewRomanPSMT"/>
                <a:ea typeface="Times New Roman" panose="02020603050405020304" pitchFamily="18" charset="0"/>
                <a:cs typeface="Times New Roman" panose="02020603050405020304" pitchFamily="18" charset="0"/>
              </a:rPr>
              <a:t>but Jesus' prayer for unity for oneness is a call to humility about our beliefs. </a:t>
            </a:r>
          </a:p>
          <a:p>
            <a:pPr marL="0" marR="0">
              <a:spcBef>
                <a:spcPts val="0"/>
              </a:spcBef>
              <a:spcAft>
                <a:spcPts val="0"/>
              </a:spcAft>
            </a:pPr>
            <a:endParaRPr lang="en-US" sz="3600" dirty="0">
              <a:effectLst/>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Share unity, oneness with him and the father is a call worthy of following and in this shared table there is unity that </a:t>
            </a:r>
          </a:p>
          <a:p>
            <a:pPr marL="0" marR="0">
              <a:spcBef>
                <a:spcPts val="0"/>
              </a:spcBef>
              <a:spcAft>
                <a:spcPts val="0"/>
              </a:spcAft>
            </a:pPr>
            <a:r>
              <a:rPr lang="en-US" sz="3600" b="1" dirty="0">
                <a:solidFill>
                  <a:srgbClr val="FF0000"/>
                </a:solidFill>
                <a:effectLst/>
                <a:latin typeface="TimesNewRomanPSMT"/>
                <a:ea typeface="Times New Roman" panose="02020603050405020304" pitchFamily="18" charset="0"/>
                <a:cs typeface="Times New Roman" panose="02020603050405020304" pitchFamily="18" charset="0"/>
              </a:rPr>
              <a:t>Jesus is the savior, </a:t>
            </a:r>
          </a:p>
          <a:p>
            <a:pPr marL="0" marR="0">
              <a:spcBef>
                <a:spcPts val="0"/>
              </a:spcBef>
              <a:spcAft>
                <a:spcPts val="0"/>
              </a:spcAft>
            </a:pPr>
            <a:r>
              <a:rPr lang="en-US" sz="3600" b="1" dirty="0">
                <a:solidFill>
                  <a:srgbClr val="FF0000"/>
                </a:solidFill>
                <a:effectLst/>
                <a:latin typeface="TimesNewRomanPSMT"/>
                <a:ea typeface="Times New Roman" panose="02020603050405020304" pitchFamily="18" charset="0"/>
                <a:cs typeface="Times New Roman" panose="02020603050405020304" pitchFamily="18" charset="0"/>
              </a:rPr>
              <a:t>he calls us to love and serve</a:t>
            </a:r>
          </a:p>
          <a:p>
            <a:pPr marL="0" marR="0">
              <a:spcBef>
                <a:spcPts val="0"/>
              </a:spcBef>
              <a:spcAft>
                <a:spcPts val="0"/>
              </a:spcAft>
            </a:pPr>
            <a:r>
              <a:rPr lang="en-US" sz="3600" b="1" dirty="0">
                <a:solidFill>
                  <a:srgbClr val="FF0000"/>
                </a:solidFill>
                <a:effectLst/>
                <a:latin typeface="TimesNewRomanPSMT"/>
                <a:ea typeface="Times New Roman" panose="02020603050405020304" pitchFamily="18" charset="0"/>
                <a:cs typeface="Times New Roman" panose="02020603050405020304" pitchFamily="18" charset="0"/>
              </a:rPr>
              <a:t>there is a glorious future. </a:t>
            </a:r>
            <a:endParaRPr lang="en-US" sz="3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183669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67B3CF4-20D4-5645-B142-932BD5050BD3}"/>
              </a:ext>
            </a:extLst>
          </p:cNvPr>
          <p:cNvSpPr txBox="1"/>
          <p:nvPr/>
        </p:nvSpPr>
        <p:spPr>
          <a:xfrm>
            <a:off x="346840" y="462455"/>
            <a:ext cx="10689021" cy="6186309"/>
          </a:xfrm>
          <a:prstGeom prst="rect">
            <a:avLst/>
          </a:prstGeom>
          <a:noFill/>
        </p:spPr>
        <p:txBody>
          <a:bodyPr wrap="square">
            <a:spAutoFit/>
          </a:bodyPr>
          <a:lstStyle/>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This service makes me wish for us to be physically present with one another, to serve and to share in the table. </a:t>
            </a: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To practice open communion that all are welcomed to the table of the Lord. </a:t>
            </a:r>
          </a:p>
          <a:p>
            <a:pPr marL="0" marR="0">
              <a:spcBef>
                <a:spcPts val="0"/>
              </a:spcBef>
              <a:spcAft>
                <a:spcPts val="0"/>
              </a:spcAft>
            </a:pPr>
            <a:r>
              <a:rPr lang="en-US" sz="3600" dirty="0">
                <a:effectLst/>
                <a:latin typeface="TimesNewRomanPSMT"/>
                <a:ea typeface="Times New Roman" panose="02020603050405020304" pitchFamily="18" charset="0"/>
                <a:cs typeface="Times New Roman" panose="02020603050405020304" pitchFamily="18" charset="0"/>
              </a:rPr>
              <a:t>So separated physically we join together to share the Lord's table in the unity of Jesus our savior who has called us to love and serve and who is preparing for our glorious future with him. </a:t>
            </a:r>
          </a:p>
          <a:p>
            <a:pPr marL="0" marR="0">
              <a:spcBef>
                <a:spcPts val="0"/>
              </a:spcBef>
              <a:spcAft>
                <a:spcPts val="0"/>
              </a:spcAft>
            </a:pPr>
            <a:endParaRPr lang="en-US" sz="3600" dirty="0">
              <a:latin typeface="TimesNewRomanPSMT"/>
              <a:ea typeface="Times New Roman" panose="02020603050405020304" pitchFamily="18" charset="0"/>
              <a:cs typeface="Times New Roman" panose="02020603050405020304" pitchFamily="18" charset="0"/>
            </a:endParaRPr>
          </a:p>
          <a:p>
            <a:pPr marL="0" marR="0">
              <a:spcBef>
                <a:spcPts val="0"/>
              </a:spcBef>
              <a:spcAft>
                <a:spcPts val="0"/>
              </a:spcAft>
            </a:pPr>
            <a:r>
              <a:rPr lang="en-US" sz="3600" b="1" dirty="0">
                <a:solidFill>
                  <a:srgbClr val="FF0000"/>
                </a:solidFill>
                <a:effectLst/>
                <a:latin typeface="TimesNewRomanPSMT"/>
                <a:ea typeface="Times New Roman" panose="02020603050405020304" pitchFamily="18" charset="0"/>
                <a:cs typeface="Times New Roman" panose="02020603050405020304" pitchFamily="18" charset="0"/>
              </a:rPr>
              <a:t>Welcome to the table. </a:t>
            </a:r>
            <a:endParaRPr lang="en-US" sz="3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567664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rotWithShape="1">
          <a:blip r:embed="rId3"/>
          <a:srcRect l="17734" r="8468" b="-2"/>
          <a:stretch/>
        </p:blipFill>
        <p:spPr>
          <a:xfrm>
            <a:off x="7794519" y="3506112"/>
            <a:ext cx="4397481" cy="3351888"/>
          </a:xfrm>
          <a:custGeom>
            <a:avLst/>
            <a:gdLst/>
            <a:ahLst/>
            <a:cxnLst/>
            <a:rect l="l" t="t" r="r" b="b"/>
            <a:pathLst>
              <a:path w="4397481" h="3351888">
                <a:moveTo>
                  <a:pt x="0" y="0"/>
                </a:moveTo>
                <a:lnTo>
                  <a:pt x="4397481" y="0"/>
                </a:lnTo>
                <a:lnTo>
                  <a:pt x="4397481" y="3351888"/>
                </a:lnTo>
                <a:lnTo>
                  <a:pt x="1552363" y="3351888"/>
                </a:lnTo>
                <a:close/>
              </a:path>
            </a:pathLst>
          </a:custGeom>
        </p:spPr>
      </p:pic>
      <p:pic>
        <p:nvPicPr>
          <p:cNvPr id="1026" name="Picture 2" descr="The Real Meaning of Foot Washing for Christians - Beliefnet">
            <a:extLst>
              <a:ext uri="{FF2B5EF4-FFF2-40B4-BE49-F238E27FC236}">
                <a16:creationId xmlns:a16="http://schemas.microsoft.com/office/drawing/2014/main" id="{FE498443-7E1F-0340-BF59-F8E51412DD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7" r="1" b="1"/>
          <a:stretch/>
        </p:blipFill>
        <p:spPr bwMode="auto">
          <a:xfrm>
            <a:off x="20" y="10"/>
            <a:ext cx="9154673" cy="6863475"/>
          </a:xfrm>
          <a:custGeom>
            <a:avLst/>
            <a:gdLst/>
            <a:ahLst/>
            <a:cxnLst/>
            <a:rect l="l" t="t" r="r" b="b"/>
            <a:pathLst>
              <a:path w="9154693" h="6863485">
                <a:moveTo>
                  <a:pt x="0" y="0"/>
                </a:moveTo>
                <a:lnTo>
                  <a:pt x="5976000" y="0"/>
                </a:lnTo>
                <a:lnTo>
                  <a:pt x="9154693"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5" r:link="rId6">
            <a:extLst>
              <a:ext uri="{28A0092B-C50C-407E-A947-70E740481C1C}">
                <a14:useLocalDpi xmlns:a14="http://schemas.microsoft.com/office/drawing/2010/main" val="0"/>
              </a:ext>
            </a:extLst>
          </a:blip>
          <a:srcRect t="18022" r="-1" b="-1"/>
          <a:stretch>
            <a:fillRect/>
          </a:stretch>
        </p:blipFill>
        <p:spPr bwMode="auto">
          <a:xfrm>
            <a:off x="6168189" y="10"/>
            <a:ext cx="6023811" cy="3346394"/>
          </a:xfrm>
          <a:custGeom>
            <a:avLst/>
            <a:gdLst/>
            <a:ahLst/>
            <a:cxnLst/>
            <a:rect l="l" t="t" r="r" b="b"/>
            <a:pathLst>
              <a:path w="6023811" h="3346404">
                <a:moveTo>
                  <a:pt x="0" y="0"/>
                </a:moveTo>
                <a:lnTo>
                  <a:pt x="6023811" y="0"/>
                </a:lnTo>
                <a:lnTo>
                  <a:pt x="6023811" y="3346404"/>
                </a:lnTo>
                <a:lnTo>
                  <a:pt x="1549824" y="3346404"/>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80346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ight Triangle 19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Rectangle 193">
            <a:extLst>
              <a:ext uri="{FF2B5EF4-FFF2-40B4-BE49-F238E27FC236}">
                <a16:creationId xmlns:a16="http://schemas.microsoft.com/office/drawing/2014/main" id="{C37E9D4B-7BFA-4D10-B666-547BAC4994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Numbers 6:24-26 - Bible verse (KJV) - DailyVerses.net">
            <a:extLst>
              <a:ext uri="{FF2B5EF4-FFF2-40B4-BE49-F238E27FC236}">
                <a16:creationId xmlns:a16="http://schemas.microsoft.com/office/drawing/2014/main" id="{E39467EF-505B-8F44-B832-D0B8690C1B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649" b="-1"/>
          <a:stretch/>
        </p:blipFill>
        <p:spPr bwMode="auto">
          <a:xfrm>
            <a:off x="641774" y="587666"/>
            <a:ext cx="10905053" cy="560788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t="13114" r="2" b="2"/>
          <a:stretch>
            <a:fillRect/>
          </a:stretch>
        </p:blipFill>
        <p:spPr bwMode="auto">
          <a:xfrm>
            <a:off x="7532705" y="4301228"/>
            <a:ext cx="4015221" cy="1894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4839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912247"/>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siculos .jpg" descr="Versiculos .jpg">
            <a:extLst>
              <a:ext uri="{FF2B5EF4-FFF2-40B4-BE49-F238E27FC236}">
                <a16:creationId xmlns:a16="http://schemas.microsoft.com/office/drawing/2014/main" id="{21BFE995-2DED-1746-A950-A5ECBA3B907B}"/>
              </a:ext>
            </a:extLst>
          </p:cNvPr>
          <p:cNvPicPr>
            <a:picLocks noChangeAspect="1"/>
          </p:cNvPicPr>
          <p:nvPr/>
        </p:nvPicPr>
        <p:blipFill>
          <a:blip r:embed="rId2"/>
          <a:stretch>
            <a:fillRect/>
          </a:stretch>
        </p:blipFill>
        <p:spPr>
          <a:xfrm>
            <a:off x="0" y="0"/>
            <a:ext cx="12739816" cy="6858000"/>
          </a:xfrm>
          <a:prstGeom prst="rect">
            <a:avLst/>
          </a:prstGeom>
          <a:ln w="12700">
            <a:miter lim="400000"/>
          </a:ln>
        </p:spPr>
      </p:pic>
      <p:pic>
        <p:nvPicPr>
          <p:cNvPr id="3" name="Picture 2" descr="Communion Service-Love Wins - Sermons &amp; Articles">
            <a:extLst>
              <a:ext uri="{FF2B5EF4-FFF2-40B4-BE49-F238E27FC236}">
                <a16:creationId xmlns:a16="http://schemas.microsoft.com/office/drawing/2014/main" id="{2B197057-E35D-3B46-A123-8B386DCB6398}"/>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31709" r="8309" b="-2"/>
          <a:stretch>
            <a:fillRect/>
          </a:stretch>
        </p:blipFill>
        <p:spPr bwMode="auto">
          <a:xfrm>
            <a:off x="10466173" y="4978206"/>
            <a:ext cx="2273643" cy="1800948"/>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726744"/>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3719</TotalTime>
  <Words>2753</Words>
  <Application>Microsoft Macintosh PowerPoint</Application>
  <PresentationFormat>Widescreen</PresentationFormat>
  <Paragraphs>231</Paragraphs>
  <Slides>40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Meiryo</vt:lpstr>
      <vt:lpstr>Arial</vt:lpstr>
      <vt:lpstr>Calibri</vt:lpstr>
      <vt:lpstr>Calibri Light</vt:lpstr>
      <vt:lpstr>Times New Roman</vt:lpstr>
      <vt:lpstr>TimesNewRomanPSMT</vt:lpstr>
      <vt:lpstr>Office Theme</vt:lpstr>
      <vt:lpstr> </vt:lpstr>
      <vt:lpstr>    Why we need to talk about the Communion Service? </vt:lpstr>
      <vt:lpstr>THE TABLE OF THE LORD</vt:lpstr>
      <vt:lpstr>PowerPoint Presentation</vt:lpstr>
      <vt:lpstr>PowerPoint Presentation</vt:lpstr>
      <vt:lpstr>     They have cashed in their lives and gone all-in with Jesus.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path of serving rather than being served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Ebenezer Samuel</dc:creator>
  <cp:lastModifiedBy>Ebenezer Samuel</cp:lastModifiedBy>
  <cp:revision>16</cp:revision>
  <dcterms:created xsi:type="dcterms:W3CDTF">2021-09-28T20:54:19Z</dcterms:created>
  <dcterms:modified xsi:type="dcterms:W3CDTF">2021-10-02T12:23:57Z</dcterms:modified>
</cp:coreProperties>
</file>