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386" r:id="rId2"/>
    <p:sldId id="397" r:id="rId3"/>
    <p:sldId id="388" r:id="rId4"/>
    <p:sldId id="256" r:id="rId5"/>
    <p:sldId id="387" r:id="rId6"/>
    <p:sldId id="384" r:id="rId7"/>
    <p:sldId id="257" r:id="rId8"/>
    <p:sldId id="259" r:id="rId9"/>
    <p:sldId id="391" r:id="rId10"/>
    <p:sldId id="258" r:id="rId11"/>
    <p:sldId id="353" r:id="rId12"/>
    <p:sldId id="392" r:id="rId13"/>
    <p:sldId id="393" r:id="rId14"/>
    <p:sldId id="394" r:id="rId15"/>
    <p:sldId id="395" r:id="rId16"/>
    <p:sldId id="396" r:id="rId17"/>
    <p:sldId id="354" r:id="rId18"/>
    <p:sldId id="398" r:id="rId19"/>
    <p:sldId id="355" r:id="rId20"/>
    <p:sldId id="358" r:id="rId21"/>
    <p:sldId id="399" r:id="rId22"/>
    <p:sldId id="400" r:id="rId23"/>
    <p:sldId id="357" r:id="rId24"/>
    <p:sldId id="356" r:id="rId25"/>
    <p:sldId id="401" r:id="rId26"/>
    <p:sldId id="404" r:id="rId27"/>
    <p:sldId id="402" r:id="rId28"/>
    <p:sldId id="405" r:id="rId29"/>
    <p:sldId id="406" r:id="rId30"/>
    <p:sldId id="407" r:id="rId31"/>
    <p:sldId id="403" r:id="rId32"/>
    <p:sldId id="408" r:id="rId33"/>
    <p:sldId id="409" r:id="rId34"/>
    <p:sldId id="410" r:id="rId35"/>
    <p:sldId id="411" r:id="rId36"/>
    <p:sldId id="377" r:id="rId37"/>
    <p:sldId id="412" r:id="rId38"/>
    <p:sldId id="260" r:id="rId39"/>
    <p:sldId id="389" r:id="rId40"/>
    <p:sldId id="359" r:id="rId41"/>
    <p:sldId id="378" r:id="rId42"/>
    <p:sldId id="415" r:id="rId43"/>
    <p:sldId id="376" r:id="rId44"/>
    <p:sldId id="380" r:id="rId45"/>
    <p:sldId id="37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903563-BF19-DE4F-976C-505A58ECFCF6}" type="datetimeFigureOut">
              <a:rPr lang="en-US" smtClean="0"/>
              <a:t>11/19/21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FE4BC-2011-7640-BA45-1353AC5E30DF}" type="slidenum">
              <a:rPr lang="en-US" smtClean="0"/>
              <a:t>‹#›</a:t>
            </a:fld>
            <a:endParaRPr lang="en-US"/>
          </a:p>
        </p:txBody>
      </p:sp>
    </p:spTree>
    <p:extLst>
      <p:ext uri="{BB962C8B-B14F-4D97-AF65-F5344CB8AC3E}">
        <p14:creationId xmlns:p14="http://schemas.microsoft.com/office/powerpoint/2010/main" val="974933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t>
            </a:r>
            <a:r>
              <a:rPr lang="en-US" b="0" i="0" u="none" strike="noStrike" dirty="0">
                <a:solidFill>
                  <a:srgbClr val="666666"/>
                </a:solidFill>
                <a:effectLst/>
                <a:latin typeface="Verdana" panose="020B0604030504040204" pitchFamily="34" charset="0"/>
              </a:rPr>
              <a:t>Happy Sabbath children of the the Most High!</a:t>
            </a:r>
          </a:p>
          <a:p>
            <a:br>
              <a:rPr lang="en-US" dirty="0"/>
            </a:br>
            <a:r>
              <a:rPr lang="en-US" b="0" i="0" u="none" strike="noStrike" dirty="0">
                <a:solidFill>
                  <a:srgbClr val="666666"/>
                </a:solidFill>
                <a:effectLst/>
                <a:latin typeface="Verdana" panose="020B0604030504040204" pitchFamily="34" charset="0"/>
              </a:rPr>
              <a:t>What a joy to congregate this sabbath morning,</a:t>
            </a:r>
            <a:br>
              <a:rPr lang="en-US" dirty="0"/>
            </a:br>
            <a:r>
              <a:rPr lang="en-US" b="0" i="0" u="none" strike="noStrike" dirty="0">
                <a:solidFill>
                  <a:srgbClr val="666666"/>
                </a:solidFill>
                <a:effectLst/>
                <a:latin typeface="Verdana" panose="020B0604030504040204" pitchFamily="34" charset="0"/>
              </a:rPr>
              <a:t>Let us thank our heavenly father for keeping us in the perfect since we left here last Sabbath, His goodness has been with us in our various activities through the week.</a:t>
            </a:r>
            <a:br>
              <a:rPr lang="en-US" dirty="0"/>
            </a:br>
            <a:br>
              <a:rPr lang="en-US" dirty="0"/>
            </a:br>
            <a:r>
              <a:rPr lang="en-US" b="0" i="0" u="none" strike="noStrike" dirty="0">
                <a:solidFill>
                  <a:srgbClr val="666666"/>
                </a:solidFill>
                <a:effectLst/>
                <a:latin typeface="Verdana" panose="020B0604030504040204" pitchFamily="34" charset="0"/>
              </a:rPr>
              <a:t>Let us thank our Lord always and may we increase in the knowledge of the Lord during this Sabbath celebration  that are enriching and helpful in our Spiritual life.</a:t>
            </a:r>
            <a:br>
              <a:rPr lang="en-US" dirty="0"/>
            </a:br>
            <a:r>
              <a:rPr lang="en-US" b="0" i="0" u="none" strike="noStrike" dirty="0">
                <a:solidFill>
                  <a:srgbClr val="666666"/>
                </a:solidFill>
                <a:effectLst/>
                <a:latin typeface="Verdana" panose="020B0604030504040204" pitchFamily="34" charset="0"/>
              </a:rPr>
              <a:t>May God be with you until we finish. Stay blessed in the Lord</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a:t>
            </a:fld>
            <a:endParaRPr lang="en-US"/>
          </a:p>
        </p:txBody>
      </p:sp>
    </p:spTree>
    <p:extLst>
      <p:ext uri="{BB962C8B-B14F-4D97-AF65-F5344CB8AC3E}">
        <p14:creationId xmlns:p14="http://schemas.microsoft.com/office/powerpoint/2010/main" val="2990740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This week, we will be celebrating the national holiday of Thanksgiving.</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The first Thanksgiving celebrated in the United States is dated in October of 1621 when the Pilgrims and the Native Americans shared the harvest feast.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endParaRPr lang="en-US" b="0" i="1" u="none" strike="noStrike" dirty="0">
              <a:solidFill>
                <a:srgbClr val="0A0A0A"/>
              </a:solidFill>
              <a:effectLst/>
              <a:latin typeface="colfax-web"/>
            </a:endParaRPr>
          </a:p>
          <a:p>
            <a:pPr algn="l"/>
            <a:r>
              <a:rPr lang="en-US" b="0" i="1" u="none" strike="noStrike" dirty="0">
                <a:solidFill>
                  <a:srgbClr val="0A0A0A"/>
                </a:solidFill>
                <a:effectLst/>
                <a:latin typeface="colfax-web"/>
              </a:rPr>
              <a:t>“We are so thankful for all the members who are present here in the church and those who are tuning in to watch us online today!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Although we have a particular Thanksgiving day that we celebrate as a nation, throughout history, peoples and nations and families have celebrated days of remembrance and thanksgiving, as well as day of corporate repentance and renewal.  Thanksgiving should not be a yearly event but everyday we have to give Thanks to God our creator.</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endParaRPr lang="en-US" b="0" i="1" u="none" strike="noStrike" dirty="0">
              <a:solidFill>
                <a:srgbClr val="0A0A0A"/>
              </a:solidFill>
              <a:effectLst/>
              <a:latin typeface="colfax-web"/>
            </a:endParaRPr>
          </a:p>
          <a:p>
            <a:pPr algn="l"/>
            <a:endParaRPr lang="en-US" b="0" i="1" u="none" strike="noStrike" dirty="0">
              <a:solidFill>
                <a:srgbClr val="0A0A0A"/>
              </a:solidFill>
              <a:effectLst/>
              <a:latin typeface="colfax-web"/>
            </a:endParaRPr>
          </a:p>
          <a:p>
            <a:r>
              <a:rPr lang="en-US" dirty="0"/>
              <a:t>Happy Thanksgiving.</a:t>
            </a:r>
          </a:p>
          <a:p>
            <a:endParaRPr lang="en-US" dirty="0"/>
          </a:p>
          <a:p>
            <a:r>
              <a:rPr lang="en-US" dirty="0"/>
              <a:t>Let us pray.</a:t>
            </a:r>
          </a:p>
        </p:txBody>
      </p:sp>
      <p:sp>
        <p:nvSpPr>
          <p:cNvPr id="4" name="Slide Number Placeholder 3"/>
          <p:cNvSpPr>
            <a:spLocks noGrp="1"/>
          </p:cNvSpPr>
          <p:nvPr>
            <p:ph type="sldNum" sz="quarter" idx="5"/>
          </p:nvPr>
        </p:nvSpPr>
        <p:spPr/>
        <p:txBody>
          <a:bodyPr/>
          <a:lstStyle/>
          <a:p>
            <a:fld id="{C47FE4BC-2011-7640-BA45-1353AC5E30DF}" type="slidenum">
              <a:rPr lang="en-US" smtClean="0"/>
              <a:t>2</a:t>
            </a:fld>
            <a:endParaRPr lang="en-US"/>
          </a:p>
        </p:txBody>
      </p:sp>
    </p:spTree>
    <p:extLst>
      <p:ext uri="{BB962C8B-B14F-4D97-AF65-F5344CB8AC3E}">
        <p14:creationId xmlns:p14="http://schemas.microsoft.com/office/powerpoint/2010/main" val="193449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years ago, I was invited for a house-warming ceremony through a friend who was working in the house as a nanny.  The owner was a Jewish gentleman and was a film producer. I was asked to bless the house as they just moved into this beautiful big house. I was humbled at this honor at the same time perplexed as to what would I say to a Jewish family on an occasion like that. The Holy Spirit gave me a passage from the book of Deuteronomy. </a:t>
            </a:r>
          </a:p>
          <a:p>
            <a:r>
              <a:rPr lang="en-US" dirty="0"/>
              <a:t>I want to thank Jessica for reading the scripture this morning. It is an appropriate passage for us as we contemplate on God’s goodness during this Thanksgiving season. </a:t>
            </a: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In this morning’s text, Moses urges the people of Israel to remember the Lord – as they enter the Promised Land with all its beauty and bounty – they are to remember the Lord – to be obedient and thankful.</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“Deuteronomy” means “the second giving of the Law.”</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After four hundred years of slavery in Egypt, God delivers Israel.  God frees them and brings them through the Red Sea and into the wilderness of Sinai, where, due to their sin, they wander for forty years – until all of the adults – except for Joshua and Caleb – die – and then, with Moses’ death, Joshua and Caleb lead the children into the Promised Land.</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3</a:t>
            </a:fld>
            <a:endParaRPr lang="en-US"/>
          </a:p>
        </p:txBody>
      </p:sp>
    </p:spTree>
    <p:extLst>
      <p:ext uri="{BB962C8B-B14F-4D97-AF65-F5344CB8AC3E}">
        <p14:creationId xmlns:p14="http://schemas.microsoft.com/office/powerpoint/2010/main" val="1703260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dirty="0">
                <a:solidFill>
                  <a:srgbClr val="000000"/>
                </a:solidFill>
                <a:effectLst/>
                <a:latin typeface="system-ui"/>
              </a:rPr>
              <a:t>In verse  #1. Moses says Be Careful.</a:t>
            </a:r>
          </a:p>
          <a:p>
            <a:endParaRPr lang="en-US" b="1" i="0" u="none" strike="noStrike" dirty="0">
              <a:solidFill>
                <a:srgbClr val="000000"/>
              </a:solidFill>
              <a:effectLst/>
              <a:latin typeface="system-ui"/>
            </a:endParaRPr>
          </a:p>
          <a:p>
            <a:r>
              <a:rPr lang="en-US" b="1" i="0" u="none" strike="noStrike" dirty="0">
                <a:solidFill>
                  <a:srgbClr val="000000"/>
                </a:solidFill>
                <a:effectLst/>
                <a:latin typeface="system-ui"/>
              </a:rPr>
              <a:t> Read Deuteronomy 8:1 - </a:t>
            </a:r>
            <a:r>
              <a:rPr lang="en-US" b="0" i="0" u="none" strike="noStrike" dirty="0">
                <a:solidFill>
                  <a:srgbClr val="000000"/>
                </a:solidFill>
                <a:effectLst/>
                <a:latin typeface="system-ui"/>
              </a:rPr>
              <a:t>Be careful to follow every command I am giving you today, so that you may live and increase and may enter and possess the land the Lord promised on oath to your ancestors. </a:t>
            </a:r>
          </a:p>
          <a:p>
            <a:endParaRPr lang="en-US" b="0" i="0" u="none" strike="noStrike" dirty="0">
              <a:solidFill>
                <a:srgbClr val="000000"/>
              </a:solidFill>
              <a:effectLst/>
              <a:latin typeface="system-ui"/>
            </a:endParaRPr>
          </a:p>
          <a:p>
            <a:r>
              <a:rPr lang="en-US" b="0" i="0" u="none" strike="noStrike" dirty="0">
                <a:solidFill>
                  <a:srgbClr val="000000"/>
                </a:solidFill>
                <a:effectLst/>
                <a:latin typeface="system-ui"/>
              </a:rPr>
              <a:t>The instructions of Moses begins with a word of caution, “Be Careful.”</a:t>
            </a:r>
          </a:p>
          <a:p>
            <a:r>
              <a:rPr lang="en-US" b="0" i="0" u="none" strike="noStrike" dirty="0">
                <a:solidFill>
                  <a:srgbClr val="000000"/>
                </a:solidFill>
                <a:effectLst/>
                <a:latin typeface="Verdana" panose="020B0604030504040204" pitchFamily="34" charset="0"/>
              </a:rPr>
              <a:t>The message is loud and clear: be careful to obey </a:t>
            </a:r>
            <a:r>
              <a:rPr lang="en-US" b="0" i="1" u="none" strike="noStrike" dirty="0">
                <a:solidFill>
                  <a:srgbClr val="000000"/>
                </a:solidFill>
                <a:effectLst/>
                <a:latin typeface="Verdana" panose="020B0604030504040204" pitchFamily="34" charset="0"/>
              </a:rPr>
              <a:t>every</a:t>
            </a:r>
            <a:r>
              <a:rPr lang="en-US" b="0" i="0" u="none" strike="noStrike" dirty="0">
                <a:solidFill>
                  <a:srgbClr val="000000"/>
                </a:solidFill>
                <a:effectLst/>
                <a:latin typeface="Verdana" panose="020B0604030504040204" pitchFamily="34" charset="0"/>
              </a:rPr>
              <a:t> and </a:t>
            </a:r>
            <a:r>
              <a:rPr lang="en-US" b="0" i="1" u="none" strike="noStrike" dirty="0">
                <a:solidFill>
                  <a:srgbClr val="000000"/>
                </a:solidFill>
                <a:effectLst/>
                <a:latin typeface="Verdana" panose="020B0604030504040204" pitchFamily="34" charset="0"/>
              </a:rPr>
              <a:t>all </a:t>
            </a:r>
            <a:r>
              <a:rPr lang="en-US" b="0" i="0" u="none" strike="noStrike" dirty="0">
                <a:solidFill>
                  <a:srgbClr val="000000"/>
                </a:solidFill>
                <a:effectLst/>
                <a:latin typeface="Verdana" panose="020B0604030504040204" pitchFamily="34" charset="0"/>
              </a:rPr>
              <a:t>commands of God. </a:t>
            </a:r>
          </a:p>
          <a:p>
            <a:endParaRPr lang="en-US" b="0" i="0" u="none" strike="noStrike" dirty="0">
              <a:solidFill>
                <a:srgbClr val="000000"/>
              </a:solidFill>
              <a:effectLst/>
              <a:latin typeface="Verdana" panose="020B0604030504040204" pitchFamily="34" charset="0"/>
            </a:endParaRPr>
          </a:p>
          <a:p>
            <a:r>
              <a:rPr lang="en-US" b="0" i="0" u="none" strike="noStrike" dirty="0">
                <a:solidFill>
                  <a:srgbClr val="000000"/>
                </a:solidFill>
                <a:effectLst/>
                <a:latin typeface="Verdana" panose="020B0604030504040204" pitchFamily="34" charset="0"/>
              </a:rPr>
              <a:t>Some would consider these many statements as mindless repetition. Why this “overkill”? Over emphasis.</a:t>
            </a:r>
          </a:p>
          <a:p>
            <a:endParaRPr lang="en-US" b="0" i="0" u="none" strike="noStrike" dirty="0">
              <a:solidFill>
                <a:srgbClr val="000000"/>
              </a:solidFill>
              <a:effectLst/>
              <a:latin typeface="Verdana" panose="020B0604030504040204" pitchFamily="34" charset="0"/>
            </a:endParaRPr>
          </a:p>
          <a:p>
            <a:r>
              <a:rPr lang="en-US" b="0" i="0" u="none" strike="noStrike" dirty="0">
                <a:solidFill>
                  <a:srgbClr val="000000"/>
                </a:solidFill>
                <a:effectLst/>
                <a:latin typeface="Verdana" panose="020B0604030504040204" pitchFamily="34" charset="0"/>
              </a:rPr>
              <a:t>Because humanity has proven since the beginning that it is nearly unfailingly </a:t>
            </a:r>
            <a:r>
              <a:rPr lang="en-US" b="0" i="1" u="none" strike="noStrike" dirty="0">
                <a:solidFill>
                  <a:srgbClr val="000000"/>
                </a:solidFill>
                <a:effectLst/>
                <a:latin typeface="Verdana" panose="020B0604030504040204" pitchFamily="34" charset="0"/>
              </a:rPr>
              <a:t>not</a:t>
            </a:r>
            <a:r>
              <a:rPr lang="en-US" b="0" i="0" u="none" strike="noStrike" dirty="0">
                <a:solidFill>
                  <a:srgbClr val="000000"/>
                </a:solidFill>
                <a:effectLst/>
                <a:latin typeface="Verdana" panose="020B0604030504040204" pitchFamily="34" charset="0"/>
              </a:rPr>
              <a:t> careful. Were Adam and Eve careful to obey all that God commanded? No, and their progeny, all humanity, has followed in their footsteps ever since.</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4</a:t>
            </a:fld>
            <a:endParaRPr lang="en-US"/>
          </a:p>
        </p:txBody>
      </p:sp>
    </p:spTree>
    <p:extLst>
      <p:ext uri="{BB962C8B-B14F-4D97-AF65-F5344CB8AC3E}">
        <p14:creationId xmlns:p14="http://schemas.microsoft.com/office/powerpoint/2010/main" val="2704261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baseline="30000" dirty="0">
                <a:solidFill>
                  <a:srgbClr val="000000"/>
                </a:solidFill>
                <a:effectLst/>
                <a:latin typeface="system-ui"/>
              </a:rPr>
              <a:t>,</a:t>
            </a:r>
            <a:r>
              <a:rPr lang="en-US" sz="1200" b="1" i="0" u="none" strike="noStrike" baseline="30000" dirty="0">
                <a:solidFill>
                  <a:srgbClr val="000000"/>
                </a:solidFill>
                <a:effectLst/>
                <a:latin typeface="system-ui"/>
              </a:rPr>
              <a:t> </a:t>
            </a:r>
          </a:p>
          <a:p>
            <a:r>
              <a:rPr lang="en-US" sz="1200" b="1" i="0" u="none" strike="noStrike" baseline="30000" dirty="0">
                <a:solidFill>
                  <a:srgbClr val="000000"/>
                </a:solidFill>
                <a:effectLst/>
                <a:latin typeface="system-ui"/>
              </a:rPr>
              <a:t>#2, Moses says, </a:t>
            </a:r>
            <a:r>
              <a:rPr lang="en-US" b="1" i="0" u="none" strike="noStrike" baseline="30000" dirty="0">
                <a:solidFill>
                  <a:srgbClr val="000000"/>
                </a:solidFill>
                <a:effectLst/>
                <a:latin typeface="system-ui"/>
              </a:rPr>
              <a:t> </a:t>
            </a:r>
          </a:p>
          <a:p>
            <a:r>
              <a:rPr lang="en-US" b="1" i="0" u="none" strike="noStrike" baseline="30000" dirty="0">
                <a:solidFill>
                  <a:srgbClr val="000000"/>
                </a:solidFill>
                <a:effectLst/>
                <a:latin typeface="system-ui"/>
              </a:rPr>
              <a:t>2 </a:t>
            </a:r>
            <a:r>
              <a:rPr lang="en-US" b="0" i="0" u="none" strike="noStrike" dirty="0">
                <a:solidFill>
                  <a:srgbClr val="000000"/>
                </a:solidFill>
                <a:effectLst/>
                <a:latin typeface="system-ui"/>
              </a:rPr>
              <a:t>Remember how the Lord your God led you all the way in the wilderness these forty years, to humble and test you in order to know what was in your heart, whether or not you would keep his commands.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PT Sans" panose="020B0503020203020204" pitchFamily="34" charset="77"/>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PT Sans" panose="020B0503020203020204" pitchFamily="34" charset="77"/>
                <a:ea typeface="Times New Roman" panose="02020603050405020304" pitchFamily="18" charset="0"/>
              </a:rPr>
              <a:t>“You shall remember all the way which Yahweh your God has led you these forty years in the wilderness”</a:t>
            </a:r>
            <a:r>
              <a:rPr lang="en-US" sz="1800" dirty="0">
                <a:solidFill>
                  <a:srgbClr val="000000"/>
                </a:solidFill>
                <a:effectLst/>
                <a:latin typeface="PT Sans" panose="020B0503020203020204" pitchFamily="34" charset="77"/>
                <a:ea typeface="Times New Roman" panose="02020603050405020304" pitchFamily="18" charset="0"/>
              </a:rPr>
              <a:t> (v. 2a).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Remembering is important, and God modeled that for us. God remembered his covenant with Israel, and that led him save Noah and the other inhabitants of the ark (Genesis 8:1)—and to promise never again to destroy all flesh by floods (Genesis 9:15)—and to redeem his people from slavery in Egypt (Exodus 2:24; 6:5)—and to show compassion (Psalm 106:45)—and to provide food (Psalm 111:5; see also Psalm 105:8ff.; 115:12). In other words, remembrance goes beyond bringing something from the past to mind. Remembrance leads to action—to response. The 4th command begins with this reminder to remember the Sabbath.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PT Sans" panose="020B0503020203020204" pitchFamily="34" charset="77"/>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Remembrance solidifies relationships.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5</a:t>
            </a:fld>
            <a:endParaRPr lang="en-US"/>
          </a:p>
        </p:txBody>
      </p:sp>
    </p:spTree>
    <p:extLst>
      <p:ext uri="{BB962C8B-B14F-4D97-AF65-F5344CB8AC3E}">
        <p14:creationId xmlns:p14="http://schemas.microsoft.com/office/powerpoint/2010/main" val="222543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500"/>
              </a:spcAft>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1500"/>
              </a:spcAft>
            </a:pPr>
            <a:r>
              <a:rPr lang="en-US" sz="1800" dirty="0">
                <a:solidFill>
                  <a:srgbClr val="000000"/>
                </a:solidFill>
                <a:effectLst/>
                <a:latin typeface="PT Sans" panose="020B0503020203020204" pitchFamily="34" charset="77"/>
                <a:ea typeface="Times New Roman" panose="02020603050405020304" pitchFamily="18" charset="0"/>
              </a:rPr>
              <a:t>God called the Israelites to wear a fringe on their garments “so that when you see it, you will remember all the commandments of the Lord and do them, and not follow the lust of your own heart and your own eyes” (Numbers 15:40). </a:t>
            </a:r>
          </a:p>
          <a:p>
            <a:pPr marL="0" marR="0">
              <a:spcBef>
                <a:spcPts val="0"/>
              </a:spcBef>
              <a:spcAft>
                <a:spcPts val="1500"/>
              </a:spcAft>
            </a:pPr>
            <a:endParaRPr lang="en-US" sz="1800" dirty="0">
              <a:solidFill>
                <a:srgbClr val="000000"/>
              </a:solidFill>
              <a:effectLst/>
              <a:latin typeface="PT Sans" panose="020B0503020203020204" pitchFamily="34" charset="77"/>
              <a:ea typeface="Times New Roman" panose="02020603050405020304" pitchFamily="18" charset="0"/>
            </a:endParaRPr>
          </a:p>
          <a:p>
            <a:pPr marL="0" marR="0">
              <a:spcBef>
                <a:spcPts val="0"/>
              </a:spcBef>
              <a:spcAft>
                <a:spcPts val="1500"/>
              </a:spcAft>
            </a:pPr>
            <a:r>
              <a:rPr lang="en-US" sz="1800" dirty="0">
                <a:solidFill>
                  <a:srgbClr val="000000"/>
                </a:solidFill>
                <a:effectLst/>
                <a:latin typeface="PT Sans" panose="020B0503020203020204" pitchFamily="34" charset="77"/>
                <a:ea typeface="Times New Roman" panose="02020603050405020304" pitchFamily="18" charset="0"/>
              </a:rPr>
              <a:t>In other words, remembrance goes beyond bringing something from the past to mind. It leads to action—to response.</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6</a:t>
            </a:fld>
            <a:endParaRPr lang="en-US"/>
          </a:p>
        </p:txBody>
      </p:sp>
    </p:spTree>
    <p:extLst>
      <p:ext uri="{BB962C8B-B14F-4D97-AF65-F5344CB8AC3E}">
        <p14:creationId xmlns:p14="http://schemas.microsoft.com/office/powerpoint/2010/main" val="1538259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baseline="30000" dirty="0">
                <a:solidFill>
                  <a:srgbClr val="000000"/>
                </a:solidFill>
                <a:effectLst/>
                <a:latin typeface="system-ui"/>
              </a:rPr>
              <a:t>2 </a:t>
            </a:r>
            <a:r>
              <a:rPr lang="en-US" b="0" i="0" u="none" strike="noStrike" dirty="0">
                <a:solidFill>
                  <a:srgbClr val="000000"/>
                </a:solidFill>
                <a:effectLst/>
                <a:latin typeface="system-ui"/>
              </a:rPr>
              <a:t>Remember how the Lord your God led you all the way in the wilderness these forty years, to humble and test you in order to know what was in your heart, whether or not you would keep his commands.</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7</a:t>
            </a:fld>
            <a:endParaRPr lang="en-US"/>
          </a:p>
        </p:txBody>
      </p:sp>
    </p:spTree>
    <p:extLst>
      <p:ext uri="{BB962C8B-B14F-4D97-AF65-F5344CB8AC3E}">
        <p14:creationId xmlns:p14="http://schemas.microsoft.com/office/powerpoint/2010/main" val="436347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baseline="30000" dirty="0">
                <a:solidFill>
                  <a:srgbClr val="000000"/>
                </a:solidFill>
                <a:effectLst/>
                <a:latin typeface="system-ui"/>
              </a:rPr>
              <a:t>3 </a:t>
            </a:r>
            <a:r>
              <a:rPr lang="en-US" b="0" i="0" dirty="0">
                <a:solidFill>
                  <a:srgbClr val="000000"/>
                </a:solidFill>
                <a:effectLst/>
                <a:latin typeface="system-ui"/>
              </a:rPr>
              <a:t>He humbled you, causing you to hunger and then feeding you with manna, which neither you nor your ancestors had known, to teach you that man does not live on bread alone but on every word that comes from the mouth of the </a:t>
            </a:r>
            <a:r>
              <a:rPr lang="en-US" b="0" i="0" cap="small" dirty="0">
                <a:solidFill>
                  <a:srgbClr val="000000"/>
                </a:solidFill>
                <a:effectLst/>
                <a:latin typeface="system-ui"/>
              </a:rPr>
              <a:t>Lord</a:t>
            </a:r>
            <a:r>
              <a:rPr lang="en-US" b="0" i="0" dirty="0">
                <a:solidFill>
                  <a:srgbClr val="000000"/>
                </a:solidFill>
                <a:effectLst/>
                <a:latin typeface="system-ui"/>
              </a:rPr>
              <a:t>. </a:t>
            </a:r>
          </a:p>
          <a:p>
            <a:endParaRPr lang="en-US" b="0" i="0" baseline="30000" dirty="0">
              <a:solidFill>
                <a:srgbClr val="000000"/>
              </a:solidFill>
              <a:effectLst/>
              <a:latin typeface="system-ui"/>
            </a:endParaRPr>
          </a:p>
          <a:p>
            <a:r>
              <a:rPr lang="en-US" b="1" i="0" baseline="30000" dirty="0">
                <a:solidFill>
                  <a:srgbClr val="000000"/>
                </a:solidFill>
                <a:effectLst/>
                <a:latin typeface="system-ui"/>
              </a:rPr>
              <a:t>4 </a:t>
            </a:r>
            <a:r>
              <a:rPr lang="en-US" b="0" i="0" dirty="0">
                <a:solidFill>
                  <a:srgbClr val="000000"/>
                </a:solidFill>
                <a:effectLst/>
                <a:latin typeface="system-ui"/>
              </a:rPr>
              <a:t>Your clothes did not wear out and your feet did not swell during these forty years. </a:t>
            </a:r>
          </a:p>
          <a:p>
            <a:endParaRPr lang="en-US" b="0" i="0" baseline="30000" dirty="0">
              <a:solidFill>
                <a:srgbClr val="000000"/>
              </a:solidFill>
              <a:effectLst/>
              <a:latin typeface="system-ui"/>
            </a:endParaRPr>
          </a:p>
          <a:p>
            <a:r>
              <a:rPr lang="en-US" b="1" i="0" baseline="30000" dirty="0">
                <a:solidFill>
                  <a:srgbClr val="000000"/>
                </a:solidFill>
                <a:effectLst/>
                <a:latin typeface="system-ui"/>
              </a:rPr>
              <a:t>5 </a:t>
            </a:r>
            <a:r>
              <a:rPr lang="en-US" b="0" i="0" dirty="0">
                <a:solidFill>
                  <a:srgbClr val="000000"/>
                </a:solidFill>
                <a:effectLst/>
                <a:latin typeface="system-ui"/>
              </a:rPr>
              <a:t>Know then in your heart that as a man disciplines his son, so the </a:t>
            </a:r>
            <a:r>
              <a:rPr lang="en-US" b="0" i="0" cap="small" dirty="0">
                <a:solidFill>
                  <a:srgbClr val="000000"/>
                </a:solidFill>
                <a:effectLst/>
                <a:latin typeface="system-ui"/>
              </a:rPr>
              <a:t>Lord</a:t>
            </a:r>
            <a:r>
              <a:rPr lang="en-US" b="0" i="0" dirty="0">
                <a:solidFill>
                  <a:srgbClr val="000000"/>
                </a:solidFill>
                <a:effectLst/>
                <a:latin typeface="system-ui"/>
              </a:rPr>
              <a:t> your God disciplines you.</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8</a:t>
            </a:fld>
            <a:endParaRPr lang="en-US"/>
          </a:p>
        </p:txBody>
      </p:sp>
    </p:spTree>
    <p:extLst>
      <p:ext uri="{BB962C8B-B14F-4D97-AF65-F5344CB8AC3E}">
        <p14:creationId xmlns:p14="http://schemas.microsoft.com/office/powerpoint/2010/main" val="2342844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need to speak about the desert. We all go through these desert experiences. Bible calls it wilderness.</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Wilderness is a place of lack, a place of difficulty, a place of want and danger. But we find it that the experience that different people have of this wilderness varies greatly and sometimes it's almost contradictory.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Like just two totally different things. </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9</a:t>
            </a:fld>
            <a:endParaRPr lang="en-US"/>
          </a:p>
        </p:txBody>
      </p:sp>
    </p:spTree>
    <p:extLst>
      <p:ext uri="{BB962C8B-B14F-4D97-AF65-F5344CB8AC3E}">
        <p14:creationId xmlns:p14="http://schemas.microsoft.com/office/powerpoint/2010/main" val="2905455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note that the wilderness is not the destination. God does not want it to be. But he wants you to pass </a:t>
            </a:r>
            <a:r>
              <a:rPr lang="en-US" dirty="0" err="1"/>
              <a:t>throgh</a:t>
            </a:r>
            <a:r>
              <a:rPr lang="en-US" dirty="0"/>
              <a:t> it.</a:t>
            </a:r>
          </a:p>
          <a:p>
            <a:endParaRPr lang="en-US" dirty="0"/>
          </a:p>
          <a:p>
            <a:r>
              <a:rPr lang="en-US" dirty="0"/>
              <a:t>IT IS A PLACE OF PREPARATION.</a:t>
            </a:r>
          </a:p>
        </p:txBody>
      </p:sp>
      <p:sp>
        <p:nvSpPr>
          <p:cNvPr id="4" name="Slide Number Placeholder 3"/>
          <p:cNvSpPr>
            <a:spLocks noGrp="1"/>
          </p:cNvSpPr>
          <p:nvPr>
            <p:ph type="sldNum" sz="quarter" idx="5"/>
          </p:nvPr>
        </p:nvSpPr>
        <p:spPr/>
        <p:txBody>
          <a:bodyPr/>
          <a:lstStyle/>
          <a:p>
            <a:fld id="{C47FE4BC-2011-7640-BA45-1353AC5E30DF}" type="slidenum">
              <a:rPr lang="en-US" smtClean="0"/>
              <a:t>10</a:t>
            </a:fld>
            <a:endParaRPr lang="en-US"/>
          </a:p>
        </p:txBody>
      </p:sp>
    </p:spTree>
    <p:extLst>
      <p:ext uri="{BB962C8B-B14F-4D97-AF65-F5344CB8AC3E}">
        <p14:creationId xmlns:p14="http://schemas.microsoft.com/office/powerpoint/2010/main" val="3082774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we're thinking about the wilderness in general a lot of the stories it becomes a place where people are cast off to.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Like the story of Hagar or Elijah.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They are sent out into the wilderness almost in a sort of personal exile and yet it's there in that place where they are alone that we find God comes to them that God speaks to them, appears to them </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13</a:t>
            </a:fld>
            <a:endParaRPr lang="en-US"/>
          </a:p>
        </p:txBody>
      </p:sp>
    </p:spTree>
    <p:extLst>
      <p:ext uri="{BB962C8B-B14F-4D97-AF65-F5344CB8AC3E}">
        <p14:creationId xmlns:p14="http://schemas.microsoft.com/office/powerpoint/2010/main" val="3699071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 saw God in the wilderness. He lived 40 years in the wilderness before God sent him on that rescue mission.</a:t>
            </a:r>
          </a:p>
        </p:txBody>
      </p:sp>
      <p:sp>
        <p:nvSpPr>
          <p:cNvPr id="4" name="Slide Number Placeholder 3"/>
          <p:cNvSpPr>
            <a:spLocks noGrp="1"/>
          </p:cNvSpPr>
          <p:nvPr>
            <p:ph type="sldNum" sz="quarter" idx="5"/>
          </p:nvPr>
        </p:nvSpPr>
        <p:spPr/>
        <p:txBody>
          <a:bodyPr/>
          <a:lstStyle/>
          <a:p>
            <a:fld id="{C47FE4BC-2011-7640-BA45-1353AC5E30DF}" type="slidenum">
              <a:rPr lang="en-US" smtClean="0"/>
              <a:t>14</a:t>
            </a:fld>
            <a:endParaRPr lang="en-US"/>
          </a:p>
        </p:txBody>
      </p:sp>
    </p:spTree>
    <p:extLst>
      <p:ext uri="{BB962C8B-B14F-4D97-AF65-F5344CB8AC3E}">
        <p14:creationId xmlns:p14="http://schemas.microsoft.com/office/powerpoint/2010/main" val="3061474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 the story of Jesus we find that the wilderness is a place of trial and is a place of temptation but it's also the place of preparation.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God was preparing Israel for the land that they would come into, He is preparing Jesus for his public ministry. </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15</a:t>
            </a:fld>
            <a:endParaRPr lang="en-US"/>
          </a:p>
        </p:txBody>
      </p:sp>
    </p:spTree>
    <p:extLst>
      <p:ext uri="{BB962C8B-B14F-4D97-AF65-F5344CB8AC3E}">
        <p14:creationId xmlns:p14="http://schemas.microsoft.com/office/powerpoint/2010/main" val="1388805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If we look at the wilderness in general it's a desert so by definition it's a place of lack, a place of need.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But it's also the place in the story of Israel where God provided.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It's the story of place of provision. </a:t>
            </a:r>
            <a:endParaRPr lang="en-US" dirty="0"/>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16</a:t>
            </a:fld>
            <a:endParaRPr lang="en-US"/>
          </a:p>
        </p:txBody>
      </p:sp>
    </p:spTree>
    <p:extLst>
      <p:ext uri="{BB962C8B-B14F-4D97-AF65-F5344CB8AC3E}">
        <p14:creationId xmlns:p14="http://schemas.microsoft.com/office/powerpoint/2010/main" val="727344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500"/>
              </a:spcAft>
            </a:pPr>
            <a:r>
              <a:rPr lang="en-US" sz="1200" dirty="0">
                <a:solidFill>
                  <a:srgbClr val="000000"/>
                </a:solidFill>
                <a:effectLst/>
                <a:latin typeface="PT Sans" panose="020B0503020203020204" pitchFamily="34" charset="77"/>
                <a:ea typeface="Times New Roman" panose="02020603050405020304" pitchFamily="18" charset="0"/>
              </a:rPr>
              <a:t>Good parents know the importance of discipline—of setting clear limits and enforcing them faithfully. I have seen more than one child ruined by permissive parenting.</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1500"/>
              </a:spcAft>
            </a:pPr>
            <a:endParaRPr lang="en-US" sz="1200" dirty="0">
              <a:solidFill>
                <a:srgbClr val="000000"/>
              </a:solidFill>
              <a:effectLst/>
              <a:latin typeface="PT Sans" panose="020B0503020203020204" pitchFamily="34" charset="77"/>
              <a:ea typeface="Times New Roman" panose="02020603050405020304" pitchFamily="18" charset="0"/>
            </a:endParaRPr>
          </a:p>
          <a:p>
            <a:pPr marL="0" marR="0">
              <a:spcBef>
                <a:spcPts val="0"/>
              </a:spcBef>
              <a:spcAft>
                <a:spcPts val="1500"/>
              </a:spcAft>
            </a:pPr>
            <a:r>
              <a:rPr lang="en-US" sz="1200" dirty="0">
                <a:solidFill>
                  <a:srgbClr val="000000"/>
                </a:solidFill>
                <a:effectLst/>
                <a:latin typeface="PT Sans" panose="020B0503020203020204" pitchFamily="34" charset="77"/>
                <a:ea typeface="Times New Roman" panose="02020603050405020304" pitchFamily="18" charset="0"/>
              </a:rPr>
              <a:t>The military knows the value of taking people to the limits of their endurance—and of requiring strict compliance with orders and standards. Lives hang in the balance.</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1500"/>
              </a:spcAft>
            </a:pPr>
            <a:endParaRPr lang="en-US" sz="1200" dirty="0">
              <a:solidFill>
                <a:srgbClr val="000000"/>
              </a:solidFill>
              <a:effectLst/>
              <a:latin typeface="PT Sans" panose="020B0503020203020204" pitchFamily="34" charset="77"/>
              <a:ea typeface="Times New Roman" panose="02020603050405020304" pitchFamily="18" charset="0"/>
            </a:endParaRPr>
          </a:p>
          <a:p>
            <a:pPr marL="0" marR="0">
              <a:spcBef>
                <a:spcPts val="0"/>
              </a:spcBef>
              <a:spcAft>
                <a:spcPts val="1500"/>
              </a:spcAft>
            </a:pPr>
            <a:r>
              <a:rPr lang="en-US" sz="1200" dirty="0">
                <a:solidFill>
                  <a:srgbClr val="000000"/>
                </a:solidFill>
                <a:effectLst/>
                <a:latin typeface="PT Sans" panose="020B0503020203020204" pitchFamily="34" charset="77"/>
                <a:ea typeface="Times New Roman" panose="02020603050405020304" pitchFamily="18" charset="0"/>
              </a:rPr>
              <a:t>God’s effort to humble his chosen people was an act of love. It made it possible to keep them from destroying themselves—and their relationship with God.</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18</a:t>
            </a:fld>
            <a:endParaRPr lang="en-US"/>
          </a:p>
        </p:txBody>
      </p:sp>
    </p:spTree>
    <p:extLst>
      <p:ext uri="{BB962C8B-B14F-4D97-AF65-F5344CB8AC3E}">
        <p14:creationId xmlns:p14="http://schemas.microsoft.com/office/powerpoint/2010/main" val="2466608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system-ui"/>
              </a:rPr>
              <a:t>Moses gives them simple instruction.</a:t>
            </a:r>
          </a:p>
          <a:p>
            <a:endParaRPr lang="en-US" b="0" i="0" dirty="0">
              <a:solidFill>
                <a:srgbClr val="000000"/>
              </a:solidFill>
              <a:effectLst/>
              <a:latin typeface="system-ui"/>
            </a:endParaRPr>
          </a:p>
          <a:p>
            <a:r>
              <a:rPr lang="en-US" b="0" i="0" dirty="0">
                <a:solidFill>
                  <a:srgbClr val="000000"/>
                </a:solidFill>
                <a:effectLst/>
                <a:latin typeface="system-ui"/>
              </a:rPr>
              <a:t>For the </a:t>
            </a:r>
            <a:r>
              <a:rPr lang="en-US" b="0" i="0" cap="small" dirty="0">
                <a:solidFill>
                  <a:srgbClr val="000000"/>
                </a:solidFill>
                <a:effectLst/>
                <a:latin typeface="system-ui"/>
              </a:rPr>
              <a:t>Lord</a:t>
            </a:r>
            <a:r>
              <a:rPr lang="en-US" b="0" i="0" dirty="0">
                <a:solidFill>
                  <a:srgbClr val="000000"/>
                </a:solidFill>
                <a:effectLst/>
                <a:latin typeface="system-ui"/>
              </a:rPr>
              <a:t> your God is bringing you into a good land—a land with brooks, streams, and deep springs gushing out into the valleys and hills; </a:t>
            </a:r>
            <a:r>
              <a:rPr lang="en-US" b="1" i="0" baseline="30000" dirty="0">
                <a:solidFill>
                  <a:srgbClr val="000000"/>
                </a:solidFill>
                <a:effectLst/>
                <a:latin typeface="system-ui"/>
              </a:rPr>
              <a:t>8 </a:t>
            </a:r>
            <a:r>
              <a:rPr lang="en-US" b="0" i="0" dirty="0">
                <a:solidFill>
                  <a:srgbClr val="000000"/>
                </a:solidFill>
                <a:effectLst/>
                <a:latin typeface="system-ui"/>
              </a:rPr>
              <a:t>a land with wheat and barley, vines and fig trees, pomegranates, olive oil and honey; </a:t>
            </a:r>
            <a:r>
              <a:rPr lang="en-US" b="1" i="0" baseline="30000" dirty="0">
                <a:solidFill>
                  <a:srgbClr val="000000"/>
                </a:solidFill>
                <a:effectLst/>
                <a:latin typeface="system-ui"/>
              </a:rPr>
              <a:t>9 </a:t>
            </a:r>
            <a:r>
              <a:rPr lang="en-US" b="0" i="0" dirty="0">
                <a:solidFill>
                  <a:srgbClr val="000000"/>
                </a:solidFill>
                <a:effectLst/>
                <a:latin typeface="system-ui"/>
              </a:rPr>
              <a:t>a land where bread will not be scarce and you will lack nothing; a land where the rocks are iron and you can dig copper out of the hills.</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19</a:t>
            </a:fld>
            <a:endParaRPr lang="en-US"/>
          </a:p>
        </p:txBody>
      </p:sp>
    </p:spTree>
    <p:extLst>
      <p:ext uri="{BB962C8B-B14F-4D97-AF65-F5344CB8AC3E}">
        <p14:creationId xmlns:p14="http://schemas.microsoft.com/office/powerpoint/2010/main" val="2828883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20</a:t>
            </a:fld>
            <a:endParaRPr lang="en-US"/>
          </a:p>
        </p:txBody>
      </p:sp>
    </p:spTree>
    <p:extLst>
      <p:ext uri="{BB962C8B-B14F-4D97-AF65-F5344CB8AC3E}">
        <p14:creationId xmlns:p14="http://schemas.microsoft.com/office/powerpoint/2010/main" val="1114763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1320"/>
                </a:solidFill>
                <a:effectLst/>
                <a:latin typeface="Roboto" panose="02000000000000000000" pitchFamily="2" charset="0"/>
              </a:rPr>
              <a:t>A land wherein thou shall eat bread without scarceness,.... That is, should have plenty of all sorts of provisions, which bread is often put for: thou shall not lack anything in it; for necessity and convenience, and for delight and pleasure:</a:t>
            </a: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Moses tells these young men and women that they are entering the Promised Land that God is giving them, so they should thank God and obey Him.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They are entering a land where they will not have to go without water or strive to find it – it is a land full of brooks and fountains and springs.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It is not a wilderness, but a land of valleys and hills.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It is a land filled with wheat and barley and vines and fig trees and pomegranates and olive trees and honey and bread without end, not a wilderness of scarcity.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It is a land filled with minerals – iron and copper – that they can build and create with, rather than being without resources.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21</a:t>
            </a:fld>
            <a:endParaRPr lang="en-US"/>
          </a:p>
        </p:txBody>
      </p:sp>
    </p:spTree>
    <p:extLst>
      <p:ext uri="{BB962C8B-B14F-4D97-AF65-F5344CB8AC3E}">
        <p14:creationId xmlns:p14="http://schemas.microsoft.com/office/powerpoint/2010/main" val="892227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dirty="0">
                <a:solidFill>
                  <a:srgbClr val="004161"/>
                </a:solidFill>
                <a:effectLst/>
                <a:latin typeface="Helvetica" pitchFamily="2" charset="0"/>
              </a:rPr>
              <a:t>Therefore you shall keep the commandments of the LORD your God, to walk in His ways and to fear Him. For the LORD your God is bringing you into a good land, a land of brooks of water, of fountains and springs, that flow out of valleys and hills; a land of wheat and barley, of vines and fig trees and pomegranates, a land of olive oil and honey; a land in which you will eat bread without scarcity, in which you will lack nothing; a land whose stones </a:t>
            </a:r>
            <a:r>
              <a:rPr lang="en-US" b="1" i="1" u="none" strike="noStrike" dirty="0">
                <a:solidFill>
                  <a:srgbClr val="004161"/>
                </a:solidFill>
                <a:effectLst/>
                <a:latin typeface="inherit"/>
              </a:rPr>
              <a:t>are </a:t>
            </a:r>
            <a:r>
              <a:rPr lang="en-US" b="1" i="0" u="none" strike="noStrike" dirty="0">
                <a:solidFill>
                  <a:srgbClr val="004161"/>
                </a:solidFill>
                <a:effectLst/>
                <a:latin typeface="Helvetica" pitchFamily="2" charset="0"/>
              </a:rPr>
              <a:t>iron and out of whose hills you can dig copper. When you have eaten and are full, then you shall bless the LORD your God for the good land which He has given you.</a:t>
            </a:r>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22</a:t>
            </a:fld>
            <a:endParaRPr lang="en-US"/>
          </a:p>
        </p:txBody>
      </p:sp>
    </p:spTree>
    <p:extLst>
      <p:ext uri="{BB962C8B-B14F-4D97-AF65-F5344CB8AC3E}">
        <p14:creationId xmlns:p14="http://schemas.microsoft.com/office/powerpoint/2010/main" val="2879826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Why do we need to be reminded to obey and be thankful?  We don’t have to be reminded to disobey and not give thanks – we don’t need to be reminded to complain, do we?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We have a standard – even before God – of what we think we deserve.  And we won’t be satisfied until God and everyone else fulfills what we believe we should have.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We ought to thank other people for their service in appreciation of their doing their job well.  We are more than just “consumers;” we are human beings who are to love one another – who are to consider each other better than ourselves – to do everything we can to better each other’s lives.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And then there is God.  What has God done for us?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God has caused us to live in the United States.  God has given us this church building and each other.  God has allowed us to have housing, food, and enjoyments, as well.  God has given us His Only Son to live and die that we would be made right with God and be received into His Kingdom.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Do we have any reason to obey God?  Do we have any reason to thank Him?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Moses looks back at the history of Israel and tells them that God overflows blessings upon them – as seen in His Providence and Grace – and the right response is to joyfully serve and trust Him.</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As we look back over our history – as a church – as individuals – do we have reasons to be thankful and obey?  Are we surprised that we’re here – as a church – and as individuals?  Can any of us look back and say, “I never thought I would be here.  I never thought things would be this good.  I never thought this church would still be open.  I never thought God would do so much to get me to this point”?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23</a:t>
            </a:fld>
            <a:endParaRPr lang="en-US"/>
          </a:p>
        </p:txBody>
      </p:sp>
    </p:spTree>
    <p:extLst>
      <p:ext uri="{BB962C8B-B14F-4D97-AF65-F5344CB8AC3E}">
        <p14:creationId xmlns:p14="http://schemas.microsoft.com/office/powerpoint/2010/main" val="149909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“Take care lest you forget the LORD your God by not keeping his commandments and his rules and his statutes, which I command you today, lest, when you have eaten and are full and have built good houses and live in them, and when your herds and flocks multiply and your silver and gold is multiplied and all that you have is multiplied, then your heart be lifted up, and you forget the LORD your God, who brought you out of the land of Egypt, out of the house of slavery, who led you through the great and terrifying wilderness, with its fiery serpents and scorpions and thirsty ground where there was no water, who brought you water out of the flinty rock, who fed you in the wilderness with manna that your fathers did not know, that he might humble you and test you, to do you good in the end.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24</a:t>
            </a:fld>
            <a:endParaRPr lang="en-US"/>
          </a:p>
        </p:txBody>
      </p:sp>
    </p:spTree>
    <p:extLst>
      <p:ext uri="{BB962C8B-B14F-4D97-AF65-F5344CB8AC3E}">
        <p14:creationId xmlns:p14="http://schemas.microsoft.com/office/powerpoint/2010/main" val="2711883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pPr>
            <a:r>
              <a:rPr lang="en-US" sz="1800" dirty="0">
                <a:solidFill>
                  <a:srgbClr val="212529"/>
                </a:solidFill>
                <a:effectLst/>
                <a:latin typeface="Segoe UI" panose="020B0502040204020203" pitchFamily="34" charset="0"/>
                <a:ea typeface="Times New Roman" panose="02020603050405020304" pitchFamily="18" charset="0"/>
              </a:rPr>
              <a:t>Is it harder for you to maintain a proper relationship with God in </a:t>
            </a:r>
            <a:r>
              <a:rPr lang="en-US" sz="1800" i="1" dirty="0">
                <a:solidFill>
                  <a:srgbClr val="212529"/>
                </a:solidFill>
                <a:effectLst/>
                <a:latin typeface="Segoe UI" panose="020B0502040204020203" pitchFamily="34" charset="0"/>
                <a:ea typeface="Times New Roman" panose="02020603050405020304" pitchFamily="18" charset="0"/>
              </a:rPr>
              <a:t>prosperity</a:t>
            </a:r>
            <a:r>
              <a:rPr lang="en-US" sz="1800" dirty="0">
                <a:solidFill>
                  <a:srgbClr val="212529"/>
                </a:solidFill>
                <a:effectLst/>
                <a:latin typeface="Segoe UI" panose="020B0502040204020203" pitchFamily="34" charset="0"/>
                <a:ea typeface="Times New Roman" panose="02020603050405020304" pitchFamily="18" charset="0"/>
              </a:rPr>
              <a:t> or in hardship? </a:t>
            </a:r>
          </a:p>
          <a:p>
            <a:pPr marL="0" marR="0">
              <a:spcBef>
                <a:spcPts val="0"/>
              </a:spcBef>
            </a:pPr>
            <a:endParaRPr lang="en-US" sz="1800" dirty="0">
              <a:solidFill>
                <a:srgbClr val="212529"/>
              </a:solidFill>
              <a:effectLst/>
              <a:latin typeface="Segoe UI" panose="020B0502040204020203" pitchFamily="34" charset="0"/>
              <a:ea typeface="Times New Roman" panose="02020603050405020304" pitchFamily="18" charset="0"/>
            </a:endParaRPr>
          </a:p>
          <a:p>
            <a:pPr marL="0" marR="0">
              <a:spcBef>
                <a:spcPts val="0"/>
              </a:spcBef>
            </a:pPr>
            <a:r>
              <a:rPr lang="en-US" sz="1800" dirty="0">
                <a:solidFill>
                  <a:srgbClr val="212529"/>
                </a:solidFill>
                <a:effectLst/>
                <a:latin typeface="Segoe UI" panose="020B0502040204020203" pitchFamily="34" charset="0"/>
                <a:ea typeface="Times New Roman" panose="02020603050405020304" pitchFamily="18" charset="0"/>
              </a:rPr>
              <a:t>Why?  </a:t>
            </a:r>
          </a:p>
          <a:p>
            <a:pPr marL="0" marR="0">
              <a:spcBef>
                <a:spcPts val="0"/>
              </a:spcBef>
            </a:pPr>
            <a:r>
              <a:rPr lang="en-US" sz="1800" dirty="0">
                <a:solidFill>
                  <a:srgbClr val="212529"/>
                </a:solidFill>
                <a:effectLst/>
                <a:latin typeface="Segoe UI" panose="020B0502040204020203" pitchFamily="34" charset="0"/>
                <a:ea typeface="Times New Roman" panose="02020603050405020304" pitchFamily="18" charset="0"/>
              </a:rPr>
              <a:t>Moses doesn’t want Israel to forget God and be proud of their own attainments once they get in the promised land (v. 1). </a:t>
            </a:r>
          </a:p>
          <a:p>
            <a:pPr marL="0" marR="0">
              <a:spcBef>
                <a:spcPts val="0"/>
              </a:spcBef>
            </a:pPr>
            <a:endParaRPr lang="en-US" sz="1800" dirty="0">
              <a:solidFill>
                <a:srgbClr val="212529"/>
              </a:solidFill>
              <a:effectLst/>
              <a:latin typeface="Segoe UI" panose="020B0502040204020203" pitchFamily="34" charset="0"/>
              <a:ea typeface="Times New Roman" panose="02020603050405020304" pitchFamily="18" charset="0"/>
            </a:endParaRPr>
          </a:p>
          <a:p>
            <a:pPr marL="0" marR="0">
              <a:spcBef>
                <a:spcPts val="0"/>
              </a:spcBef>
            </a:pPr>
            <a:r>
              <a:rPr lang="en-US" sz="1800" dirty="0">
                <a:solidFill>
                  <a:srgbClr val="212529"/>
                </a:solidFill>
                <a:effectLst/>
                <a:latin typeface="Segoe UI" panose="020B0502040204020203" pitchFamily="34" charset="0"/>
                <a:ea typeface="Times New Roman" panose="02020603050405020304" pitchFamily="18" charset="0"/>
              </a:rPr>
              <a:t>Moses warns them that prosperity may cause them to stop depending on God. The one thing that will help them to not forget God is to not stop praising Him. Failure to praise Him will lead to forgetting Him and the next step will be to start worshiping other gods.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25</a:t>
            </a:fld>
            <a:endParaRPr lang="en-US"/>
          </a:p>
        </p:txBody>
      </p:sp>
    </p:spTree>
    <p:extLst>
      <p:ext uri="{BB962C8B-B14F-4D97-AF65-F5344CB8AC3E}">
        <p14:creationId xmlns:p14="http://schemas.microsoft.com/office/powerpoint/2010/main" val="2155784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500"/>
              </a:spcAft>
            </a:pPr>
            <a:r>
              <a:rPr lang="en-US" sz="1800" dirty="0">
                <a:solidFill>
                  <a:srgbClr val="000000"/>
                </a:solidFill>
                <a:effectLst/>
                <a:latin typeface="PT Sans" panose="020B0503020203020204" pitchFamily="34" charset="77"/>
                <a:ea typeface="Times New Roman" panose="02020603050405020304" pitchFamily="18" charset="0"/>
              </a:rPr>
              <a:t>The wilderness taught Israel how to live in adversity. In the wilderness, they had just enough food and water for the day. They had to keep on the move, in part, to provide forage for their sheep and goats and, in part, because they had no homeland to call their own. The wilderness, for Israel, was like the refiner’s fire, purging the dross and purifying the whole.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1500"/>
              </a:spcAft>
            </a:pPr>
            <a:r>
              <a:rPr lang="en-US" sz="1800" dirty="0">
                <a:solidFill>
                  <a:srgbClr val="000000"/>
                </a:solidFill>
                <a:effectLst/>
                <a:latin typeface="PT Sans" panose="020B0503020203020204" pitchFamily="34" charset="77"/>
                <a:ea typeface="Times New Roman" panose="02020603050405020304" pitchFamily="18" charset="0"/>
              </a:rPr>
              <a:t>Now Israel must begin to learn how to live in prosperity, a condition that they have not enjoyed for many centuries—not since Joseph died and a new pharaoh who knew not Joseph came to the throne.</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1500"/>
              </a:spcAft>
            </a:pPr>
            <a:endParaRPr lang="en-US" sz="1800" dirty="0">
              <a:solidFill>
                <a:srgbClr val="000000"/>
              </a:solidFill>
              <a:effectLst/>
              <a:latin typeface="PT Sans" panose="020B0503020203020204" pitchFamily="34" charset="77"/>
              <a:ea typeface="Times New Roman" panose="02020603050405020304" pitchFamily="18" charset="0"/>
            </a:endParaRPr>
          </a:p>
          <a:p>
            <a:pPr marL="0" marR="0">
              <a:spcBef>
                <a:spcPts val="0"/>
              </a:spcBef>
              <a:spcAft>
                <a:spcPts val="1500"/>
              </a:spcAft>
            </a:pPr>
            <a:r>
              <a:rPr lang="en-US" sz="1800" dirty="0">
                <a:solidFill>
                  <a:srgbClr val="000000"/>
                </a:solidFill>
                <a:effectLst/>
                <a:latin typeface="PT Sans" panose="020B0503020203020204" pitchFamily="34" charset="77"/>
                <a:ea typeface="Times New Roman" panose="02020603050405020304" pitchFamily="18" charset="0"/>
              </a:rPr>
              <a:t>But that is now due to change. For the first time as a nation, Israel is now to experience real prosperity—fine houses, generous herds and flocks—silver and gold in abundance. That sounds like a wonderful future, and it has the potential to be just that—but it also has the potential to be their undoing. As Thomas Burton put it, “If adversity has killed his thousands, prosperity has killed his ten thousands.”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26</a:t>
            </a:fld>
            <a:endParaRPr lang="en-US"/>
          </a:p>
        </p:txBody>
      </p:sp>
    </p:spTree>
    <p:extLst>
      <p:ext uri="{BB962C8B-B14F-4D97-AF65-F5344CB8AC3E}">
        <p14:creationId xmlns:p14="http://schemas.microsoft.com/office/powerpoint/2010/main" val="2831615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12529"/>
                </a:solidFill>
                <a:effectLst/>
                <a:latin typeface="Segoe UI" panose="020B0502040204020203" pitchFamily="34" charset="0"/>
                <a:ea typeface="Times New Roman" panose="02020603050405020304" pitchFamily="18" charset="0"/>
              </a:rPr>
              <a:t>There’s a story about a man from the city who was visiting relatives on a farm. He was out walking around with the farmer when the farmer gave a whistle and his dog herded the cattle into the corral, and then latched the gate with her paw. “Wow, that’s some dog. What’s her name?” The </a:t>
            </a:r>
            <a:r>
              <a:rPr lang="en-US" sz="1800" i="1" dirty="0">
                <a:solidFill>
                  <a:srgbClr val="212529"/>
                </a:solidFill>
                <a:effectLst/>
                <a:latin typeface="Segoe UI" panose="020B0502040204020203" pitchFamily="34" charset="0"/>
                <a:ea typeface="Times New Roman" panose="02020603050405020304" pitchFamily="18" charset="0"/>
              </a:rPr>
              <a:t>forgetful</a:t>
            </a:r>
            <a:r>
              <a:rPr lang="en-US" sz="1800" dirty="0">
                <a:solidFill>
                  <a:srgbClr val="212529"/>
                </a:solidFill>
                <a:effectLst/>
                <a:latin typeface="Segoe UI" panose="020B0502040204020203" pitchFamily="34" charset="0"/>
                <a:ea typeface="Times New Roman" panose="02020603050405020304" pitchFamily="18" charset="0"/>
              </a:rPr>
              <a:t> farmer thought a minute, and then asked, “What do you call that red flower that smells good and has thorns on the stem?” “A rose?” “That? it!” The farmer turned and called out to his wife. “Hey Rose, what do we call this dog?” (</a:t>
            </a:r>
            <a:r>
              <a:rPr lang="en-US" sz="1800" i="1" dirty="0">
                <a:solidFill>
                  <a:srgbClr val="212529"/>
                </a:solidFill>
                <a:effectLst/>
                <a:latin typeface="Segoe UI" panose="020B0502040204020203" pitchFamily="34" charset="0"/>
                <a:ea typeface="Times New Roman" panose="02020603050405020304" pitchFamily="18" charset="0"/>
              </a:rPr>
              <a:t>Source Unknown</a:t>
            </a:r>
            <a:r>
              <a:rPr lang="en-US" sz="1800" dirty="0">
                <a:solidFill>
                  <a:srgbClr val="212529"/>
                </a:solidFill>
                <a:effectLst/>
                <a:latin typeface="Segoe UI" panose="020B0502040204020203"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27</a:t>
            </a:fld>
            <a:endParaRPr lang="en-US"/>
          </a:p>
        </p:txBody>
      </p:sp>
    </p:spTree>
    <p:extLst>
      <p:ext uri="{BB962C8B-B14F-4D97-AF65-F5344CB8AC3E}">
        <p14:creationId xmlns:p14="http://schemas.microsoft.com/office/powerpoint/2010/main" val="834697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They will be tempted to forget their centuries of slavery in Egypt—and their miraculous deliverance in the Exodus. They will be tempted to forget the plagues that caused such suffering in Egypt that pharaoh finally allowed them to leave. They will be tempted to forget that, when they were trapped between the waters of the Red Sea at their front and the Egyptian chariots at their back, Yahweh saved them. They will be tempted to forget that, at Yahweh’s command, Moses stretched out his staff over the sea and divided it so that they Israelites might pass through the sea on dry ground. They will be tempted to forget that, once they had passed through the sea, at Yahweh’s command, Moses stretched out his hand over the sea so that the waters returned to their natural state, drowning the Egyptian army. They will be tempted to forget, not only their history with Yahweh, but Yahweh himself.</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28</a:t>
            </a:fld>
            <a:endParaRPr lang="en-US"/>
          </a:p>
        </p:txBody>
      </p:sp>
    </p:spTree>
    <p:extLst>
      <p:ext uri="{BB962C8B-B14F-4D97-AF65-F5344CB8AC3E}">
        <p14:creationId xmlns:p14="http://schemas.microsoft.com/office/powerpoint/2010/main" val="472192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When that happens, they will begin to believe that they are a nation of giants, rather than a nation led by a wondrous God.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PT Sans" panose="020B0503020203020204" pitchFamily="34" charset="77"/>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Then they will be poised to take a fall, because God will need to discipline them once again to bring them back to their spiritual senses.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29</a:t>
            </a:fld>
            <a:endParaRPr lang="en-US"/>
          </a:p>
        </p:txBody>
      </p:sp>
    </p:spTree>
    <p:extLst>
      <p:ext uri="{BB962C8B-B14F-4D97-AF65-F5344CB8AC3E}">
        <p14:creationId xmlns:p14="http://schemas.microsoft.com/office/powerpoint/2010/main" val="78593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PT Sans" panose="020B0503020203020204" pitchFamily="34" charset="77"/>
                <a:ea typeface="Times New Roman" panose="02020603050405020304" pitchFamily="18" charset="0"/>
              </a:rPr>
              <a:t>In their comfort, they will be tempted to forget their uncomfortable years. They will be tempted to forget the poisonous snakes and their ever-pressing need for water. They will be tempted to forget that Yahweh provided water from a rock.</a:t>
            </a:r>
            <a:endParaRPr lang="en-US" sz="1800" dirty="0">
              <a:effectLst/>
              <a:latin typeface="Times New Roman" panose="02020603050405020304" pitchFamily="18" charset="0"/>
              <a:ea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tells them that he knows how it is – humans forget.  We remember when she slights us or he insults us.  But once we have lived awhile and things are good, we tend to forget the difficult past, once we get to the blessings of the day – we are pleased with where we are and we forget – we forget what happened, we forget to be thankful, we forget to obey God.</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30</a:t>
            </a:fld>
            <a:endParaRPr lang="en-US"/>
          </a:p>
        </p:txBody>
      </p:sp>
    </p:spTree>
    <p:extLst>
      <p:ext uri="{BB962C8B-B14F-4D97-AF65-F5344CB8AC3E}">
        <p14:creationId xmlns:p14="http://schemas.microsoft.com/office/powerpoint/2010/main" val="643613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looks towards the future and tells them not to lose sight of Who has blessed them.  “Remember it is God Who has blessed you and enabled you to get to this point.  God gave your parents who followed God and brought you out of Egypt before you were conceived and went through the suffering in the wilderness, and they shared with you so you would live until the day that the Promised Land was opened to you.”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36</a:t>
            </a:fld>
            <a:endParaRPr lang="en-US"/>
          </a:p>
        </p:txBody>
      </p:sp>
    </p:spTree>
    <p:extLst>
      <p:ext uri="{BB962C8B-B14F-4D97-AF65-F5344CB8AC3E}">
        <p14:creationId xmlns:p14="http://schemas.microsoft.com/office/powerpoint/2010/main" val="1957792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I’ve mentioned a former friend of mine who became more and more bitter, and one day I tried to encourage him by showing him how thankful he should be for all he has, and he angrily responded, “No one has ever helped me.  Everything I have I earned myself.  I have no one to be thankful to but myself.”</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You gave birth to yourself?  You gave yourself your body and caused it to function well?  You raised yourself?  You gave yourself an education?  You made yourself right with God?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37</a:t>
            </a:fld>
            <a:endParaRPr lang="en-US"/>
          </a:p>
        </p:txBody>
      </p:sp>
    </p:spTree>
    <p:extLst>
      <p:ext uri="{BB962C8B-B14F-4D97-AF65-F5344CB8AC3E}">
        <p14:creationId xmlns:p14="http://schemas.microsoft.com/office/powerpoint/2010/main" val="2815709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recognize God in your prosperity? Listen to what Peter says,</a:t>
            </a:r>
          </a:p>
        </p:txBody>
      </p:sp>
      <p:sp>
        <p:nvSpPr>
          <p:cNvPr id="4" name="Slide Number Placeholder 3"/>
          <p:cNvSpPr>
            <a:spLocks noGrp="1"/>
          </p:cNvSpPr>
          <p:nvPr>
            <p:ph type="sldNum" sz="quarter" idx="5"/>
          </p:nvPr>
        </p:nvSpPr>
        <p:spPr/>
        <p:txBody>
          <a:bodyPr/>
          <a:lstStyle/>
          <a:p>
            <a:fld id="{C47FE4BC-2011-7640-BA45-1353AC5E30DF}" type="slidenum">
              <a:rPr lang="en-US" smtClean="0"/>
              <a:t>41</a:t>
            </a:fld>
            <a:endParaRPr lang="en-US"/>
          </a:p>
        </p:txBody>
      </p:sp>
    </p:spTree>
    <p:extLst>
      <p:ext uri="{BB962C8B-B14F-4D97-AF65-F5344CB8AC3E}">
        <p14:creationId xmlns:p14="http://schemas.microsoft.com/office/powerpoint/2010/main" val="15953011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 offers a solution in verse 18. </a:t>
            </a:r>
            <a:r>
              <a:rPr lang="en-US" b="1" i="0" baseline="30000">
                <a:solidFill>
                  <a:srgbClr val="000000"/>
                </a:solidFill>
                <a:effectLst/>
                <a:latin typeface="system-ui"/>
              </a:rPr>
              <a:t>18 </a:t>
            </a:r>
            <a:r>
              <a:rPr lang="en-US" b="0" i="0">
                <a:solidFill>
                  <a:srgbClr val="000000"/>
                </a:solidFill>
                <a:effectLst/>
                <a:latin typeface="system-ui"/>
              </a:rPr>
              <a:t>But remember the </a:t>
            </a:r>
            <a:r>
              <a:rPr lang="en-US" b="0" i="0" cap="small">
                <a:solidFill>
                  <a:srgbClr val="000000"/>
                </a:solidFill>
                <a:effectLst/>
                <a:latin typeface="system-ui"/>
              </a:rPr>
              <a:t>Lord</a:t>
            </a:r>
            <a:r>
              <a:rPr lang="en-US" b="0" i="0">
                <a:solidFill>
                  <a:srgbClr val="000000"/>
                </a:solidFill>
                <a:effectLst/>
                <a:latin typeface="system-ui"/>
              </a:rPr>
              <a:t> your God, for it is he who gives you the ability to produce wealth, and so confirms his covenant, which he swore to your ancestors, as it is today.</a:t>
            </a:r>
            <a:endParaRPr lang="en-US"/>
          </a:p>
        </p:txBody>
      </p:sp>
      <p:sp>
        <p:nvSpPr>
          <p:cNvPr id="4" name="Slide Number Placeholder 3"/>
          <p:cNvSpPr>
            <a:spLocks noGrp="1"/>
          </p:cNvSpPr>
          <p:nvPr>
            <p:ph type="sldNum" sz="quarter" idx="5"/>
          </p:nvPr>
        </p:nvSpPr>
        <p:spPr/>
        <p:txBody>
          <a:bodyPr/>
          <a:lstStyle/>
          <a:p>
            <a:fld id="{C47FE4BC-2011-7640-BA45-1353AC5E30DF}" type="slidenum">
              <a:rPr lang="en-US" smtClean="0"/>
              <a:t>42</a:t>
            </a:fld>
            <a:endParaRPr lang="en-US"/>
          </a:p>
        </p:txBody>
      </p:sp>
    </p:spTree>
    <p:extLst>
      <p:ext uri="{BB962C8B-B14F-4D97-AF65-F5344CB8AC3E}">
        <p14:creationId xmlns:p14="http://schemas.microsoft.com/office/powerpoint/2010/main" val="2981830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warning for all of us. This Thanksgiving as you sit with your family, think about the goodness of God. And Remember, Don’t forget.</a:t>
            </a:r>
          </a:p>
        </p:txBody>
      </p:sp>
      <p:sp>
        <p:nvSpPr>
          <p:cNvPr id="4" name="Slide Number Placeholder 3"/>
          <p:cNvSpPr>
            <a:spLocks noGrp="1"/>
          </p:cNvSpPr>
          <p:nvPr>
            <p:ph type="sldNum" sz="quarter" idx="5"/>
          </p:nvPr>
        </p:nvSpPr>
        <p:spPr/>
        <p:txBody>
          <a:bodyPr/>
          <a:lstStyle/>
          <a:p>
            <a:fld id="{C47FE4BC-2011-7640-BA45-1353AC5E30DF}" type="slidenum">
              <a:rPr lang="en-US" smtClean="0"/>
              <a:t>43</a:t>
            </a:fld>
            <a:endParaRPr lang="en-US"/>
          </a:p>
        </p:txBody>
      </p:sp>
    </p:spTree>
    <p:extLst>
      <p:ext uri="{BB962C8B-B14F-4D97-AF65-F5344CB8AC3E}">
        <p14:creationId xmlns:p14="http://schemas.microsoft.com/office/powerpoint/2010/main" val="18889595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Let us pray: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1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Almighty God, all things are Yours – created by You and for You – and You chose to give us life and living and salvation through Your Son.  We are quick to forget where You have brought us from and quick to forget You altogether.  Help us to regularly consider where we have been and where we are now and what You have given us out of Your Amazing Grace.  Humble us.  Help us to remember You at all times and in all things.  Keep any prosperity from making us forgetful.  Send the Holy Spirit to keep us alert and knowledgeable of all You have done and continue to do out of love, and cause us to respond in obedience and thanks.  Lord, make us thankful.  May we be thankful to You.  In Jesus’ Name, Amen.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47FE4BC-2011-7640-BA45-1353AC5E30DF}" type="slidenum">
              <a:rPr lang="en-US" smtClean="0"/>
              <a:t>45</a:t>
            </a:fld>
            <a:endParaRPr lang="en-US"/>
          </a:p>
        </p:txBody>
      </p:sp>
    </p:spTree>
    <p:extLst>
      <p:ext uri="{BB962C8B-B14F-4D97-AF65-F5344CB8AC3E}">
        <p14:creationId xmlns:p14="http://schemas.microsoft.com/office/powerpoint/2010/main" val="2025606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00668-CBA5-5047-AD10-60F6CC56F4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7912C3-4DA5-0F42-BE2D-796038E6DB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2B943F-34CC-3643-A87C-DED1AF8D361C}"/>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223CC5B9-2DC6-9748-B26D-08373CDA3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8F3DF-687A-C04E-A4C2-0AE0ACE99137}"/>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4236194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9CA06-CE5B-814F-B18E-67F49FE48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101492-8EF8-9743-AC46-268669453F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38921-CC5E-3440-A672-B1540B7D943B}"/>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041D39DD-663E-E84E-9B13-569831836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29866-33EC-6E41-AAB0-6284C4C0EC49}"/>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369988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0AB82-C15A-6946-AEC4-9BF7D8FB25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A1BA3B-F0F6-3D4A-848C-F8701BC1D2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D71C93-E13C-314F-964B-C165523E7E36}"/>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97BAA157-813C-DA46-A554-DBB415EE4A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393F3F-016B-3844-965E-57B54DCF4139}"/>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356529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03BBA-B16C-B541-ACE1-4DDECAFD0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1CFF05-B812-FC43-8FCE-A13186A2D0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D8342D-A81D-6D43-86BF-4CDBFF3F8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07F3E1-241A-A641-843C-F84382AEA360}"/>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6" name="Footer Placeholder 5">
            <a:extLst>
              <a:ext uri="{FF2B5EF4-FFF2-40B4-BE49-F238E27FC236}">
                <a16:creationId xmlns:a16="http://schemas.microsoft.com/office/drawing/2014/main" id="{5FAC3E31-15C7-9544-B388-C2FF7AAB9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FCB59D-56C5-AE4E-ABB8-8B6834E7C3D8}"/>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865246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13B6-9C82-364C-82B7-F06EAEB70F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E305DC-6FDD-7643-A7E8-8BC9930BEF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6D6425-09B7-A44C-8AFA-41D5F5574C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801BE8-29BE-434A-BF1D-5A92452B1A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8642D7-DEF9-6143-BABA-39467F91F4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620AAC-6E68-8944-B452-D676D2ADBCF7}"/>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8" name="Footer Placeholder 7">
            <a:extLst>
              <a:ext uri="{FF2B5EF4-FFF2-40B4-BE49-F238E27FC236}">
                <a16:creationId xmlns:a16="http://schemas.microsoft.com/office/drawing/2014/main" id="{1B213AB8-AA56-8841-800C-3922B36756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0C4DDB-FB15-A445-B073-669D44747755}"/>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4235844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4E74-B3C8-B14A-8D12-BC63E8BEAA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AEFF17-BA64-3043-AC92-BE3EE6868E83}"/>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4" name="Footer Placeholder 3">
            <a:extLst>
              <a:ext uri="{FF2B5EF4-FFF2-40B4-BE49-F238E27FC236}">
                <a16:creationId xmlns:a16="http://schemas.microsoft.com/office/drawing/2014/main" id="{89BE7FC7-0BD1-BF46-ACAA-2778D39D6F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C44E80-8C94-154F-82D6-7A82621E0DBB}"/>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179202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3CCA45-6A32-584C-91A4-43DC403A44A3}"/>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3" name="Footer Placeholder 2">
            <a:extLst>
              <a:ext uri="{FF2B5EF4-FFF2-40B4-BE49-F238E27FC236}">
                <a16:creationId xmlns:a16="http://schemas.microsoft.com/office/drawing/2014/main" id="{649B825F-B1A9-3A4D-BDE0-AE2ECEF428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1CCBC7-7B60-9F43-AF35-FAB1AF1981FE}"/>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4139264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6AF6-8277-C744-AEF5-378BE18C6C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161399-5AB5-804D-ADB8-40CB72E2CB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D084C2-6F52-654F-ADB8-4F0F13B44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5DC765-7EFF-0147-8EB3-5FC665570F32}"/>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6" name="Footer Placeholder 5">
            <a:extLst>
              <a:ext uri="{FF2B5EF4-FFF2-40B4-BE49-F238E27FC236}">
                <a16:creationId xmlns:a16="http://schemas.microsoft.com/office/drawing/2014/main" id="{10F523F7-56B5-364D-BA8E-67004402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89F33-D8DC-1A43-89EF-1543835ABD70}"/>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375603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7244-35E2-D64E-927B-35CBF268B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D533A3-533C-2448-A47F-7B4808C39C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5511AC-3BA0-AB42-991F-3DEFECD483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1AD2FB-E1E4-D740-AC94-121BE253E8F2}"/>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6" name="Footer Placeholder 5">
            <a:extLst>
              <a:ext uri="{FF2B5EF4-FFF2-40B4-BE49-F238E27FC236}">
                <a16:creationId xmlns:a16="http://schemas.microsoft.com/office/drawing/2014/main" id="{41AC8869-2BBE-1345-A884-43FDEABDFB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ABD0F-873B-734F-80DD-95EB134B8A92}"/>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2647007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E36F-C482-7346-9291-1EECF0148F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DB0547-C6CC-6F45-8B74-00B1E5D08F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AB119D-726F-2541-A826-A560C69E0DAC}"/>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9EEF8AE7-0763-5B48-86BF-14BC7D90A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6335B-0A64-6149-B1BE-CCF913E856A8}"/>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327595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893513-B7A4-2148-82E9-7E0629A5A8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7B8020-51C4-D249-BA9A-6B1990901B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B3F960-DE53-B54A-9A50-B1175A4F8D24}"/>
              </a:ext>
            </a:extLst>
          </p:cNvPr>
          <p:cNvSpPr>
            <a:spLocks noGrp="1"/>
          </p:cNvSpPr>
          <p:nvPr>
            <p:ph type="dt" sz="half" idx="10"/>
          </p:nvPr>
        </p:nvSpPr>
        <p:spPr/>
        <p:txBody>
          <a:body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EEAA26D6-6994-DF40-A345-2C80707CB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D4F0-D052-8140-A3BB-530430D0877C}"/>
              </a:ext>
            </a:extLst>
          </p:cNvPr>
          <p:cNvSpPr>
            <a:spLocks noGrp="1"/>
          </p:cNvSpPr>
          <p:nvPr>
            <p:ph type="sldNum" sz="quarter" idx="12"/>
          </p:nvPr>
        </p:nvSpPr>
        <p:spPr/>
        <p:txBody>
          <a:bodyPr/>
          <a:lstStyle/>
          <a:p>
            <a:fld id="{11EDEE7F-EDFE-4D47-AB24-966222558B52}" type="slidenum">
              <a:rPr lang="en-US" smtClean="0"/>
              <a:t>‹#›</a:t>
            </a:fld>
            <a:endParaRPr lang="en-US"/>
          </a:p>
        </p:txBody>
      </p:sp>
    </p:spTree>
    <p:extLst>
      <p:ext uri="{BB962C8B-B14F-4D97-AF65-F5344CB8AC3E}">
        <p14:creationId xmlns:p14="http://schemas.microsoft.com/office/powerpoint/2010/main" val="452877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9809746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3D0B72-086E-BF44-816A-9805CA4374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8F68E0-8BB6-404B-B01A-E1690234D1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2C3E5B-0BB6-714C-9263-1FE30D4753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CB5A6-C63F-A347-A52C-45DFF49CA01E}" type="datetimeFigureOut">
              <a:rPr lang="en-US" smtClean="0"/>
              <a:t>11/19/21</a:t>
            </a:fld>
            <a:endParaRPr lang="en-US"/>
          </a:p>
        </p:txBody>
      </p:sp>
      <p:sp>
        <p:nvSpPr>
          <p:cNvPr id="5" name="Footer Placeholder 4">
            <a:extLst>
              <a:ext uri="{FF2B5EF4-FFF2-40B4-BE49-F238E27FC236}">
                <a16:creationId xmlns:a16="http://schemas.microsoft.com/office/drawing/2014/main" id="{F0C739CA-1F6F-324F-8782-1F2B50AF2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053868-D14B-7E44-A3D4-5983E6E013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EDEE7F-EDFE-4D47-AB24-966222558B52}" type="slidenum">
              <a:rPr lang="en-US" smtClean="0"/>
              <a:t>‹#›</a:t>
            </a:fld>
            <a:endParaRPr lang="en-US"/>
          </a:p>
        </p:txBody>
      </p:sp>
    </p:spTree>
    <p:extLst>
      <p:ext uri="{BB962C8B-B14F-4D97-AF65-F5344CB8AC3E}">
        <p14:creationId xmlns:p14="http://schemas.microsoft.com/office/powerpoint/2010/main" val="3352706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2.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appy... - North American Division of Seventh-day Adventists | Facebook">
            <a:extLst>
              <a:ext uri="{FF2B5EF4-FFF2-40B4-BE49-F238E27FC236}">
                <a16:creationId xmlns:a16="http://schemas.microsoft.com/office/drawing/2014/main" id="{D897BC9B-7208-6942-9AD9-9CE30E6D3AB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7565" y="198783"/>
            <a:ext cx="11555896" cy="648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55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Shabbat Shalom, Happy Thanksgiving, and a Happy We... - Blogs &amp;amp; Forums">
            <a:extLst>
              <a:ext uri="{FF2B5EF4-FFF2-40B4-BE49-F238E27FC236}">
                <a16:creationId xmlns:a16="http://schemas.microsoft.com/office/drawing/2014/main" id="{450A36AD-87C4-F747-ADE0-D7A22A472B3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41405" y="643467"/>
            <a:ext cx="10515600"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33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9809 Hall Rd">
            <a:extLst>
              <a:ext uri="{FF2B5EF4-FFF2-40B4-BE49-F238E27FC236}">
                <a16:creationId xmlns:a16="http://schemas.microsoft.com/office/drawing/2014/main" id="{347C516E-31E2-0945-B94B-A69584503B7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9809 Hall Rd">
            <a:extLst>
              <a:ext uri="{FF2B5EF4-FFF2-40B4-BE49-F238E27FC236}">
                <a16:creationId xmlns:a16="http://schemas.microsoft.com/office/drawing/2014/main" id="{4F3BB3BD-8394-FE4E-8CB6-695A4BB10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09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431746-ACBA-7A42-A97D-47C5197713E0}"/>
              </a:ext>
            </a:extLst>
          </p:cNvPr>
          <p:cNvPicPr>
            <a:picLocks noChangeAspect="1"/>
          </p:cNvPicPr>
          <p:nvPr/>
        </p:nvPicPr>
        <p:blipFill rotWithShape="1">
          <a:blip r:embed="rId3"/>
          <a:srcRect t="18941" b="1554"/>
          <a:stretch/>
        </p:blipFill>
        <p:spPr>
          <a:xfrm>
            <a:off x="-541864" y="0"/>
            <a:ext cx="12733864" cy="7162800"/>
          </a:xfrm>
          <a:prstGeom prst="rect">
            <a:avLst/>
          </a:prstGeom>
        </p:spPr>
      </p:pic>
      <p:sp>
        <p:nvSpPr>
          <p:cNvPr id="3" name="Subtitle 2">
            <a:extLst>
              <a:ext uri="{FF2B5EF4-FFF2-40B4-BE49-F238E27FC236}">
                <a16:creationId xmlns:a16="http://schemas.microsoft.com/office/drawing/2014/main" id="{BEF2FF51-C1A0-204F-9D1D-FC39FD3B3CBC}"/>
              </a:ext>
            </a:extLst>
          </p:cNvPr>
          <p:cNvSpPr>
            <a:spLocks noGrp="1"/>
          </p:cNvSpPr>
          <p:nvPr>
            <p:ph type="subTitle" idx="1"/>
          </p:nvPr>
        </p:nvSpPr>
        <p:spPr>
          <a:xfrm>
            <a:off x="4120055" y="5242675"/>
            <a:ext cx="7993117" cy="683284"/>
          </a:xfrm>
        </p:spPr>
        <p:txBody>
          <a:bodyPr>
            <a:noAutofit/>
          </a:bodyPr>
          <a:lstStyle/>
          <a:p>
            <a:r>
              <a:rPr lang="en-US" sz="3600" b="1" dirty="0">
                <a:solidFill>
                  <a:srgbClr val="FF0000"/>
                </a:solidFill>
              </a:rPr>
              <a:t>BEGINS WITH A CAUTION</a:t>
            </a:r>
          </a:p>
        </p:txBody>
      </p:sp>
    </p:spTree>
    <p:extLst>
      <p:ext uri="{BB962C8B-B14F-4D97-AF65-F5344CB8AC3E}">
        <p14:creationId xmlns:p14="http://schemas.microsoft.com/office/powerpoint/2010/main" val="101463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A7EA-A4B5-B142-989D-8973CE4180F8}"/>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a:solidFill>
                  <a:schemeClr val="tx1"/>
                </a:solidFill>
                <a:latin typeface="+mj-lt"/>
                <a:ea typeface="+mj-ea"/>
                <a:cs typeface="+mj-cs"/>
              </a:rPr>
              <a:t>                              REMEMBER:</a:t>
            </a:r>
          </a:p>
        </p:txBody>
      </p:sp>
      <p:pic>
        <p:nvPicPr>
          <p:cNvPr id="1026" name="Picture 2" descr="Remember | Keep Believing Ministries">
            <a:extLst>
              <a:ext uri="{FF2B5EF4-FFF2-40B4-BE49-F238E27FC236}">
                <a16:creationId xmlns:a16="http://schemas.microsoft.com/office/drawing/2014/main" id="{90842774-BD5D-A240-8C96-037ABDEE24B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399005" y="314850"/>
            <a:ext cx="7792995" cy="6345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418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19" y="0"/>
            <a:ext cx="6794502"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9150A9-5A45-FF4A-9934-9609F1AC5A83}"/>
              </a:ext>
            </a:extLst>
          </p:cNvPr>
          <p:cNvSpPr txBox="1"/>
          <p:nvPr/>
        </p:nvSpPr>
        <p:spPr>
          <a:xfrm>
            <a:off x="1828800" y="1152939"/>
            <a:ext cx="8282609" cy="3416320"/>
          </a:xfrm>
          <a:prstGeom prst="rect">
            <a:avLst/>
          </a:prstGeom>
          <a:noFill/>
        </p:spPr>
        <p:txBody>
          <a:bodyPr wrap="square">
            <a:spAutoFit/>
          </a:bodyPr>
          <a:lstStyle/>
          <a:p>
            <a:r>
              <a:rPr lang="en-US" sz="3600" b="0" i="0" dirty="0">
                <a:solidFill>
                  <a:srgbClr val="121212"/>
                </a:solidFill>
                <a:effectLst/>
                <a:latin typeface="ArialMT"/>
              </a:rPr>
              <a:t>Remember how the </a:t>
            </a:r>
            <a:r>
              <a:rPr lang="en-US" sz="3600" b="0" i="0" cap="small" dirty="0">
                <a:solidFill>
                  <a:srgbClr val="121212"/>
                </a:solidFill>
                <a:effectLst/>
                <a:latin typeface="ArialMT"/>
              </a:rPr>
              <a:t>Lord </a:t>
            </a:r>
            <a:r>
              <a:rPr lang="en-US" sz="3600" b="0" i="0" dirty="0">
                <a:solidFill>
                  <a:srgbClr val="121212"/>
                </a:solidFill>
                <a:effectLst/>
                <a:latin typeface="ArialMT"/>
              </a:rPr>
              <a:t>your God led you all the way in the wilderness these forty years, to humble and test you in order to know what was in your heart, whether or not you would keep his commands</a:t>
            </a:r>
            <a:endParaRPr lang="en-US" sz="3600" dirty="0"/>
          </a:p>
        </p:txBody>
      </p:sp>
    </p:spTree>
    <p:extLst>
      <p:ext uri="{BB962C8B-B14F-4D97-AF65-F5344CB8AC3E}">
        <p14:creationId xmlns:p14="http://schemas.microsoft.com/office/powerpoint/2010/main" val="317207151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A4A7EA-A4B5-B142-989D-8973CE4180F8}"/>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a:solidFill>
                  <a:schemeClr val="tx1"/>
                </a:solidFill>
                <a:latin typeface="+mj-lt"/>
                <a:ea typeface="+mj-ea"/>
                <a:cs typeface="+mj-cs"/>
              </a:rPr>
              <a:t>                              REMEMBER:</a:t>
            </a:r>
          </a:p>
        </p:txBody>
      </p:sp>
      <p:sp>
        <p:nvSpPr>
          <p:cNvPr id="7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member | Keep Believing Ministries">
            <a:extLst>
              <a:ext uri="{FF2B5EF4-FFF2-40B4-BE49-F238E27FC236}">
                <a16:creationId xmlns:a16="http://schemas.microsoft.com/office/drawing/2014/main" id="{90842774-BD5D-A240-8C96-037ABDEE24B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399005" y="314850"/>
            <a:ext cx="7792995" cy="6345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80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Remember how the LORD your God led you all the way in the wilderness these  forty years, to humble… | by Benn Matthew | Medium">
            <a:extLst>
              <a:ext uri="{FF2B5EF4-FFF2-40B4-BE49-F238E27FC236}">
                <a16:creationId xmlns:a16="http://schemas.microsoft.com/office/drawing/2014/main" id="{208E4ECC-D355-924E-ACEF-CF3702739DC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39782" b="397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970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DD1E-9AC2-8B4B-89EC-EB67D13F94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BE4AAA-462A-2344-A541-ED56CF30DF92}"/>
              </a:ext>
            </a:extLst>
          </p:cNvPr>
          <p:cNvSpPr>
            <a:spLocks noGrp="1"/>
          </p:cNvSpPr>
          <p:nvPr>
            <p:ph idx="1"/>
          </p:nvPr>
        </p:nvSpPr>
        <p:spPr/>
        <p:txBody>
          <a:bodyPr/>
          <a:lstStyle/>
          <a:p>
            <a:endParaRPr lang="en-US"/>
          </a:p>
        </p:txBody>
      </p:sp>
      <p:pic>
        <p:nvPicPr>
          <p:cNvPr id="4098" name="Picture 2" descr="The Desert Process | Karina&amp;#39;s Thought">
            <a:extLst>
              <a:ext uri="{FF2B5EF4-FFF2-40B4-BE49-F238E27FC236}">
                <a16:creationId xmlns:a16="http://schemas.microsoft.com/office/drawing/2014/main" id="{D09338AB-6335-2244-B81A-AB033F929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38" y="43249"/>
            <a:ext cx="120231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357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73" name="Rectangle 72">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050" name="Picture 2" descr="FAR FROM HOME — Jason Aten">
            <a:extLst>
              <a:ext uri="{FF2B5EF4-FFF2-40B4-BE49-F238E27FC236}">
                <a16:creationId xmlns:a16="http://schemas.microsoft.com/office/drawing/2014/main" id="{D82901D0-B29A-CB4C-A79B-24E3AF2D9F2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3907"/>
          <a:stretch/>
        </p:blipFill>
        <p:spPr bwMode="auto">
          <a:xfrm rot="21480000">
            <a:off x="1137837" y="1003258"/>
            <a:ext cx="9916327" cy="476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433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4119" y="0"/>
            <a:ext cx="6794502"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CFBEB63-15C8-5B47-B3BF-672789DFEE5C}"/>
              </a:ext>
            </a:extLst>
          </p:cNvPr>
          <p:cNvSpPr txBox="1"/>
          <p:nvPr/>
        </p:nvSpPr>
        <p:spPr>
          <a:xfrm>
            <a:off x="1219199" y="641131"/>
            <a:ext cx="9375229" cy="5632311"/>
          </a:xfrm>
          <a:prstGeom prst="rect">
            <a:avLst/>
          </a:prstGeom>
          <a:noFill/>
        </p:spPr>
        <p:txBody>
          <a:bodyPr wrap="square">
            <a:spAutoFit/>
          </a:bodyPr>
          <a:lstStyle/>
          <a:p>
            <a:r>
              <a:rPr lang="en-US" sz="3600" dirty="0">
                <a:effectLst/>
                <a:latin typeface="Calibri" panose="020F0502020204030204" pitchFamily="34" charset="0"/>
                <a:ea typeface="Times New Roman" panose="02020603050405020304" pitchFamily="18" charset="0"/>
                <a:cs typeface="Times New Roman" panose="02020603050405020304" pitchFamily="18" charset="0"/>
              </a:rPr>
              <a:t>If we think of the story of Israel, they were led into this being a place of vulnerability. </a:t>
            </a:r>
          </a:p>
          <a:p>
            <a:endParaRPr lang="en-US" sz="3600" dirty="0">
              <a:latin typeface="Calibri" panose="020F0502020204030204" pitchFamily="34" charset="0"/>
              <a:ea typeface="Times New Roman" panose="02020603050405020304" pitchFamily="18" charset="0"/>
              <a:cs typeface="Times New Roman" panose="02020603050405020304" pitchFamily="18" charset="0"/>
            </a:endParaRPr>
          </a:p>
          <a:p>
            <a:r>
              <a:rPr lang="en-US" sz="3600" dirty="0">
                <a:effectLst/>
                <a:latin typeface="Calibri" panose="020F0502020204030204" pitchFamily="34" charset="0"/>
                <a:ea typeface="Times New Roman" panose="02020603050405020304" pitchFamily="18" charset="0"/>
                <a:cs typeface="Times New Roman" panose="02020603050405020304" pitchFamily="18" charset="0"/>
              </a:rPr>
              <a:t>A place of danger and yet it's also the place of God's protection place where God shepherded over them. </a:t>
            </a:r>
          </a:p>
          <a:p>
            <a:endParaRPr lang="en-US" sz="3600" dirty="0">
              <a:latin typeface="Calibri" panose="020F0502020204030204" pitchFamily="34" charset="0"/>
              <a:ea typeface="Times New Roman" panose="02020603050405020304" pitchFamily="18" charset="0"/>
              <a:cs typeface="Times New Roman" panose="02020603050405020304" pitchFamily="18" charset="0"/>
            </a:endParaRPr>
          </a:p>
          <a:p>
            <a:r>
              <a:rPr lang="en-US" sz="3600" dirty="0">
                <a:effectLst/>
                <a:latin typeface="Calibri" panose="020F0502020204030204" pitchFamily="34" charset="0"/>
                <a:ea typeface="Times New Roman" panose="02020603050405020304" pitchFamily="18" charset="0"/>
                <a:cs typeface="Times New Roman" panose="02020603050405020304" pitchFamily="18" charset="0"/>
              </a:rPr>
              <a:t>It's even a place that later in the stories of King David, he ran into the wilderness for refuge for safety. </a:t>
            </a:r>
            <a:endParaRPr lang="en-US" sz="3600" dirty="0"/>
          </a:p>
        </p:txBody>
      </p:sp>
    </p:spTree>
    <p:extLst>
      <p:ext uri="{BB962C8B-B14F-4D97-AF65-F5344CB8AC3E}">
        <p14:creationId xmlns:p14="http://schemas.microsoft.com/office/powerpoint/2010/main" val="9295598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Wandering Memories | Lamplighter">
            <a:extLst>
              <a:ext uri="{FF2B5EF4-FFF2-40B4-BE49-F238E27FC236}">
                <a16:creationId xmlns:a16="http://schemas.microsoft.com/office/drawing/2014/main" id="{79884053-D719-4745-BAD8-309FF21C31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680" r="7974"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105D96-57BE-DE4B-A91C-0D66569FA280}"/>
              </a:ext>
            </a:extLst>
          </p:cNvPr>
          <p:cNvSpPr txBox="1"/>
          <p:nvPr/>
        </p:nvSpPr>
        <p:spPr>
          <a:xfrm>
            <a:off x="2322786" y="4361793"/>
            <a:ext cx="9637986" cy="2062103"/>
          </a:xfrm>
          <a:prstGeom prst="rect">
            <a:avLst/>
          </a:prstGeom>
          <a:noFill/>
        </p:spPr>
        <p:txBody>
          <a:bodyPr wrap="square">
            <a:spAutoFit/>
          </a:bodyPr>
          <a:lstStyle/>
          <a:p>
            <a:r>
              <a:rPr lang="en-US" sz="3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If we look at the wilderness in general, it's a desert so by definition it's a place of lack, a place of need. But it's also the place in the story of Israel where God provided. It's the story of place of provision. </a:t>
            </a:r>
            <a:endParaRPr lang="en-US" sz="3200" dirty="0">
              <a:solidFill>
                <a:srgbClr val="FF0000"/>
              </a:solidFill>
            </a:endParaRPr>
          </a:p>
        </p:txBody>
      </p:sp>
    </p:spTree>
    <p:extLst>
      <p:ext uri="{BB962C8B-B14F-4D97-AF65-F5344CB8AC3E}">
        <p14:creationId xmlns:p14="http://schemas.microsoft.com/office/powerpoint/2010/main" val="271832771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descr="A Biblia Nagykövetei alapítvány">
            <a:extLst>
              <a:ext uri="{FF2B5EF4-FFF2-40B4-BE49-F238E27FC236}">
                <a16:creationId xmlns:a16="http://schemas.microsoft.com/office/drawing/2014/main" id="{A9C4D061-3D63-884C-9877-4E98974483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20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608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0" name="Rectangle 70">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9221" name="Freeform: Shape 72">
            <a:extLst>
              <a:ext uri="{FF2B5EF4-FFF2-40B4-BE49-F238E27FC236}">
                <a16:creationId xmlns:a16="http://schemas.microsoft.com/office/drawing/2014/main" id="{0ACBD85E-A404-45CB-B532-1039E479D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DB1626B1-BAC7-4893-A5AC-620597685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D64E9910-51FE-45BF-973D-9D2401FD3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9218" name="Picture 2" descr="Moses and the Burning Bush | Bible Story">
            <a:extLst>
              <a:ext uri="{FF2B5EF4-FFF2-40B4-BE49-F238E27FC236}">
                <a16:creationId xmlns:a16="http://schemas.microsoft.com/office/drawing/2014/main" id="{38BA2C3D-C70D-C145-A554-8E4BDFB62F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345989"/>
            <a:ext cx="11405286" cy="6161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11780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42" name="Picture 2" descr="Wilderness: a place to prepare | Revlisad.com">
            <a:extLst>
              <a:ext uri="{FF2B5EF4-FFF2-40B4-BE49-F238E27FC236}">
                <a16:creationId xmlns:a16="http://schemas.microsoft.com/office/drawing/2014/main" id="{CDBEC408-3707-2D4E-ADE9-0B4633720D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066" b="444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49186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AR FROM HOME — Jason Aten">
            <a:extLst>
              <a:ext uri="{FF2B5EF4-FFF2-40B4-BE49-F238E27FC236}">
                <a16:creationId xmlns:a16="http://schemas.microsoft.com/office/drawing/2014/main" id="{D82901D0-B29A-CB4C-A79B-24E3AF2D9F2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3907"/>
          <a:stretch/>
        </p:blipFill>
        <p:spPr bwMode="auto">
          <a:xfrm rot="21480000">
            <a:off x="1137837" y="1003258"/>
            <a:ext cx="9916327" cy="476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783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4120" y="0"/>
            <a:ext cx="12682151"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80544C-74BA-2548-9CAD-66E64F696C68}"/>
              </a:ext>
            </a:extLst>
          </p:cNvPr>
          <p:cNvSpPr txBox="1"/>
          <p:nvPr/>
        </p:nvSpPr>
        <p:spPr>
          <a:xfrm>
            <a:off x="1355833" y="725214"/>
            <a:ext cx="10331670" cy="5078313"/>
          </a:xfrm>
          <a:prstGeom prst="rect">
            <a:avLst/>
          </a:prstGeom>
          <a:noFill/>
        </p:spPr>
        <p:txBody>
          <a:bodyPr wrap="square">
            <a:spAutoFit/>
          </a:bodyPr>
          <a:lstStyle/>
          <a:p>
            <a:r>
              <a:rPr lang="en-US" sz="3600" dirty="0">
                <a:effectLst/>
                <a:latin typeface="Calibri" panose="020F0502020204030204" pitchFamily="34" charset="0"/>
                <a:ea typeface="Times New Roman" panose="02020603050405020304" pitchFamily="18" charset="0"/>
                <a:cs typeface="Times New Roman" panose="02020603050405020304" pitchFamily="18" charset="0"/>
              </a:rPr>
              <a:t>The wilderness is not a neutral place. It is a very formative place. </a:t>
            </a:r>
            <a:r>
              <a:rPr lang="en-US" sz="3600" dirty="0">
                <a:latin typeface="Calibri" panose="020F0502020204030204" pitchFamily="34" charset="0"/>
                <a:ea typeface="Times New Roman" panose="02020603050405020304" pitchFamily="18" charset="0"/>
                <a:cs typeface="Times New Roman" panose="02020603050405020304" pitchFamily="18" charset="0"/>
              </a:rPr>
              <a:t>God</a:t>
            </a:r>
            <a:r>
              <a:rPr lang="en-US" sz="3600" dirty="0">
                <a:effectLst/>
                <a:latin typeface="Calibri" panose="020F0502020204030204" pitchFamily="34" charset="0"/>
                <a:ea typeface="Times New Roman" panose="02020603050405020304" pitchFamily="18" charset="0"/>
                <a:cs typeface="Times New Roman" panose="02020603050405020304" pitchFamily="18" charset="0"/>
              </a:rPr>
              <a:t> knows that the way in which it forms us depends upon how we respond to it and how we react to that. </a:t>
            </a:r>
            <a:r>
              <a:rPr lang="en-US" sz="3600" dirty="0">
                <a:latin typeface="Calibri" panose="020F0502020204030204" pitchFamily="34" charset="0"/>
                <a:ea typeface="Times New Roman" panose="02020603050405020304" pitchFamily="18" charset="0"/>
                <a:cs typeface="Times New Roman" panose="02020603050405020304" pitchFamily="18" charset="0"/>
              </a:rPr>
              <a:t>What</a:t>
            </a:r>
            <a:r>
              <a:rPr lang="en-US" sz="3600" dirty="0">
                <a:effectLst/>
                <a:latin typeface="Calibri" panose="020F0502020204030204" pitchFamily="34" charset="0"/>
                <a:ea typeface="Times New Roman" panose="02020603050405020304" pitchFamily="18" charset="0"/>
                <a:cs typeface="Times New Roman" panose="02020603050405020304" pitchFamily="18" charset="0"/>
              </a:rPr>
              <a:t> we're going through and when we think about that description, I think it fits so well. </a:t>
            </a:r>
            <a:r>
              <a:rPr lang="en-US" sz="3600" dirty="0">
                <a:latin typeface="Calibri" panose="020F0502020204030204" pitchFamily="34" charset="0"/>
                <a:ea typeface="Times New Roman" panose="02020603050405020304" pitchFamily="18" charset="0"/>
                <a:cs typeface="Times New Roman" panose="02020603050405020304" pitchFamily="18" charset="0"/>
              </a:rPr>
              <a:t>T</a:t>
            </a:r>
            <a:r>
              <a:rPr lang="en-US" sz="3600" dirty="0">
                <a:effectLst/>
                <a:latin typeface="Calibri" panose="020F0502020204030204" pitchFamily="34" charset="0"/>
                <a:ea typeface="Times New Roman" panose="02020603050405020304" pitchFamily="18" charset="0"/>
                <a:cs typeface="Times New Roman" panose="02020603050405020304" pitchFamily="18" charset="0"/>
              </a:rPr>
              <a:t>his past year for some they took it as a time to really focus on some very important things of life. We all go through wilderness experience it is a place of preparation.</a:t>
            </a:r>
            <a:endParaRPr lang="en-US" sz="3600" dirty="0"/>
          </a:p>
        </p:txBody>
      </p:sp>
    </p:spTree>
    <p:extLst>
      <p:ext uri="{BB962C8B-B14F-4D97-AF65-F5344CB8AC3E}">
        <p14:creationId xmlns:p14="http://schemas.microsoft.com/office/powerpoint/2010/main" val="40263738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ather-Son Relationships: How to Discipline with Love">
            <a:extLst>
              <a:ext uri="{FF2B5EF4-FFF2-40B4-BE49-F238E27FC236}">
                <a16:creationId xmlns:a16="http://schemas.microsoft.com/office/drawing/2014/main" id="{E65F0FFC-3322-C342-881E-B254450B0A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789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43906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0" y="44669"/>
            <a:ext cx="12192000"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900A18D-EABE-7E41-BB0A-F124C4814B3F}"/>
              </a:ext>
            </a:extLst>
          </p:cNvPr>
          <p:cNvSpPr txBox="1"/>
          <p:nvPr/>
        </p:nvSpPr>
        <p:spPr>
          <a:xfrm>
            <a:off x="1061545" y="388883"/>
            <a:ext cx="8124496" cy="3970318"/>
          </a:xfrm>
          <a:prstGeom prst="rect">
            <a:avLst/>
          </a:prstGeom>
          <a:noFill/>
        </p:spPr>
        <p:txBody>
          <a:bodyPr wrap="square">
            <a:spAutoFit/>
          </a:bodyPr>
          <a:lstStyle/>
          <a:p>
            <a:endParaRPr lang="en-US" sz="5400" b="1" baseline="30000" dirty="0">
              <a:solidFill>
                <a:srgbClr val="000000"/>
              </a:solidFill>
              <a:latin typeface="system-ui"/>
            </a:endParaRPr>
          </a:p>
          <a:p>
            <a:r>
              <a:rPr lang="en-US" sz="5400" b="1" baseline="30000" dirty="0">
                <a:solidFill>
                  <a:srgbClr val="000000"/>
                </a:solidFill>
                <a:latin typeface="system-ui"/>
              </a:rPr>
              <a:t>1. </a:t>
            </a:r>
            <a:r>
              <a:rPr lang="en-US" sz="3600" b="0" i="0" dirty="0">
                <a:solidFill>
                  <a:srgbClr val="000000"/>
                </a:solidFill>
                <a:effectLst/>
                <a:latin typeface="system-ui"/>
              </a:rPr>
              <a:t>Observe the commands of the </a:t>
            </a:r>
            <a:r>
              <a:rPr lang="en-US" sz="3600" b="0" i="0" cap="small" dirty="0">
                <a:solidFill>
                  <a:srgbClr val="000000"/>
                </a:solidFill>
                <a:effectLst/>
                <a:latin typeface="system-ui"/>
              </a:rPr>
              <a:t>Lord</a:t>
            </a:r>
            <a:r>
              <a:rPr lang="en-US" sz="3600" b="0" i="0" dirty="0">
                <a:solidFill>
                  <a:srgbClr val="000000"/>
                </a:solidFill>
                <a:effectLst/>
                <a:latin typeface="system-ui"/>
              </a:rPr>
              <a:t> your God, </a:t>
            </a:r>
          </a:p>
          <a:p>
            <a:endParaRPr lang="en-US" sz="3600" dirty="0">
              <a:solidFill>
                <a:srgbClr val="000000"/>
              </a:solidFill>
              <a:latin typeface="system-ui"/>
            </a:endParaRPr>
          </a:p>
          <a:p>
            <a:r>
              <a:rPr lang="en-US" sz="3600" dirty="0">
                <a:solidFill>
                  <a:srgbClr val="000000"/>
                </a:solidFill>
                <a:latin typeface="system-ui"/>
              </a:rPr>
              <a:t>2. </a:t>
            </a:r>
            <a:r>
              <a:rPr lang="en-US" sz="3600" b="0" i="0" dirty="0">
                <a:solidFill>
                  <a:srgbClr val="000000"/>
                </a:solidFill>
                <a:effectLst/>
                <a:latin typeface="system-ui"/>
              </a:rPr>
              <a:t>walking in obedience to him and </a:t>
            </a:r>
          </a:p>
          <a:p>
            <a:endParaRPr lang="en-US" sz="3600" dirty="0">
              <a:solidFill>
                <a:srgbClr val="000000"/>
              </a:solidFill>
              <a:latin typeface="system-ui"/>
            </a:endParaRPr>
          </a:p>
          <a:p>
            <a:r>
              <a:rPr lang="en-US" sz="3600" b="0" i="0" dirty="0">
                <a:solidFill>
                  <a:srgbClr val="000000"/>
                </a:solidFill>
                <a:effectLst/>
                <a:latin typeface="system-ui"/>
              </a:rPr>
              <a:t>3.revering him.</a:t>
            </a:r>
            <a:endParaRPr lang="en-US" sz="3600" dirty="0"/>
          </a:p>
        </p:txBody>
      </p:sp>
    </p:spTree>
    <p:extLst>
      <p:ext uri="{BB962C8B-B14F-4D97-AF65-F5344CB8AC3E}">
        <p14:creationId xmlns:p14="http://schemas.microsoft.com/office/powerpoint/2010/main" val="219222579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20" y="0"/>
            <a:ext cx="12196119"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AEC1F52-75B2-9640-8EFC-E9FC62233B19}"/>
              </a:ext>
            </a:extLst>
          </p:cNvPr>
          <p:cNvSpPr txBox="1"/>
          <p:nvPr/>
        </p:nvSpPr>
        <p:spPr>
          <a:xfrm>
            <a:off x="515007" y="115614"/>
            <a:ext cx="11676993" cy="7164451"/>
          </a:xfrm>
          <a:prstGeom prst="rect">
            <a:avLst/>
          </a:prstGeom>
          <a:noFill/>
        </p:spPr>
        <p:txBody>
          <a:bodyPr wrap="square">
            <a:spAutoFit/>
          </a:bodyPr>
          <a:lstStyle/>
          <a:p>
            <a:pPr marL="0" marR="0" indent="457200">
              <a:lnSpc>
                <a:spcPts val="1980"/>
              </a:lnSpc>
              <a:spcBef>
                <a:spcPts val="0"/>
              </a:spcBef>
              <a:spcAft>
                <a:spcPts val="0"/>
              </a:spcAft>
            </a:pPr>
            <a:r>
              <a:rPr lang="en-US" sz="1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indent="457200">
              <a:lnSpc>
                <a:spcPts val="1980"/>
              </a:lnSpc>
              <a:spcBef>
                <a:spcPts val="0"/>
              </a:spcBef>
              <a:spcAft>
                <a:spcPts val="0"/>
              </a:spcAft>
            </a:pP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Moses tells them, </a:t>
            </a:r>
            <a:r>
              <a:rPr lang="en-US" sz="3600" b="1"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first,</a:t>
            </a: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God is to be obeyed in thanks </a:t>
            </a:r>
          </a:p>
          <a:p>
            <a:pPr marL="0" marR="0" indent="457200">
              <a:lnSpc>
                <a:spcPts val="1980"/>
              </a:lnSpc>
              <a:spcBef>
                <a:spcPts val="0"/>
              </a:spcBef>
              <a:spcAft>
                <a:spcPts val="0"/>
              </a:spcAft>
            </a:pPr>
            <a:endPar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for His blessings.</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“For the LORD your God is bringing you into a good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land, a land of brooks of water, of fountains and</a:t>
            </a:r>
          </a:p>
          <a:p>
            <a:pPr>
              <a:lnSpc>
                <a:spcPts val="1980"/>
              </a:lnSpc>
            </a:pPr>
            <a:endPar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springs, flowing out in the valleys and hills, a land of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wheat and barley, of vines and fig trees and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pomegranates, a land of olive trees and honey, a land in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which you will eat bread without scarcity, in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which you will lack nothing, a land whose stones are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iron, and out of whose hills you can dig copper.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And you shall eat and be full, and you shall bless the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LORD your God for the good land he has given </a:t>
            </a:r>
          </a:p>
          <a:p>
            <a:pPr>
              <a:lnSpc>
                <a:spcPts val="1980"/>
              </a:lnSpc>
            </a:pPr>
            <a:endParaRPr lang="en-US" sz="32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a:lnSpc>
                <a:spcPts val="1980"/>
              </a:lnSpc>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         you.”</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767847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descr="The Future Of Food In A Water-Scarce World">
            <a:extLst>
              <a:ext uri="{FF2B5EF4-FFF2-40B4-BE49-F238E27FC236}">
                <a16:creationId xmlns:a16="http://schemas.microsoft.com/office/drawing/2014/main" id="{A1060881-B6FF-0A4D-8E2B-2C43BC72B6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5" r="1" b="11324"/>
          <a:stretch/>
        </p:blipFill>
        <p:spPr bwMode="auto">
          <a:xfrm>
            <a:off x="196850" y="173518"/>
            <a:ext cx="11798300"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88625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a:extLst>
              <a:ext uri="{FF2B5EF4-FFF2-40B4-BE49-F238E27FC236}">
                <a16:creationId xmlns:a16="http://schemas.microsoft.com/office/drawing/2014/main" id="{0CE0C3B3-5E42-534F-BB78-0354FA5E15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 r="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23025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20" y="0"/>
            <a:ext cx="12196119"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4FB362E-D523-8349-A900-A34C3F1E4D1B}"/>
              </a:ext>
            </a:extLst>
          </p:cNvPr>
          <p:cNvSpPr txBox="1"/>
          <p:nvPr/>
        </p:nvSpPr>
        <p:spPr>
          <a:xfrm>
            <a:off x="2249214" y="1376856"/>
            <a:ext cx="6892158" cy="2800767"/>
          </a:xfrm>
          <a:prstGeom prst="rect">
            <a:avLst/>
          </a:prstGeom>
          <a:noFill/>
        </p:spPr>
        <p:txBody>
          <a:bodyPr wrap="square">
            <a:spAutoFit/>
          </a:bodyPr>
          <a:lstStyle/>
          <a:p>
            <a:r>
              <a:rPr lang="en-US" sz="4400" b="1" i="0" baseline="30000" dirty="0">
                <a:solidFill>
                  <a:srgbClr val="FF0000"/>
                </a:solidFill>
                <a:effectLst/>
                <a:latin typeface="system-ui"/>
              </a:rPr>
              <a:t>10 </a:t>
            </a:r>
            <a:r>
              <a:rPr lang="en-US" sz="4400" b="1" i="0" dirty="0">
                <a:solidFill>
                  <a:srgbClr val="FF0000"/>
                </a:solidFill>
                <a:effectLst/>
                <a:latin typeface="system-ui"/>
              </a:rPr>
              <a:t>When you have eaten and are satisfied, praise the </a:t>
            </a:r>
            <a:r>
              <a:rPr lang="en-US" sz="4400" b="1" i="0" cap="small" dirty="0">
                <a:solidFill>
                  <a:srgbClr val="FF0000"/>
                </a:solidFill>
                <a:effectLst/>
                <a:latin typeface="system-ui"/>
              </a:rPr>
              <a:t>Lord</a:t>
            </a:r>
            <a:r>
              <a:rPr lang="en-US" sz="4400" b="1" i="0" dirty="0">
                <a:solidFill>
                  <a:srgbClr val="FF0000"/>
                </a:solidFill>
                <a:effectLst/>
                <a:latin typeface="system-ui"/>
              </a:rPr>
              <a:t> your God for the good land he has given you.</a:t>
            </a:r>
            <a:endParaRPr lang="en-US" sz="4400" b="1" dirty="0">
              <a:solidFill>
                <a:srgbClr val="FF0000"/>
              </a:solidFill>
            </a:endParaRPr>
          </a:p>
        </p:txBody>
      </p:sp>
    </p:spTree>
    <p:extLst>
      <p:ext uri="{BB962C8B-B14F-4D97-AF65-F5344CB8AC3E}">
        <p14:creationId xmlns:p14="http://schemas.microsoft.com/office/powerpoint/2010/main" val="385071467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19" y="0"/>
            <a:ext cx="12196118"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3B9D94-1FA7-304A-BBCD-3A05C852823F}"/>
              </a:ext>
            </a:extLst>
          </p:cNvPr>
          <p:cNvSpPr txBox="1"/>
          <p:nvPr/>
        </p:nvSpPr>
        <p:spPr>
          <a:xfrm>
            <a:off x="1776248" y="809297"/>
            <a:ext cx="10089931" cy="3395801"/>
          </a:xfrm>
          <a:prstGeom prst="rect">
            <a:avLst/>
          </a:prstGeom>
          <a:noFill/>
        </p:spPr>
        <p:txBody>
          <a:bodyPr wrap="square">
            <a:spAutoFit/>
          </a:bodyPr>
          <a:lstStyle/>
          <a:p>
            <a:r>
              <a:rPr lang="en-US" sz="4000" b="1"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Second, </a:t>
            </a:r>
            <a:r>
              <a:rPr lang="en-US"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God is to be obeyed and not forgotten.</a:t>
            </a:r>
          </a:p>
          <a:p>
            <a:endParaRPr lang="en-US" sz="4000" b="1" i="0" baseline="30000" dirty="0">
              <a:solidFill>
                <a:srgbClr val="FF0000"/>
              </a:solidFill>
              <a:effectLst/>
              <a:latin typeface="system-ui"/>
            </a:endParaRPr>
          </a:p>
          <a:p>
            <a:r>
              <a:rPr lang="en-US" sz="3600" b="1" i="0" baseline="30000" dirty="0">
                <a:solidFill>
                  <a:srgbClr val="FF0000"/>
                </a:solidFill>
                <a:effectLst/>
                <a:latin typeface="system-ui"/>
              </a:rPr>
              <a:t>11 </a:t>
            </a:r>
            <a:r>
              <a:rPr lang="en-US" sz="3600" b="1" i="0" dirty="0">
                <a:solidFill>
                  <a:srgbClr val="FF0000"/>
                </a:solidFill>
                <a:effectLst/>
                <a:latin typeface="system-ui"/>
              </a:rPr>
              <a:t>Be careful that you do not forget the </a:t>
            </a:r>
            <a:r>
              <a:rPr lang="en-US" sz="3600" b="1" i="0" cap="small" dirty="0">
                <a:solidFill>
                  <a:srgbClr val="FF0000"/>
                </a:solidFill>
                <a:effectLst/>
                <a:latin typeface="system-ui"/>
              </a:rPr>
              <a:t>Lord</a:t>
            </a:r>
            <a:r>
              <a:rPr lang="en-US" sz="3600" b="1" i="0" dirty="0">
                <a:solidFill>
                  <a:srgbClr val="FF0000"/>
                </a:solidFill>
                <a:effectLst/>
                <a:latin typeface="system-ui"/>
              </a:rPr>
              <a:t> your God, failing to observe his commands, his laws and his decrees that I am giving you this day. </a:t>
            </a:r>
            <a:endParaRPr lang="en-US" sz="3600" b="1" dirty="0">
              <a:solidFill>
                <a:srgbClr val="FF0000"/>
              </a:solidFill>
            </a:endParaRPr>
          </a:p>
        </p:txBody>
      </p:sp>
    </p:spTree>
    <p:extLst>
      <p:ext uri="{BB962C8B-B14F-4D97-AF65-F5344CB8AC3E}">
        <p14:creationId xmlns:p14="http://schemas.microsoft.com/office/powerpoint/2010/main" val="107130949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0" y="0"/>
            <a:ext cx="12192000" cy="715229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E2ED855-1B9B-4745-A3BE-27109A76A937}"/>
              </a:ext>
            </a:extLst>
          </p:cNvPr>
          <p:cNvSpPr txBox="1"/>
          <p:nvPr/>
        </p:nvSpPr>
        <p:spPr>
          <a:xfrm>
            <a:off x="2196662" y="1008993"/>
            <a:ext cx="9270124" cy="3416320"/>
          </a:xfrm>
          <a:prstGeom prst="rect">
            <a:avLst/>
          </a:prstGeom>
          <a:noFill/>
        </p:spPr>
        <p:txBody>
          <a:bodyPr wrap="square">
            <a:spAutoFit/>
          </a:bodyPr>
          <a:lstStyle/>
          <a:p>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We see in our passage is this command to remember. </a:t>
            </a:r>
            <a: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I</a:t>
            </a: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t’s a command that appears 19 times in the book of Deuteronomy and another four times he says do not forget. Oftentimes they're put right together remember and do not forget. </a:t>
            </a:r>
            <a:endParaRPr lang="en-US" sz="3600" dirty="0"/>
          </a:p>
        </p:txBody>
      </p:sp>
    </p:spTree>
    <p:extLst>
      <p:ext uri="{BB962C8B-B14F-4D97-AF65-F5344CB8AC3E}">
        <p14:creationId xmlns:p14="http://schemas.microsoft.com/office/powerpoint/2010/main" val="284816700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112901" y="0"/>
            <a:ext cx="12304901" cy="750774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EFF38A7-EB49-0245-A383-98321C6F0338}"/>
              </a:ext>
            </a:extLst>
          </p:cNvPr>
          <p:cNvSpPr txBox="1"/>
          <p:nvPr/>
        </p:nvSpPr>
        <p:spPr>
          <a:xfrm>
            <a:off x="1229710" y="935422"/>
            <a:ext cx="8734097" cy="3908762"/>
          </a:xfrm>
          <a:prstGeom prst="rect">
            <a:avLst/>
          </a:prstGeom>
          <a:noFill/>
        </p:spPr>
        <p:txBody>
          <a:bodyPr wrap="square">
            <a:spAutoFit/>
          </a:bodyPr>
          <a:lstStyle/>
          <a:p>
            <a:r>
              <a:rPr lang="en-US" sz="4800" b="1" i="0" baseline="30000" dirty="0">
                <a:solidFill>
                  <a:srgbClr val="FF0000"/>
                </a:solidFill>
                <a:effectLst/>
                <a:latin typeface="system-ui"/>
              </a:rPr>
              <a:t>WHEN AND HOW PRIDE GETS INTO ONES LIFE?</a:t>
            </a:r>
          </a:p>
          <a:p>
            <a:endParaRPr lang="en-US" b="1" baseline="30000" dirty="0">
              <a:solidFill>
                <a:srgbClr val="000000"/>
              </a:solidFill>
              <a:latin typeface="system-ui"/>
            </a:endParaRPr>
          </a:p>
          <a:p>
            <a:r>
              <a:rPr lang="en-US" sz="3600" b="1" i="0" baseline="30000" dirty="0">
                <a:solidFill>
                  <a:srgbClr val="000000"/>
                </a:solidFill>
                <a:effectLst/>
                <a:latin typeface="system-ui"/>
              </a:rPr>
              <a:t>12 </a:t>
            </a:r>
            <a:r>
              <a:rPr lang="en-US" sz="3600" b="0" i="0" dirty="0">
                <a:solidFill>
                  <a:srgbClr val="000000"/>
                </a:solidFill>
                <a:effectLst/>
                <a:latin typeface="system-ui"/>
              </a:rPr>
              <a:t>Otherwise, when you eat and are satisfied, when you build fine houses and settle down, </a:t>
            </a:r>
          </a:p>
          <a:p>
            <a:endParaRPr lang="en-US" sz="3600" baseline="30000" dirty="0">
              <a:solidFill>
                <a:srgbClr val="000000"/>
              </a:solidFill>
              <a:latin typeface="system-ui"/>
            </a:endParaRPr>
          </a:p>
          <a:p>
            <a:r>
              <a:rPr lang="en-US" sz="3600" b="1" i="0" baseline="30000" dirty="0">
                <a:solidFill>
                  <a:srgbClr val="000000"/>
                </a:solidFill>
                <a:effectLst/>
                <a:latin typeface="system-ui"/>
              </a:rPr>
              <a:t>13 </a:t>
            </a:r>
            <a:r>
              <a:rPr lang="en-US" sz="3600" b="0" i="0" dirty="0">
                <a:solidFill>
                  <a:srgbClr val="000000"/>
                </a:solidFill>
                <a:effectLst/>
                <a:latin typeface="system-ui"/>
              </a:rPr>
              <a:t>and when your herds and flocks grow large and your silver and gold increase and all you have is multiplied, </a:t>
            </a:r>
            <a:endParaRPr lang="en-US" sz="3600" dirty="0"/>
          </a:p>
        </p:txBody>
      </p:sp>
    </p:spTree>
    <p:extLst>
      <p:ext uri="{BB962C8B-B14F-4D97-AF65-F5344CB8AC3E}">
        <p14:creationId xmlns:p14="http://schemas.microsoft.com/office/powerpoint/2010/main" val="403195805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0" y="0"/>
            <a:ext cx="12192000" cy="715229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A63BDED-465D-CF43-BBAA-D5AF363B06CE}"/>
              </a:ext>
            </a:extLst>
          </p:cNvPr>
          <p:cNvSpPr txBox="1"/>
          <p:nvPr/>
        </p:nvSpPr>
        <p:spPr>
          <a:xfrm>
            <a:off x="1008993" y="493986"/>
            <a:ext cx="11183006" cy="6186309"/>
          </a:xfrm>
          <a:prstGeom prst="rect">
            <a:avLst/>
          </a:prstGeom>
          <a:noFill/>
        </p:spPr>
        <p:txBody>
          <a:bodyPr wrap="square">
            <a:spAutoFit/>
          </a:bodyPr>
          <a:lstStyle/>
          <a:p>
            <a:pPr marL="0" marR="0">
              <a:spcBef>
                <a:spcPts val="0"/>
              </a:spcBef>
            </a:pPr>
            <a:r>
              <a:rPr lang="en-US" sz="1800" b="0" dirty="0">
                <a:solidFill>
                  <a:srgbClr val="212529"/>
                </a:solidFill>
                <a:effectLst/>
                <a:latin typeface="inherit"/>
                <a:ea typeface="Times New Roman" panose="02020603050405020304" pitchFamily="18" charset="0"/>
                <a:cs typeface="Segoe UI" panose="020B0502040204020203" pitchFamily="34" charset="0"/>
              </a:rPr>
              <a:t>                       </a:t>
            </a:r>
            <a:r>
              <a:rPr lang="en-US" sz="3600" b="1" dirty="0">
                <a:solidFill>
                  <a:srgbClr val="FF0000"/>
                </a:solidFill>
                <a:effectLst/>
                <a:latin typeface="inherit"/>
                <a:ea typeface="Times New Roman" panose="02020603050405020304" pitchFamily="18" charset="0"/>
                <a:cs typeface="Segoe UI" panose="020B0502040204020203" pitchFamily="34" charset="0"/>
              </a:rPr>
              <a:t>The Dangers of Forgetting God</a:t>
            </a:r>
          </a:p>
          <a:p>
            <a:pPr marL="0" marR="0">
              <a:spcBef>
                <a:spcPts val="0"/>
              </a:spcBef>
            </a:pPr>
            <a:endParaRPr lang="en-US" sz="3600" b="1" dirty="0">
              <a:solidFill>
                <a:srgbClr val="FF0000"/>
              </a:solidFill>
              <a:latin typeface="inherit"/>
              <a:ea typeface="Times New Roman" panose="02020603050405020304" pitchFamily="18" charset="0"/>
              <a:cs typeface="Segoe UI" panose="020B0502040204020203" pitchFamily="34" charset="0"/>
            </a:endParaRPr>
          </a:p>
          <a:p>
            <a:r>
              <a:rPr lang="en-US" sz="3600" dirty="0">
                <a:solidFill>
                  <a:srgbClr val="212529"/>
                </a:solidFill>
                <a:effectLst/>
                <a:latin typeface="Segoe UI" panose="020B0502040204020203" pitchFamily="34" charset="0"/>
                <a:ea typeface="Times New Roman" panose="02020603050405020304" pitchFamily="18" charset="0"/>
              </a:rPr>
              <a:t>Moses spells out the dangers of </a:t>
            </a:r>
            <a:r>
              <a:rPr lang="en-US" sz="3600" i="1" dirty="0">
                <a:solidFill>
                  <a:srgbClr val="212529"/>
                </a:solidFill>
                <a:effectLst/>
                <a:latin typeface="Segoe UI" panose="020B0502040204020203" pitchFamily="34" charset="0"/>
                <a:ea typeface="Times New Roman" panose="02020603050405020304" pitchFamily="18" charset="0"/>
              </a:rPr>
              <a:t>forgetting</a:t>
            </a:r>
            <a:r>
              <a:rPr lang="en-US" sz="3600" dirty="0">
                <a:solidFill>
                  <a:srgbClr val="212529"/>
                </a:solidFill>
                <a:effectLst/>
                <a:latin typeface="Segoe UI" panose="020B0502040204020203" pitchFamily="34" charset="0"/>
                <a:ea typeface="Times New Roman" panose="02020603050405020304" pitchFamily="18" charset="0"/>
              </a:rPr>
              <a:t> that God is the source of every blessing that we enjoy (v. 11). These Jews had been slaves in Egypt, having nothing, and soon they would be living in nice houses, taking care of their large flocks and accumulating their silver and gold (vv. 12-13). This kind of success has a way of making us proud (v. 14), and we can soon </a:t>
            </a:r>
            <a:r>
              <a:rPr lang="en-US" sz="3600" i="1" dirty="0">
                <a:solidFill>
                  <a:srgbClr val="212529"/>
                </a:solidFill>
                <a:effectLst/>
                <a:latin typeface="Segoe UI" panose="020B0502040204020203" pitchFamily="34" charset="0"/>
                <a:ea typeface="Times New Roman" panose="02020603050405020304" pitchFamily="18" charset="0"/>
              </a:rPr>
              <a:t>forget</a:t>
            </a:r>
            <a:r>
              <a:rPr lang="en-US" sz="3600" dirty="0">
                <a:solidFill>
                  <a:srgbClr val="212529"/>
                </a:solidFill>
                <a:effectLst/>
                <a:latin typeface="Segoe UI" panose="020B0502040204020203" pitchFamily="34" charset="0"/>
                <a:ea typeface="Times New Roman" panose="02020603050405020304" pitchFamily="18" charset="0"/>
              </a:rPr>
              <a:t> God and what we were before God called us.</a:t>
            </a:r>
            <a:endParaRPr lang="en-US" sz="3600" dirty="0">
              <a:effectLst/>
              <a:latin typeface="Times New Roman" panose="02020603050405020304" pitchFamily="18" charset="0"/>
              <a:ea typeface="Times New Roman" panose="02020603050405020304" pitchFamily="18" charset="0"/>
            </a:endParaRPr>
          </a:p>
          <a:p>
            <a:pPr marL="0" marR="0">
              <a:spcBef>
                <a:spcPts val="0"/>
              </a:spcBef>
            </a:pPr>
            <a:endParaRPr lang="en-US" sz="3600" b="1"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037571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E24F126-8808-3E4F-8D79-A5694BA374F5}"/>
              </a:ext>
            </a:extLst>
          </p:cNvPr>
          <p:cNvSpPr txBox="1"/>
          <p:nvPr/>
        </p:nvSpPr>
        <p:spPr>
          <a:xfrm>
            <a:off x="1765738" y="599090"/>
            <a:ext cx="9858703" cy="4716676"/>
          </a:xfrm>
          <a:prstGeom prst="rect">
            <a:avLst/>
          </a:prstGeom>
          <a:noFill/>
        </p:spPr>
        <p:txBody>
          <a:bodyPr wrap="square">
            <a:spAutoFit/>
          </a:bodyPr>
          <a:lstStyle/>
          <a:p>
            <a:pPr marL="0" marR="0">
              <a:spcBef>
                <a:spcPts val="0"/>
              </a:spcBef>
              <a:spcAft>
                <a:spcPts val="1500"/>
              </a:spcAft>
            </a:pPr>
            <a:r>
              <a:rPr lang="en-US" sz="3600" b="1" dirty="0">
                <a:solidFill>
                  <a:srgbClr val="000000"/>
                </a:solidFill>
                <a:effectLst/>
                <a:latin typeface="PT Sans" panose="020B0503020203020204" pitchFamily="34" charset="77"/>
                <a:ea typeface="Times New Roman" panose="02020603050405020304" pitchFamily="18" charset="0"/>
              </a:rPr>
              <a:t>“then your heart be lifted up, and you forget Yahweh your God, who brought you forth out of the land of Egypt, out of the house of bondage“</a:t>
            </a:r>
            <a:r>
              <a:rPr lang="en-US" sz="3600" dirty="0">
                <a:solidFill>
                  <a:srgbClr val="000000"/>
                </a:solidFill>
                <a:effectLst/>
                <a:latin typeface="PT Sans" panose="020B0503020203020204" pitchFamily="34" charset="77"/>
                <a:ea typeface="Times New Roman" panose="02020603050405020304" pitchFamily="18" charset="0"/>
              </a:rPr>
              <a:t> (v. 14). </a:t>
            </a:r>
          </a:p>
          <a:p>
            <a:pPr marL="0" marR="0">
              <a:spcBef>
                <a:spcPts val="0"/>
              </a:spcBef>
              <a:spcAft>
                <a:spcPts val="1500"/>
              </a:spcAft>
            </a:pPr>
            <a:r>
              <a:rPr lang="en-US" sz="3600" dirty="0">
                <a:solidFill>
                  <a:srgbClr val="000000"/>
                </a:solidFill>
                <a:effectLst/>
                <a:latin typeface="PT Sans" panose="020B0503020203020204" pitchFamily="34" charset="77"/>
                <a:ea typeface="Times New Roman" panose="02020603050405020304" pitchFamily="18" charset="0"/>
              </a:rPr>
              <a:t>For the Israelites, the greatest temptation of prosperity is that they will become focused on material things and forget Yahweh, who made their prosperity possible.</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8819087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C711B08-EB62-D545-8EDF-CA717E1074B8}"/>
              </a:ext>
            </a:extLst>
          </p:cNvPr>
          <p:cNvSpPr txBox="1"/>
          <p:nvPr/>
        </p:nvSpPr>
        <p:spPr>
          <a:xfrm>
            <a:off x="1933903" y="388884"/>
            <a:ext cx="10174014" cy="5078313"/>
          </a:xfrm>
          <a:prstGeom prst="rect">
            <a:avLst/>
          </a:prstGeom>
          <a:noFill/>
        </p:spPr>
        <p:txBody>
          <a:bodyPr wrap="square">
            <a:spAutoFit/>
          </a:bodyPr>
          <a:lstStyle/>
          <a:p>
            <a:r>
              <a:rPr lang="en-US" sz="3600" b="1"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“then your heart be lifted up, and you forget Yahweh your God”</a:t>
            </a:r>
            <a:r>
              <a:rPr lang="en-US" sz="3600"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 (v. 14a). </a:t>
            </a:r>
          </a:p>
          <a:p>
            <a:endParaRPr lang="en-US" sz="3600" dirty="0">
              <a:solidFill>
                <a:srgbClr val="000000"/>
              </a:solidFill>
              <a:latin typeface="PT Sans" panose="020B0503020203020204" pitchFamily="34" charset="77"/>
              <a:ea typeface="Times New Roman" panose="02020603050405020304" pitchFamily="18" charset="0"/>
              <a:cs typeface="Times New Roman" panose="02020603050405020304" pitchFamily="18" charset="0"/>
            </a:endParaRPr>
          </a:p>
          <a:p>
            <a:r>
              <a:rPr lang="en-US" sz="3600"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The epitome of forgetfulness would be for the Israelites to remember their own victories—and to forget Yahweh’s role. They will be tempted to remember their military exploits—and the work they did to subdue the land itself—and to forget the hand of God that brought about their success. </a:t>
            </a:r>
            <a:endParaRPr lang="en-US" sz="3600" dirty="0"/>
          </a:p>
        </p:txBody>
      </p:sp>
    </p:spTree>
    <p:extLst>
      <p:ext uri="{BB962C8B-B14F-4D97-AF65-F5344CB8AC3E}">
        <p14:creationId xmlns:p14="http://schemas.microsoft.com/office/powerpoint/2010/main" val="252138694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112901" y="0"/>
            <a:ext cx="12304901" cy="721345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16932FA-FB77-BB45-AE73-9E3F687A97D0}"/>
              </a:ext>
            </a:extLst>
          </p:cNvPr>
          <p:cNvSpPr txBox="1"/>
          <p:nvPr/>
        </p:nvSpPr>
        <p:spPr>
          <a:xfrm>
            <a:off x="1912883" y="472967"/>
            <a:ext cx="9354207" cy="5701561"/>
          </a:xfrm>
          <a:prstGeom prst="rect">
            <a:avLst/>
          </a:prstGeom>
          <a:noFill/>
        </p:spPr>
        <p:txBody>
          <a:bodyPr wrap="square">
            <a:spAutoFit/>
          </a:bodyPr>
          <a:lstStyle/>
          <a:p>
            <a:pPr marL="0" marR="0">
              <a:spcBef>
                <a:spcPts val="0"/>
              </a:spcBef>
              <a:spcAft>
                <a:spcPts val="1500"/>
              </a:spcAft>
            </a:pPr>
            <a:r>
              <a:rPr lang="en-US" sz="3200" dirty="0">
                <a:solidFill>
                  <a:srgbClr val="000000"/>
                </a:solidFill>
                <a:effectLst/>
                <a:latin typeface="PT Sans" panose="020B0503020203020204" pitchFamily="34" charset="77"/>
                <a:ea typeface="Times New Roman" panose="02020603050405020304" pitchFamily="18" charset="0"/>
              </a:rPr>
              <a:t> </a:t>
            </a:r>
            <a:endParaRPr lang="en-US" sz="3200" dirty="0">
              <a:effectLst/>
              <a:latin typeface="Times New Roman" panose="02020603050405020304" pitchFamily="18" charset="0"/>
              <a:ea typeface="Times New Roman" panose="02020603050405020304" pitchFamily="18" charset="0"/>
            </a:endParaRPr>
          </a:p>
          <a:p>
            <a:r>
              <a:rPr lang="en-US" sz="3200" b="1"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“who led you through the great and terrible wilderness, with fiery serpents and scorpions, and thirsty ground where there was no water; who brought you forth water out of the rock of flint“</a:t>
            </a:r>
            <a:r>
              <a:rPr lang="en-US" sz="3200"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 (v. 15). </a:t>
            </a:r>
          </a:p>
          <a:p>
            <a:endParaRPr lang="en-US" sz="3200" dirty="0">
              <a:solidFill>
                <a:srgbClr val="000000"/>
              </a:solidFill>
              <a:latin typeface="PT Sans" panose="020B0503020203020204" pitchFamily="34" charset="77"/>
              <a:ea typeface="Times New Roman" panose="02020603050405020304" pitchFamily="18" charset="0"/>
              <a:cs typeface="Times New Roman" panose="02020603050405020304" pitchFamily="18" charset="0"/>
            </a:endParaRPr>
          </a:p>
          <a:p>
            <a:r>
              <a:rPr lang="en-US" sz="3200" dirty="0">
                <a:solidFill>
                  <a:srgbClr val="000000"/>
                </a:solidFill>
                <a:effectLst/>
                <a:latin typeface="PT Sans" panose="020B0503020203020204" pitchFamily="34" charset="77"/>
                <a:ea typeface="Times New Roman" panose="02020603050405020304" pitchFamily="18" charset="0"/>
                <a:cs typeface="Times New Roman" panose="02020603050405020304" pitchFamily="18" charset="0"/>
              </a:rPr>
              <a:t>Once settled in their good land—the land into which Yahweh is leading them—Israel will dwell in fine houses amidst many possessions, and their memories of the wilderness will quickly fade. </a:t>
            </a:r>
            <a:endParaRPr lang="en-US" sz="3200" dirty="0"/>
          </a:p>
        </p:txBody>
      </p:sp>
    </p:spTree>
    <p:extLst>
      <p:ext uri="{BB962C8B-B14F-4D97-AF65-F5344CB8AC3E}">
        <p14:creationId xmlns:p14="http://schemas.microsoft.com/office/powerpoint/2010/main" val="346012041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3109F8E-7ED1-7941-921B-75FA3ADCD927}"/>
              </a:ext>
            </a:extLst>
          </p:cNvPr>
          <p:cNvSpPr txBox="1"/>
          <p:nvPr/>
        </p:nvSpPr>
        <p:spPr>
          <a:xfrm>
            <a:off x="1355834" y="630621"/>
            <a:ext cx="10394732" cy="5279650"/>
          </a:xfrm>
          <a:prstGeom prst="rect">
            <a:avLst/>
          </a:prstGeom>
          <a:noFill/>
        </p:spPr>
        <p:txBody>
          <a:bodyPr wrap="square">
            <a:spAutoFit/>
          </a:bodyPr>
          <a:lstStyle/>
          <a:p>
            <a:pPr marL="0" marR="0" indent="457200">
              <a:lnSpc>
                <a:spcPts val="1980"/>
              </a:lnSpc>
              <a:spcBef>
                <a:spcPts val="0"/>
              </a:spcBef>
              <a:spcAft>
                <a:spcPts val="0"/>
              </a:spcAft>
            </a:pPr>
            <a:endPar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Moses tells them that he knows how it is – humans </a:t>
            </a:r>
          </a:p>
          <a:p>
            <a:pPr marL="0" marR="0" indent="457200">
              <a:lnSpc>
                <a:spcPts val="1980"/>
              </a:lnSpc>
              <a:spcBef>
                <a:spcPts val="0"/>
              </a:spcBef>
              <a:spcAft>
                <a:spcPts val="0"/>
              </a:spcAft>
            </a:pPr>
            <a:endPar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forget.  </a:t>
            </a:r>
          </a:p>
          <a:p>
            <a:pPr marL="0" marR="0" indent="457200">
              <a:lnSpc>
                <a:spcPts val="1980"/>
              </a:lnSpc>
              <a:spcBef>
                <a:spcPts val="0"/>
              </a:spcBef>
              <a:spcAft>
                <a:spcPts val="0"/>
              </a:spcAft>
            </a:pPr>
            <a:endPar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We remember when she slights us or he insults us.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But once we have lived awhile and things are good,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we tend to forget the difficult past, once we get to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the blessings of the day – we are pleased with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where we are and we forget – we forget what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happened, we forget to be thankful, we forget to </a:t>
            </a:r>
          </a:p>
          <a:p>
            <a:pPr marL="0" marR="0" indent="457200">
              <a:lnSpc>
                <a:spcPts val="1980"/>
              </a:lnSpc>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obey God.</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28748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4317556-806F-EC4A-85CA-B475A1763B76}"/>
              </a:ext>
            </a:extLst>
          </p:cNvPr>
          <p:cNvSpPr txBox="1"/>
          <p:nvPr/>
        </p:nvSpPr>
        <p:spPr>
          <a:xfrm>
            <a:off x="1240221" y="493985"/>
            <a:ext cx="10625958" cy="5570756"/>
          </a:xfrm>
          <a:prstGeom prst="rect">
            <a:avLst/>
          </a:prstGeom>
          <a:noFill/>
        </p:spPr>
        <p:txBody>
          <a:bodyPr wrap="square">
            <a:spAutoFit/>
          </a:bodyPr>
          <a:lstStyle/>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tells them to be careful once they enter the land,  Moses tells them to make sure they keep the Word of God before them and give thanks for all that God does.</a:t>
            </a:r>
          </a:p>
          <a:p>
            <a:pPr indent="457200"/>
            <a:endPar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457200"/>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tells them in the present day of their bounty in the land, they must remember all that came before it:  slavery, an expansive, terrifying wilderness, snakes, scorpions, and the lack of water.</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spcBef>
                <a:spcPts val="0"/>
              </a:spcBef>
              <a:spcAft>
                <a:spcPts val="0"/>
              </a:spcAft>
            </a:pP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95588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9C9434E-619C-CF44-9E4D-E9B3604B00BE}"/>
              </a:ext>
            </a:extLst>
          </p:cNvPr>
          <p:cNvSpPr txBox="1"/>
          <p:nvPr/>
        </p:nvSpPr>
        <p:spPr>
          <a:xfrm>
            <a:off x="2448910" y="987971"/>
            <a:ext cx="9133489" cy="3970318"/>
          </a:xfrm>
          <a:prstGeom prst="rect">
            <a:avLst/>
          </a:prstGeom>
          <a:noFill/>
        </p:spPr>
        <p:txBody>
          <a:bodyPr wrap="square">
            <a:spAutoFit/>
          </a:bodyPr>
          <a:lstStyle/>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tells them not to forget God, but to remember that God chose to give the gifts of water out of the rock, of manna every night – and this preservation was given so that they would be humbled and do what is good – that they would obey everything God says in His Word and thank Him.</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888072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112902" y="0"/>
            <a:ext cx="12304901" cy="7497238"/>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19C3955-3FDF-5C40-BF0E-730A9790CDAA}"/>
              </a:ext>
            </a:extLst>
          </p:cNvPr>
          <p:cNvSpPr txBox="1"/>
          <p:nvPr/>
        </p:nvSpPr>
        <p:spPr>
          <a:xfrm>
            <a:off x="2406869" y="1187669"/>
            <a:ext cx="9396247" cy="5078313"/>
          </a:xfrm>
          <a:prstGeom prst="rect">
            <a:avLst/>
          </a:prstGeom>
          <a:noFill/>
        </p:spPr>
        <p:txBody>
          <a:bodyPr wrap="square">
            <a:spAutoFit/>
          </a:bodyPr>
          <a:lstStyle/>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Do we remember where we were compared to where we are now?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Aren’t we all in a pretty good place, in a pretty good land?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Yes, things could be better, but couldn’t they also be so much worse.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Would any of us prefer to live in Iran or Iraq or Afghanistan or North Korea or before modern medicine?</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550168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108782" y="0"/>
            <a:ext cx="12304901" cy="6919169"/>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2C864F-5F1C-F642-B986-879539193CB0}"/>
              </a:ext>
            </a:extLst>
          </p:cNvPr>
          <p:cNvSpPr txBox="1"/>
          <p:nvPr/>
        </p:nvSpPr>
        <p:spPr>
          <a:xfrm>
            <a:off x="3005959" y="3120837"/>
            <a:ext cx="6180082" cy="369332"/>
          </a:xfrm>
          <a:prstGeom prst="rect">
            <a:avLst/>
          </a:prstGeom>
          <a:noFill/>
        </p:spPr>
        <p:txBody>
          <a:bodyPr wrap="square">
            <a:spAutoFit/>
          </a:bodyPr>
          <a:lstStyle/>
          <a:p>
            <a:pPr marL="0" marR="0">
              <a:spcBef>
                <a:spcPts val="0"/>
              </a:spcBef>
              <a:spcAft>
                <a:spcPts val="0"/>
              </a:spcAft>
            </a:pPr>
            <a:r>
              <a:rPr lang="en-US" sz="1800" dirty="0">
                <a:solidFill>
                  <a:srgbClr val="FFFFFF"/>
                </a:solidFill>
                <a:effectLst/>
                <a:latin typeface="Segoe UI" panose="020B0502040204020203" pitchFamily="34" charset="0"/>
                <a:ea typeface="Times New Roman" panose="02020603050405020304" pitchFamily="18" charset="0"/>
                <a:cs typeface="Times New Roman" panose="02020603050405020304" pitchFamily="18" charset="0"/>
              </a:rPr>
              <a:t>Forgetfulness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903DB51-D265-C440-9E71-9EBDDC8D87A9}"/>
              </a:ext>
            </a:extLst>
          </p:cNvPr>
          <p:cNvSpPr txBox="1"/>
          <p:nvPr/>
        </p:nvSpPr>
        <p:spPr>
          <a:xfrm>
            <a:off x="1534509" y="725213"/>
            <a:ext cx="10499835" cy="6740307"/>
          </a:xfrm>
          <a:prstGeom prst="rect">
            <a:avLst/>
          </a:prstGeom>
          <a:noFill/>
        </p:spPr>
        <p:txBody>
          <a:bodyPr wrap="square">
            <a:spAutoFit/>
          </a:bodyPr>
          <a:lstStyle/>
          <a:p>
            <a:pPr marL="0" marR="0" indent="457200">
              <a:spcBef>
                <a:spcPts val="0"/>
              </a:spcBef>
              <a:spcAft>
                <a:spcPts val="0"/>
              </a:spcAft>
            </a:pPr>
            <a:r>
              <a:rPr lang="en-US" sz="32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Luke records for us nine people who forgot God almost immediately after receiving their blessing:</a:t>
            </a:r>
          </a:p>
          <a:p>
            <a:pPr indent="457200"/>
            <a:r>
              <a:rPr lang="en-US" sz="28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“On the way to Jerusalem [Jesus] was passing along between Samaria and Galilee. And as he entered a village, he was met by ten lepers, who stood at a distance and lifted up their voices, saying, ‘Jesus, Master, have mercy on us.’ When he saw them he said to them, ‘Go and show yourselves to the priests.’ And as they went they were cleansed. Then one of them, when he saw that he was healed, turned back, praising God with a loud voice; and he fell on his face at Jesus' feet, giving him thanks. Now he was a Samaritan. Then Jesus answered, ‘Were not ten cleansed? Where are the nine? Was no one found to return and give praise to God except this foreigner?’ And he said to him, ‘Rise and go your way; your faith has made you well’” (Luke 17:11-19, ESV).</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spcBef>
                <a:spcPts val="0"/>
              </a:spcBef>
              <a:spcAft>
                <a:spcPts val="0"/>
              </a:spcAft>
            </a:pP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853110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20" y="0"/>
            <a:ext cx="12196119"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81071F3-8B24-8D46-AC4D-F34C5BA4123F}"/>
              </a:ext>
            </a:extLst>
          </p:cNvPr>
          <p:cNvSpPr txBox="1"/>
          <p:nvPr/>
        </p:nvSpPr>
        <p:spPr>
          <a:xfrm>
            <a:off x="840828" y="399392"/>
            <a:ext cx="11235557" cy="6924973"/>
          </a:xfrm>
          <a:prstGeom prst="rect">
            <a:avLst/>
          </a:prstGeom>
          <a:noFill/>
        </p:spPr>
        <p:txBody>
          <a:bodyPr wrap="square">
            <a:spAutoFit/>
          </a:bodyPr>
          <a:lstStyle/>
          <a:p>
            <a:pPr indent="457200"/>
            <a:r>
              <a:rPr lang="en-US" sz="4000"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Third</a:t>
            </a:r>
            <a:r>
              <a:rPr lang="en-US" sz="4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Remember the Lord and give Him thanks.</a:t>
            </a:r>
          </a:p>
          <a:p>
            <a:pPr indent="457200">
              <a:lnSpc>
                <a:spcPct val="150000"/>
              </a:lnSpc>
            </a:pPr>
            <a:endPar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457200">
              <a:lnSpc>
                <a:spcPct val="150000"/>
              </a:lnSpc>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“Beware lest you say in your heart, ‘My power and the might of my hand have gotten me this wealth.’ You shall remember the LORD your God, for it is he who gives you power to get wealth, that he may confirm his covenant that he swore to your fathers, as it is this day.”</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57200"/>
            <a:endParaRPr lang="en-US" sz="4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spcBef>
                <a:spcPts val="0"/>
              </a:spcBef>
              <a:spcAft>
                <a:spcPts val="0"/>
              </a:spcAft>
            </a:pPr>
            <a:endParaRPr lang="en-US"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65669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20" y="0"/>
            <a:ext cx="12196119"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8C1C4BE-EA36-D84B-8E8C-037222E6F5BE}"/>
              </a:ext>
            </a:extLst>
          </p:cNvPr>
          <p:cNvSpPr txBox="1"/>
          <p:nvPr/>
        </p:nvSpPr>
        <p:spPr>
          <a:xfrm>
            <a:off x="1324303" y="609600"/>
            <a:ext cx="10531366" cy="5186613"/>
          </a:xfrm>
          <a:prstGeom prst="rect">
            <a:avLst/>
          </a:prstGeom>
          <a:noFill/>
        </p:spPr>
        <p:txBody>
          <a:bodyPr wrap="square">
            <a:spAutoFit/>
          </a:bodyPr>
          <a:lstStyle/>
          <a:p>
            <a:pPr marL="0" marR="0" indent="457200">
              <a:lnSpc>
                <a:spcPct val="150000"/>
              </a:lnSpc>
              <a:spcBef>
                <a:spcPts val="0"/>
              </a:spcBef>
              <a:spcAft>
                <a:spcPts val="0"/>
              </a:spcAft>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Moses looks towards the future and tells them not to lose sight of Who has blessed them.  “Remember it is God Who has blessed you and enabled you to get to this point.  God gave your parents who followed God and brought you out of Egypt before you were conceived and went through the suffering in the wilderness, and they shared with you so you would live until the day that the Promised Land was opened to you.” </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29734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59A5-0C6C-2841-A15E-DE053B603F63}"/>
              </a:ext>
            </a:extLst>
          </p:cNvPr>
          <p:cNvSpPr>
            <a:spLocks noGrp="1"/>
          </p:cNvSpPr>
          <p:nvPr>
            <p:ph type="title"/>
          </p:nvPr>
        </p:nvSpPr>
        <p:spPr>
          <a:xfrm>
            <a:off x="728663" y="1056304"/>
            <a:ext cx="5367337" cy="1466180"/>
          </a:xfrm>
        </p:spPr>
        <p:txBody>
          <a:bodyPr vert="horz" lIns="91440" tIns="45720" rIns="91440" bIns="45720" rtlCol="0" anchor="b">
            <a:normAutofit fontScale="90000"/>
          </a:bodyPr>
          <a:lstStyle/>
          <a:p>
            <a:r>
              <a:rPr lang="en-US" sz="5000" kern="1200" dirty="0">
                <a:solidFill>
                  <a:schemeClr val="bg1"/>
                </a:solidFill>
                <a:latin typeface="+mj-lt"/>
                <a:ea typeface="+mj-ea"/>
                <a:cs typeface="+mj-cs"/>
              </a:rPr>
              <a:t>James James Reston – American </a:t>
            </a:r>
            <a:br>
              <a:rPr lang="en-US" sz="5000" kern="1200" dirty="0">
                <a:solidFill>
                  <a:schemeClr val="bg1"/>
                </a:solidFill>
                <a:latin typeface="+mj-lt"/>
                <a:ea typeface="+mj-ea"/>
                <a:cs typeface="+mj-cs"/>
              </a:rPr>
            </a:br>
            <a:br>
              <a:rPr lang="en-US" sz="5000" kern="1200" dirty="0">
                <a:solidFill>
                  <a:schemeClr val="bg1"/>
                </a:solidFill>
                <a:latin typeface="+mj-lt"/>
                <a:ea typeface="+mj-ea"/>
                <a:cs typeface="+mj-cs"/>
              </a:rPr>
            </a:br>
            <a:br>
              <a:rPr lang="en-US" sz="5000" kern="1200" dirty="0">
                <a:solidFill>
                  <a:schemeClr val="bg1"/>
                </a:solidFill>
                <a:latin typeface="+mj-lt"/>
                <a:ea typeface="+mj-ea"/>
                <a:cs typeface="+mj-cs"/>
              </a:rPr>
            </a:br>
            <a:br>
              <a:rPr lang="en-US" sz="5000" kern="1200" dirty="0">
                <a:solidFill>
                  <a:schemeClr val="bg1"/>
                </a:solidFill>
                <a:latin typeface="+mj-lt"/>
                <a:ea typeface="+mj-ea"/>
                <a:cs typeface="+mj-cs"/>
              </a:rPr>
            </a:br>
            <a:br>
              <a:rPr lang="en-US" sz="5000" kern="1200" dirty="0">
                <a:latin typeface="+mj-lt"/>
                <a:ea typeface="+mj-ea"/>
                <a:cs typeface="+mj-cs"/>
              </a:rPr>
            </a:br>
            <a:r>
              <a:rPr lang="en-US" sz="5000" kern="1200" dirty="0">
                <a:latin typeface="+mj-lt"/>
                <a:ea typeface="+mj-ea"/>
                <a:cs typeface="+mj-cs"/>
              </a:rPr>
              <a:t>     </a:t>
            </a:r>
            <a:br>
              <a:rPr lang="en-US" sz="5000" kern="1200" dirty="0">
                <a:latin typeface="+mj-lt"/>
                <a:ea typeface="+mj-ea"/>
                <a:cs typeface="+mj-cs"/>
              </a:rPr>
            </a:br>
            <a:r>
              <a:rPr lang="en-US" sz="5000" b="1" kern="1200" dirty="0">
                <a:solidFill>
                  <a:srgbClr val="FF0000"/>
                </a:solidFill>
                <a:latin typeface="+mj-lt"/>
                <a:ea typeface="+mj-ea"/>
                <a:cs typeface="+mj-cs"/>
              </a:rPr>
              <a:t>James Reston – American Journalist</a:t>
            </a:r>
          </a:p>
        </p:txBody>
      </p:sp>
      <p:sp>
        <p:nvSpPr>
          <p:cNvPr id="1030" name="Content Placeholder 1029">
            <a:extLst>
              <a:ext uri="{FF2B5EF4-FFF2-40B4-BE49-F238E27FC236}">
                <a16:creationId xmlns:a16="http://schemas.microsoft.com/office/drawing/2014/main" id="{AE843E81-6198-457E-9EBD-28898B11B159}"/>
              </a:ext>
            </a:extLst>
          </p:cNvPr>
          <p:cNvSpPr>
            <a:spLocks noGrp="1"/>
          </p:cNvSpPr>
          <p:nvPr>
            <p:ph idx="1"/>
          </p:nvPr>
        </p:nvSpPr>
        <p:spPr>
          <a:xfrm>
            <a:off x="199697" y="2963917"/>
            <a:ext cx="5896303" cy="2343807"/>
          </a:xfrm>
        </p:spPr>
        <p:txBody>
          <a:bodyPr vert="horz" lIns="91440" tIns="45720" rIns="91440" bIns="45720" rtlCol="0">
            <a:noAutofit/>
          </a:bodyPr>
          <a:lstStyle/>
          <a:p>
            <a:pPr marL="0" indent="0">
              <a:buNone/>
            </a:pPr>
            <a:r>
              <a:rPr lang="en-US" sz="3600" kern="1200" dirty="0">
                <a:effectLst/>
                <a:latin typeface="+mn-lt"/>
                <a:ea typeface="+mn-ea"/>
                <a:cs typeface="+mn-cs"/>
              </a:rPr>
              <a:t>James Reston was a syndicate</a:t>
            </a:r>
          </a:p>
          <a:p>
            <a:pPr marL="0" indent="0">
              <a:buNone/>
            </a:pPr>
            <a:r>
              <a:rPr lang="en-US" sz="3600" dirty="0"/>
              <a:t>Columnist for the New York Times for more than 30 years.</a:t>
            </a:r>
            <a:r>
              <a:rPr lang="en-US" sz="3600" kern="1200" dirty="0">
                <a:effectLst/>
                <a:latin typeface="+mn-lt"/>
                <a:ea typeface="+mn-ea"/>
                <a:cs typeface="+mn-cs"/>
              </a:rPr>
              <a:t> </a:t>
            </a:r>
            <a:r>
              <a:rPr lang="en-US" sz="3600" kern="1200" dirty="0">
                <a:solidFill>
                  <a:schemeClr val="bg1"/>
                </a:solidFill>
                <a:effectLst/>
                <a:latin typeface="+mn-lt"/>
                <a:ea typeface="+mn-ea"/>
                <a:cs typeface="+mn-cs"/>
              </a:rPr>
              <a:t>was a syndicated columnist for the </a:t>
            </a:r>
            <a:r>
              <a:rPr lang="en-US" sz="3600" i="1" kern="1200" dirty="0">
                <a:solidFill>
                  <a:schemeClr val="bg1"/>
                </a:solidFill>
                <a:effectLst/>
                <a:latin typeface="+mn-lt"/>
                <a:ea typeface="+mn-ea"/>
                <a:cs typeface="+mn-cs"/>
              </a:rPr>
              <a:t>New York Times</a:t>
            </a:r>
            <a:r>
              <a:rPr lang="en-US" sz="3600" kern="1200" dirty="0">
                <a:solidFill>
                  <a:schemeClr val="bg1"/>
                </a:solidFill>
                <a:effectLst/>
                <a:latin typeface="+mn-lt"/>
                <a:ea typeface="+mn-ea"/>
                <a:cs typeface="+mn-cs"/>
              </a:rPr>
              <a:t> for more than thirty years. </a:t>
            </a:r>
            <a:endParaRPr lang="en-US" sz="3600" kern="1200" dirty="0">
              <a:solidFill>
                <a:schemeClr val="bg1"/>
              </a:solidFill>
              <a:latin typeface="+mn-lt"/>
              <a:ea typeface="+mn-ea"/>
              <a:cs typeface="+mn-cs"/>
            </a:endParaRPr>
          </a:p>
          <a:p>
            <a:pPr marL="0" indent="0">
              <a:buNone/>
            </a:pPr>
            <a:r>
              <a:rPr lang="en-US" sz="3600" kern="1200" dirty="0">
                <a:solidFill>
                  <a:schemeClr val="bg1"/>
                </a:solidFill>
                <a:effectLst/>
                <a:latin typeface="+mn-lt"/>
                <a:ea typeface="+mn-ea"/>
                <a:cs typeface="+mn-cs"/>
              </a:rPr>
              <a:t>d columnist for the </a:t>
            </a:r>
            <a:r>
              <a:rPr lang="en-US" sz="3600" i="1" kern="1200" dirty="0">
                <a:solidFill>
                  <a:schemeClr val="bg1"/>
                </a:solidFill>
                <a:effectLst/>
                <a:latin typeface="+mn-lt"/>
                <a:ea typeface="+mn-ea"/>
                <a:cs typeface="+mn-cs"/>
              </a:rPr>
              <a:t>New York Times</a:t>
            </a:r>
            <a:r>
              <a:rPr lang="en-US" sz="3600" kern="1200" dirty="0">
                <a:solidFill>
                  <a:schemeClr val="bg1"/>
                </a:solidFill>
                <a:effectLst/>
                <a:latin typeface="+mn-lt"/>
                <a:ea typeface="+mn-ea"/>
                <a:cs typeface="+mn-cs"/>
              </a:rPr>
              <a:t> for more than thirty years. </a:t>
            </a:r>
            <a:endParaRPr lang="en-US" sz="3600" kern="1200" dirty="0">
              <a:solidFill>
                <a:schemeClr val="bg1"/>
              </a:solidFill>
              <a:latin typeface="+mn-lt"/>
              <a:ea typeface="+mn-ea"/>
              <a:cs typeface="+mn-cs"/>
            </a:endParaRPr>
          </a:p>
        </p:txBody>
      </p:sp>
      <p:pic>
        <p:nvPicPr>
          <p:cNvPr id="1026" name="Picture 2" descr="James Reston (January 3, 1909 — February 8, 1995), American editor,  journalist | World Biographical Encyclopedia">
            <a:extLst>
              <a:ext uri="{FF2B5EF4-FFF2-40B4-BE49-F238E27FC236}">
                <a16:creationId xmlns:a16="http://schemas.microsoft.com/office/drawing/2014/main" id="{C3DCC420-548C-5848-8E57-77BDA6AAF5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6467" y="1056303"/>
            <a:ext cx="4640737" cy="4640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5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2389510" y="-92765"/>
            <a:ext cx="14581510" cy="7507355"/>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8" y="5673417"/>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7E75F22-ED98-D04D-95A8-AF269B16E0FE}"/>
              </a:ext>
            </a:extLst>
          </p:cNvPr>
          <p:cNvSpPr txBox="1"/>
          <p:nvPr/>
        </p:nvSpPr>
        <p:spPr>
          <a:xfrm>
            <a:off x="874642" y="1192696"/>
            <a:ext cx="10999305" cy="4585871"/>
          </a:xfrm>
          <a:prstGeom prst="rect">
            <a:avLst/>
          </a:prstGeom>
          <a:noFill/>
        </p:spPr>
        <p:txBody>
          <a:bodyPr wrap="square">
            <a:spAutoFit/>
          </a:bodyPr>
          <a:lstStyle/>
          <a:p>
            <a:r>
              <a:rPr lang="en-US" sz="4000" b="1" dirty="0">
                <a:solidFill>
                  <a:srgbClr val="FF0000"/>
                </a:solidFill>
                <a:latin typeface="Segoe UI" panose="020B0502040204020203" pitchFamily="34" charset="0"/>
                <a:ea typeface="Times New Roman" panose="02020603050405020304" pitchFamily="18" charset="0"/>
              </a:rPr>
              <a:t>He wrote</a:t>
            </a:r>
            <a:endParaRPr lang="en-US" sz="4000" b="1" dirty="0">
              <a:solidFill>
                <a:srgbClr val="FF0000"/>
              </a:solidFill>
              <a:effectLst/>
              <a:latin typeface="Segoe UI" panose="020B0502040204020203" pitchFamily="34" charset="0"/>
              <a:ea typeface="Times New Roman" panose="02020603050405020304" pitchFamily="18" charset="0"/>
            </a:endParaRPr>
          </a:p>
          <a:p>
            <a:r>
              <a:rPr lang="en-US" sz="3600" dirty="0">
                <a:solidFill>
                  <a:srgbClr val="212529"/>
                </a:solidFill>
                <a:effectLst/>
                <a:latin typeface="Segoe UI" panose="020B0502040204020203" pitchFamily="34" charset="0"/>
                <a:ea typeface="Times New Roman" panose="02020603050405020304" pitchFamily="18" charset="0"/>
              </a:rPr>
              <a:t>In America, we have learned something about how to deal with adversity since the great Depression, but not much about how to deal with </a:t>
            </a:r>
            <a:r>
              <a:rPr lang="en-US" sz="3600" i="1" dirty="0">
                <a:solidFill>
                  <a:srgbClr val="212529"/>
                </a:solidFill>
                <a:effectLst/>
                <a:latin typeface="Segoe UI" panose="020B0502040204020203" pitchFamily="34" charset="0"/>
                <a:ea typeface="Times New Roman" panose="02020603050405020304" pitchFamily="18" charset="0"/>
              </a:rPr>
              <a:t>prosperity</a:t>
            </a:r>
            <a:r>
              <a:rPr lang="en-US" sz="3600" dirty="0">
                <a:solidFill>
                  <a:srgbClr val="212529"/>
                </a:solidFill>
                <a:effectLst/>
                <a:latin typeface="Segoe UI" panose="020B0502040204020203" pitchFamily="34" charset="0"/>
                <a:ea typeface="Times New Roman" panose="02020603050405020304" pitchFamily="18" charset="0"/>
              </a:rPr>
              <a:t>. </a:t>
            </a:r>
          </a:p>
          <a:p>
            <a:r>
              <a:rPr lang="en-US" sz="3600" dirty="0">
                <a:solidFill>
                  <a:srgbClr val="212529"/>
                </a:solidFill>
                <a:effectLst/>
                <a:latin typeface="Segoe UI" panose="020B0502040204020203" pitchFamily="34" charset="0"/>
                <a:ea typeface="Times New Roman" panose="02020603050405020304" pitchFamily="18" charset="0"/>
              </a:rPr>
              <a:t>We are very rich, but we are not having a very good time. We are producing so much food that we don’t know what to do with the garbage, while half of the human race goes to bed hungry night. </a:t>
            </a:r>
            <a:endParaRPr lang="en-US" sz="3600" dirty="0"/>
          </a:p>
        </p:txBody>
      </p:sp>
    </p:spTree>
    <p:extLst>
      <p:ext uri="{BB962C8B-B14F-4D97-AF65-F5344CB8AC3E}">
        <p14:creationId xmlns:p14="http://schemas.microsoft.com/office/powerpoint/2010/main" val="91123641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4119" y="0"/>
            <a:ext cx="12196118"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1E8C24B-A978-8142-994B-4C97A9A920B7}"/>
              </a:ext>
            </a:extLst>
          </p:cNvPr>
          <p:cNvSpPr txBox="1"/>
          <p:nvPr/>
        </p:nvSpPr>
        <p:spPr>
          <a:xfrm>
            <a:off x="1156138" y="630621"/>
            <a:ext cx="10909738" cy="5509200"/>
          </a:xfrm>
          <a:prstGeom prst="rect">
            <a:avLst/>
          </a:prstGeom>
          <a:noFill/>
        </p:spPr>
        <p:txBody>
          <a:bodyPr wrap="square">
            <a:spAutoFit/>
          </a:bodyPr>
          <a:lstStyle/>
          <a:p>
            <a:pPr marL="0" marR="0" indent="457200">
              <a:spcBef>
                <a:spcPts val="0"/>
              </a:spcBef>
              <a:spcAft>
                <a:spcPts val="0"/>
              </a:spcAft>
            </a:pPr>
            <a:r>
              <a:rPr lang="en-US" sz="32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Jesus tells a parable:</a:t>
            </a:r>
          </a:p>
          <a:p>
            <a:pPr marL="0" marR="0" indent="457200">
              <a:spcBef>
                <a:spcPts val="0"/>
              </a:spcBef>
              <a:spcAft>
                <a:spcPts val="0"/>
              </a:spcAft>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“And he told them a parable, saying, ‘The land of a rich man produced plentifully, and he thought to himself, “What shall I do, for I have nowhere to store my crops?” And he said, “I will do this: I will tear down my barns and build larger ones, and there I will store all my grain and my goods. And I will say to my soul, ‘Soul, you have ample goods laid up for many years; relax, eat, drink, be merry.’” But God said to him, “Fool! This night your soul is required of you, and the things you have prepared, whose will they be?” So is the one who lays up treasure for himself and is not rich toward God’” </a:t>
            </a:r>
            <a:r>
              <a:rPr lang="en-US" sz="32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(Luke 12:16-21, ESV).</a:t>
            </a:r>
          </a:p>
        </p:txBody>
      </p:sp>
    </p:spTree>
    <p:extLst>
      <p:ext uri="{BB962C8B-B14F-4D97-AF65-F5344CB8AC3E}">
        <p14:creationId xmlns:p14="http://schemas.microsoft.com/office/powerpoint/2010/main" val="95474226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20" y="0"/>
            <a:ext cx="12196119"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672119-6A61-F54C-B01B-79E2AAB53B75}"/>
              </a:ext>
            </a:extLst>
          </p:cNvPr>
          <p:cNvSpPr txBox="1"/>
          <p:nvPr/>
        </p:nvSpPr>
        <p:spPr>
          <a:xfrm>
            <a:off x="1345323" y="493986"/>
            <a:ext cx="10384221" cy="4031873"/>
          </a:xfrm>
          <a:prstGeom prst="rect">
            <a:avLst/>
          </a:prstGeom>
          <a:noFill/>
        </p:spPr>
        <p:txBody>
          <a:bodyPr wrap="square">
            <a:spAutoFit/>
          </a:bodyPr>
          <a:lstStyle/>
          <a:p>
            <a:pPr marL="0" marR="0" indent="457200">
              <a:spcBef>
                <a:spcPts val="0"/>
              </a:spcBef>
              <a:spcAft>
                <a:spcPts val="0"/>
              </a:spcAft>
            </a:pPr>
            <a:r>
              <a:rPr lang="en-US" sz="3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Peter puts it this way:</a:t>
            </a:r>
          </a:p>
          <a:p>
            <a:pPr marL="0" marR="0" indent="457200">
              <a:spcBef>
                <a:spcPts val="0"/>
              </a:spcBef>
              <a:spcAft>
                <a:spcPts val="0"/>
              </a:spcAft>
            </a:pPr>
            <a:r>
              <a:rPr lang="en-US" sz="32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“[Jesus’] divine power has granted to us all things that pertain to life and godliness, through the knowledge of him who called us to his own glory and excellence, by which he has granted to us his precious and very great promises, so that through them you may become partakers of the divine nature, having escaped from the corruption that is in the world because of sinful desire” (2 Peter 1:3-4, ESV).</a:t>
            </a:r>
            <a:endParaRPr lang="en-US"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085029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19" y="0"/>
            <a:ext cx="12196118" cy="71628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B4ECC74-04F1-3944-9014-16B9BE71F94E}"/>
              </a:ext>
            </a:extLst>
          </p:cNvPr>
          <p:cNvSpPr txBox="1"/>
          <p:nvPr/>
        </p:nvSpPr>
        <p:spPr>
          <a:xfrm>
            <a:off x="2017986" y="830318"/>
            <a:ext cx="9133490" cy="3416320"/>
          </a:xfrm>
          <a:prstGeom prst="rect">
            <a:avLst/>
          </a:prstGeom>
          <a:noFill/>
        </p:spPr>
        <p:txBody>
          <a:bodyPr wrap="square">
            <a:spAutoFit/>
          </a:bodyPr>
          <a:lstStyle/>
          <a:p>
            <a:pPr marL="0" marR="0" indent="457200">
              <a:spcBef>
                <a:spcPts val="0"/>
              </a:spcBef>
              <a:spcAft>
                <a:spcPts val="0"/>
              </a:spcAft>
            </a:pPr>
            <a:r>
              <a:rPr lang="en-US" sz="36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HOW YOU DEAL WITH PROSPERITY?</a:t>
            </a:r>
          </a:p>
          <a:p>
            <a:pPr marL="0" marR="0" indent="457200">
              <a:spcBef>
                <a:spcPts val="0"/>
              </a:spcBef>
              <a:spcAft>
                <a:spcPts val="0"/>
              </a:spcAft>
            </a:pPr>
            <a:endParaRPr lang="en-US" sz="36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Remember the Lord.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Give thanks to the Lord.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Obey the Lord.  </a:t>
            </a:r>
          </a:p>
          <a:p>
            <a:pPr marL="0" marR="0" indent="457200">
              <a:spcBef>
                <a:spcPts val="0"/>
              </a:spcBef>
              <a:spcAft>
                <a:spcPts val="0"/>
              </a:spcAft>
            </a:pPr>
            <a:r>
              <a:rPr lang="en-US" sz="3600" dirty="0">
                <a:solidFill>
                  <a:srgbClr val="222222"/>
                </a:solidFill>
                <a:effectLst/>
                <a:latin typeface="Calibri" panose="020F0502020204030204" pitchFamily="34" charset="0"/>
                <a:ea typeface="Times New Roman" panose="02020603050405020304" pitchFamily="18" charset="0"/>
                <a:cs typeface="Times New Roman" panose="02020603050405020304" pitchFamily="18" charset="0"/>
              </a:rPr>
              <a:t>Show your love of the Lord.</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292037"/>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4119" y="0"/>
            <a:ext cx="6794502"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8BDF70D-88BE-8D45-8254-1FB31ECF482D}"/>
              </a:ext>
            </a:extLst>
          </p:cNvPr>
          <p:cNvSpPr txBox="1"/>
          <p:nvPr/>
        </p:nvSpPr>
        <p:spPr>
          <a:xfrm>
            <a:off x="3233945" y="819807"/>
            <a:ext cx="7112875" cy="3683060"/>
          </a:xfrm>
          <a:prstGeom prst="rect">
            <a:avLst/>
          </a:prstGeom>
          <a:noFill/>
        </p:spPr>
        <p:txBody>
          <a:bodyPr wrap="square">
            <a:spAutoFit/>
          </a:bodyPr>
          <a:lstStyle/>
          <a:p>
            <a:r>
              <a:rPr lang="en-US" sz="4400" b="1" i="0" baseline="30000" dirty="0">
                <a:solidFill>
                  <a:srgbClr val="FF0000"/>
                </a:solidFill>
                <a:effectLst/>
                <a:latin typeface="system-ui"/>
              </a:rPr>
              <a:t>THE WARNING</a:t>
            </a:r>
          </a:p>
          <a:p>
            <a:endParaRPr lang="en-US" b="1" baseline="30000" dirty="0">
              <a:solidFill>
                <a:srgbClr val="000000"/>
              </a:solidFill>
              <a:latin typeface="system-ui"/>
            </a:endParaRPr>
          </a:p>
          <a:p>
            <a:endParaRPr lang="en-US" b="1" i="0" baseline="30000" dirty="0">
              <a:solidFill>
                <a:srgbClr val="000000"/>
              </a:solidFill>
              <a:effectLst/>
              <a:latin typeface="system-ui"/>
            </a:endParaRPr>
          </a:p>
          <a:p>
            <a:r>
              <a:rPr lang="en-US" sz="3600" b="1" i="0" baseline="30000" dirty="0">
                <a:solidFill>
                  <a:srgbClr val="000000"/>
                </a:solidFill>
                <a:effectLst/>
                <a:latin typeface="system-ui"/>
              </a:rPr>
              <a:t>19 </a:t>
            </a:r>
            <a:r>
              <a:rPr lang="en-US" sz="3600" b="0" i="0" dirty="0">
                <a:solidFill>
                  <a:srgbClr val="000000"/>
                </a:solidFill>
                <a:effectLst/>
                <a:latin typeface="system-ui"/>
              </a:rPr>
              <a:t>If you ever forget the </a:t>
            </a:r>
            <a:r>
              <a:rPr lang="en-US" sz="3600" b="0" i="0" cap="small" dirty="0">
                <a:solidFill>
                  <a:srgbClr val="000000"/>
                </a:solidFill>
                <a:effectLst/>
                <a:latin typeface="system-ui"/>
              </a:rPr>
              <a:t>Lord</a:t>
            </a:r>
            <a:r>
              <a:rPr lang="en-US" sz="3600" b="0" i="0" dirty="0">
                <a:solidFill>
                  <a:srgbClr val="000000"/>
                </a:solidFill>
                <a:effectLst/>
                <a:latin typeface="system-ui"/>
              </a:rPr>
              <a:t> your God and follow other gods and worship and bow down to them, I testify against you today that you will surely be destroyed.</a:t>
            </a:r>
            <a:endParaRPr lang="en-US" sz="3600" dirty="0"/>
          </a:p>
        </p:txBody>
      </p:sp>
    </p:spTree>
    <p:extLst>
      <p:ext uri="{BB962C8B-B14F-4D97-AF65-F5344CB8AC3E}">
        <p14:creationId xmlns:p14="http://schemas.microsoft.com/office/powerpoint/2010/main" val="42110307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2"/>
          <a:stretch>
            <a:fillRect/>
          </a:stretch>
        </p:blipFill>
        <p:spPr>
          <a:xfrm>
            <a:off x="-4119" y="0"/>
            <a:ext cx="6794502" cy="685800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E2FB77C-5BA3-AA46-814C-E4CF01A5CC55}"/>
              </a:ext>
            </a:extLst>
          </p:cNvPr>
          <p:cNvSpPr txBox="1"/>
          <p:nvPr/>
        </p:nvSpPr>
        <p:spPr>
          <a:xfrm>
            <a:off x="1378226" y="583096"/>
            <a:ext cx="10351319" cy="5139869"/>
          </a:xfrm>
          <a:prstGeom prst="rect">
            <a:avLst/>
          </a:prstGeom>
          <a:noFill/>
        </p:spPr>
        <p:txBody>
          <a:bodyPr wrap="square">
            <a:spAutoFit/>
          </a:bodyPr>
          <a:lstStyle/>
          <a:p>
            <a:pPr marL="0" marR="0">
              <a:spcBef>
                <a:spcPts val="0"/>
              </a:spcBef>
              <a:spcAft>
                <a:spcPts val="0"/>
              </a:spcAft>
            </a:pPr>
            <a:r>
              <a:rPr lang="en-US" sz="4000" b="1" dirty="0">
                <a:solidFill>
                  <a:srgbClr val="FF0000"/>
                </a:solidFill>
                <a:effectLst/>
                <a:latin typeface="inherit"/>
                <a:ea typeface="Times New Roman" panose="02020603050405020304" pitchFamily="18" charset="0"/>
                <a:cs typeface="Segoe UI" panose="020B0502040204020203" pitchFamily="34" charset="0"/>
              </a:rPr>
              <a:t>Application</a:t>
            </a:r>
            <a:endParaRPr lang="en-US" sz="4000" b="1"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spcBef>
                <a:spcPts val="0"/>
              </a:spcBef>
            </a:pPr>
            <a:r>
              <a:rPr lang="en-US" sz="3600" dirty="0">
                <a:solidFill>
                  <a:srgbClr val="212529"/>
                </a:solidFill>
                <a:effectLst/>
                <a:latin typeface="Segoe UI" panose="020B0502040204020203" pitchFamily="34" charset="0"/>
                <a:ea typeface="Times New Roman" panose="02020603050405020304" pitchFamily="18" charset="0"/>
              </a:rPr>
              <a:t>It is so easy for me to </a:t>
            </a:r>
            <a:r>
              <a:rPr lang="en-US" sz="3600" i="1" dirty="0">
                <a:solidFill>
                  <a:srgbClr val="212529"/>
                </a:solidFill>
                <a:effectLst/>
                <a:latin typeface="Segoe UI" panose="020B0502040204020203" pitchFamily="34" charset="0"/>
                <a:ea typeface="Times New Roman" panose="02020603050405020304" pitchFamily="18" charset="0"/>
              </a:rPr>
              <a:t>forget</a:t>
            </a:r>
            <a:r>
              <a:rPr lang="en-US" sz="3600" dirty="0">
                <a:solidFill>
                  <a:srgbClr val="212529"/>
                </a:solidFill>
                <a:effectLst/>
                <a:latin typeface="Segoe UI" panose="020B0502040204020203" pitchFamily="34" charset="0"/>
                <a:ea typeface="Times New Roman" panose="02020603050405020304" pitchFamily="18" charset="0"/>
              </a:rPr>
              <a:t> to give God thanks, or credit, for the many things He does for me in this life. </a:t>
            </a:r>
          </a:p>
          <a:p>
            <a:pPr marL="0" marR="0">
              <a:spcBef>
                <a:spcPts val="0"/>
              </a:spcBef>
            </a:pPr>
            <a:r>
              <a:rPr lang="en-US" sz="3600" dirty="0">
                <a:solidFill>
                  <a:srgbClr val="212529"/>
                </a:solidFill>
                <a:effectLst/>
                <a:latin typeface="Segoe UI" panose="020B0502040204020203" pitchFamily="34" charset="0"/>
                <a:ea typeface="Times New Roman" panose="02020603050405020304" pitchFamily="18" charset="0"/>
              </a:rPr>
              <a:t>He is the one who has given me the promise of an abundant life, and He never fails to fulfill His promises. </a:t>
            </a:r>
          </a:p>
          <a:p>
            <a:pPr marL="0" marR="0">
              <a:spcBef>
                <a:spcPts val="0"/>
              </a:spcBef>
            </a:pPr>
            <a:r>
              <a:rPr lang="en-US" sz="3600" dirty="0">
                <a:solidFill>
                  <a:srgbClr val="212529"/>
                </a:solidFill>
                <a:effectLst/>
                <a:latin typeface="Segoe UI" panose="020B0502040204020203" pitchFamily="34" charset="0"/>
                <a:ea typeface="Times New Roman" panose="02020603050405020304" pitchFamily="18" charset="0"/>
              </a:rPr>
              <a:t>I just need to stop every once in a while and give Him praise for all He does.</a:t>
            </a:r>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875600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3" name="Image" descr="Image"/>
          <p:cNvPicPr>
            <a:picLocks noChangeAspect="1"/>
          </p:cNvPicPr>
          <p:nvPr/>
        </p:nvPicPr>
        <p:blipFill>
          <a:blip r:embed="rId3"/>
          <a:stretch>
            <a:fillRect/>
          </a:stretch>
        </p:blipFill>
        <p:spPr>
          <a:xfrm>
            <a:off x="0" y="0"/>
            <a:ext cx="12191999" cy="7457090"/>
          </a:xfrm>
          <a:prstGeom prst="rect">
            <a:avLst/>
          </a:prstGeom>
          <a:ln w="12700">
            <a:miter lim="400000"/>
          </a:ln>
        </p:spPr>
      </p:pic>
      <p:pic>
        <p:nvPicPr>
          <p:cNvPr id="2050" name="Picture 2" descr="Sunday PM Worship - August 28th, 2016 - &quot;Do Not Forget The Lord Your God&quot; -  YouTube">
            <a:extLst>
              <a:ext uri="{FF2B5EF4-FFF2-40B4-BE49-F238E27FC236}">
                <a16:creationId xmlns:a16="http://schemas.microsoft.com/office/drawing/2014/main" id="{A59CFB8A-241B-B54F-B145-E8A661624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3807" y="5602014"/>
            <a:ext cx="2228192" cy="12559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DDD0DC8-8D7E-E642-81FA-B1B95B891FF3}"/>
              </a:ext>
            </a:extLst>
          </p:cNvPr>
          <p:cNvSpPr txBox="1"/>
          <p:nvPr/>
        </p:nvSpPr>
        <p:spPr>
          <a:xfrm>
            <a:off x="2963917" y="620111"/>
            <a:ext cx="11140546" cy="1972528"/>
          </a:xfrm>
          <a:prstGeom prst="rect">
            <a:avLst/>
          </a:prstGeom>
          <a:noFill/>
        </p:spPr>
        <p:txBody>
          <a:bodyPr wrap="square">
            <a:spAutoFit/>
          </a:bodyPr>
          <a:lstStyle/>
          <a:p>
            <a:pPr marL="0" marR="0" indent="457200">
              <a:lnSpc>
                <a:spcPts val="1980"/>
              </a:lnSpc>
              <a:spcBef>
                <a:spcPts val="0"/>
              </a:spcBef>
              <a:spcAft>
                <a:spcPts val="0"/>
              </a:spcAft>
            </a:pPr>
            <a:endParaRPr lang="en-US" sz="4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r>
              <a:rPr lang="en-US" sz="4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Let us pray:</a:t>
            </a:r>
          </a:p>
          <a:p>
            <a:pPr marL="0" marR="0" indent="457200">
              <a:lnSpc>
                <a:spcPts val="1980"/>
              </a:lnSpc>
              <a:spcBef>
                <a:spcPts val="0"/>
              </a:spcBef>
              <a:spcAft>
                <a:spcPts val="0"/>
              </a:spcAft>
            </a:pPr>
            <a:endParaRPr lang="en-US" sz="4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4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44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4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nSpc>
                <a:spcPts val="1980"/>
              </a:lnSpc>
              <a:spcBef>
                <a:spcPts val="0"/>
              </a:spcBef>
              <a:spcAft>
                <a:spcPts val="0"/>
              </a:spcAft>
            </a:pPr>
            <a:endParaRPr lang="en-US" sz="44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194" name="Picture 2">
            <a:extLst>
              <a:ext uri="{FF2B5EF4-FFF2-40B4-BE49-F238E27FC236}">
                <a16:creationId xmlns:a16="http://schemas.microsoft.com/office/drawing/2014/main" id="{86E842B8-D24D-B744-B32B-CF2A42D85F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4716" y="1240221"/>
            <a:ext cx="8219091" cy="5920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51976"/>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5866</TotalTime>
  <Words>5699</Words>
  <Application>Microsoft Macintosh PowerPoint</Application>
  <PresentationFormat>Widescreen</PresentationFormat>
  <Paragraphs>290</Paragraphs>
  <Slides>45</Slides>
  <Notes>33</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45</vt:i4>
      </vt:variant>
    </vt:vector>
  </HeadingPairs>
  <TitlesOfParts>
    <vt:vector size="61" baseType="lpstr">
      <vt:lpstr>Meiryo</vt:lpstr>
      <vt:lpstr>Arial</vt:lpstr>
      <vt:lpstr>ArialMT</vt:lpstr>
      <vt:lpstr>Calibri</vt:lpstr>
      <vt:lpstr>Calibri Light</vt:lpstr>
      <vt:lpstr>colfax-web</vt:lpstr>
      <vt:lpstr>Helvetica</vt:lpstr>
      <vt:lpstr>Impact</vt:lpstr>
      <vt:lpstr>inherit</vt:lpstr>
      <vt:lpstr>PT Sans</vt:lpstr>
      <vt:lpstr>Roboto</vt:lpstr>
      <vt:lpstr>Segoe UI</vt:lpstr>
      <vt:lpstr>system-ui</vt:lpstr>
      <vt:lpstr>Times New Roman</vt:lpstr>
      <vt:lpstr>Verdana</vt:lpstr>
      <vt:lpstr>Office Theme</vt:lpstr>
      <vt:lpstr>PowerPoint Presentation</vt:lpstr>
      <vt:lpstr>PowerPoint Presentation</vt:lpstr>
      <vt:lpstr>PowerPoint Presentation</vt:lpstr>
      <vt:lpstr>PowerPoint Presentation</vt:lpstr>
      <vt:lpstr>                              REMEMBER:</vt:lpstr>
      <vt:lpstr>PowerPoint Presentation</vt:lpstr>
      <vt:lpstr>                              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James James Reston – American            James Reston – American Journalist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Ebenezer Samuel</dc:creator>
  <cp:lastModifiedBy>Ebenezer Samuel</cp:lastModifiedBy>
  <cp:revision>16</cp:revision>
  <dcterms:created xsi:type="dcterms:W3CDTF">2021-11-14T15:28:52Z</dcterms:created>
  <dcterms:modified xsi:type="dcterms:W3CDTF">2021-11-20T13:27:46Z</dcterms:modified>
</cp:coreProperties>
</file>