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1.xml" ContentType="application/inkml+xml"/>
  <Override PartName="/ppt/ink/ink2.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4"/>
    <p:sldMasterId id="2147483753" r:id="rId5"/>
  </p:sldMasterIdLst>
  <p:notesMasterIdLst>
    <p:notesMasterId r:id="rId58"/>
  </p:notesMasterIdLst>
  <p:sldIdLst>
    <p:sldId id="261" r:id="rId6"/>
    <p:sldId id="267" r:id="rId7"/>
    <p:sldId id="260" r:id="rId8"/>
    <p:sldId id="263" r:id="rId9"/>
    <p:sldId id="654" r:id="rId10"/>
    <p:sldId id="636" r:id="rId11"/>
    <p:sldId id="269" r:id="rId12"/>
    <p:sldId id="272" r:id="rId13"/>
    <p:sldId id="653" r:id="rId14"/>
    <p:sldId id="655" r:id="rId15"/>
    <p:sldId id="273" r:id="rId16"/>
    <p:sldId id="640" r:id="rId17"/>
    <p:sldId id="637" r:id="rId18"/>
    <p:sldId id="643" r:id="rId19"/>
    <p:sldId id="627" r:id="rId20"/>
    <p:sldId id="626" r:id="rId21"/>
    <p:sldId id="628" r:id="rId22"/>
    <p:sldId id="282" r:id="rId23"/>
    <p:sldId id="635" r:id="rId24"/>
    <p:sldId id="323" r:id="rId25"/>
    <p:sldId id="641" r:id="rId26"/>
    <p:sldId id="642" r:id="rId27"/>
    <p:sldId id="644" r:id="rId28"/>
    <p:sldId id="639" r:id="rId29"/>
    <p:sldId id="271" r:id="rId30"/>
    <p:sldId id="656" r:id="rId31"/>
    <p:sldId id="599" r:id="rId32"/>
    <p:sldId id="280" r:id="rId33"/>
    <p:sldId id="657" r:id="rId34"/>
    <p:sldId id="645" r:id="rId35"/>
    <p:sldId id="264" r:id="rId36"/>
    <p:sldId id="660" r:id="rId37"/>
    <p:sldId id="276" r:id="rId38"/>
    <p:sldId id="265" r:id="rId39"/>
    <p:sldId id="661" r:id="rId40"/>
    <p:sldId id="585" r:id="rId41"/>
    <p:sldId id="293" r:id="rId42"/>
    <p:sldId id="666" r:id="rId43"/>
    <p:sldId id="663" r:id="rId44"/>
    <p:sldId id="665" r:id="rId45"/>
    <p:sldId id="667" r:id="rId46"/>
    <p:sldId id="669" r:id="rId47"/>
    <p:sldId id="664" r:id="rId48"/>
    <p:sldId id="528" r:id="rId49"/>
    <p:sldId id="526" r:id="rId50"/>
    <p:sldId id="567" r:id="rId51"/>
    <p:sldId id="668" r:id="rId52"/>
    <p:sldId id="277" r:id="rId53"/>
    <p:sldId id="262" r:id="rId54"/>
    <p:sldId id="650" r:id="rId55"/>
    <p:sldId id="647" r:id="rId56"/>
    <p:sldId id="64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220"/>
    <a:srgbClr val="636569"/>
    <a:srgbClr val="212020"/>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5D7DF-7E21-493B-BAE7-ED0C5A21D3F4}" v="1049" dt="2025-08-06T12:26:36.231"/>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8" autoAdjust="0"/>
    <p:restoredTop sz="72859" autoAdjust="0"/>
  </p:normalViewPr>
  <p:slideViewPr>
    <p:cSldViewPr snapToGrid="0">
      <p:cViewPr varScale="1">
        <p:scale>
          <a:sx n="82" d="100"/>
          <a:sy n="82" d="100"/>
        </p:scale>
        <p:origin x="546" y="45"/>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Mercier - Evoke Buildings" userId="edd0e611-0e50-469b-8df4-bdbe2eae9f43" providerId="ADAL" clId="{4045D7DF-7E21-493B-BAE7-ED0C5A21D3F4}"/>
    <pc:docChg chg="undo custSel addSld delSld modSld sldOrd">
      <pc:chgData name="Sophie Mercier - Evoke Buildings" userId="edd0e611-0e50-469b-8df4-bdbe2eae9f43" providerId="ADAL" clId="{4045D7DF-7E21-493B-BAE7-ED0C5A21D3F4}" dt="2025-08-06T12:33:12.975" v="30191" actId="20577"/>
      <pc:docMkLst>
        <pc:docMk/>
      </pc:docMkLst>
      <pc:sldChg chg="modSp mod modNotesTx">
        <pc:chgData name="Sophie Mercier - Evoke Buildings" userId="edd0e611-0e50-469b-8df4-bdbe2eae9f43" providerId="ADAL" clId="{4045D7DF-7E21-493B-BAE7-ED0C5A21D3F4}" dt="2025-08-06T11:05:36.069" v="28365" actId="115"/>
        <pc:sldMkLst>
          <pc:docMk/>
          <pc:sldMk cId="2222382786" sldId="260"/>
        </pc:sldMkLst>
        <pc:spChg chg="mod">
          <ac:chgData name="Sophie Mercier - Evoke Buildings" userId="edd0e611-0e50-469b-8df4-bdbe2eae9f43" providerId="ADAL" clId="{4045D7DF-7E21-493B-BAE7-ED0C5A21D3F4}" dt="2025-08-06T03:35:13.755" v="27654" actId="20577"/>
          <ac:spMkLst>
            <pc:docMk/>
            <pc:sldMk cId="2222382786" sldId="260"/>
            <ac:spMk id="2" creationId="{F79B9DD6-FA5C-405D-944A-77F27A8D3A32}"/>
          </ac:spMkLst>
        </pc:spChg>
      </pc:sldChg>
      <pc:sldChg chg="modSp mod">
        <pc:chgData name="Sophie Mercier - Evoke Buildings" userId="edd0e611-0e50-469b-8df4-bdbe2eae9f43" providerId="ADAL" clId="{4045D7DF-7E21-493B-BAE7-ED0C5A21D3F4}" dt="2025-08-06T03:27:35.765" v="27652" actId="20577"/>
        <pc:sldMkLst>
          <pc:docMk/>
          <pc:sldMk cId="3650581690" sldId="261"/>
        </pc:sldMkLst>
        <pc:spChg chg="mod">
          <ac:chgData name="Sophie Mercier - Evoke Buildings" userId="edd0e611-0e50-469b-8df4-bdbe2eae9f43" providerId="ADAL" clId="{4045D7DF-7E21-493B-BAE7-ED0C5A21D3F4}" dt="2025-08-06T03:27:35.765" v="27652" actId="20577"/>
          <ac:spMkLst>
            <pc:docMk/>
            <pc:sldMk cId="3650581690" sldId="261"/>
            <ac:spMk id="3" creationId="{CEAD0C1B-9891-427E-99CF-F2B65CAB2625}"/>
          </ac:spMkLst>
        </pc:spChg>
      </pc:sldChg>
      <pc:sldChg chg="modSp mod">
        <pc:chgData name="Sophie Mercier - Evoke Buildings" userId="edd0e611-0e50-469b-8df4-bdbe2eae9f43" providerId="ADAL" clId="{4045D7DF-7E21-493B-BAE7-ED0C5A21D3F4}" dt="2025-08-05T11:48:29.021" v="27293" actId="20577"/>
        <pc:sldMkLst>
          <pc:docMk/>
          <pc:sldMk cId="452743865" sldId="262"/>
        </pc:sldMkLst>
        <pc:spChg chg="mod">
          <ac:chgData name="Sophie Mercier - Evoke Buildings" userId="edd0e611-0e50-469b-8df4-bdbe2eae9f43" providerId="ADAL" clId="{4045D7DF-7E21-493B-BAE7-ED0C5A21D3F4}" dt="2025-08-05T11:48:29.021" v="27293" actId="20577"/>
          <ac:spMkLst>
            <pc:docMk/>
            <pc:sldMk cId="452743865" sldId="262"/>
            <ac:spMk id="2" creationId="{76184AB0-7906-4249-9D6E-61CB8C7E139E}"/>
          </ac:spMkLst>
        </pc:spChg>
      </pc:sldChg>
      <pc:sldChg chg="addSp modSp mod">
        <pc:chgData name="Sophie Mercier - Evoke Buildings" userId="edd0e611-0e50-469b-8df4-bdbe2eae9f43" providerId="ADAL" clId="{4045D7DF-7E21-493B-BAE7-ED0C5A21D3F4}" dt="2025-08-06T03:45:25.491" v="27784" actId="20577"/>
        <pc:sldMkLst>
          <pc:docMk/>
          <pc:sldMk cId="3837121386" sldId="263"/>
        </pc:sldMkLst>
        <pc:spChg chg="add mod">
          <ac:chgData name="Sophie Mercier - Evoke Buildings" userId="edd0e611-0e50-469b-8df4-bdbe2eae9f43" providerId="ADAL" clId="{4045D7DF-7E21-493B-BAE7-ED0C5A21D3F4}" dt="2025-08-06T03:41:47.605" v="27742" actId="27636"/>
          <ac:spMkLst>
            <pc:docMk/>
            <pc:sldMk cId="3837121386" sldId="263"/>
            <ac:spMk id="2" creationId="{E118C30C-AA4F-8E87-4E54-5BC3B1A47C1D}"/>
          </ac:spMkLst>
        </pc:spChg>
        <pc:spChg chg="mod">
          <ac:chgData name="Sophie Mercier - Evoke Buildings" userId="edd0e611-0e50-469b-8df4-bdbe2eae9f43" providerId="ADAL" clId="{4045D7DF-7E21-493B-BAE7-ED0C5A21D3F4}" dt="2025-08-06T03:45:25.491" v="27784" actId="20577"/>
          <ac:spMkLst>
            <pc:docMk/>
            <pc:sldMk cId="3837121386" sldId="263"/>
            <ac:spMk id="3" creationId="{C931CE55-EA55-4EF9-98CE-E7322DFC645A}"/>
          </ac:spMkLst>
        </pc:spChg>
      </pc:sldChg>
      <pc:sldChg chg="modSp modNotesTx">
        <pc:chgData name="Sophie Mercier - Evoke Buildings" userId="edd0e611-0e50-469b-8df4-bdbe2eae9f43" providerId="ADAL" clId="{4045D7DF-7E21-493B-BAE7-ED0C5A21D3F4}" dt="2025-08-06T12:00:04.597" v="29555" actId="20577"/>
        <pc:sldMkLst>
          <pc:docMk/>
          <pc:sldMk cId="3427369980" sldId="264"/>
        </pc:sldMkLst>
        <pc:graphicFrameChg chg="mod">
          <ac:chgData name="Sophie Mercier - Evoke Buildings" userId="edd0e611-0e50-469b-8df4-bdbe2eae9f43" providerId="ADAL" clId="{4045D7DF-7E21-493B-BAE7-ED0C5A21D3F4}" dt="2025-08-04T20:04:19.744" v="24732" actId="20577"/>
          <ac:graphicFrameMkLst>
            <pc:docMk/>
            <pc:sldMk cId="3427369980" sldId="264"/>
            <ac:graphicFrameMk id="6" creationId="{7E50F5C5-D5BE-2A21-6F02-173310FE09B8}"/>
          </ac:graphicFrameMkLst>
        </pc:graphicFrameChg>
      </pc:sldChg>
      <pc:sldChg chg="modSp add mod modNotesTx">
        <pc:chgData name="Sophie Mercier - Evoke Buildings" userId="edd0e611-0e50-469b-8df4-bdbe2eae9f43" providerId="ADAL" clId="{4045D7DF-7E21-493B-BAE7-ED0C5A21D3F4}" dt="2025-08-06T12:03:26.824" v="29572" actId="115"/>
        <pc:sldMkLst>
          <pc:docMk/>
          <pc:sldMk cId="587429246" sldId="265"/>
        </pc:sldMkLst>
        <pc:spChg chg="mod">
          <ac:chgData name="Sophie Mercier - Evoke Buildings" userId="edd0e611-0e50-469b-8df4-bdbe2eae9f43" providerId="ADAL" clId="{4045D7DF-7E21-493B-BAE7-ED0C5A21D3F4}" dt="2025-08-04T20:09:56.998" v="25077" actId="5793"/>
          <ac:spMkLst>
            <pc:docMk/>
            <pc:sldMk cId="587429246" sldId="265"/>
            <ac:spMk id="4" creationId="{EB0231C7-0D12-0BAD-C6FD-50FB6039B9E3}"/>
          </ac:spMkLst>
        </pc:spChg>
        <pc:spChg chg="mod">
          <ac:chgData name="Sophie Mercier - Evoke Buildings" userId="edd0e611-0e50-469b-8df4-bdbe2eae9f43" providerId="ADAL" clId="{4045D7DF-7E21-493B-BAE7-ED0C5A21D3F4}" dt="2025-08-03T17:23:18.930" v="7603" actId="1076"/>
          <ac:spMkLst>
            <pc:docMk/>
            <pc:sldMk cId="587429246" sldId="265"/>
            <ac:spMk id="456" creationId="{92E8B25C-1CF1-2C75-0006-7C84CA7F3AD5}"/>
          </ac:spMkLst>
        </pc:spChg>
        <pc:spChg chg="mod">
          <ac:chgData name="Sophie Mercier - Evoke Buildings" userId="edd0e611-0e50-469b-8df4-bdbe2eae9f43" providerId="ADAL" clId="{4045D7DF-7E21-493B-BAE7-ED0C5A21D3F4}" dt="2025-08-03T17:23:10.783" v="7602" actId="1076"/>
          <ac:spMkLst>
            <pc:docMk/>
            <pc:sldMk cId="587429246" sldId="265"/>
            <ac:spMk id="457" creationId="{1503F7F2-32CD-CF27-F545-41C2C8D1EFE2}"/>
          </ac:spMkLst>
        </pc:spChg>
        <pc:picChg chg="mod">
          <ac:chgData name="Sophie Mercier - Evoke Buildings" userId="edd0e611-0e50-469b-8df4-bdbe2eae9f43" providerId="ADAL" clId="{4045D7DF-7E21-493B-BAE7-ED0C5A21D3F4}" dt="2025-08-02T20:47:09.924" v="5135" actId="1038"/>
          <ac:picMkLst>
            <pc:docMk/>
            <pc:sldMk cId="587429246" sldId="265"/>
            <ac:picMk id="461" creationId="{2DFA05DF-3097-51FD-6F84-04ABB57C48A4}"/>
          </ac:picMkLst>
        </pc:picChg>
      </pc:sldChg>
      <pc:sldChg chg="modNotesTx">
        <pc:chgData name="Sophie Mercier - Evoke Buildings" userId="edd0e611-0e50-469b-8df4-bdbe2eae9f43" providerId="ADAL" clId="{4045D7DF-7E21-493B-BAE7-ED0C5A21D3F4}" dt="2025-08-06T11:03:25.636" v="28278" actId="20577"/>
        <pc:sldMkLst>
          <pc:docMk/>
          <pc:sldMk cId="3074208244" sldId="267"/>
        </pc:sldMkLst>
      </pc:sldChg>
      <pc:sldChg chg="modNotesTx">
        <pc:chgData name="Sophie Mercier - Evoke Buildings" userId="edd0e611-0e50-469b-8df4-bdbe2eae9f43" providerId="ADAL" clId="{4045D7DF-7E21-493B-BAE7-ED0C5A21D3F4}" dt="2025-08-06T11:06:27.981" v="28383" actId="20577"/>
        <pc:sldMkLst>
          <pc:docMk/>
          <pc:sldMk cId="592043925" sldId="269"/>
        </pc:sldMkLst>
      </pc:sldChg>
      <pc:sldChg chg="modSp mod modNotesTx">
        <pc:chgData name="Sophie Mercier - Evoke Buildings" userId="edd0e611-0e50-469b-8df4-bdbe2eae9f43" providerId="ADAL" clId="{4045D7DF-7E21-493B-BAE7-ED0C5A21D3F4}" dt="2025-08-06T11:43:34.436" v="29043" actId="115"/>
        <pc:sldMkLst>
          <pc:docMk/>
          <pc:sldMk cId="557164269" sldId="271"/>
        </pc:sldMkLst>
        <pc:spChg chg="mod">
          <ac:chgData name="Sophie Mercier - Evoke Buildings" userId="edd0e611-0e50-469b-8df4-bdbe2eae9f43" providerId="ADAL" clId="{4045D7DF-7E21-493B-BAE7-ED0C5A21D3F4}" dt="2025-08-03T16:53:31.957" v="6035" actId="20577"/>
          <ac:spMkLst>
            <pc:docMk/>
            <pc:sldMk cId="557164269" sldId="271"/>
            <ac:spMk id="33" creationId="{D157EA82-1710-DC30-06B7-74E961414FCD}"/>
          </ac:spMkLst>
        </pc:spChg>
      </pc:sldChg>
      <pc:sldChg chg="addSp modSp mod modAnim modNotesTx">
        <pc:chgData name="Sophie Mercier - Evoke Buildings" userId="edd0e611-0e50-469b-8df4-bdbe2eae9f43" providerId="ADAL" clId="{4045D7DF-7E21-493B-BAE7-ED0C5A21D3F4}" dt="2025-08-06T03:55:45.845" v="27893"/>
        <pc:sldMkLst>
          <pc:docMk/>
          <pc:sldMk cId="426923342" sldId="272"/>
        </pc:sldMkLst>
        <pc:spChg chg="add mod">
          <ac:chgData name="Sophie Mercier - Evoke Buildings" userId="edd0e611-0e50-469b-8df4-bdbe2eae9f43" providerId="ADAL" clId="{4045D7DF-7E21-493B-BAE7-ED0C5A21D3F4}" dt="2025-08-05T18:01:52.350" v="27359" actId="5793"/>
          <ac:spMkLst>
            <pc:docMk/>
            <pc:sldMk cId="426923342" sldId="272"/>
            <ac:spMk id="3" creationId="{39205742-6CB7-CAF0-C041-50DDA5C6E96B}"/>
          </ac:spMkLst>
        </pc:spChg>
        <pc:spChg chg="mod">
          <ac:chgData name="Sophie Mercier - Evoke Buildings" userId="edd0e611-0e50-469b-8df4-bdbe2eae9f43" providerId="ADAL" clId="{4045D7DF-7E21-493B-BAE7-ED0C5A21D3F4}" dt="2025-08-05T12:02:42.761" v="27355" actId="1076"/>
          <ac:spMkLst>
            <pc:docMk/>
            <pc:sldMk cId="426923342" sldId="272"/>
            <ac:spMk id="6" creationId="{2D037AEA-8C5D-4D6B-152A-CBB6F49BBB48}"/>
          </ac:spMkLst>
        </pc:spChg>
      </pc:sldChg>
      <pc:sldChg chg="modNotesTx">
        <pc:chgData name="Sophie Mercier - Evoke Buildings" userId="edd0e611-0e50-469b-8df4-bdbe2eae9f43" providerId="ADAL" clId="{4045D7DF-7E21-493B-BAE7-ED0C5A21D3F4}" dt="2025-08-06T04:04:09.813" v="28070" actId="20577"/>
        <pc:sldMkLst>
          <pc:docMk/>
          <pc:sldMk cId="3808433606" sldId="273"/>
        </pc:sldMkLst>
      </pc:sldChg>
      <pc:sldChg chg="addSp delSp modSp add del mod modAnim modNotesTx">
        <pc:chgData name="Sophie Mercier - Evoke Buildings" userId="edd0e611-0e50-469b-8df4-bdbe2eae9f43" providerId="ADAL" clId="{4045D7DF-7E21-493B-BAE7-ED0C5A21D3F4}" dt="2025-08-06T12:02:57.293" v="29570" actId="115"/>
        <pc:sldMkLst>
          <pc:docMk/>
          <pc:sldMk cId="987835885" sldId="276"/>
        </pc:sldMkLst>
        <pc:spChg chg="add mod">
          <ac:chgData name="Sophie Mercier - Evoke Buildings" userId="edd0e611-0e50-469b-8df4-bdbe2eae9f43" providerId="ADAL" clId="{4045D7DF-7E21-493B-BAE7-ED0C5A21D3F4}" dt="2025-08-03T16:37:20.258" v="5414" actId="1076"/>
          <ac:spMkLst>
            <pc:docMk/>
            <pc:sldMk cId="987835885" sldId="276"/>
            <ac:spMk id="4" creationId="{6BD77C94-9D48-D01B-640E-80A8CA83F966}"/>
          </ac:spMkLst>
        </pc:spChg>
        <pc:spChg chg="add mod">
          <ac:chgData name="Sophie Mercier - Evoke Buildings" userId="edd0e611-0e50-469b-8df4-bdbe2eae9f43" providerId="ADAL" clId="{4045D7DF-7E21-493B-BAE7-ED0C5A21D3F4}" dt="2025-08-06T12:01:02.574" v="29558" actId="164"/>
          <ac:spMkLst>
            <pc:docMk/>
            <pc:sldMk cId="987835885" sldId="276"/>
            <ac:spMk id="6" creationId="{0E4C6659-BF0B-4950-4F8C-3EC93606ECE9}"/>
          </ac:spMkLst>
        </pc:spChg>
        <pc:spChg chg="add mod">
          <ac:chgData name="Sophie Mercier - Evoke Buildings" userId="edd0e611-0e50-469b-8df4-bdbe2eae9f43" providerId="ADAL" clId="{4045D7DF-7E21-493B-BAE7-ED0C5A21D3F4}" dt="2025-08-02T19:00:48.322" v="1574" actId="20577"/>
          <ac:spMkLst>
            <pc:docMk/>
            <pc:sldMk cId="987835885" sldId="276"/>
            <ac:spMk id="7" creationId="{9CCA98E0-9F1B-4E36-7751-AF1DB3136908}"/>
          </ac:spMkLst>
        </pc:spChg>
        <pc:grpChg chg="add mod">
          <ac:chgData name="Sophie Mercier - Evoke Buildings" userId="edd0e611-0e50-469b-8df4-bdbe2eae9f43" providerId="ADAL" clId="{4045D7DF-7E21-493B-BAE7-ED0C5A21D3F4}" dt="2025-08-06T12:01:02.574" v="29558" actId="164"/>
          <ac:grpSpMkLst>
            <pc:docMk/>
            <pc:sldMk cId="987835885" sldId="276"/>
            <ac:grpSpMk id="3" creationId="{3EA854E0-D245-3BDC-B2D0-33CEED10F848}"/>
          </ac:grpSpMkLst>
        </pc:grpChg>
        <pc:picChg chg="add mod">
          <ac:chgData name="Sophie Mercier - Evoke Buildings" userId="edd0e611-0e50-469b-8df4-bdbe2eae9f43" providerId="ADAL" clId="{4045D7DF-7E21-493B-BAE7-ED0C5A21D3F4}" dt="2025-08-06T12:01:02.574" v="29558" actId="164"/>
          <ac:picMkLst>
            <pc:docMk/>
            <pc:sldMk cId="987835885" sldId="276"/>
            <ac:picMk id="4100" creationId="{836DE66E-17BB-51AC-9E04-E966D5FEA457}"/>
          </ac:picMkLst>
        </pc:picChg>
        <pc:picChg chg="add mod">
          <ac:chgData name="Sophie Mercier - Evoke Buildings" userId="edd0e611-0e50-469b-8df4-bdbe2eae9f43" providerId="ADAL" clId="{4045D7DF-7E21-493B-BAE7-ED0C5A21D3F4}" dt="2025-08-02T18:53:03.918" v="1195" actId="1076"/>
          <ac:picMkLst>
            <pc:docMk/>
            <pc:sldMk cId="987835885" sldId="276"/>
            <ac:picMk id="4102" creationId="{D41BA2CA-7439-7C24-0D55-E2F29E59D3C1}"/>
          </ac:picMkLst>
        </pc:picChg>
      </pc:sldChg>
      <pc:sldChg chg="addSp delSp modSp mod modAnim modNotesTx">
        <pc:chgData name="Sophie Mercier - Evoke Buildings" userId="edd0e611-0e50-469b-8df4-bdbe2eae9f43" providerId="ADAL" clId="{4045D7DF-7E21-493B-BAE7-ED0C5A21D3F4}" dt="2025-08-06T12:33:12.975" v="30191" actId="20577"/>
        <pc:sldMkLst>
          <pc:docMk/>
          <pc:sldMk cId="28553736" sldId="277"/>
        </pc:sldMkLst>
        <pc:spChg chg="del">
          <ac:chgData name="Sophie Mercier - Evoke Buildings" userId="edd0e611-0e50-469b-8df4-bdbe2eae9f43" providerId="ADAL" clId="{4045D7DF-7E21-493B-BAE7-ED0C5A21D3F4}" dt="2025-08-05T11:25:19.582" v="27084" actId="478"/>
          <ac:spMkLst>
            <pc:docMk/>
            <pc:sldMk cId="28553736" sldId="277"/>
            <ac:spMk id="2" creationId="{9F7E035C-DC46-CCDB-5F2C-D46C62D261FD}"/>
          </ac:spMkLst>
        </pc:spChg>
        <pc:spChg chg="del mod">
          <ac:chgData name="Sophie Mercier - Evoke Buildings" userId="edd0e611-0e50-469b-8df4-bdbe2eae9f43" providerId="ADAL" clId="{4045D7DF-7E21-493B-BAE7-ED0C5A21D3F4}" dt="2025-08-05T11:29:30.161" v="27246" actId="478"/>
          <ac:spMkLst>
            <pc:docMk/>
            <pc:sldMk cId="28553736" sldId="277"/>
            <ac:spMk id="3" creationId="{6F143A86-9CAE-9384-0700-D4236443CB43}"/>
          </ac:spMkLst>
        </pc:spChg>
        <pc:spChg chg="del">
          <ac:chgData name="Sophie Mercier - Evoke Buildings" userId="edd0e611-0e50-469b-8df4-bdbe2eae9f43" providerId="ADAL" clId="{4045D7DF-7E21-493B-BAE7-ED0C5A21D3F4}" dt="2025-08-05T11:25:34" v="27086" actId="478"/>
          <ac:spMkLst>
            <pc:docMk/>
            <pc:sldMk cId="28553736" sldId="277"/>
            <ac:spMk id="4" creationId="{E1E41932-12EF-B610-A003-D619AF4C3228}"/>
          </ac:spMkLst>
        </pc:spChg>
        <pc:spChg chg="mod">
          <ac:chgData name="Sophie Mercier - Evoke Buildings" userId="edd0e611-0e50-469b-8df4-bdbe2eae9f43" providerId="ADAL" clId="{4045D7DF-7E21-493B-BAE7-ED0C5A21D3F4}" dt="2025-08-05T11:29:47.114" v="27249" actId="20577"/>
          <ac:spMkLst>
            <pc:docMk/>
            <pc:sldMk cId="28553736" sldId="277"/>
            <ac:spMk id="5" creationId="{DA3AB491-37B2-1BB2-6419-B4A5D2267D4F}"/>
          </ac:spMkLst>
        </pc:spChg>
        <pc:spChg chg="add del mod">
          <ac:chgData name="Sophie Mercier - Evoke Buildings" userId="edd0e611-0e50-469b-8df4-bdbe2eae9f43" providerId="ADAL" clId="{4045D7DF-7E21-493B-BAE7-ED0C5A21D3F4}" dt="2025-08-05T11:25:22.912" v="27085" actId="478"/>
          <ac:spMkLst>
            <pc:docMk/>
            <pc:sldMk cId="28553736" sldId="277"/>
            <ac:spMk id="7" creationId="{60E4052F-F446-AFD8-42EA-1954D34CAC08}"/>
          </ac:spMkLst>
        </pc:spChg>
        <pc:spChg chg="add del mod">
          <ac:chgData name="Sophie Mercier - Evoke Buildings" userId="edd0e611-0e50-469b-8df4-bdbe2eae9f43" providerId="ADAL" clId="{4045D7DF-7E21-493B-BAE7-ED0C5A21D3F4}" dt="2025-08-05T11:29:33.940" v="27247" actId="478"/>
          <ac:spMkLst>
            <pc:docMk/>
            <pc:sldMk cId="28553736" sldId="277"/>
            <ac:spMk id="10" creationId="{552403AB-B4AC-7030-4277-920F00568F29}"/>
          </ac:spMkLst>
        </pc:spChg>
        <pc:spChg chg="add mod">
          <ac:chgData name="Sophie Mercier - Evoke Buildings" userId="edd0e611-0e50-469b-8df4-bdbe2eae9f43" providerId="ADAL" clId="{4045D7DF-7E21-493B-BAE7-ED0C5A21D3F4}" dt="2025-08-05T11:51:22.334" v="27318" actId="313"/>
          <ac:spMkLst>
            <pc:docMk/>
            <pc:sldMk cId="28553736" sldId="277"/>
            <ac:spMk id="11" creationId="{7B919F00-E0CF-42F3-3916-4A9C0C40D73D}"/>
          </ac:spMkLst>
        </pc:spChg>
        <pc:graphicFrameChg chg="add mod modGraphic">
          <ac:chgData name="Sophie Mercier - Evoke Buildings" userId="edd0e611-0e50-469b-8df4-bdbe2eae9f43" providerId="ADAL" clId="{4045D7DF-7E21-493B-BAE7-ED0C5A21D3F4}" dt="2025-08-06T12:25:41.188" v="29983"/>
          <ac:graphicFrameMkLst>
            <pc:docMk/>
            <pc:sldMk cId="28553736" sldId="277"/>
            <ac:graphicFrameMk id="8" creationId="{BE9D4129-E950-18AB-63F8-33DC52F944F5}"/>
          </ac:graphicFrameMkLst>
        </pc:graphicFrameChg>
        <pc:picChg chg="add del mod">
          <ac:chgData name="Sophie Mercier - Evoke Buildings" userId="edd0e611-0e50-469b-8df4-bdbe2eae9f43" providerId="ADAL" clId="{4045D7DF-7E21-493B-BAE7-ED0C5A21D3F4}" dt="2025-08-05T11:44:07.472" v="27255" actId="478"/>
          <ac:picMkLst>
            <pc:docMk/>
            <pc:sldMk cId="28553736" sldId="277"/>
            <ac:picMk id="2050" creationId="{7D01FD20-9A23-ED8D-1AEC-0288A74CAA15}"/>
          </ac:picMkLst>
        </pc:picChg>
        <pc:picChg chg="add mod">
          <ac:chgData name="Sophie Mercier - Evoke Buildings" userId="edd0e611-0e50-469b-8df4-bdbe2eae9f43" providerId="ADAL" clId="{4045D7DF-7E21-493B-BAE7-ED0C5A21D3F4}" dt="2025-08-05T11:44:15.774" v="27258" actId="1076"/>
          <ac:picMkLst>
            <pc:docMk/>
            <pc:sldMk cId="28553736" sldId="277"/>
            <ac:picMk id="2052" creationId="{B38DF756-A065-9D5B-D69C-6E57CB4814AD}"/>
          </ac:picMkLst>
        </pc:picChg>
      </pc:sldChg>
      <pc:sldChg chg="addSp modSp mod modNotesTx">
        <pc:chgData name="Sophie Mercier - Evoke Buildings" userId="edd0e611-0e50-469b-8df4-bdbe2eae9f43" providerId="ADAL" clId="{4045D7DF-7E21-493B-BAE7-ED0C5A21D3F4}" dt="2025-08-06T11:55:01.870" v="29359" actId="20577"/>
        <pc:sldMkLst>
          <pc:docMk/>
          <pc:sldMk cId="1360999518" sldId="280"/>
        </pc:sldMkLst>
        <pc:spChg chg="add mod">
          <ac:chgData name="Sophie Mercier - Evoke Buildings" userId="edd0e611-0e50-469b-8df4-bdbe2eae9f43" providerId="ADAL" clId="{4045D7DF-7E21-493B-BAE7-ED0C5A21D3F4}" dt="2025-08-04T20:03:08.450" v="24691" actId="20577"/>
          <ac:spMkLst>
            <pc:docMk/>
            <pc:sldMk cId="1360999518" sldId="280"/>
            <ac:spMk id="2" creationId="{9E651EB5-FEE7-DD1F-49F0-23452B3EDAD1}"/>
          </ac:spMkLst>
        </pc:spChg>
        <pc:spChg chg="add mod">
          <ac:chgData name="Sophie Mercier - Evoke Buildings" userId="edd0e611-0e50-469b-8df4-bdbe2eae9f43" providerId="ADAL" clId="{4045D7DF-7E21-493B-BAE7-ED0C5A21D3F4}" dt="2025-08-06T11:51:51.962" v="29223" actId="14100"/>
          <ac:spMkLst>
            <pc:docMk/>
            <pc:sldMk cId="1360999518" sldId="280"/>
            <ac:spMk id="3" creationId="{A492E7FA-82E2-FACB-A127-980A37B15E6B}"/>
          </ac:spMkLst>
        </pc:spChg>
        <pc:spChg chg="add mod">
          <ac:chgData name="Sophie Mercier - Evoke Buildings" userId="edd0e611-0e50-469b-8df4-bdbe2eae9f43" providerId="ADAL" clId="{4045D7DF-7E21-493B-BAE7-ED0C5A21D3F4}" dt="2025-08-06T11:52:23.758" v="29243" actId="1076"/>
          <ac:spMkLst>
            <pc:docMk/>
            <pc:sldMk cId="1360999518" sldId="280"/>
            <ac:spMk id="4" creationId="{C45BDE7F-FC7D-4146-5385-DC607DA5C1DC}"/>
          </ac:spMkLst>
        </pc:spChg>
        <pc:spChg chg="mod">
          <ac:chgData name="Sophie Mercier - Evoke Buildings" userId="edd0e611-0e50-469b-8df4-bdbe2eae9f43" providerId="ADAL" clId="{4045D7DF-7E21-493B-BAE7-ED0C5A21D3F4}" dt="2025-08-02T19:00:24.423" v="1557" actId="1076"/>
          <ac:spMkLst>
            <pc:docMk/>
            <pc:sldMk cId="1360999518" sldId="280"/>
            <ac:spMk id="9" creationId="{35CAEC3F-6E09-2F21-764D-B4DCC6D090EC}"/>
          </ac:spMkLst>
        </pc:spChg>
      </pc:sldChg>
      <pc:sldChg chg="modSp mod modNotesTx">
        <pc:chgData name="Sophie Mercier - Evoke Buildings" userId="edd0e611-0e50-469b-8df4-bdbe2eae9f43" providerId="ADAL" clId="{4045D7DF-7E21-493B-BAE7-ED0C5A21D3F4}" dt="2025-08-06T11:36:00.436" v="28809" actId="115"/>
        <pc:sldMkLst>
          <pc:docMk/>
          <pc:sldMk cId="2790114786" sldId="282"/>
        </pc:sldMkLst>
        <pc:picChg chg="mod">
          <ac:chgData name="Sophie Mercier - Evoke Buildings" userId="edd0e611-0e50-469b-8df4-bdbe2eae9f43" providerId="ADAL" clId="{4045D7DF-7E21-493B-BAE7-ED0C5A21D3F4}" dt="2025-08-03T18:15:16.903" v="10437" actId="1076"/>
          <ac:picMkLst>
            <pc:docMk/>
            <pc:sldMk cId="2790114786" sldId="282"/>
            <ac:picMk id="14" creationId="{76B14863-ABE9-4CF6-AAD4-3A5C3C074DBA}"/>
          </ac:picMkLst>
        </pc:picChg>
      </pc:sldChg>
      <pc:sldChg chg="addSp modSp add mod ord modAnim modNotesTx">
        <pc:chgData name="Sophie Mercier - Evoke Buildings" userId="edd0e611-0e50-469b-8df4-bdbe2eae9f43" providerId="ADAL" clId="{4045D7DF-7E21-493B-BAE7-ED0C5A21D3F4}" dt="2025-08-06T12:18:04.354" v="29756"/>
        <pc:sldMkLst>
          <pc:docMk/>
          <pc:sldMk cId="1583671373" sldId="293"/>
        </pc:sldMkLst>
        <pc:spChg chg="mod">
          <ac:chgData name="Sophie Mercier - Evoke Buildings" userId="edd0e611-0e50-469b-8df4-bdbe2eae9f43" providerId="ADAL" clId="{4045D7DF-7E21-493B-BAE7-ED0C5A21D3F4}" dt="2025-08-02T20:56:03.473" v="5165" actId="207"/>
          <ac:spMkLst>
            <pc:docMk/>
            <pc:sldMk cId="1583671373" sldId="293"/>
            <ac:spMk id="4" creationId="{EB0231C7-0D12-0BAD-C6FD-50FB6039B9E3}"/>
          </ac:spMkLst>
        </pc:spChg>
        <pc:spChg chg="mod">
          <ac:chgData name="Sophie Mercier - Evoke Buildings" userId="edd0e611-0e50-469b-8df4-bdbe2eae9f43" providerId="ADAL" clId="{4045D7DF-7E21-493B-BAE7-ED0C5A21D3F4}" dt="2025-08-04T20:20:52.536" v="25410" actId="207"/>
          <ac:spMkLst>
            <pc:docMk/>
            <pc:sldMk cId="1583671373" sldId="293"/>
            <ac:spMk id="5" creationId="{FE995E5C-CB76-7854-C623-F373DFA79B49}"/>
          </ac:spMkLst>
        </pc:spChg>
        <pc:spChg chg="add mod">
          <ac:chgData name="Sophie Mercier - Evoke Buildings" userId="edd0e611-0e50-469b-8df4-bdbe2eae9f43" providerId="ADAL" clId="{4045D7DF-7E21-493B-BAE7-ED0C5A21D3F4}" dt="2025-08-04T20:21:20.471" v="25411"/>
          <ac:spMkLst>
            <pc:docMk/>
            <pc:sldMk cId="1583671373" sldId="293"/>
            <ac:spMk id="6" creationId="{1CF2C84A-1F4D-41E2-60DA-E2D87BBF8C80}"/>
          </ac:spMkLst>
        </pc:spChg>
        <pc:spChg chg="mod">
          <ac:chgData name="Sophie Mercier - Evoke Buildings" userId="edd0e611-0e50-469b-8df4-bdbe2eae9f43" providerId="ADAL" clId="{4045D7DF-7E21-493B-BAE7-ED0C5A21D3F4}" dt="2025-08-04T20:17:51.447" v="25314" actId="1076"/>
          <ac:spMkLst>
            <pc:docMk/>
            <pc:sldMk cId="1583671373" sldId="293"/>
            <ac:spMk id="13" creationId="{5FF6C499-B416-47FD-9D6D-E104BFA5FED5}"/>
          </ac:spMkLst>
        </pc:spChg>
        <pc:spChg chg="add mod">
          <ac:chgData name="Sophie Mercier - Evoke Buildings" userId="edd0e611-0e50-469b-8df4-bdbe2eae9f43" providerId="ADAL" clId="{4045D7DF-7E21-493B-BAE7-ED0C5A21D3F4}" dt="2025-08-04T20:21:44.520" v="25464" actId="14100"/>
          <ac:spMkLst>
            <pc:docMk/>
            <pc:sldMk cId="1583671373" sldId="293"/>
            <ac:spMk id="14" creationId="{88941393-F501-2634-C33A-23A624723F52}"/>
          </ac:spMkLst>
        </pc:spChg>
        <pc:spChg chg="mod">
          <ac:chgData name="Sophie Mercier - Evoke Buildings" userId="edd0e611-0e50-469b-8df4-bdbe2eae9f43" providerId="ADAL" clId="{4045D7DF-7E21-493B-BAE7-ED0C5A21D3F4}" dt="2025-08-02T20:28:40.733" v="4787" actId="1076"/>
          <ac:spMkLst>
            <pc:docMk/>
            <pc:sldMk cId="1583671373" sldId="293"/>
            <ac:spMk id="75" creationId="{29CD8F31-5D90-B69F-5818-45E83C29F203}"/>
          </ac:spMkLst>
        </pc:spChg>
        <pc:grpChg chg="add mod">
          <ac:chgData name="Sophie Mercier - Evoke Buildings" userId="edd0e611-0e50-469b-8df4-bdbe2eae9f43" providerId="ADAL" clId="{4045D7DF-7E21-493B-BAE7-ED0C5A21D3F4}" dt="2025-08-04T20:22:34.194" v="25472" actId="1076"/>
          <ac:grpSpMkLst>
            <pc:docMk/>
            <pc:sldMk cId="1583671373" sldId="293"/>
            <ac:grpSpMk id="3" creationId="{6BEAA8A4-F232-8809-1BC7-DF0AEEB77A16}"/>
          </ac:grpSpMkLst>
        </pc:grpChg>
      </pc:sldChg>
      <pc:sldChg chg="ord modNotesTx">
        <pc:chgData name="Sophie Mercier - Evoke Buildings" userId="edd0e611-0e50-469b-8df4-bdbe2eae9f43" providerId="ADAL" clId="{4045D7DF-7E21-493B-BAE7-ED0C5A21D3F4}" dt="2025-08-06T11:38:09.010" v="28822" actId="115"/>
        <pc:sldMkLst>
          <pc:docMk/>
          <pc:sldMk cId="4153024433" sldId="323"/>
        </pc:sldMkLst>
      </pc:sldChg>
      <pc:sldChg chg="modSp add mod modNotesTx">
        <pc:chgData name="Sophie Mercier - Evoke Buildings" userId="edd0e611-0e50-469b-8df4-bdbe2eae9f43" providerId="ADAL" clId="{4045D7DF-7E21-493B-BAE7-ED0C5A21D3F4}" dt="2025-08-03T19:33:15.345" v="14400" actId="20577"/>
        <pc:sldMkLst>
          <pc:docMk/>
          <pc:sldMk cId="1976769286" sldId="526"/>
        </pc:sldMkLst>
        <pc:graphicFrameChg chg="modGraphic">
          <ac:chgData name="Sophie Mercier - Evoke Buildings" userId="edd0e611-0e50-469b-8df4-bdbe2eae9f43" providerId="ADAL" clId="{4045D7DF-7E21-493B-BAE7-ED0C5A21D3F4}" dt="2025-08-03T19:23:48.871" v="13955" actId="20577"/>
          <ac:graphicFrameMkLst>
            <pc:docMk/>
            <pc:sldMk cId="1976769286" sldId="526"/>
            <ac:graphicFrameMk id="5" creationId="{00000000-0000-0000-0000-000000000000}"/>
          </ac:graphicFrameMkLst>
        </pc:graphicFrameChg>
      </pc:sldChg>
      <pc:sldChg chg="modSp add mod ord modNotesTx">
        <pc:chgData name="Sophie Mercier - Evoke Buildings" userId="edd0e611-0e50-469b-8df4-bdbe2eae9f43" providerId="ADAL" clId="{4045D7DF-7E21-493B-BAE7-ED0C5A21D3F4}" dt="2025-08-06T12:23:31.065" v="29978" actId="115"/>
        <pc:sldMkLst>
          <pc:docMk/>
          <pc:sldMk cId="467822932" sldId="528"/>
        </pc:sldMkLst>
        <pc:spChg chg="mod">
          <ac:chgData name="Sophie Mercier - Evoke Buildings" userId="edd0e611-0e50-469b-8df4-bdbe2eae9f43" providerId="ADAL" clId="{4045D7DF-7E21-493B-BAE7-ED0C5A21D3F4}" dt="2025-08-03T16:49:22.674" v="6022" actId="20577"/>
          <ac:spMkLst>
            <pc:docMk/>
            <pc:sldMk cId="467822932" sldId="528"/>
            <ac:spMk id="2" creationId="{00000000-0000-0000-0000-000000000000}"/>
          </ac:spMkLst>
        </pc:spChg>
        <pc:spChg chg="mod">
          <ac:chgData name="Sophie Mercier - Evoke Buildings" userId="edd0e611-0e50-469b-8df4-bdbe2eae9f43" providerId="ADAL" clId="{4045D7DF-7E21-493B-BAE7-ED0C5A21D3F4}" dt="2025-08-03T18:21:53.918" v="11016" actId="1076"/>
          <ac:spMkLst>
            <pc:docMk/>
            <pc:sldMk cId="467822932" sldId="528"/>
            <ac:spMk id="9" creationId="{AB272902-9F44-4F6C-A8BA-48C340BCDB1C}"/>
          </ac:spMkLst>
        </pc:spChg>
      </pc:sldChg>
      <pc:sldChg chg="addSp delSp modSp add del mod">
        <pc:chgData name="Sophie Mercier - Evoke Buildings" userId="edd0e611-0e50-469b-8df4-bdbe2eae9f43" providerId="ADAL" clId="{4045D7DF-7E21-493B-BAE7-ED0C5A21D3F4}" dt="2025-08-04T21:09:23.635" v="27013" actId="47"/>
        <pc:sldMkLst>
          <pc:docMk/>
          <pc:sldMk cId="1077929389" sldId="538"/>
        </pc:sldMkLst>
      </pc:sldChg>
      <pc:sldChg chg="add del">
        <pc:chgData name="Sophie Mercier - Evoke Buildings" userId="edd0e611-0e50-469b-8df4-bdbe2eae9f43" providerId="ADAL" clId="{4045D7DF-7E21-493B-BAE7-ED0C5A21D3F4}" dt="2025-08-04T20:55:59.748" v="26723" actId="2696"/>
        <pc:sldMkLst>
          <pc:docMk/>
          <pc:sldMk cId="1128946154" sldId="538"/>
        </pc:sldMkLst>
      </pc:sldChg>
      <pc:sldChg chg="addSp delSp modSp add mod modNotesTx">
        <pc:chgData name="Sophie Mercier - Evoke Buildings" userId="edd0e611-0e50-469b-8df4-bdbe2eae9f43" providerId="ADAL" clId="{4045D7DF-7E21-493B-BAE7-ED0C5A21D3F4}" dt="2025-08-06T12:24:09.826" v="29980" actId="115"/>
        <pc:sldMkLst>
          <pc:docMk/>
          <pc:sldMk cId="1071343440" sldId="567"/>
        </pc:sldMkLst>
        <pc:spChg chg="ord">
          <ac:chgData name="Sophie Mercier - Evoke Buildings" userId="edd0e611-0e50-469b-8df4-bdbe2eae9f43" providerId="ADAL" clId="{4045D7DF-7E21-493B-BAE7-ED0C5A21D3F4}" dt="2025-08-03T19:49:37.591" v="14875" actId="167"/>
          <ac:spMkLst>
            <pc:docMk/>
            <pc:sldMk cId="1071343440" sldId="567"/>
            <ac:spMk id="2" creationId="{6A46CE4E-79D9-45CE-B723-3AE660018BA8}"/>
          </ac:spMkLst>
        </pc:spChg>
        <pc:spChg chg="add mod">
          <ac:chgData name="Sophie Mercier - Evoke Buildings" userId="edd0e611-0e50-469b-8df4-bdbe2eae9f43" providerId="ADAL" clId="{4045D7DF-7E21-493B-BAE7-ED0C5A21D3F4}" dt="2025-08-03T19:40:57.054" v="14791" actId="20577"/>
          <ac:spMkLst>
            <pc:docMk/>
            <pc:sldMk cId="1071343440" sldId="567"/>
            <ac:spMk id="11" creationId="{CBE0EAA3-309A-4788-796C-E6DBEBD4D715}"/>
          </ac:spMkLst>
        </pc:spChg>
        <pc:spChg chg="mod">
          <ac:chgData name="Sophie Mercier - Evoke Buildings" userId="edd0e611-0e50-469b-8df4-bdbe2eae9f43" providerId="ADAL" clId="{4045D7DF-7E21-493B-BAE7-ED0C5A21D3F4}" dt="2025-08-03T19:47:14.840" v="14856" actId="207"/>
          <ac:spMkLst>
            <pc:docMk/>
            <pc:sldMk cId="1071343440" sldId="567"/>
            <ac:spMk id="12" creationId="{3DB9426B-5B54-4186-B8F7-6185433DDAC5}"/>
          </ac:spMkLst>
        </pc:spChg>
        <pc:spChg chg="mod">
          <ac:chgData name="Sophie Mercier - Evoke Buildings" userId="edd0e611-0e50-469b-8df4-bdbe2eae9f43" providerId="ADAL" clId="{4045D7DF-7E21-493B-BAE7-ED0C5A21D3F4}" dt="2025-08-03T19:47:14.840" v="14856" actId="207"/>
          <ac:spMkLst>
            <pc:docMk/>
            <pc:sldMk cId="1071343440" sldId="567"/>
            <ac:spMk id="13" creationId="{1E29C169-09F5-4139-B294-53A7CDAC1E11}"/>
          </ac:spMkLst>
        </pc:spChg>
        <pc:spChg chg="mod">
          <ac:chgData name="Sophie Mercier - Evoke Buildings" userId="edd0e611-0e50-469b-8df4-bdbe2eae9f43" providerId="ADAL" clId="{4045D7DF-7E21-493B-BAE7-ED0C5A21D3F4}" dt="2025-08-03T19:47:14.840" v="14856" actId="207"/>
          <ac:spMkLst>
            <pc:docMk/>
            <pc:sldMk cId="1071343440" sldId="567"/>
            <ac:spMk id="16" creationId="{E75549BC-3ED8-4FD9-9A1E-E8136BB1F324}"/>
          </ac:spMkLst>
        </pc:spChg>
        <pc:spChg chg="mod">
          <ac:chgData name="Sophie Mercier - Evoke Buildings" userId="edd0e611-0e50-469b-8df4-bdbe2eae9f43" providerId="ADAL" clId="{4045D7DF-7E21-493B-BAE7-ED0C5A21D3F4}" dt="2025-08-03T19:47:14.840" v="14856" actId="207"/>
          <ac:spMkLst>
            <pc:docMk/>
            <pc:sldMk cId="1071343440" sldId="567"/>
            <ac:spMk id="17" creationId="{1974CFA5-0121-4737-BC6C-E0C8A93688DC}"/>
          </ac:spMkLst>
        </pc:spChg>
        <pc:spChg chg="mod">
          <ac:chgData name="Sophie Mercier - Evoke Buildings" userId="edd0e611-0e50-469b-8df4-bdbe2eae9f43" providerId="ADAL" clId="{4045D7DF-7E21-493B-BAE7-ED0C5A21D3F4}" dt="2025-08-03T19:47:14.840" v="14856" actId="207"/>
          <ac:spMkLst>
            <pc:docMk/>
            <pc:sldMk cId="1071343440" sldId="567"/>
            <ac:spMk id="19" creationId="{39A8FF07-047F-4B03-9AD6-22FFFEE91F4A}"/>
          </ac:spMkLst>
        </pc:spChg>
        <pc:spChg chg="mod">
          <ac:chgData name="Sophie Mercier - Evoke Buildings" userId="edd0e611-0e50-469b-8df4-bdbe2eae9f43" providerId="ADAL" clId="{4045D7DF-7E21-493B-BAE7-ED0C5A21D3F4}" dt="2025-08-03T19:47:14.840" v="14856" actId="207"/>
          <ac:spMkLst>
            <pc:docMk/>
            <pc:sldMk cId="1071343440" sldId="567"/>
            <ac:spMk id="20" creationId="{9700C51A-46B5-4FEB-BD0E-C184D0687ED5}"/>
          </ac:spMkLst>
        </pc:spChg>
        <pc:spChg chg="mod">
          <ac:chgData name="Sophie Mercier - Evoke Buildings" userId="edd0e611-0e50-469b-8df4-bdbe2eae9f43" providerId="ADAL" clId="{4045D7DF-7E21-493B-BAE7-ED0C5A21D3F4}" dt="2025-08-03T19:47:14.840" v="14856" actId="207"/>
          <ac:spMkLst>
            <pc:docMk/>
            <pc:sldMk cId="1071343440" sldId="567"/>
            <ac:spMk id="22" creationId="{373A86FF-96DA-498D-9430-5698E63EFB93}"/>
          </ac:spMkLst>
        </pc:spChg>
        <pc:spChg chg="mod">
          <ac:chgData name="Sophie Mercier - Evoke Buildings" userId="edd0e611-0e50-469b-8df4-bdbe2eae9f43" providerId="ADAL" clId="{4045D7DF-7E21-493B-BAE7-ED0C5A21D3F4}" dt="2025-08-03T19:47:14.840" v="14856" actId="207"/>
          <ac:spMkLst>
            <pc:docMk/>
            <pc:sldMk cId="1071343440" sldId="567"/>
            <ac:spMk id="23" creationId="{7C07B902-F8F0-403C-9495-CBEFAE16E984}"/>
          </ac:spMkLst>
        </pc:spChg>
        <pc:spChg chg="mod">
          <ac:chgData name="Sophie Mercier - Evoke Buildings" userId="edd0e611-0e50-469b-8df4-bdbe2eae9f43" providerId="ADAL" clId="{4045D7DF-7E21-493B-BAE7-ED0C5A21D3F4}" dt="2025-08-03T19:47:14.840" v="14856" actId="207"/>
          <ac:spMkLst>
            <pc:docMk/>
            <pc:sldMk cId="1071343440" sldId="567"/>
            <ac:spMk id="25" creationId="{A7843AAD-8895-4265-8E8F-80A89E136DDC}"/>
          </ac:spMkLst>
        </pc:spChg>
        <pc:spChg chg="mod">
          <ac:chgData name="Sophie Mercier - Evoke Buildings" userId="edd0e611-0e50-469b-8df4-bdbe2eae9f43" providerId="ADAL" clId="{4045D7DF-7E21-493B-BAE7-ED0C5A21D3F4}" dt="2025-08-03T19:47:14.840" v="14856" actId="207"/>
          <ac:spMkLst>
            <pc:docMk/>
            <pc:sldMk cId="1071343440" sldId="567"/>
            <ac:spMk id="26" creationId="{FDB08EB7-5142-435C-A6BF-BC5AAEF13084}"/>
          </ac:spMkLst>
        </pc:spChg>
        <pc:spChg chg="mod">
          <ac:chgData name="Sophie Mercier - Evoke Buildings" userId="edd0e611-0e50-469b-8df4-bdbe2eae9f43" providerId="ADAL" clId="{4045D7DF-7E21-493B-BAE7-ED0C5A21D3F4}" dt="2025-08-03T19:53:57.140" v="14945" actId="1076"/>
          <ac:spMkLst>
            <pc:docMk/>
            <pc:sldMk cId="1071343440" sldId="567"/>
            <ac:spMk id="28" creationId="{F42C8E3F-4155-4C77-BB31-AC8C8C2E7AC9}"/>
          </ac:spMkLst>
        </pc:spChg>
        <pc:spChg chg="mod ord">
          <ac:chgData name="Sophie Mercier - Evoke Buildings" userId="edd0e611-0e50-469b-8df4-bdbe2eae9f43" providerId="ADAL" clId="{4045D7DF-7E21-493B-BAE7-ED0C5A21D3F4}" dt="2025-08-03T19:50:32.636" v="14886" actId="166"/>
          <ac:spMkLst>
            <pc:docMk/>
            <pc:sldMk cId="1071343440" sldId="567"/>
            <ac:spMk id="29" creationId="{08AD7467-4CE8-46F6-94C0-6E93F94B2E3C}"/>
          </ac:spMkLst>
        </pc:spChg>
        <pc:grpChg chg="mod">
          <ac:chgData name="Sophie Mercier - Evoke Buildings" userId="edd0e611-0e50-469b-8df4-bdbe2eae9f43" providerId="ADAL" clId="{4045D7DF-7E21-493B-BAE7-ED0C5A21D3F4}" dt="2025-08-03T19:49:02.208" v="14870" actId="164"/>
          <ac:grpSpMkLst>
            <pc:docMk/>
            <pc:sldMk cId="1071343440" sldId="567"/>
            <ac:grpSpMk id="8" creationId="{D522FB3E-84CE-46EB-AAEF-CCE8A27C9B1C}"/>
          </ac:grpSpMkLst>
        </pc:grpChg>
        <pc:grpChg chg="add mod ord">
          <ac:chgData name="Sophie Mercier - Evoke Buildings" userId="edd0e611-0e50-469b-8df4-bdbe2eae9f43" providerId="ADAL" clId="{4045D7DF-7E21-493B-BAE7-ED0C5A21D3F4}" dt="2025-08-03T19:49:59.727" v="14881" actId="1076"/>
          <ac:grpSpMkLst>
            <pc:docMk/>
            <pc:sldMk cId="1071343440" sldId="567"/>
            <ac:grpSpMk id="60" creationId="{F8F8A81E-FE8E-0EF2-2C4E-D4275D727015}"/>
          </ac:grpSpMkLst>
        </pc:grpChg>
        <pc:picChg chg="mod">
          <ac:chgData name="Sophie Mercier - Evoke Buildings" userId="edd0e611-0e50-469b-8df4-bdbe2eae9f43" providerId="ADAL" clId="{4045D7DF-7E21-493B-BAE7-ED0C5A21D3F4}" dt="2025-08-03T19:55:38.504" v="15089" actId="1076"/>
          <ac:picMkLst>
            <pc:docMk/>
            <pc:sldMk cId="1071343440" sldId="567"/>
            <ac:picMk id="4" creationId="{7B4A05E4-39F5-4E3B-B114-9F4D83D71250}"/>
          </ac:picMkLst>
        </pc:picChg>
        <pc:picChg chg="mod">
          <ac:chgData name="Sophie Mercier - Evoke Buildings" userId="edd0e611-0e50-469b-8df4-bdbe2eae9f43" providerId="ADAL" clId="{4045D7DF-7E21-493B-BAE7-ED0C5A21D3F4}" dt="2025-08-03T19:55:39.594" v="15090" actId="1076"/>
          <ac:picMkLst>
            <pc:docMk/>
            <pc:sldMk cId="1071343440" sldId="567"/>
            <ac:picMk id="6" creationId="{BFA28E75-D89F-4F0A-AECD-26484C608F16}"/>
          </ac:picMkLst>
        </pc:picChg>
        <pc:picChg chg="mod">
          <ac:chgData name="Sophie Mercier - Evoke Buildings" userId="edd0e611-0e50-469b-8df4-bdbe2eae9f43" providerId="ADAL" clId="{4045D7DF-7E21-493B-BAE7-ED0C5A21D3F4}" dt="2025-08-03T19:41:42.872" v="14794" actId="1076"/>
          <ac:picMkLst>
            <pc:docMk/>
            <pc:sldMk cId="1071343440" sldId="567"/>
            <ac:picMk id="9" creationId="{DECFB7B8-D6E8-4BCF-9CE4-FF3997000182}"/>
          </ac:picMkLst>
        </pc:picChg>
        <pc:picChg chg="add mod ord">
          <ac:chgData name="Sophie Mercier - Evoke Buildings" userId="edd0e611-0e50-469b-8df4-bdbe2eae9f43" providerId="ADAL" clId="{4045D7DF-7E21-493B-BAE7-ED0C5A21D3F4}" dt="2025-08-03T19:51:34.708" v="14917" actId="688"/>
          <ac:picMkLst>
            <pc:docMk/>
            <pc:sldMk cId="1071343440" sldId="567"/>
            <ac:picMk id="30" creationId="{01AB869F-1F78-2B3E-7DA5-C1DF1E6BED49}"/>
          </ac:picMkLst>
        </pc:picChg>
        <pc:inkChg chg="add mod">
          <ac:chgData name="Sophie Mercier - Evoke Buildings" userId="edd0e611-0e50-469b-8df4-bdbe2eae9f43" providerId="ADAL" clId="{4045D7DF-7E21-493B-BAE7-ED0C5A21D3F4}" dt="2025-08-03T19:49:02.208" v="14870" actId="164"/>
          <ac:inkMkLst>
            <pc:docMk/>
            <pc:sldMk cId="1071343440" sldId="567"/>
            <ac:inkMk id="55" creationId="{FFBE7D83-494F-2A0A-55C8-EA22FAF9D54E}"/>
          </ac:inkMkLst>
        </pc:inkChg>
        <pc:inkChg chg="add mod">
          <ac:chgData name="Sophie Mercier - Evoke Buildings" userId="edd0e611-0e50-469b-8df4-bdbe2eae9f43" providerId="ADAL" clId="{4045D7DF-7E21-493B-BAE7-ED0C5A21D3F4}" dt="2025-08-03T19:49:02.208" v="14870" actId="164"/>
          <ac:inkMkLst>
            <pc:docMk/>
            <pc:sldMk cId="1071343440" sldId="567"/>
            <ac:inkMk id="56" creationId="{B4516339-3651-89F8-C628-564CC29C1142}"/>
          </ac:inkMkLst>
        </pc:inkChg>
        <pc:cxnChg chg="add mod">
          <ac:chgData name="Sophie Mercier - Evoke Buildings" userId="edd0e611-0e50-469b-8df4-bdbe2eae9f43" providerId="ADAL" clId="{4045D7DF-7E21-493B-BAE7-ED0C5A21D3F4}" dt="2025-08-03T19:49:02.208" v="14870" actId="164"/>
          <ac:cxnSpMkLst>
            <pc:docMk/>
            <pc:sldMk cId="1071343440" sldId="567"/>
            <ac:cxnSpMk id="46" creationId="{0E8461C8-03E8-1DC2-3980-9AD6EC3ABDBF}"/>
          </ac:cxnSpMkLst>
        </pc:cxnChg>
      </pc:sldChg>
      <pc:sldChg chg="modSp add mod ord modAnim modNotesTx">
        <pc:chgData name="Sophie Mercier - Evoke Buildings" userId="edd0e611-0e50-469b-8df4-bdbe2eae9f43" providerId="ADAL" clId="{4045D7DF-7E21-493B-BAE7-ED0C5A21D3F4}" dt="2025-08-06T12:17:25.295" v="29755" actId="20577"/>
        <pc:sldMkLst>
          <pc:docMk/>
          <pc:sldMk cId="2937386055" sldId="585"/>
        </pc:sldMkLst>
        <pc:spChg chg="mod">
          <ac:chgData name="Sophie Mercier - Evoke Buildings" userId="edd0e611-0e50-469b-8df4-bdbe2eae9f43" providerId="ADAL" clId="{4045D7DF-7E21-493B-BAE7-ED0C5A21D3F4}" dt="2025-08-03T17:26:29.502" v="7628"/>
          <ac:spMkLst>
            <pc:docMk/>
            <pc:sldMk cId="2937386055" sldId="585"/>
            <ac:spMk id="2" creationId="{69BBE0FA-3F7A-C78B-69EB-8DF78E54C64B}"/>
          </ac:spMkLst>
        </pc:spChg>
        <pc:spChg chg="mod">
          <ac:chgData name="Sophie Mercier - Evoke Buildings" userId="edd0e611-0e50-469b-8df4-bdbe2eae9f43" providerId="ADAL" clId="{4045D7DF-7E21-493B-BAE7-ED0C5A21D3F4}" dt="2025-08-03T17:29:41.239" v="7679" actId="255"/>
          <ac:spMkLst>
            <pc:docMk/>
            <pc:sldMk cId="2937386055" sldId="585"/>
            <ac:spMk id="7" creationId="{E458C628-357E-C583-7CF7-42017830450D}"/>
          </ac:spMkLst>
        </pc:spChg>
      </pc:sldChg>
      <pc:sldChg chg="addSp delSp modSp mod modNotesTx">
        <pc:chgData name="Sophie Mercier - Evoke Buildings" userId="edd0e611-0e50-469b-8df4-bdbe2eae9f43" providerId="ADAL" clId="{4045D7DF-7E21-493B-BAE7-ED0C5A21D3F4}" dt="2025-08-06T11:47:50.786" v="29124" actId="20577"/>
        <pc:sldMkLst>
          <pc:docMk/>
          <pc:sldMk cId="3800518228" sldId="599"/>
        </pc:sldMkLst>
        <pc:spChg chg="add mod">
          <ac:chgData name="Sophie Mercier - Evoke Buildings" userId="edd0e611-0e50-469b-8df4-bdbe2eae9f43" providerId="ADAL" clId="{4045D7DF-7E21-493B-BAE7-ED0C5A21D3F4}" dt="2025-08-04T19:52:42.309" v="24034"/>
          <ac:spMkLst>
            <pc:docMk/>
            <pc:sldMk cId="3800518228" sldId="599"/>
            <ac:spMk id="15" creationId="{E6B49AC2-F56F-B961-EE7D-8C270824EBA7}"/>
          </ac:spMkLst>
        </pc:spChg>
        <pc:picChg chg="add mod">
          <ac:chgData name="Sophie Mercier - Evoke Buildings" userId="edd0e611-0e50-469b-8df4-bdbe2eae9f43" providerId="ADAL" clId="{4045D7DF-7E21-493B-BAE7-ED0C5A21D3F4}" dt="2025-08-04T19:58:50.757" v="24237" actId="1076"/>
          <ac:picMkLst>
            <pc:docMk/>
            <pc:sldMk cId="3800518228" sldId="599"/>
            <ac:picMk id="10" creationId="{AB81A958-1F8E-8C6F-483D-E6A65C935322}"/>
          </ac:picMkLst>
        </pc:picChg>
        <pc:picChg chg="add mod">
          <ac:chgData name="Sophie Mercier - Evoke Buildings" userId="edd0e611-0e50-469b-8df4-bdbe2eae9f43" providerId="ADAL" clId="{4045D7DF-7E21-493B-BAE7-ED0C5A21D3F4}" dt="2025-08-04T19:51:49.630" v="24028" actId="14100"/>
          <ac:picMkLst>
            <pc:docMk/>
            <pc:sldMk cId="3800518228" sldId="599"/>
            <ac:picMk id="12" creationId="{62620797-6044-C023-4802-DA58BA6ED25F}"/>
          </ac:picMkLst>
        </pc:picChg>
        <pc:picChg chg="add mod">
          <ac:chgData name="Sophie Mercier - Evoke Buildings" userId="edd0e611-0e50-469b-8df4-bdbe2eae9f43" providerId="ADAL" clId="{4045D7DF-7E21-493B-BAE7-ED0C5A21D3F4}" dt="2025-08-04T19:52:11.582" v="24033" actId="14100"/>
          <ac:picMkLst>
            <pc:docMk/>
            <pc:sldMk cId="3800518228" sldId="599"/>
            <ac:picMk id="14" creationId="{B11C7E85-52CD-F0A0-C3C1-C0E9B830187F}"/>
          </ac:picMkLst>
        </pc:picChg>
      </pc:sldChg>
      <pc:sldChg chg="modSp add del mod modNotesTx">
        <pc:chgData name="Sophie Mercier - Evoke Buildings" userId="edd0e611-0e50-469b-8df4-bdbe2eae9f43" providerId="ADAL" clId="{4045D7DF-7E21-493B-BAE7-ED0C5A21D3F4}" dt="2025-08-04T20:13:04.314" v="25183" actId="47"/>
        <pc:sldMkLst>
          <pc:docMk/>
          <pc:sldMk cId="781762972" sldId="621"/>
        </pc:sldMkLst>
      </pc:sldChg>
      <pc:sldChg chg="modNotesTx">
        <pc:chgData name="Sophie Mercier - Evoke Buildings" userId="edd0e611-0e50-469b-8df4-bdbe2eae9f43" providerId="ADAL" clId="{4045D7DF-7E21-493B-BAE7-ED0C5A21D3F4}" dt="2025-08-06T11:33:20.097" v="28704" actId="115"/>
        <pc:sldMkLst>
          <pc:docMk/>
          <pc:sldMk cId="2855685963" sldId="626"/>
        </pc:sldMkLst>
      </pc:sldChg>
      <pc:sldChg chg="modNotesTx">
        <pc:chgData name="Sophie Mercier - Evoke Buildings" userId="edd0e611-0e50-469b-8df4-bdbe2eae9f43" providerId="ADAL" clId="{4045D7DF-7E21-493B-BAE7-ED0C5A21D3F4}" dt="2025-08-06T11:31:21.235" v="28573" actId="115"/>
        <pc:sldMkLst>
          <pc:docMk/>
          <pc:sldMk cId="3592549298" sldId="627"/>
        </pc:sldMkLst>
      </pc:sldChg>
      <pc:sldChg chg="modNotesTx">
        <pc:chgData name="Sophie Mercier - Evoke Buildings" userId="edd0e611-0e50-469b-8df4-bdbe2eae9f43" providerId="ADAL" clId="{4045D7DF-7E21-493B-BAE7-ED0C5A21D3F4}" dt="2025-08-03T21:13:47.787" v="18652" actId="20577"/>
        <pc:sldMkLst>
          <pc:docMk/>
          <pc:sldMk cId="2870968349" sldId="628"/>
        </pc:sldMkLst>
      </pc:sldChg>
      <pc:sldChg chg="modSp del mod modNotesTx">
        <pc:chgData name="Sophie Mercier - Evoke Buildings" userId="edd0e611-0e50-469b-8df4-bdbe2eae9f43" providerId="ADAL" clId="{4045D7DF-7E21-493B-BAE7-ED0C5A21D3F4}" dt="2025-08-03T21:06:00.354" v="18212" actId="47"/>
        <pc:sldMkLst>
          <pc:docMk/>
          <pc:sldMk cId="1744103671" sldId="629"/>
        </pc:sldMkLst>
      </pc:sldChg>
      <pc:sldChg chg="add del ord setBg">
        <pc:chgData name="Sophie Mercier - Evoke Buildings" userId="edd0e611-0e50-469b-8df4-bdbe2eae9f43" providerId="ADAL" clId="{4045D7DF-7E21-493B-BAE7-ED0C5A21D3F4}" dt="2025-08-02T20:53:10.470" v="5164" actId="47"/>
        <pc:sldMkLst>
          <pc:docMk/>
          <pc:sldMk cId="1648927235" sldId="632"/>
        </pc:sldMkLst>
      </pc:sldChg>
      <pc:sldChg chg="addSp modSp mod modAnim modNotesTx">
        <pc:chgData name="Sophie Mercier - Evoke Buildings" userId="edd0e611-0e50-469b-8df4-bdbe2eae9f43" providerId="ADAL" clId="{4045D7DF-7E21-493B-BAE7-ED0C5A21D3F4}" dt="2025-08-06T11:37:21.934" v="28817" actId="115"/>
        <pc:sldMkLst>
          <pc:docMk/>
          <pc:sldMk cId="2252352599" sldId="635"/>
        </pc:sldMkLst>
        <pc:spChg chg="mod">
          <ac:chgData name="Sophie Mercier - Evoke Buildings" userId="edd0e611-0e50-469b-8df4-bdbe2eae9f43" providerId="ADAL" clId="{4045D7DF-7E21-493B-BAE7-ED0C5A21D3F4}" dt="2025-08-03T18:25:39.469" v="11038" actId="1076"/>
          <ac:spMkLst>
            <pc:docMk/>
            <pc:sldMk cId="2252352599" sldId="635"/>
            <ac:spMk id="2" creationId="{017CAC33-98A9-6D14-CC12-AC4C81FC15DF}"/>
          </ac:spMkLst>
        </pc:spChg>
        <pc:spChg chg="mod">
          <ac:chgData name="Sophie Mercier - Evoke Buildings" userId="edd0e611-0e50-469b-8df4-bdbe2eae9f43" providerId="ADAL" clId="{4045D7DF-7E21-493B-BAE7-ED0C5A21D3F4}" dt="2025-08-03T21:45:06.892" v="20375" actId="14100"/>
          <ac:spMkLst>
            <pc:docMk/>
            <pc:sldMk cId="2252352599" sldId="635"/>
            <ac:spMk id="15" creationId="{B9187705-B806-D189-3F8B-2D5837F1847C}"/>
          </ac:spMkLst>
        </pc:spChg>
        <pc:spChg chg="mod">
          <ac:chgData name="Sophie Mercier - Evoke Buildings" userId="edd0e611-0e50-469b-8df4-bdbe2eae9f43" providerId="ADAL" clId="{4045D7DF-7E21-493B-BAE7-ED0C5A21D3F4}" dt="2025-08-03T21:35:20.448" v="19952" actId="14100"/>
          <ac:spMkLst>
            <pc:docMk/>
            <pc:sldMk cId="2252352599" sldId="635"/>
            <ac:spMk id="16" creationId="{F5BE063B-0E14-704D-E9EE-1535935306F4}"/>
          </ac:spMkLst>
        </pc:spChg>
        <pc:spChg chg="add mod">
          <ac:chgData name="Sophie Mercier - Evoke Buildings" userId="edd0e611-0e50-469b-8df4-bdbe2eae9f43" providerId="ADAL" clId="{4045D7DF-7E21-493B-BAE7-ED0C5A21D3F4}" dt="2025-08-03T21:36:11.227" v="19960" actId="20577"/>
          <ac:spMkLst>
            <pc:docMk/>
            <pc:sldMk cId="2252352599" sldId="635"/>
            <ac:spMk id="26" creationId="{8A218AA3-003D-196D-2A88-EA1F6137597B}"/>
          </ac:spMkLst>
        </pc:spChg>
        <pc:graphicFrameChg chg="mod">
          <ac:chgData name="Sophie Mercier - Evoke Buildings" userId="edd0e611-0e50-469b-8df4-bdbe2eae9f43" providerId="ADAL" clId="{4045D7DF-7E21-493B-BAE7-ED0C5A21D3F4}" dt="2025-08-03T18:26:33.585" v="11087" actId="20577"/>
          <ac:graphicFrameMkLst>
            <pc:docMk/>
            <pc:sldMk cId="2252352599" sldId="635"/>
            <ac:graphicFrameMk id="3" creationId="{924198DC-E73A-1CFC-A303-DBCC2FF16CEF}"/>
          </ac:graphicFrameMkLst>
        </pc:graphicFrameChg>
        <pc:graphicFrameChg chg="add mod">
          <ac:chgData name="Sophie Mercier - Evoke Buildings" userId="edd0e611-0e50-469b-8df4-bdbe2eae9f43" providerId="ADAL" clId="{4045D7DF-7E21-493B-BAE7-ED0C5A21D3F4}" dt="2025-08-03T18:28:49.760" v="11142" actId="20577"/>
          <ac:graphicFrameMkLst>
            <pc:docMk/>
            <pc:sldMk cId="2252352599" sldId="635"/>
            <ac:graphicFrameMk id="25" creationId="{7FD5479D-637F-5AB9-7E4A-B507D204E9FB}"/>
          </ac:graphicFrameMkLst>
        </pc:graphicFrameChg>
        <pc:picChg chg="add mod">
          <ac:chgData name="Sophie Mercier - Evoke Buildings" userId="edd0e611-0e50-469b-8df4-bdbe2eae9f43" providerId="ADAL" clId="{4045D7DF-7E21-493B-BAE7-ED0C5A21D3F4}" dt="2025-08-03T18:24:52.614" v="11023" actId="1076"/>
          <ac:picMkLst>
            <pc:docMk/>
            <pc:sldMk cId="2252352599" sldId="635"/>
            <ac:picMk id="24" creationId="{07F3F834-B1B2-F337-FC25-FFAD2AC7889A}"/>
          </ac:picMkLst>
        </pc:picChg>
        <pc:picChg chg="mod">
          <ac:chgData name="Sophie Mercier - Evoke Buildings" userId="edd0e611-0e50-469b-8df4-bdbe2eae9f43" providerId="ADAL" clId="{4045D7DF-7E21-493B-BAE7-ED0C5A21D3F4}" dt="2025-08-03T18:24:57.616" v="11026" actId="1076"/>
          <ac:picMkLst>
            <pc:docMk/>
            <pc:sldMk cId="2252352599" sldId="635"/>
            <ac:picMk id="27" creationId="{F5E721CA-2E13-21F6-EEBC-FA1B6B32BF44}"/>
          </ac:picMkLst>
        </pc:picChg>
        <pc:picChg chg="mod">
          <ac:chgData name="Sophie Mercier - Evoke Buildings" userId="edd0e611-0e50-469b-8df4-bdbe2eae9f43" providerId="ADAL" clId="{4045D7DF-7E21-493B-BAE7-ED0C5A21D3F4}" dt="2025-08-03T18:28:54.937" v="11143" actId="1076"/>
          <ac:picMkLst>
            <pc:docMk/>
            <pc:sldMk cId="2252352599" sldId="635"/>
            <ac:picMk id="29" creationId="{9BC6B2E3-0CE1-C5F0-0D6F-BEBCDFF643BB}"/>
          </ac:picMkLst>
        </pc:picChg>
        <pc:picChg chg="mod">
          <ac:chgData name="Sophie Mercier - Evoke Buildings" userId="edd0e611-0e50-469b-8df4-bdbe2eae9f43" providerId="ADAL" clId="{4045D7DF-7E21-493B-BAE7-ED0C5A21D3F4}" dt="2025-08-03T18:24:54.028" v="11024" actId="1076"/>
          <ac:picMkLst>
            <pc:docMk/>
            <pc:sldMk cId="2252352599" sldId="635"/>
            <ac:picMk id="31" creationId="{8052D7A4-86E9-774D-4755-272373657CAF}"/>
          </ac:picMkLst>
        </pc:picChg>
        <pc:cxnChg chg="mod">
          <ac:chgData name="Sophie Mercier - Evoke Buildings" userId="edd0e611-0e50-469b-8df4-bdbe2eae9f43" providerId="ADAL" clId="{4045D7DF-7E21-493B-BAE7-ED0C5A21D3F4}" dt="2025-08-03T21:45:11.225" v="20376" actId="1035"/>
          <ac:cxnSpMkLst>
            <pc:docMk/>
            <pc:sldMk cId="2252352599" sldId="635"/>
            <ac:cxnSpMk id="10" creationId="{EB51A223-2DEC-8F7D-4E54-97CD87171FD3}"/>
          </ac:cxnSpMkLst>
        </pc:cxnChg>
        <pc:cxnChg chg="mod">
          <ac:chgData name="Sophie Mercier - Evoke Buildings" userId="edd0e611-0e50-469b-8df4-bdbe2eae9f43" providerId="ADAL" clId="{4045D7DF-7E21-493B-BAE7-ED0C5A21D3F4}" dt="2025-08-03T21:44:59.087" v="20374" actId="14100"/>
          <ac:cxnSpMkLst>
            <pc:docMk/>
            <pc:sldMk cId="2252352599" sldId="635"/>
            <ac:cxnSpMk id="11" creationId="{6318CF05-93A3-3561-3D30-3FFE59FE29A2}"/>
          </ac:cxnSpMkLst>
        </pc:cxnChg>
        <pc:cxnChg chg="add mod">
          <ac:chgData name="Sophie Mercier - Evoke Buildings" userId="edd0e611-0e50-469b-8df4-bdbe2eae9f43" providerId="ADAL" clId="{4045D7DF-7E21-493B-BAE7-ED0C5A21D3F4}" dt="2025-08-03T21:35:09.160" v="19950" actId="14100"/>
          <ac:cxnSpMkLst>
            <pc:docMk/>
            <pc:sldMk cId="2252352599" sldId="635"/>
            <ac:cxnSpMk id="20" creationId="{03089CB0-765B-1FFF-1BED-6906474D5146}"/>
          </ac:cxnSpMkLst>
        </pc:cxnChg>
        <pc:cxnChg chg="add mod">
          <ac:chgData name="Sophie Mercier - Evoke Buildings" userId="edd0e611-0e50-469b-8df4-bdbe2eae9f43" providerId="ADAL" clId="{4045D7DF-7E21-493B-BAE7-ED0C5A21D3F4}" dt="2025-08-03T21:36:01.901" v="19958" actId="13822"/>
          <ac:cxnSpMkLst>
            <pc:docMk/>
            <pc:sldMk cId="2252352599" sldId="635"/>
            <ac:cxnSpMk id="33" creationId="{D683B8DB-8A54-C8E8-2138-6ED9A9AC4610}"/>
          </ac:cxnSpMkLst>
        </pc:cxnChg>
      </pc:sldChg>
      <pc:sldChg chg="modNotesTx">
        <pc:chgData name="Sophie Mercier - Evoke Buildings" userId="edd0e611-0e50-469b-8df4-bdbe2eae9f43" providerId="ADAL" clId="{4045D7DF-7E21-493B-BAE7-ED0C5A21D3F4}" dt="2025-08-06T03:54:15.708" v="27892" actId="20577"/>
        <pc:sldMkLst>
          <pc:docMk/>
          <pc:sldMk cId="4196260582" sldId="636"/>
        </pc:sldMkLst>
      </pc:sldChg>
      <pc:sldChg chg="modNotesTx">
        <pc:chgData name="Sophie Mercier - Evoke Buildings" userId="edd0e611-0e50-469b-8df4-bdbe2eae9f43" providerId="ADAL" clId="{4045D7DF-7E21-493B-BAE7-ED0C5A21D3F4}" dt="2025-08-06T11:24:52.516" v="28439" actId="20577"/>
        <pc:sldMkLst>
          <pc:docMk/>
          <pc:sldMk cId="982538385" sldId="637"/>
        </pc:sldMkLst>
      </pc:sldChg>
      <pc:sldChg chg="del modNotesTx">
        <pc:chgData name="Sophie Mercier - Evoke Buildings" userId="edd0e611-0e50-469b-8df4-bdbe2eae9f43" providerId="ADAL" clId="{4045D7DF-7E21-493B-BAE7-ED0C5A21D3F4}" dt="2025-08-04T12:01:37.012" v="20796" actId="47"/>
        <pc:sldMkLst>
          <pc:docMk/>
          <pc:sldMk cId="625587216" sldId="638"/>
        </pc:sldMkLst>
      </pc:sldChg>
      <pc:sldChg chg="modSp mod modNotesTx">
        <pc:chgData name="Sophie Mercier - Evoke Buildings" userId="edd0e611-0e50-469b-8df4-bdbe2eae9f43" providerId="ADAL" clId="{4045D7DF-7E21-493B-BAE7-ED0C5A21D3F4}" dt="2025-08-06T11:43:10.008" v="29040" actId="5793"/>
        <pc:sldMkLst>
          <pc:docMk/>
          <pc:sldMk cId="1928885026" sldId="639"/>
        </pc:sldMkLst>
        <pc:spChg chg="mod">
          <ac:chgData name="Sophie Mercier - Evoke Buildings" userId="edd0e611-0e50-469b-8df4-bdbe2eae9f43" providerId="ADAL" clId="{4045D7DF-7E21-493B-BAE7-ED0C5A21D3F4}" dt="2025-08-06T04:24:44.860" v="28269" actId="20577"/>
          <ac:spMkLst>
            <pc:docMk/>
            <pc:sldMk cId="1928885026" sldId="639"/>
            <ac:spMk id="2" creationId="{F26B508F-55EA-382C-5DCB-90E9B3DB873E}"/>
          </ac:spMkLst>
        </pc:spChg>
      </pc:sldChg>
      <pc:sldChg chg="modNotesTx">
        <pc:chgData name="Sophie Mercier - Evoke Buildings" userId="edd0e611-0e50-469b-8df4-bdbe2eae9f43" providerId="ADAL" clId="{4045D7DF-7E21-493B-BAE7-ED0C5A21D3F4}" dt="2025-08-06T11:23:40.473" v="28398" actId="20577"/>
        <pc:sldMkLst>
          <pc:docMk/>
          <pc:sldMk cId="3136986327" sldId="640"/>
        </pc:sldMkLst>
      </pc:sldChg>
      <pc:sldChg chg="modNotesTx">
        <pc:chgData name="Sophie Mercier - Evoke Buildings" userId="edd0e611-0e50-469b-8df4-bdbe2eae9f43" providerId="ADAL" clId="{4045D7DF-7E21-493B-BAE7-ED0C5A21D3F4}" dt="2025-08-04T18:39:16.783" v="21929" actId="20577"/>
        <pc:sldMkLst>
          <pc:docMk/>
          <pc:sldMk cId="2205601421" sldId="641"/>
        </pc:sldMkLst>
      </pc:sldChg>
      <pc:sldChg chg="addSp modSp mod modNotesTx">
        <pc:chgData name="Sophie Mercier - Evoke Buildings" userId="edd0e611-0e50-469b-8df4-bdbe2eae9f43" providerId="ADAL" clId="{4045D7DF-7E21-493B-BAE7-ED0C5A21D3F4}" dt="2025-08-06T11:40:16.210" v="28855" actId="115"/>
        <pc:sldMkLst>
          <pc:docMk/>
          <pc:sldMk cId="1315263926" sldId="642"/>
        </pc:sldMkLst>
        <pc:spChg chg="add mod">
          <ac:chgData name="Sophie Mercier - Evoke Buildings" userId="edd0e611-0e50-469b-8df4-bdbe2eae9f43" providerId="ADAL" clId="{4045D7DF-7E21-493B-BAE7-ED0C5A21D3F4}" dt="2025-08-04T19:03:18.404" v="23116" actId="1076"/>
          <ac:spMkLst>
            <pc:docMk/>
            <pc:sldMk cId="1315263926" sldId="642"/>
            <ac:spMk id="3" creationId="{2701897F-4E1F-1600-8C7F-3C23DE071525}"/>
          </ac:spMkLst>
        </pc:spChg>
        <pc:graphicFrameChg chg="mod">
          <ac:chgData name="Sophie Mercier - Evoke Buildings" userId="edd0e611-0e50-469b-8df4-bdbe2eae9f43" providerId="ADAL" clId="{4045D7DF-7E21-493B-BAE7-ED0C5A21D3F4}" dt="2025-08-04T19:03:29.665" v="23117" actId="1076"/>
          <ac:graphicFrameMkLst>
            <pc:docMk/>
            <pc:sldMk cId="1315263926" sldId="642"/>
            <ac:graphicFrameMk id="6" creationId="{CE47F4C6-38DB-AE3B-4F8D-4F780D703715}"/>
          </ac:graphicFrameMkLst>
        </pc:graphicFrameChg>
        <pc:picChg chg="add mod">
          <ac:chgData name="Sophie Mercier - Evoke Buildings" userId="edd0e611-0e50-469b-8df4-bdbe2eae9f43" providerId="ADAL" clId="{4045D7DF-7E21-493B-BAE7-ED0C5A21D3F4}" dt="2025-08-04T19:04:55.451" v="23120" actId="1076"/>
          <ac:picMkLst>
            <pc:docMk/>
            <pc:sldMk cId="1315263926" sldId="642"/>
            <ac:picMk id="1026" creationId="{F8A65ECE-6B46-7D52-EBF0-CDCC85205768}"/>
          </ac:picMkLst>
        </pc:picChg>
        <pc:picChg chg="mod">
          <ac:chgData name="Sophie Mercier - Evoke Buildings" userId="edd0e611-0e50-469b-8df4-bdbe2eae9f43" providerId="ADAL" clId="{4045D7DF-7E21-493B-BAE7-ED0C5A21D3F4}" dt="2025-08-04T19:03:10.713" v="23115" actId="14100"/>
          <ac:picMkLst>
            <pc:docMk/>
            <pc:sldMk cId="1315263926" sldId="642"/>
            <ac:picMk id="6146" creationId="{99E92E47-1152-EC0C-B59C-C4AF15F6981C}"/>
          </ac:picMkLst>
        </pc:picChg>
      </pc:sldChg>
      <pc:sldChg chg="modNotesTx">
        <pc:chgData name="Sophie Mercier - Evoke Buildings" userId="edd0e611-0e50-469b-8df4-bdbe2eae9f43" providerId="ADAL" clId="{4045D7DF-7E21-493B-BAE7-ED0C5A21D3F4}" dt="2025-08-06T11:25:56.979" v="28462" actId="20577"/>
        <pc:sldMkLst>
          <pc:docMk/>
          <pc:sldMk cId="1422121565" sldId="643"/>
        </pc:sldMkLst>
      </pc:sldChg>
      <pc:sldChg chg="modSp modNotesTx">
        <pc:chgData name="Sophie Mercier - Evoke Buildings" userId="edd0e611-0e50-469b-8df4-bdbe2eae9f43" providerId="ADAL" clId="{4045D7DF-7E21-493B-BAE7-ED0C5A21D3F4}" dt="2025-08-06T11:42:06.575" v="28970" actId="20577"/>
        <pc:sldMkLst>
          <pc:docMk/>
          <pc:sldMk cId="2863734189" sldId="644"/>
        </pc:sldMkLst>
        <pc:graphicFrameChg chg="mod">
          <ac:chgData name="Sophie Mercier - Evoke Buildings" userId="edd0e611-0e50-469b-8df4-bdbe2eae9f43" providerId="ADAL" clId="{4045D7DF-7E21-493B-BAE7-ED0C5A21D3F4}" dt="2025-08-04T19:55:54.958" v="24044" actId="20577"/>
          <ac:graphicFrameMkLst>
            <pc:docMk/>
            <pc:sldMk cId="2863734189" sldId="644"/>
            <ac:graphicFrameMk id="5" creationId="{15C9EE19-AA9F-A1AD-1DEF-5FF7EB4277A0}"/>
          </ac:graphicFrameMkLst>
        </pc:graphicFrameChg>
      </pc:sldChg>
      <pc:sldChg chg="modSp mod modNotesTx">
        <pc:chgData name="Sophie Mercier - Evoke Buildings" userId="edd0e611-0e50-469b-8df4-bdbe2eae9f43" providerId="ADAL" clId="{4045D7DF-7E21-493B-BAE7-ED0C5A21D3F4}" dt="2025-08-06T11:56:09.747" v="29403" actId="115"/>
        <pc:sldMkLst>
          <pc:docMk/>
          <pc:sldMk cId="3607142859" sldId="645"/>
        </pc:sldMkLst>
        <pc:spChg chg="mod">
          <ac:chgData name="Sophie Mercier - Evoke Buildings" userId="edd0e611-0e50-469b-8df4-bdbe2eae9f43" providerId="ADAL" clId="{4045D7DF-7E21-493B-BAE7-ED0C5A21D3F4}" dt="2025-08-04T20:07:10.492" v="24982" actId="20577"/>
          <ac:spMkLst>
            <pc:docMk/>
            <pc:sldMk cId="3607142859" sldId="645"/>
            <ac:spMk id="5" creationId="{111361BC-BC69-1357-C9F0-97091290E6A6}"/>
          </ac:spMkLst>
        </pc:spChg>
        <pc:spChg chg="mod">
          <ac:chgData name="Sophie Mercier - Evoke Buildings" userId="edd0e611-0e50-469b-8df4-bdbe2eae9f43" providerId="ADAL" clId="{4045D7DF-7E21-493B-BAE7-ED0C5A21D3F4}" dt="2025-08-04T20:06:25.391" v="24956" actId="20577"/>
          <ac:spMkLst>
            <pc:docMk/>
            <pc:sldMk cId="3607142859" sldId="645"/>
            <ac:spMk id="9" creationId="{FF08662B-98A1-6FF3-5905-81D62F716665}"/>
          </ac:spMkLst>
        </pc:spChg>
      </pc:sldChg>
      <pc:sldChg chg="add del">
        <pc:chgData name="Sophie Mercier - Evoke Buildings" userId="edd0e611-0e50-469b-8df4-bdbe2eae9f43" providerId="ADAL" clId="{4045D7DF-7E21-493B-BAE7-ED0C5A21D3F4}" dt="2025-08-06T12:24:47.498" v="29981" actId="2696"/>
        <pc:sldMkLst>
          <pc:docMk/>
          <pc:sldMk cId="1720966227" sldId="647"/>
        </pc:sldMkLst>
      </pc:sldChg>
      <pc:sldChg chg="addSp delSp modSp del mod modNotesTx">
        <pc:chgData name="Sophie Mercier - Evoke Buildings" userId="edd0e611-0e50-469b-8df4-bdbe2eae9f43" providerId="ADAL" clId="{4045D7DF-7E21-493B-BAE7-ED0C5A21D3F4}" dt="2025-08-03T16:34:32.622" v="5359" actId="2696"/>
        <pc:sldMkLst>
          <pc:docMk/>
          <pc:sldMk cId="2744154790" sldId="647"/>
        </pc:sldMkLst>
      </pc:sldChg>
      <pc:sldChg chg="add">
        <pc:chgData name="Sophie Mercier - Evoke Buildings" userId="edd0e611-0e50-469b-8df4-bdbe2eae9f43" providerId="ADAL" clId="{4045D7DF-7E21-493B-BAE7-ED0C5A21D3F4}" dt="2025-08-06T12:24:51.071" v="29982"/>
        <pc:sldMkLst>
          <pc:docMk/>
          <pc:sldMk cId="4259420138" sldId="647"/>
        </pc:sldMkLst>
      </pc:sldChg>
      <pc:sldChg chg="add">
        <pc:chgData name="Sophie Mercier - Evoke Buildings" userId="edd0e611-0e50-469b-8df4-bdbe2eae9f43" providerId="ADAL" clId="{4045D7DF-7E21-493B-BAE7-ED0C5A21D3F4}" dt="2025-08-06T12:24:51.071" v="29982"/>
        <pc:sldMkLst>
          <pc:docMk/>
          <pc:sldMk cId="1531762274" sldId="648"/>
        </pc:sldMkLst>
      </pc:sldChg>
      <pc:sldChg chg="add del modNotesTx">
        <pc:chgData name="Sophie Mercier - Evoke Buildings" userId="edd0e611-0e50-469b-8df4-bdbe2eae9f43" providerId="ADAL" clId="{4045D7DF-7E21-493B-BAE7-ED0C5A21D3F4}" dt="2025-08-06T12:24:47.498" v="29981" actId="2696"/>
        <pc:sldMkLst>
          <pc:docMk/>
          <pc:sldMk cId="4023428031" sldId="648"/>
        </pc:sldMkLst>
      </pc:sldChg>
      <pc:sldChg chg="addSp delSp modSp del mod modNotesTx">
        <pc:chgData name="Sophie Mercier - Evoke Buildings" userId="edd0e611-0e50-469b-8df4-bdbe2eae9f43" providerId="ADAL" clId="{4045D7DF-7E21-493B-BAE7-ED0C5A21D3F4}" dt="2025-08-03T16:34:32.622" v="5359" actId="2696"/>
        <pc:sldMkLst>
          <pc:docMk/>
          <pc:sldMk cId="4118956409" sldId="648"/>
        </pc:sldMkLst>
      </pc:sldChg>
      <pc:sldChg chg="del modNotesTx">
        <pc:chgData name="Sophie Mercier - Evoke Buildings" userId="edd0e611-0e50-469b-8df4-bdbe2eae9f43" providerId="ADAL" clId="{4045D7DF-7E21-493B-BAE7-ED0C5A21D3F4}" dt="2025-08-04T20:56:01.867" v="26724" actId="47"/>
        <pc:sldMkLst>
          <pc:docMk/>
          <pc:sldMk cId="2137578931" sldId="649"/>
        </pc:sldMkLst>
      </pc:sldChg>
      <pc:sldChg chg="add del">
        <pc:chgData name="Sophie Mercier - Evoke Buildings" userId="edd0e611-0e50-469b-8df4-bdbe2eae9f43" providerId="ADAL" clId="{4045D7DF-7E21-493B-BAE7-ED0C5A21D3F4}" dt="2025-08-06T12:24:47.498" v="29981" actId="2696"/>
        <pc:sldMkLst>
          <pc:docMk/>
          <pc:sldMk cId="2293139600" sldId="650"/>
        </pc:sldMkLst>
      </pc:sldChg>
      <pc:sldChg chg="addSp delSp modSp del mod modNotesTx">
        <pc:chgData name="Sophie Mercier - Evoke Buildings" userId="edd0e611-0e50-469b-8df4-bdbe2eae9f43" providerId="ADAL" clId="{4045D7DF-7E21-493B-BAE7-ED0C5A21D3F4}" dt="2025-08-03T16:34:32.622" v="5359" actId="2696"/>
        <pc:sldMkLst>
          <pc:docMk/>
          <pc:sldMk cId="2397730982" sldId="650"/>
        </pc:sldMkLst>
      </pc:sldChg>
      <pc:sldChg chg="add">
        <pc:chgData name="Sophie Mercier - Evoke Buildings" userId="edd0e611-0e50-469b-8df4-bdbe2eae9f43" providerId="ADAL" clId="{4045D7DF-7E21-493B-BAE7-ED0C5A21D3F4}" dt="2025-08-06T12:24:51.071" v="29982"/>
        <pc:sldMkLst>
          <pc:docMk/>
          <pc:sldMk cId="2487371363" sldId="650"/>
        </pc:sldMkLst>
      </pc:sldChg>
      <pc:sldChg chg="del">
        <pc:chgData name="Sophie Mercier - Evoke Buildings" userId="edd0e611-0e50-469b-8df4-bdbe2eae9f43" providerId="ADAL" clId="{4045D7DF-7E21-493B-BAE7-ED0C5A21D3F4}" dt="2025-08-02T20:31:22.694" v="4804" actId="47"/>
        <pc:sldMkLst>
          <pc:docMk/>
          <pc:sldMk cId="3954385037" sldId="651"/>
        </pc:sldMkLst>
      </pc:sldChg>
      <pc:sldChg chg="modSp del mod modNotesTx">
        <pc:chgData name="Sophie Mercier - Evoke Buildings" userId="edd0e611-0e50-469b-8df4-bdbe2eae9f43" providerId="ADAL" clId="{4045D7DF-7E21-493B-BAE7-ED0C5A21D3F4}" dt="2025-08-03T14:39:07.406" v="5295" actId="47"/>
        <pc:sldMkLst>
          <pc:docMk/>
          <pc:sldMk cId="2972600006" sldId="652"/>
        </pc:sldMkLst>
      </pc:sldChg>
      <pc:sldChg chg="modNotesTx">
        <pc:chgData name="Sophie Mercier - Evoke Buildings" userId="edd0e611-0e50-469b-8df4-bdbe2eae9f43" providerId="ADAL" clId="{4045D7DF-7E21-493B-BAE7-ED0C5A21D3F4}" dt="2025-08-06T11:09:34.292" v="28387" actId="115"/>
        <pc:sldMkLst>
          <pc:docMk/>
          <pc:sldMk cId="3147115764" sldId="653"/>
        </pc:sldMkLst>
      </pc:sldChg>
      <pc:sldChg chg="delSp modSp mod delAnim modAnim modNotesTx">
        <pc:chgData name="Sophie Mercier - Evoke Buildings" userId="edd0e611-0e50-469b-8df4-bdbe2eae9f43" providerId="ADAL" clId="{4045D7DF-7E21-493B-BAE7-ED0C5A21D3F4}" dt="2025-08-06T03:48:43.929" v="27861" actId="20577"/>
        <pc:sldMkLst>
          <pc:docMk/>
          <pc:sldMk cId="458545946" sldId="654"/>
        </pc:sldMkLst>
        <pc:spChg chg="mod">
          <ac:chgData name="Sophie Mercier - Evoke Buildings" userId="edd0e611-0e50-469b-8df4-bdbe2eae9f43" providerId="ADAL" clId="{4045D7DF-7E21-493B-BAE7-ED0C5A21D3F4}" dt="2025-08-06T02:38:26.344" v="27425" actId="20577"/>
          <ac:spMkLst>
            <pc:docMk/>
            <pc:sldMk cId="458545946" sldId="654"/>
            <ac:spMk id="13" creationId="{B84F7F3A-6E9D-4963-963C-0AC318A54D06}"/>
          </ac:spMkLst>
        </pc:spChg>
        <pc:spChg chg="mod">
          <ac:chgData name="Sophie Mercier - Evoke Buildings" userId="edd0e611-0e50-469b-8df4-bdbe2eae9f43" providerId="ADAL" clId="{4045D7DF-7E21-493B-BAE7-ED0C5A21D3F4}" dt="2025-08-04T11:55:50.602" v="20712" actId="20577"/>
          <ac:spMkLst>
            <pc:docMk/>
            <pc:sldMk cId="458545946" sldId="654"/>
            <ac:spMk id="28" creationId="{165346FC-B6F5-6F74-98AF-A3D728D77D6A}"/>
          </ac:spMkLst>
        </pc:spChg>
        <pc:spChg chg="mod">
          <ac:chgData name="Sophie Mercier - Evoke Buildings" userId="edd0e611-0e50-469b-8df4-bdbe2eae9f43" providerId="ADAL" clId="{4045D7DF-7E21-493B-BAE7-ED0C5A21D3F4}" dt="2025-08-04T11:53:53.492" v="20668" actId="20577"/>
          <ac:spMkLst>
            <pc:docMk/>
            <pc:sldMk cId="458545946" sldId="654"/>
            <ac:spMk id="30" creationId="{C50B67F3-DE49-E408-0619-3EA6DE3256D6}"/>
          </ac:spMkLst>
        </pc:spChg>
        <pc:spChg chg="mod">
          <ac:chgData name="Sophie Mercier - Evoke Buildings" userId="edd0e611-0e50-469b-8df4-bdbe2eae9f43" providerId="ADAL" clId="{4045D7DF-7E21-493B-BAE7-ED0C5A21D3F4}" dt="2025-08-06T02:35:36.826" v="27405" actId="20577"/>
          <ac:spMkLst>
            <pc:docMk/>
            <pc:sldMk cId="458545946" sldId="654"/>
            <ac:spMk id="42" creationId="{5D60C29B-281E-89CE-7E3D-3CF14B9A8C0D}"/>
          </ac:spMkLst>
        </pc:spChg>
      </pc:sldChg>
      <pc:sldChg chg="modNotesTx">
        <pc:chgData name="Sophie Mercier - Evoke Buildings" userId="edd0e611-0e50-469b-8df4-bdbe2eae9f43" providerId="ADAL" clId="{4045D7DF-7E21-493B-BAE7-ED0C5A21D3F4}" dt="2025-08-06T11:22:13.339" v="28393" actId="115"/>
        <pc:sldMkLst>
          <pc:docMk/>
          <pc:sldMk cId="3151291008" sldId="655"/>
        </pc:sldMkLst>
      </pc:sldChg>
      <pc:sldChg chg="modNotesTx">
        <pc:chgData name="Sophie Mercier - Evoke Buildings" userId="edd0e611-0e50-469b-8df4-bdbe2eae9f43" providerId="ADAL" clId="{4045D7DF-7E21-493B-BAE7-ED0C5A21D3F4}" dt="2025-08-06T11:46:44.957" v="29123" actId="20577"/>
        <pc:sldMkLst>
          <pc:docMk/>
          <pc:sldMk cId="177900063" sldId="656"/>
        </pc:sldMkLst>
      </pc:sldChg>
      <pc:sldChg chg="addSp delSp modSp mod modNotesTx">
        <pc:chgData name="Sophie Mercier - Evoke Buildings" userId="edd0e611-0e50-469b-8df4-bdbe2eae9f43" providerId="ADAL" clId="{4045D7DF-7E21-493B-BAE7-ED0C5A21D3F4}" dt="2025-08-06T11:55:37.277" v="29401" actId="20577"/>
        <pc:sldMkLst>
          <pc:docMk/>
          <pc:sldMk cId="3492365839" sldId="657"/>
        </pc:sldMkLst>
        <pc:spChg chg="mod ord">
          <ac:chgData name="Sophie Mercier - Evoke Buildings" userId="edd0e611-0e50-469b-8df4-bdbe2eae9f43" providerId="ADAL" clId="{4045D7DF-7E21-493B-BAE7-ED0C5A21D3F4}" dt="2025-08-04T19:45:31.351" v="23979" actId="20577"/>
          <ac:spMkLst>
            <pc:docMk/>
            <pc:sldMk cId="3492365839" sldId="657"/>
            <ac:spMk id="4" creationId="{C20B70C3-4C3C-E34A-C6D5-B388876C48F0}"/>
          </ac:spMkLst>
        </pc:spChg>
        <pc:spChg chg="mod">
          <ac:chgData name="Sophie Mercier - Evoke Buildings" userId="edd0e611-0e50-469b-8df4-bdbe2eae9f43" providerId="ADAL" clId="{4045D7DF-7E21-493B-BAE7-ED0C5A21D3F4}" dt="2025-08-04T19:44:38.753" v="23919" actId="26606"/>
          <ac:spMkLst>
            <pc:docMk/>
            <pc:sldMk cId="3492365839" sldId="657"/>
            <ac:spMk id="11" creationId="{B8FB4EB8-DC20-B3DB-355E-94CDF89CF202}"/>
          </ac:spMkLst>
        </pc:spChg>
        <pc:picChg chg="add mod">
          <ac:chgData name="Sophie Mercier - Evoke Buildings" userId="edd0e611-0e50-469b-8df4-bdbe2eae9f43" providerId="ADAL" clId="{4045D7DF-7E21-493B-BAE7-ED0C5A21D3F4}" dt="2025-08-04T19:44:38.753" v="23919" actId="26606"/>
          <ac:picMkLst>
            <pc:docMk/>
            <pc:sldMk cId="3492365839" sldId="657"/>
            <ac:picMk id="3" creationId="{8CEF689E-B16D-78F0-ED55-EF29B7C71CCF}"/>
          </ac:picMkLst>
        </pc:picChg>
      </pc:sldChg>
      <pc:sldChg chg="addSp modSp new del mod modClrScheme chgLayout modNotesTx">
        <pc:chgData name="Sophie Mercier - Evoke Buildings" userId="edd0e611-0e50-469b-8df4-bdbe2eae9f43" providerId="ADAL" clId="{4045D7DF-7E21-493B-BAE7-ED0C5A21D3F4}" dt="2025-08-04T19:42:03.650" v="23916" actId="47"/>
        <pc:sldMkLst>
          <pc:docMk/>
          <pc:sldMk cId="1525917016" sldId="658"/>
        </pc:sldMkLst>
      </pc:sldChg>
      <pc:sldChg chg="addSp modSp new del mod">
        <pc:chgData name="Sophie Mercier - Evoke Buildings" userId="edd0e611-0e50-469b-8df4-bdbe2eae9f43" providerId="ADAL" clId="{4045D7DF-7E21-493B-BAE7-ED0C5A21D3F4}" dt="2025-08-04T20:55:05.171" v="26718" actId="2696"/>
        <pc:sldMkLst>
          <pc:docMk/>
          <pc:sldMk cId="293875402" sldId="659"/>
        </pc:sldMkLst>
      </pc:sldChg>
      <pc:sldChg chg="add del">
        <pc:chgData name="Sophie Mercier - Evoke Buildings" userId="edd0e611-0e50-469b-8df4-bdbe2eae9f43" providerId="ADAL" clId="{4045D7DF-7E21-493B-BAE7-ED0C5A21D3F4}" dt="2025-08-04T20:55:15.208" v="26720"/>
        <pc:sldMkLst>
          <pc:docMk/>
          <pc:sldMk cId="3177644244" sldId="659"/>
        </pc:sldMkLst>
      </pc:sldChg>
      <pc:sldChg chg="add del">
        <pc:chgData name="Sophie Mercier - Evoke Buildings" userId="edd0e611-0e50-469b-8df4-bdbe2eae9f43" providerId="ADAL" clId="{4045D7DF-7E21-493B-BAE7-ED0C5A21D3F4}" dt="2025-08-04T21:11:14.222" v="27052" actId="47"/>
        <pc:sldMkLst>
          <pc:docMk/>
          <pc:sldMk cId="4236941688" sldId="659"/>
        </pc:sldMkLst>
      </pc:sldChg>
      <pc:sldChg chg="modSp add mod">
        <pc:chgData name="Sophie Mercier - Evoke Buildings" userId="edd0e611-0e50-469b-8df4-bdbe2eae9f43" providerId="ADAL" clId="{4045D7DF-7E21-493B-BAE7-ED0C5A21D3F4}" dt="2025-08-02T19:20:43.537" v="2398" actId="20577"/>
        <pc:sldMkLst>
          <pc:docMk/>
          <pc:sldMk cId="1295108793" sldId="660"/>
        </pc:sldMkLst>
        <pc:spChg chg="mod">
          <ac:chgData name="Sophie Mercier - Evoke Buildings" userId="edd0e611-0e50-469b-8df4-bdbe2eae9f43" providerId="ADAL" clId="{4045D7DF-7E21-493B-BAE7-ED0C5A21D3F4}" dt="2025-08-02T19:20:43.537" v="2398" actId="20577"/>
          <ac:spMkLst>
            <pc:docMk/>
            <pc:sldMk cId="1295108793" sldId="660"/>
            <ac:spMk id="2" creationId="{FB8E43EF-6C89-1E1B-2418-AB6B4BD1749E}"/>
          </ac:spMkLst>
        </pc:spChg>
      </pc:sldChg>
      <pc:sldChg chg="new del">
        <pc:chgData name="Sophie Mercier - Evoke Buildings" userId="edd0e611-0e50-469b-8df4-bdbe2eae9f43" providerId="ADAL" clId="{4045D7DF-7E21-493B-BAE7-ED0C5A21D3F4}" dt="2025-08-02T19:20:16.077" v="2373" actId="47"/>
        <pc:sldMkLst>
          <pc:docMk/>
          <pc:sldMk cId="2217535465" sldId="660"/>
        </pc:sldMkLst>
      </pc:sldChg>
      <pc:sldChg chg="delSp modSp add mod delAnim modNotesTx">
        <pc:chgData name="Sophie Mercier - Evoke Buildings" userId="edd0e611-0e50-469b-8df4-bdbe2eae9f43" providerId="ADAL" clId="{4045D7DF-7E21-493B-BAE7-ED0C5A21D3F4}" dt="2025-08-06T12:06:28.733" v="29580" actId="115"/>
        <pc:sldMkLst>
          <pc:docMk/>
          <pc:sldMk cId="293456028" sldId="661"/>
        </pc:sldMkLst>
        <pc:spChg chg="mod">
          <ac:chgData name="Sophie Mercier - Evoke Buildings" userId="edd0e611-0e50-469b-8df4-bdbe2eae9f43" providerId="ADAL" clId="{4045D7DF-7E21-493B-BAE7-ED0C5A21D3F4}" dt="2025-08-03T17:06:11.581" v="6669" actId="20577"/>
          <ac:spMkLst>
            <pc:docMk/>
            <pc:sldMk cId="293456028" sldId="661"/>
            <ac:spMk id="2" creationId="{DA52D343-5F12-5F0A-3703-D70C198C3F68}"/>
          </ac:spMkLst>
        </pc:spChg>
        <pc:spChg chg="mod">
          <ac:chgData name="Sophie Mercier - Evoke Buildings" userId="edd0e611-0e50-469b-8df4-bdbe2eae9f43" providerId="ADAL" clId="{4045D7DF-7E21-493B-BAE7-ED0C5A21D3F4}" dt="2025-08-03T17:07:25.130" v="6671" actId="20577"/>
          <ac:spMkLst>
            <pc:docMk/>
            <pc:sldMk cId="293456028" sldId="661"/>
            <ac:spMk id="8" creationId="{179EF7F8-311F-D353-087B-363A25EEA039}"/>
          </ac:spMkLst>
        </pc:spChg>
      </pc:sldChg>
      <pc:sldChg chg="modSp new del mod modNotesTx">
        <pc:chgData name="Sophie Mercier - Evoke Buildings" userId="edd0e611-0e50-469b-8df4-bdbe2eae9f43" providerId="ADAL" clId="{4045D7DF-7E21-493B-BAE7-ED0C5A21D3F4}" dt="2025-08-03T18:34:03.806" v="11392" actId="47"/>
        <pc:sldMkLst>
          <pc:docMk/>
          <pc:sldMk cId="1371025844" sldId="662"/>
        </pc:sldMkLst>
      </pc:sldChg>
      <pc:sldChg chg="addSp delSp modSp add mod modClrScheme chgLayout modNotesTx">
        <pc:chgData name="Sophie Mercier - Evoke Buildings" userId="edd0e611-0e50-469b-8df4-bdbe2eae9f43" providerId="ADAL" clId="{4045D7DF-7E21-493B-BAE7-ED0C5A21D3F4}" dt="2025-08-06T12:19:39.502" v="29761" actId="113"/>
        <pc:sldMkLst>
          <pc:docMk/>
          <pc:sldMk cId="1674546515" sldId="663"/>
        </pc:sldMkLst>
        <pc:spChg chg="mod ord">
          <ac:chgData name="Sophie Mercier - Evoke Buildings" userId="edd0e611-0e50-469b-8df4-bdbe2eae9f43" providerId="ADAL" clId="{4045D7DF-7E21-493B-BAE7-ED0C5A21D3F4}" dt="2025-08-03T17:29:17.254" v="7678" actId="20577"/>
          <ac:spMkLst>
            <pc:docMk/>
            <pc:sldMk cId="1674546515" sldId="663"/>
            <ac:spMk id="2" creationId="{00000000-0000-0000-0000-000000000000}"/>
          </ac:spMkLst>
        </pc:spChg>
        <pc:spChg chg="mod">
          <ac:chgData name="Sophie Mercier - Evoke Buildings" userId="edd0e611-0e50-469b-8df4-bdbe2eae9f43" providerId="ADAL" clId="{4045D7DF-7E21-493B-BAE7-ED0C5A21D3F4}" dt="2025-08-03T16:32:56.932" v="5355" actId="20577"/>
          <ac:spMkLst>
            <pc:docMk/>
            <pc:sldMk cId="1674546515" sldId="663"/>
            <ac:spMk id="3" creationId="{00000000-0000-0000-0000-000000000000}"/>
          </ac:spMkLst>
        </pc:spChg>
        <pc:spChg chg="mod">
          <ac:chgData name="Sophie Mercier - Evoke Buildings" userId="edd0e611-0e50-469b-8df4-bdbe2eae9f43" providerId="ADAL" clId="{4045D7DF-7E21-493B-BAE7-ED0C5A21D3F4}" dt="2025-08-03T16:33:25.042" v="5358" actId="1076"/>
          <ac:spMkLst>
            <pc:docMk/>
            <pc:sldMk cId="1674546515" sldId="663"/>
            <ac:spMk id="6" creationId="{00000000-0000-0000-0000-000000000000}"/>
          </ac:spMkLst>
        </pc:spChg>
        <pc:spChg chg="mod">
          <ac:chgData name="Sophie Mercier - Evoke Buildings" userId="edd0e611-0e50-469b-8df4-bdbe2eae9f43" providerId="ADAL" clId="{4045D7DF-7E21-493B-BAE7-ED0C5A21D3F4}" dt="2025-08-03T18:53:46.739" v="12180" actId="207"/>
          <ac:spMkLst>
            <pc:docMk/>
            <pc:sldMk cId="1674546515" sldId="663"/>
            <ac:spMk id="11" creationId="{F8042CC8-9353-C856-26C0-DCF22DDAB166}"/>
          </ac:spMkLst>
        </pc:spChg>
        <pc:spChg chg="mod">
          <ac:chgData name="Sophie Mercier - Evoke Buildings" userId="edd0e611-0e50-469b-8df4-bdbe2eae9f43" providerId="ADAL" clId="{4045D7DF-7E21-493B-BAE7-ED0C5A21D3F4}" dt="2025-08-03T16:32:22.923" v="5343" actId="1076"/>
          <ac:spMkLst>
            <pc:docMk/>
            <pc:sldMk cId="1674546515" sldId="663"/>
            <ac:spMk id="12" creationId="{D7475450-AE59-6BBE-40EE-3874AF6D0E7E}"/>
          </ac:spMkLst>
        </pc:spChg>
        <pc:grpChg chg="mod">
          <ac:chgData name="Sophie Mercier - Evoke Buildings" userId="edd0e611-0e50-469b-8df4-bdbe2eae9f43" providerId="ADAL" clId="{4045D7DF-7E21-493B-BAE7-ED0C5A21D3F4}" dt="2025-08-03T17:42:23.241" v="8660" actId="1076"/>
          <ac:grpSpMkLst>
            <pc:docMk/>
            <pc:sldMk cId="1674546515" sldId="663"/>
            <ac:grpSpMk id="7" creationId="{A102E590-DDD5-7CA6-5484-3E2A50C764EB}"/>
          </ac:grpSpMkLst>
        </pc:grpChg>
        <pc:picChg chg="mod">
          <ac:chgData name="Sophie Mercier - Evoke Buildings" userId="edd0e611-0e50-469b-8df4-bdbe2eae9f43" providerId="ADAL" clId="{4045D7DF-7E21-493B-BAE7-ED0C5A21D3F4}" dt="2025-08-03T16:32:31.068" v="5345" actId="1076"/>
          <ac:picMkLst>
            <pc:docMk/>
            <pc:sldMk cId="1674546515" sldId="663"/>
            <ac:picMk id="4" creationId="{00000000-0000-0000-0000-000000000000}"/>
          </ac:picMkLst>
        </pc:picChg>
        <pc:picChg chg="mod">
          <ac:chgData name="Sophie Mercier - Evoke Buildings" userId="edd0e611-0e50-469b-8df4-bdbe2eae9f43" providerId="ADAL" clId="{4045D7DF-7E21-493B-BAE7-ED0C5A21D3F4}" dt="2025-08-03T17:43:05.350" v="8665" actId="1076"/>
          <ac:picMkLst>
            <pc:docMk/>
            <pc:sldMk cId="1674546515" sldId="663"/>
            <ac:picMk id="9" creationId="{B73BCD3F-2152-ABEB-C09B-408B7C6176AE}"/>
          </ac:picMkLst>
        </pc:picChg>
      </pc:sldChg>
      <pc:sldChg chg="addSp delSp modSp new mod modNotesTx">
        <pc:chgData name="Sophie Mercier - Evoke Buildings" userId="edd0e611-0e50-469b-8df4-bdbe2eae9f43" providerId="ADAL" clId="{4045D7DF-7E21-493B-BAE7-ED0C5A21D3F4}" dt="2025-08-03T19:25:29.864" v="13978" actId="20577"/>
        <pc:sldMkLst>
          <pc:docMk/>
          <pc:sldMk cId="826114361" sldId="664"/>
        </pc:sldMkLst>
        <pc:spChg chg="mod">
          <ac:chgData name="Sophie Mercier - Evoke Buildings" userId="edd0e611-0e50-469b-8df4-bdbe2eae9f43" providerId="ADAL" clId="{4045D7DF-7E21-493B-BAE7-ED0C5A21D3F4}" dt="2025-08-03T19:25:29.864" v="13978" actId="20577"/>
          <ac:spMkLst>
            <pc:docMk/>
            <pc:sldMk cId="826114361" sldId="664"/>
            <ac:spMk id="2" creationId="{8DB42BB8-F5BB-4FAC-C614-B2EF415D2683}"/>
          </ac:spMkLst>
        </pc:spChg>
        <pc:picChg chg="add mod">
          <ac:chgData name="Sophie Mercier - Evoke Buildings" userId="edd0e611-0e50-469b-8df4-bdbe2eae9f43" providerId="ADAL" clId="{4045D7DF-7E21-493B-BAE7-ED0C5A21D3F4}" dt="2025-08-03T18:16:03.640" v="10471" actId="12788"/>
          <ac:picMkLst>
            <pc:docMk/>
            <pc:sldMk cId="826114361" sldId="664"/>
            <ac:picMk id="5" creationId="{0A2CB240-D6D3-8F1C-2313-99CE1F4FE5CE}"/>
          </ac:picMkLst>
        </pc:picChg>
        <pc:picChg chg="add mod">
          <ac:chgData name="Sophie Mercier - Evoke Buildings" userId="edd0e611-0e50-469b-8df4-bdbe2eae9f43" providerId="ADAL" clId="{4045D7DF-7E21-493B-BAE7-ED0C5A21D3F4}" dt="2025-08-03T18:16:03.640" v="10471" actId="12788"/>
          <ac:picMkLst>
            <pc:docMk/>
            <pc:sldMk cId="826114361" sldId="664"/>
            <ac:picMk id="6" creationId="{2234BF27-B152-EE02-8EB4-238ACC8C346C}"/>
          </ac:picMkLst>
        </pc:picChg>
        <pc:picChg chg="add mod">
          <ac:chgData name="Sophie Mercier - Evoke Buildings" userId="edd0e611-0e50-469b-8df4-bdbe2eae9f43" providerId="ADAL" clId="{4045D7DF-7E21-493B-BAE7-ED0C5A21D3F4}" dt="2025-08-03T18:16:03.640" v="10471" actId="12788"/>
          <ac:picMkLst>
            <pc:docMk/>
            <pc:sldMk cId="826114361" sldId="664"/>
            <ac:picMk id="7" creationId="{104D1B9F-820C-5E66-9483-2B9E2FB55AB2}"/>
          </ac:picMkLst>
        </pc:picChg>
      </pc:sldChg>
      <pc:sldChg chg="modSp new del mod">
        <pc:chgData name="Sophie Mercier - Evoke Buildings" userId="edd0e611-0e50-469b-8df4-bdbe2eae9f43" providerId="ADAL" clId="{4045D7DF-7E21-493B-BAE7-ED0C5A21D3F4}" dt="2025-08-04T12:05:27.379" v="20815" actId="47"/>
        <pc:sldMkLst>
          <pc:docMk/>
          <pc:sldMk cId="2091749909" sldId="665"/>
        </pc:sldMkLst>
      </pc:sldChg>
      <pc:sldChg chg="addSp delSp modSp add mod modNotesTx">
        <pc:chgData name="Sophie Mercier - Evoke Buildings" userId="edd0e611-0e50-469b-8df4-bdbe2eae9f43" providerId="ADAL" clId="{4045D7DF-7E21-493B-BAE7-ED0C5A21D3F4}" dt="2025-08-04T20:52:58.098" v="26672" actId="1076"/>
        <pc:sldMkLst>
          <pc:docMk/>
          <pc:sldMk cId="2723257681" sldId="665"/>
        </pc:sldMkLst>
        <pc:spChg chg="mod">
          <ac:chgData name="Sophie Mercier - Evoke Buildings" userId="edd0e611-0e50-469b-8df4-bdbe2eae9f43" providerId="ADAL" clId="{4045D7DF-7E21-493B-BAE7-ED0C5A21D3F4}" dt="2025-08-04T20:50:28.236" v="26659" actId="1076"/>
          <ac:spMkLst>
            <pc:docMk/>
            <pc:sldMk cId="2723257681" sldId="665"/>
            <ac:spMk id="4" creationId="{E796C73E-FE88-D7AC-0E52-C85C4A6F3ABB}"/>
          </ac:spMkLst>
        </pc:spChg>
        <pc:picChg chg="add mod">
          <ac:chgData name="Sophie Mercier - Evoke Buildings" userId="edd0e611-0e50-469b-8df4-bdbe2eae9f43" providerId="ADAL" clId="{4045D7DF-7E21-493B-BAE7-ED0C5A21D3F4}" dt="2025-08-04T20:52:58.098" v="26672" actId="1076"/>
          <ac:picMkLst>
            <pc:docMk/>
            <pc:sldMk cId="2723257681" sldId="665"/>
            <ac:picMk id="8" creationId="{524E897B-1702-0B98-CC51-44EBD519710F}"/>
          </ac:picMkLst>
        </pc:picChg>
        <pc:picChg chg="add mod">
          <ac:chgData name="Sophie Mercier - Evoke Buildings" userId="edd0e611-0e50-469b-8df4-bdbe2eae9f43" providerId="ADAL" clId="{4045D7DF-7E21-493B-BAE7-ED0C5A21D3F4}" dt="2025-08-04T20:50:51.705" v="26662" actId="1076"/>
          <ac:picMkLst>
            <pc:docMk/>
            <pc:sldMk cId="2723257681" sldId="665"/>
            <ac:picMk id="10" creationId="{FEED55E1-8ACA-1CB7-EC36-655257FB3908}"/>
          </ac:picMkLst>
        </pc:picChg>
      </pc:sldChg>
      <pc:sldChg chg="addSp delSp modSp new mod ord modNotesTx">
        <pc:chgData name="Sophie Mercier - Evoke Buildings" userId="edd0e611-0e50-469b-8df4-bdbe2eae9f43" providerId="ADAL" clId="{4045D7DF-7E21-493B-BAE7-ED0C5A21D3F4}" dt="2025-08-04T20:41:13.806" v="26648" actId="478"/>
        <pc:sldMkLst>
          <pc:docMk/>
          <pc:sldMk cId="104669087" sldId="666"/>
        </pc:sldMkLst>
        <pc:spChg chg="mod">
          <ac:chgData name="Sophie Mercier - Evoke Buildings" userId="edd0e611-0e50-469b-8df4-bdbe2eae9f43" providerId="ADAL" clId="{4045D7DF-7E21-493B-BAE7-ED0C5A21D3F4}" dt="2025-08-04T20:33:20.936" v="26050" actId="26606"/>
          <ac:spMkLst>
            <pc:docMk/>
            <pc:sldMk cId="104669087" sldId="666"/>
            <ac:spMk id="2" creationId="{95CA4C09-9E43-6A31-02DE-D7CB19BFFD94}"/>
          </ac:spMkLst>
        </pc:spChg>
        <pc:graphicFrameChg chg="add">
          <ac:chgData name="Sophie Mercier - Evoke Buildings" userId="edd0e611-0e50-469b-8df4-bdbe2eae9f43" providerId="ADAL" clId="{4045D7DF-7E21-493B-BAE7-ED0C5A21D3F4}" dt="2025-08-04T20:33:20.936" v="26050" actId="26606"/>
          <ac:graphicFrameMkLst>
            <pc:docMk/>
            <pc:sldMk cId="104669087" sldId="666"/>
            <ac:graphicFrameMk id="6" creationId="{B4D2E3A9-8139-BD77-C555-2F12A42CB094}"/>
          </ac:graphicFrameMkLst>
        </pc:graphicFrameChg>
      </pc:sldChg>
      <pc:sldChg chg="add del">
        <pc:chgData name="Sophie Mercier - Evoke Buildings" userId="edd0e611-0e50-469b-8df4-bdbe2eae9f43" providerId="ADAL" clId="{4045D7DF-7E21-493B-BAE7-ED0C5A21D3F4}" dt="2025-08-04T19:48:51.775" v="24006"/>
        <pc:sldMkLst>
          <pc:docMk/>
          <pc:sldMk cId="4029450850" sldId="666"/>
        </pc:sldMkLst>
      </pc:sldChg>
      <pc:sldChg chg="add del">
        <pc:chgData name="Sophie Mercier - Evoke Buildings" userId="edd0e611-0e50-469b-8df4-bdbe2eae9f43" providerId="ADAL" clId="{4045D7DF-7E21-493B-BAE7-ED0C5A21D3F4}" dt="2025-08-04T20:50:16.054" v="26658" actId="47"/>
        <pc:sldMkLst>
          <pc:docMk/>
          <pc:sldMk cId="1793669483" sldId="667"/>
        </pc:sldMkLst>
      </pc:sldChg>
      <pc:sldChg chg="addSp delSp modSp add mod">
        <pc:chgData name="Sophie Mercier - Evoke Buildings" userId="edd0e611-0e50-469b-8df4-bdbe2eae9f43" providerId="ADAL" clId="{4045D7DF-7E21-493B-BAE7-ED0C5A21D3F4}" dt="2025-08-04T20:52:48.545" v="26671" actId="1076"/>
        <pc:sldMkLst>
          <pc:docMk/>
          <pc:sldMk cId="1830088696" sldId="667"/>
        </pc:sldMkLst>
        <pc:picChg chg="add mod">
          <ac:chgData name="Sophie Mercier - Evoke Buildings" userId="edd0e611-0e50-469b-8df4-bdbe2eae9f43" providerId="ADAL" clId="{4045D7DF-7E21-493B-BAE7-ED0C5A21D3F4}" dt="2025-08-04T20:52:48.545" v="26671" actId="1076"/>
          <ac:picMkLst>
            <pc:docMk/>
            <pc:sldMk cId="1830088696" sldId="667"/>
            <ac:picMk id="5" creationId="{B5FF9B5B-CC1F-566A-6DE7-BB0276F2E04E}"/>
          </ac:picMkLst>
        </pc:picChg>
      </pc:sldChg>
      <pc:sldChg chg="addSp delSp modSp add mod modNotesTx">
        <pc:chgData name="Sophie Mercier - Evoke Buildings" userId="edd0e611-0e50-469b-8df4-bdbe2eae9f43" providerId="ADAL" clId="{4045D7DF-7E21-493B-BAE7-ED0C5A21D3F4}" dt="2025-08-05T11:48:43.660" v="27295" actId="20577"/>
        <pc:sldMkLst>
          <pc:docMk/>
          <pc:sldMk cId="1627079289" sldId="668"/>
        </pc:sldMkLst>
        <pc:spChg chg="mod">
          <ac:chgData name="Sophie Mercier - Evoke Buildings" userId="edd0e611-0e50-469b-8df4-bdbe2eae9f43" providerId="ADAL" clId="{4045D7DF-7E21-493B-BAE7-ED0C5A21D3F4}" dt="2025-08-04T21:07:30.242" v="26836" actId="313"/>
          <ac:spMkLst>
            <pc:docMk/>
            <pc:sldMk cId="1627079289" sldId="668"/>
            <ac:spMk id="4" creationId="{DD71FBC6-14E0-C166-7491-10E9F0E9EF5B}"/>
          </ac:spMkLst>
        </pc:spChg>
        <pc:spChg chg="add mod">
          <ac:chgData name="Sophie Mercier - Evoke Buildings" userId="edd0e611-0e50-469b-8df4-bdbe2eae9f43" providerId="ADAL" clId="{4045D7DF-7E21-493B-BAE7-ED0C5A21D3F4}" dt="2025-08-04T21:09:31.255" v="27015" actId="14100"/>
          <ac:spMkLst>
            <pc:docMk/>
            <pc:sldMk cId="1627079289" sldId="668"/>
            <ac:spMk id="5" creationId="{DC6BEDE5-4A3C-E6EE-9A99-2A83A49CAED0}"/>
          </ac:spMkLst>
        </pc:spChg>
        <pc:spChg chg="add mod topLvl">
          <ac:chgData name="Sophie Mercier - Evoke Buildings" userId="edd0e611-0e50-469b-8df4-bdbe2eae9f43" providerId="ADAL" clId="{4045D7DF-7E21-493B-BAE7-ED0C5A21D3F4}" dt="2025-08-04T21:10:19.456" v="27023" actId="21"/>
          <ac:spMkLst>
            <pc:docMk/>
            <pc:sldMk cId="1627079289" sldId="668"/>
            <ac:spMk id="9" creationId="{5C71ED31-0A5F-5A56-6EE7-001BB1FDBFF6}"/>
          </ac:spMkLst>
        </pc:spChg>
        <pc:spChg chg="add del mod topLvl">
          <ac:chgData name="Sophie Mercier - Evoke Buildings" userId="edd0e611-0e50-469b-8df4-bdbe2eae9f43" providerId="ADAL" clId="{4045D7DF-7E21-493B-BAE7-ED0C5A21D3F4}" dt="2025-08-05T11:48:43.660" v="27295" actId="20577"/>
          <ac:spMkLst>
            <pc:docMk/>
            <pc:sldMk cId="1627079289" sldId="668"/>
            <ac:spMk id="10" creationId="{6ECB5330-832F-2C6A-66D7-E27C33246DDB}"/>
          </ac:spMkLst>
        </pc:spChg>
        <pc:spChg chg="add del">
          <ac:chgData name="Sophie Mercier - Evoke Buildings" userId="edd0e611-0e50-469b-8df4-bdbe2eae9f43" providerId="ADAL" clId="{4045D7DF-7E21-493B-BAE7-ED0C5A21D3F4}" dt="2025-08-05T11:22:03.249" v="27060" actId="478"/>
          <ac:spMkLst>
            <pc:docMk/>
            <pc:sldMk cId="1627079289" sldId="668"/>
            <ac:spMk id="11" creationId="{ACD6BCF3-3511-8DA9-0853-79F9B4C70F96}"/>
          </ac:spMkLst>
        </pc:spChg>
        <pc:spChg chg="add mod">
          <ac:chgData name="Sophie Mercier - Evoke Buildings" userId="edd0e611-0e50-469b-8df4-bdbe2eae9f43" providerId="ADAL" clId="{4045D7DF-7E21-493B-BAE7-ED0C5A21D3F4}" dt="2025-08-05T11:22:20.361" v="27063" actId="1076"/>
          <ac:spMkLst>
            <pc:docMk/>
            <pc:sldMk cId="1627079289" sldId="668"/>
            <ac:spMk id="13" creationId="{05DB6C66-336B-D56C-6802-BFBE723C49B4}"/>
          </ac:spMkLst>
        </pc:spChg>
        <pc:grpChg chg="add del mod">
          <ac:chgData name="Sophie Mercier - Evoke Buildings" userId="edd0e611-0e50-469b-8df4-bdbe2eae9f43" providerId="ADAL" clId="{4045D7DF-7E21-493B-BAE7-ED0C5A21D3F4}" dt="2025-08-04T21:10:41.137" v="27051" actId="1076"/>
          <ac:grpSpMkLst>
            <pc:docMk/>
            <pc:sldMk cId="1627079289" sldId="668"/>
            <ac:grpSpMk id="8" creationId="{B6C2930A-6AD6-0D90-1805-F6DC62F1CEC0}"/>
          </ac:grpSpMkLst>
        </pc:grpChg>
        <pc:picChg chg="add mod">
          <ac:chgData name="Sophie Mercier - Evoke Buildings" userId="edd0e611-0e50-469b-8df4-bdbe2eae9f43" providerId="ADAL" clId="{4045D7DF-7E21-493B-BAE7-ED0C5A21D3F4}" dt="2025-08-04T21:09:27.625" v="27014" actId="1076"/>
          <ac:picMkLst>
            <pc:docMk/>
            <pc:sldMk cId="1627079289" sldId="668"/>
            <ac:picMk id="7" creationId="{D0F922DB-1C80-CEEC-6F5F-710049764726}"/>
          </ac:picMkLst>
        </pc:picChg>
        <pc:picChg chg="add mod">
          <ac:chgData name="Sophie Mercier - Evoke Buildings" userId="edd0e611-0e50-469b-8df4-bdbe2eae9f43" providerId="ADAL" clId="{4045D7DF-7E21-493B-BAE7-ED0C5A21D3F4}" dt="2025-08-05T11:23:54.524" v="27067"/>
          <ac:picMkLst>
            <pc:docMk/>
            <pc:sldMk cId="1627079289" sldId="668"/>
            <ac:picMk id="12" creationId="{D38852D6-14CE-B05D-5A21-146433085CEB}"/>
          </ac:picMkLst>
        </pc:picChg>
      </pc:sldChg>
      <pc:sldChg chg="addSp delSp modSp new mod modAnim modNotesTx">
        <pc:chgData name="Sophie Mercier - Evoke Buildings" userId="edd0e611-0e50-469b-8df4-bdbe2eae9f43" providerId="ADAL" clId="{4045D7DF-7E21-493B-BAE7-ED0C5A21D3F4}" dt="2025-08-06T12:22:20.378" v="29972" actId="20577"/>
        <pc:sldMkLst>
          <pc:docMk/>
          <pc:sldMk cId="3559264350" sldId="669"/>
        </pc:sldMkLst>
        <pc:spChg chg="mod">
          <ac:chgData name="Sophie Mercier - Evoke Buildings" userId="edd0e611-0e50-469b-8df4-bdbe2eae9f43" providerId="ADAL" clId="{4045D7DF-7E21-493B-BAE7-ED0C5A21D3F4}" dt="2025-08-06T03:05:41.501" v="27521" actId="14100"/>
          <ac:spMkLst>
            <pc:docMk/>
            <pc:sldMk cId="3559264350" sldId="669"/>
            <ac:spMk id="2" creationId="{483E263E-B2A0-4999-ED2B-A8445A0B52BB}"/>
          </ac:spMkLst>
        </pc:spChg>
        <pc:spChg chg="mod">
          <ac:chgData name="Sophie Mercier - Evoke Buildings" userId="edd0e611-0e50-469b-8df4-bdbe2eae9f43" providerId="ADAL" clId="{4045D7DF-7E21-493B-BAE7-ED0C5A21D3F4}" dt="2025-08-06T03:24:54.143" v="27591" actId="20577"/>
          <ac:spMkLst>
            <pc:docMk/>
            <pc:sldMk cId="3559264350" sldId="669"/>
            <ac:spMk id="3" creationId="{1CB04BF3-602C-D4E9-C0AB-9DB77869544A}"/>
          </ac:spMkLst>
        </pc:spChg>
        <pc:picChg chg="add mod">
          <ac:chgData name="Sophie Mercier - Evoke Buildings" userId="edd0e611-0e50-469b-8df4-bdbe2eae9f43" providerId="ADAL" clId="{4045D7DF-7E21-493B-BAE7-ED0C5A21D3F4}" dt="2025-08-06T03:26:09.229" v="27646" actId="1035"/>
          <ac:picMkLst>
            <pc:docMk/>
            <pc:sldMk cId="3559264350" sldId="669"/>
            <ac:picMk id="5" creationId="{01CEDC68-14CF-514F-4781-663C46E27E27}"/>
          </ac:picMkLst>
        </pc:picChg>
        <pc:picChg chg="add del mod">
          <ac:chgData name="Sophie Mercier - Evoke Buildings" userId="edd0e611-0e50-469b-8df4-bdbe2eae9f43" providerId="ADAL" clId="{4045D7DF-7E21-493B-BAE7-ED0C5A21D3F4}" dt="2025-08-06T03:20:04.558" v="27526" actId="478"/>
          <ac:picMkLst>
            <pc:docMk/>
            <pc:sldMk cId="3559264350" sldId="669"/>
            <ac:picMk id="3074" creationId="{1CE29DA5-10DB-D1CF-AE5F-C2AB788A488F}"/>
          </ac:picMkLst>
        </pc:picChg>
        <pc:picChg chg="add mod">
          <ac:chgData name="Sophie Mercier - Evoke Buildings" userId="edd0e611-0e50-469b-8df4-bdbe2eae9f43" providerId="ADAL" clId="{4045D7DF-7E21-493B-BAE7-ED0C5A21D3F4}" dt="2025-08-06T03:26:09.229" v="27646" actId="1035"/>
          <ac:picMkLst>
            <pc:docMk/>
            <pc:sldMk cId="3559264350" sldId="669"/>
            <ac:picMk id="3076" creationId="{A5D11927-3BF9-9B6C-22A3-40DB4D21A314}"/>
          </ac:picMkLst>
        </pc:picChg>
      </pc:sldChg>
      <pc:sldChg chg="new del">
        <pc:chgData name="Sophie Mercier - Evoke Buildings" userId="edd0e611-0e50-469b-8df4-bdbe2eae9f43" providerId="ADAL" clId="{4045D7DF-7E21-493B-BAE7-ED0C5A21D3F4}" dt="2025-08-06T03:38:56.332" v="27657" actId="47"/>
        <pc:sldMkLst>
          <pc:docMk/>
          <pc:sldMk cId="3139234927" sldId="670"/>
        </pc:sldMkLst>
      </pc:sldChg>
      <pc:sldChg chg="new del">
        <pc:chgData name="Sophie Mercier - Evoke Buildings" userId="edd0e611-0e50-469b-8df4-bdbe2eae9f43" providerId="ADAL" clId="{4045D7DF-7E21-493B-BAE7-ED0C5A21D3F4}" dt="2025-08-06T12:31:53.075" v="29992" actId="47"/>
        <pc:sldMkLst>
          <pc:docMk/>
          <pc:sldMk cId="3762786214" sldId="670"/>
        </pc:sldMkLst>
      </pc:sldChg>
      <pc:sldMasterChg chg="delSldLayout">
        <pc:chgData name="Sophie Mercier - Evoke Buildings" userId="edd0e611-0e50-469b-8df4-bdbe2eae9f43" providerId="ADAL" clId="{4045D7DF-7E21-493B-BAE7-ED0C5A21D3F4}" dt="2025-08-02T20:53:10.470" v="5164" actId="47"/>
        <pc:sldMasterMkLst>
          <pc:docMk/>
          <pc:sldMasterMk cId="3034982234" sldId="2147483746"/>
        </pc:sldMasterMkLst>
        <pc:sldLayoutChg chg="del">
          <pc:chgData name="Sophie Mercier - Evoke Buildings" userId="edd0e611-0e50-469b-8df4-bdbe2eae9f43" providerId="ADAL" clId="{4045D7DF-7E21-493B-BAE7-ED0C5A21D3F4}" dt="2025-08-02T20:53:10.470" v="5164" actId="47"/>
          <pc:sldLayoutMkLst>
            <pc:docMk/>
            <pc:sldMasterMk cId="3034982234" sldId="2147483746"/>
            <pc:sldLayoutMk cId="3202063577" sldId="2147483772"/>
          </pc:sldLayoutMkLst>
        </pc:sldLayoutChg>
      </pc:sldMasterChg>
      <pc:sldMasterChg chg="delSldLayout">
        <pc:chgData name="Sophie Mercier - Evoke Buildings" userId="edd0e611-0e50-469b-8df4-bdbe2eae9f43" providerId="ADAL" clId="{4045D7DF-7E21-493B-BAE7-ED0C5A21D3F4}" dt="2025-08-02T19:20:16.077" v="2373" actId="47"/>
        <pc:sldMasterMkLst>
          <pc:docMk/>
          <pc:sldMasterMk cId="1618259546" sldId="2147483753"/>
        </pc:sldMasterMkLst>
        <pc:sldLayoutChg chg="del">
          <pc:chgData name="Sophie Mercier - Evoke Buildings" userId="edd0e611-0e50-469b-8df4-bdbe2eae9f43" providerId="ADAL" clId="{4045D7DF-7E21-493B-BAE7-ED0C5A21D3F4}" dt="2025-08-02T19:20:16.077" v="2373" actId="47"/>
          <pc:sldLayoutMkLst>
            <pc:docMk/>
            <pc:sldMasterMk cId="1618259546" sldId="2147483753"/>
            <pc:sldLayoutMk cId="3276562582" sldId="214748376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48D5E4-1EE6-4E24-A00E-85EDCFD5FD14}"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CA"/>
        </a:p>
      </dgm:t>
    </dgm:pt>
    <dgm:pt modelId="{990E77EE-2234-47E0-90BA-945E9D879E4B}">
      <dgm:prSet custT="1"/>
      <dgm:spPr/>
      <dgm:t>
        <a:bodyPr/>
        <a:lstStyle/>
        <a:p>
          <a:r>
            <a:rPr lang="en-US" sz="3600" b="1" dirty="0"/>
            <a:t>Details 30-70 % </a:t>
          </a:r>
          <a:br>
            <a:rPr lang="en-US" sz="3600" b="1" dirty="0"/>
          </a:br>
          <a:r>
            <a:rPr lang="en-US" sz="3600" b="1" dirty="0"/>
            <a:t>of Total heat loss</a:t>
          </a:r>
          <a:endParaRPr lang="en-CA" sz="3600" dirty="0"/>
        </a:p>
      </dgm:t>
    </dgm:pt>
    <dgm:pt modelId="{96056452-78D8-4B5E-B957-DA8C72ABD367}" type="parTrans" cxnId="{E1B51ED0-0CD9-41FB-8D4A-916137D933B7}">
      <dgm:prSet/>
      <dgm:spPr/>
      <dgm:t>
        <a:bodyPr/>
        <a:lstStyle/>
        <a:p>
          <a:endParaRPr lang="en-CA"/>
        </a:p>
      </dgm:t>
    </dgm:pt>
    <dgm:pt modelId="{32A2333A-69AB-4845-99C6-8F43D9538B32}" type="sibTrans" cxnId="{E1B51ED0-0CD9-41FB-8D4A-916137D933B7}">
      <dgm:prSet/>
      <dgm:spPr/>
      <dgm:t>
        <a:bodyPr/>
        <a:lstStyle/>
        <a:p>
          <a:endParaRPr lang="en-CA"/>
        </a:p>
      </dgm:t>
    </dgm:pt>
    <dgm:pt modelId="{0A9512A4-25E0-4862-8761-887A52208390}" type="pres">
      <dgm:prSet presAssocID="{2F48D5E4-1EE6-4E24-A00E-85EDCFD5FD14}" presName="Name0" presStyleCnt="0">
        <dgm:presLayoutVars>
          <dgm:chPref val="1"/>
          <dgm:dir/>
          <dgm:animOne val="branch"/>
          <dgm:animLvl val="lvl"/>
          <dgm:resizeHandles/>
        </dgm:presLayoutVars>
      </dgm:prSet>
      <dgm:spPr/>
    </dgm:pt>
    <dgm:pt modelId="{A149165F-D5B5-45B5-94D4-2D94FA59643A}" type="pres">
      <dgm:prSet presAssocID="{990E77EE-2234-47E0-90BA-945E9D879E4B}" presName="vertOne" presStyleCnt="0"/>
      <dgm:spPr/>
    </dgm:pt>
    <dgm:pt modelId="{8A634949-5E95-4A7E-951A-42F9C452D5D9}" type="pres">
      <dgm:prSet presAssocID="{990E77EE-2234-47E0-90BA-945E9D879E4B}" presName="txOne" presStyleLbl="node0" presStyleIdx="0" presStyleCnt="1" custLinFactNeighborX="1317" custLinFactNeighborY="-78886">
        <dgm:presLayoutVars>
          <dgm:chPref val="3"/>
        </dgm:presLayoutVars>
      </dgm:prSet>
      <dgm:spPr/>
    </dgm:pt>
    <dgm:pt modelId="{45F3C47E-81E3-4AD4-8AA6-C317E57A5803}" type="pres">
      <dgm:prSet presAssocID="{990E77EE-2234-47E0-90BA-945E9D879E4B}" presName="horzOne" presStyleCnt="0"/>
      <dgm:spPr/>
    </dgm:pt>
  </dgm:ptLst>
  <dgm:cxnLst>
    <dgm:cxn modelId="{1BD0417A-4935-424F-A9D8-72AC08EC74C0}" type="presOf" srcId="{2F48D5E4-1EE6-4E24-A00E-85EDCFD5FD14}" destId="{0A9512A4-25E0-4862-8761-887A52208390}" srcOrd="0" destOrd="0" presId="urn:microsoft.com/office/officeart/2005/8/layout/hierarchy4"/>
    <dgm:cxn modelId="{B03F528E-3F35-4FB4-9BC0-D56B2B736A62}" type="presOf" srcId="{990E77EE-2234-47E0-90BA-945E9D879E4B}" destId="{8A634949-5E95-4A7E-951A-42F9C452D5D9}" srcOrd="0" destOrd="0" presId="urn:microsoft.com/office/officeart/2005/8/layout/hierarchy4"/>
    <dgm:cxn modelId="{E1B51ED0-0CD9-41FB-8D4A-916137D933B7}" srcId="{2F48D5E4-1EE6-4E24-A00E-85EDCFD5FD14}" destId="{990E77EE-2234-47E0-90BA-945E9D879E4B}" srcOrd="0" destOrd="0" parTransId="{96056452-78D8-4B5E-B957-DA8C72ABD367}" sibTransId="{32A2333A-69AB-4845-99C6-8F43D9538B32}"/>
    <dgm:cxn modelId="{71373063-6B0F-4F5A-BEB2-1408D2FC966D}" type="presParOf" srcId="{0A9512A4-25E0-4862-8761-887A52208390}" destId="{A149165F-D5B5-45B5-94D4-2D94FA59643A}" srcOrd="0" destOrd="0" presId="urn:microsoft.com/office/officeart/2005/8/layout/hierarchy4"/>
    <dgm:cxn modelId="{00137B40-F594-4188-8390-B87C90F09C06}" type="presParOf" srcId="{A149165F-D5B5-45B5-94D4-2D94FA59643A}" destId="{8A634949-5E95-4A7E-951A-42F9C452D5D9}" srcOrd="0" destOrd="0" presId="urn:microsoft.com/office/officeart/2005/8/layout/hierarchy4"/>
    <dgm:cxn modelId="{E7140E3E-2E01-4895-A10A-A9565DA2CCE5}" type="presParOf" srcId="{A149165F-D5B5-45B5-94D4-2D94FA59643A}" destId="{45F3C47E-81E3-4AD4-8AA6-C317E57A5803}"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48D5E4-1EE6-4E24-A00E-85EDCFD5FD14}"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CA"/>
        </a:p>
      </dgm:t>
    </dgm:pt>
    <dgm:pt modelId="{990E77EE-2234-47E0-90BA-945E9D879E4B}">
      <dgm:prSet custT="1"/>
      <dgm:spPr/>
      <dgm:t>
        <a:bodyPr/>
        <a:lstStyle/>
        <a:p>
          <a:r>
            <a:rPr lang="en-US" sz="2400" b="1" dirty="0"/>
            <a:t>Window perimeter is</a:t>
          </a:r>
          <a:br>
            <a:rPr lang="en-US" sz="2400" b="1" dirty="0"/>
          </a:br>
          <a:r>
            <a:rPr lang="en-US" sz="2400" b="1" dirty="0"/>
            <a:t> often the largest contributor to heat loss</a:t>
          </a:r>
          <a:endParaRPr lang="en-CA" sz="2400" dirty="0"/>
        </a:p>
      </dgm:t>
    </dgm:pt>
    <dgm:pt modelId="{96056452-78D8-4B5E-B957-DA8C72ABD367}" type="parTrans" cxnId="{E1B51ED0-0CD9-41FB-8D4A-916137D933B7}">
      <dgm:prSet/>
      <dgm:spPr/>
      <dgm:t>
        <a:bodyPr/>
        <a:lstStyle/>
        <a:p>
          <a:endParaRPr lang="en-CA"/>
        </a:p>
      </dgm:t>
    </dgm:pt>
    <dgm:pt modelId="{32A2333A-69AB-4845-99C6-8F43D9538B32}" type="sibTrans" cxnId="{E1B51ED0-0CD9-41FB-8D4A-916137D933B7}">
      <dgm:prSet/>
      <dgm:spPr/>
      <dgm:t>
        <a:bodyPr/>
        <a:lstStyle/>
        <a:p>
          <a:endParaRPr lang="en-CA"/>
        </a:p>
      </dgm:t>
    </dgm:pt>
    <dgm:pt modelId="{0A9512A4-25E0-4862-8761-887A52208390}" type="pres">
      <dgm:prSet presAssocID="{2F48D5E4-1EE6-4E24-A00E-85EDCFD5FD14}" presName="Name0" presStyleCnt="0">
        <dgm:presLayoutVars>
          <dgm:chPref val="1"/>
          <dgm:dir/>
          <dgm:animOne val="branch"/>
          <dgm:animLvl val="lvl"/>
          <dgm:resizeHandles/>
        </dgm:presLayoutVars>
      </dgm:prSet>
      <dgm:spPr/>
    </dgm:pt>
    <dgm:pt modelId="{A149165F-D5B5-45B5-94D4-2D94FA59643A}" type="pres">
      <dgm:prSet presAssocID="{990E77EE-2234-47E0-90BA-945E9D879E4B}" presName="vertOne" presStyleCnt="0"/>
      <dgm:spPr/>
    </dgm:pt>
    <dgm:pt modelId="{8A634949-5E95-4A7E-951A-42F9C452D5D9}" type="pres">
      <dgm:prSet presAssocID="{990E77EE-2234-47E0-90BA-945E9D879E4B}" presName="txOne" presStyleLbl="node0" presStyleIdx="0" presStyleCnt="1" custLinFactNeighborX="1317" custLinFactNeighborY="-78886">
        <dgm:presLayoutVars>
          <dgm:chPref val="3"/>
        </dgm:presLayoutVars>
      </dgm:prSet>
      <dgm:spPr/>
    </dgm:pt>
    <dgm:pt modelId="{45F3C47E-81E3-4AD4-8AA6-C317E57A5803}" type="pres">
      <dgm:prSet presAssocID="{990E77EE-2234-47E0-90BA-945E9D879E4B}" presName="horzOne" presStyleCnt="0"/>
      <dgm:spPr/>
    </dgm:pt>
  </dgm:ptLst>
  <dgm:cxnLst>
    <dgm:cxn modelId="{1BD0417A-4935-424F-A9D8-72AC08EC74C0}" type="presOf" srcId="{2F48D5E4-1EE6-4E24-A00E-85EDCFD5FD14}" destId="{0A9512A4-25E0-4862-8761-887A52208390}" srcOrd="0" destOrd="0" presId="urn:microsoft.com/office/officeart/2005/8/layout/hierarchy4"/>
    <dgm:cxn modelId="{B03F528E-3F35-4FB4-9BC0-D56B2B736A62}" type="presOf" srcId="{990E77EE-2234-47E0-90BA-945E9D879E4B}" destId="{8A634949-5E95-4A7E-951A-42F9C452D5D9}" srcOrd="0" destOrd="0" presId="urn:microsoft.com/office/officeart/2005/8/layout/hierarchy4"/>
    <dgm:cxn modelId="{E1B51ED0-0CD9-41FB-8D4A-916137D933B7}" srcId="{2F48D5E4-1EE6-4E24-A00E-85EDCFD5FD14}" destId="{990E77EE-2234-47E0-90BA-945E9D879E4B}" srcOrd="0" destOrd="0" parTransId="{96056452-78D8-4B5E-B957-DA8C72ABD367}" sibTransId="{32A2333A-69AB-4845-99C6-8F43D9538B32}"/>
    <dgm:cxn modelId="{71373063-6B0F-4F5A-BEB2-1408D2FC966D}" type="presParOf" srcId="{0A9512A4-25E0-4862-8761-887A52208390}" destId="{A149165F-D5B5-45B5-94D4-2D94FA59643A}" srcOrd="0" destOrd="0" presId="urn:microsoft.com/office/officeart/2005/8/layout/hierarchy4"/>
    <dgm:cxn modelId="{00137B40-F594-4188-8390-B87C90F09C06}" type="presParOf" srcId="{A149165F-D5B5-45B5-94D4-2D94FA59643A}" destId="{8A634949-5E95-4A7E-951A-42F9C452D5D9}" srcOrd="0" destOrd="0" presId="urn:microsoft.com/office/officeart/2005/8/layout/hierarchy4"/>
    <dgm:cxn modelId="{E7140E3E-2E01-4895-A10A-A9565DA2CCE5}" type="presParOf" srcId="{A149165F-D5B5-45B5-94D4-2D94FA59643A}" destId="{45F3C47E-81E3-4AD4-8AA6-C317E57A5803}" srcOrd="1" destOrd="0" presId="urn:microsoft.com/office/officeart/2005/8/layout/hierarchy4"/>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90B01A-8FC3-4320-A133-DC852F03E9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CA"/>
        </a:p>
      </dgm:t>
    </dgm:pt>
    <dgm:pt modelId="{0D62F638-F285-4467-8E86-6E7ED8B160AB}">
      <dgm:prSet/>
      <dgm:spPr/>
      <dgm:t>
        <a:bodyPr/>
        <a:lstStyle/>
        <a:p>
          <a:r>
            <a:rPr lang="en-CA" b="1" dirty="0"/>
            <a:t>Charting the path ahead</a:t>
          </a:r>
        </a:p>
      </dgm:t>
    </dgm:pt>
    <dgm:pt modelId="{B3514645-DA3D-42D6-83E0-0ADBBD184744}" type="parTrans" cxnId="{F01F8DB6-1DAD-4987-A5EC-B925C6DF3F34}">
      <dgm:prSet/>
      <dgm:spPr/>
      <dgm:t>
        <a:bodyPr/>
        <a:lstStyle/>
        <a:p>
          <a:endParaRPr lang="en-CA"/>
        </a:p>
      </dgm:t>
    </dgm:pt>
    <dgm:pt modelId="{EAD9D60D-3F25-491C-B6F8-CE9E8136DD92}" type="sibTrans" cxnId="{F01F8DB6-1DAD-4987-A5EC-B925C6DF3F34}">
      <dgm:prSet/>
      <dgm:spPr/>
      <dgm:t>
        <a:bodyPr/>
        <a:lstStyle/>
        <a:p>
          <a:endParaRPr lang="en-CA"/>
        </a:p>
      </dgm:t>
    </dgm:pt>
    <dgm:pt modelId="{CDA40E49-90A1-4AFC-A2D3-56DF9492F5D2}" type="pres">
      <dgm:prSet presAssocID="{7290B01A-8FC3-4320-A133-DC852F03E9D6}" presName="linear" presStyleCnt="0">
        <dgm:presLayoutVars>
          <dgm:animLvl val="lvl"/>
          <dgm:resizeHandles val="exact"/>
        </dgm:presLayoutVars>
      </dgm:prSet>
      <dgm:spPr/>
    </dgm:pt>
    <dgm:pt modelId="{7D5150F1-4E70-4EA8-BD36-E56000F590FB}" type="pres">
      <dgm:prSet presAssocID="{0D62F638-F285-4467-8E86-6E7ED8B160AB}" presName="parentText" presStyleLbl="node1" presStyleIdx="0" presStyleCnt="1" custLinFactX="-17539" custLinFactNeighborX="-100000" custLinFactNeighborY="90533">
        <dgm:presLayoutVars>
          <dgm:chMax val="0"/>
          <dgm:bulletEnabled val="1"/>
        </dgm:presLayoutVars>
      </dgm:prSet>
      <dgm:spPr/>
    </dgm:pt>
  </dgm:ptLst>
  <dgm:cxnLst>
    <dgm:cxn modelId="{8C01972C-7DD6-4B46-93D3-7C4E2265FDF6}" type="presOf" srcId="{7290B01A-8FC3-4320-A133-DC852F03E9D6}" destId="{CDA40E49-90A1-4AFC-A2D3-56DF9492F5D2}" srcOrd="0" destOrd="0" presId="urn:microsoft.com/office/officeart/2005/8/layout/vList2"/>
    <dgm:cxn modelId="{A3B95477-662D-4F60-A5BF-DE61997E1B74}" type="presOf" srcId="{0D62F638-F285-4467-8E86-6E7ED8B160AB}" destId="{7D5150F1-4E70-4EA8-BD36-E56000F590FB}" srcOrd="0" destOrd="0" presId="urn:microsoft.com/office/officeart/2005/8/layout/vList2"/>
    <dgm:cxn modelId="{F01F8DB6-1DAD-4987-A5EC-B925C6DF3F34}" srcId="{7290B01A-8FC3-4320-A133-DC852F03E9D6}" destId="{0D62F638-F285-4467-8E86-6E7ED8B160AB}" srcOrd="0" destOrd="0" parTransId="{B3514645-DA3D-42D6-83E0-0ADBBD184744}" sibTransId="{EAD9D60D-3F25-491C-B6F8-CE9E8136DD92}"/>
    <dgm:cxn modelId="{1BD5C946-E47D-424A-A698-A63B4ED27736}" type="presParOf" srcId="{CDA40E49-90A1-4AFC-A2D3-56DF9492F5D2}" destId="{7D5150F1-4E70-4EA8-BD36-E56000F590FB}"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78059CB-6187-4FF4-AEDA-A35E0CE64779}"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CA"/>
        </a:p>
      </dgm:t>
    </dgm:pt>
    <dgm:pt modelId="{BBDBD43C-10D6-4125-BD2B-021894D453BE}">
      <dgm:prSet/>
      <dgm:spPr/>
      <dgm:t>
        <a:bodyPr/>
        <a:lstStyle/>
        <a:p>
          <a:r>
            <a:rPr lang="en-CA" dirty="0"/>
            <a:t>Is net zero ready an achievable target for an entire industry?</a:t>
          </a:r>
        </a:p>
      </dgm:t>
    </dgm:pt>
    <dgm:pt modelId="{1C9C5DD6-6B5C-4C91-94E4-C79AC18A202B}" type="parTrans" cxnId="{E8F05781-62F3-4275-B9C5-FD7F777F6F10}">
      <dgm:prSet/>
      <dgm:spPr/>
      <dgm:t>
        <a:bodyPr/>
        <a:lstStyle/>
        <a:p>
          <a:endParaRPr lang="en-CA"/>
        </a:p>
      </dgm:t>
    </dgm:pt>
    <dgm:pt modelId="{1FBBBA16-4A83-4B62-9FEC-EE39DB438151}" type="sibTrans" cxnId="{E8F05781-62F3-4275-B9C5-FD7F777F6F10}">
      <dgm:prSet/>
      <dgm:spPr/>
      <dgm:t>
        <a:bodyPr/>
        <a:lstStyle/>
        <a:p>
          <a:endParaRPr lang="en-CA"/>
        </a:p>
      </dgm:t>
    </dgm:pt>
    <dgm:pt modelId="{BA3B0422-21D4-4A33-82BD-ADA852844C5F}" type="pres">
      <dgm:prSet presAssocID="{D78059CB-6187-4FF4-AEDA-A35E0CE64779}" presName="Name0" presStyleCnt="0">
        <dgm:presLayoutVars>
          <dgm:chPref val="1"/>
          <dgm:dir/>
          <dgm:animOne val="branch"/>
          <dgm:animLvl val="lvl"/>
          <dgm:resizeHandles/>
        </dgm:presLayoutVars>
      </dgm:prSet>
      <dgm:spPr/>
    </dgm:pt>
    <dgm:pt modelId="{1FD16D01-EF6C-4EC5-9AC0-CE4C024E574D}" type="pres">
      <dgm:prSet presAssocID="{BBDBD43C-10D6-4125-BD2B-021894D453BE}" presName="vertOne" presStyleCnt="0"/>
      <dgm:spPr/>
    </dgm:pt>
    <dgm:pt modelId="{EF1ECD61-7EF2-4673-A9FD-A8DE5E0B550B}" type="pres">
      <dgm:prSet presAssocID="{BBDBD43C-10D6-4125-BD2B-021894D453BE}" presName="txOne" presStyleLbl="node0" presStyleIdx="0" presStyleCnt="1" custLinFactNeighborY="589">
        <dgm:presLayoutVars>
          <dgm:chPref val="3"/>
        </dgm:presLayoutVars>
      </dgm:prSet>
      <dgm:spPr/>
    </dgm:pt>
    <dgm:pt modelId="{91BE8476-8E1B-496A-A284-9160237DB494}" type="pres">
      <dgm:prSet presAssocID="{BBDBD43C-10D6-4125-BD2B-021894D453BE}" presName="horzOne" presStyleCnt="0"/>
      <dgm:spPr/>
    </dgm:pt>
  </dgm:ptLst>
  <dgm:cxnLst>
    <dgm:cxn modelId="{E8F05781-62F3-4275-B9C5-FD7F777F6F10}" srcId="{D78059CB-6187-4FF4-AEDA-A35E0CE64779}" destId="{BBDBD43C-10D6-4125-BD2B-021894D453BE}" srcOrd="0" destOrd="0" parTransId="{1C9C5DD6-6B5C-4C91-94E4-C79AC18A202B}" sibTransId="{1FBBBA16-4A83-4B62-9FEC-EE39DB438151}"/>
    <dgm:cxn modelId="{BE09CC9C-EC5D-4BE8-A9C8-48ADD20C85BA}" type="presOf" srcId="{D78059CB-6187-4FF4-AEDA-A35E0CE64779}" destId="{BA3B0422-21D4-4A33-82BD-ADA852844C5F}" srcOrd="0" destOrd="0" presId="urn:microsoft.com/office/officeart/2005/8/layout/hierarchy4"/>
    <dgm:cxn modelId="{B7C3B6F7-3410-4BD1-8018-1B7B710350D7}" type="presOf" srcId="{BBDBD43C-10D6-4125-BD2B-021894D453BE}" destId="{EF1ECD61-7EF2-4673-A9FD-A8DE5E0B550B}" srcOrd="0" destOrd="0" presId="urn:microsoft.com/office/officeart/2005/8/layout/hierarchy4"/>
    <dgm:cxn modelId="{43F21634-0D93-4C0E-AF48-FD191C88F38E}" type="presParOf" srcId="{BA3B0422-21D4-4A33-82BD-ADA852844C5F}" destId="{1FD16D01-EF6C-4EC5-9AC0-CE4C024E574D}" srcOrd="0" destOrd="0" presId="urn:microsoft.com/office/officeart/2005/8/layout/hierarchy4"/>
    <dgm:cxn modelId="{AE01224C-C8D3-4DC9-9CBD-B3E94603A94E}" type="presParOf" srcId="{1FD16D01-EF6C-4EC5-9AC0-CE4C024E574D}" destId="{EF1ECD61-7EF2-4673-A9FD-A8DE5E0B550B}" srcOrd="0" destOrd="0" presId="urn:microsoft.com/office/officeart/2005/8/layout/hierarchy4"/>
    <dgm:cxn modelId="{2220ADC6-6335-408E-96E3-198A8C5ECAED}" type="presParOf" srcId="{1FD16D01-EF6C-4EC5-9AC0-CE4C024E574D}" destId="{91BE8476-8E1B-496A-A284-9160237DB49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9D188F-118E-46E7-831B-872B998EBD5C}"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73DFD96A-7356-4B28-BE2F-EC99AC162BD0}">
      <dgm:prSet custT="1"/>
      <dgm:spPr/>
      <dgm:t>
        <a:bodyPr/>
        <a:lstStyle/>
        <a:p>
          <a:r>
            <a:rPr lang="en-CA" sz="2400" dirty="0">
              <a:solidFill>
                <a:schemeClr val="accent1"/>
              </a:solidFill>
            </a:rPr>
            <a:t>Legislation or codification is important to affect long lasting change</a:t>
          </a:r>
          <a:endParaRPr lang="en-US" sz="2400" dirty="0">
            <a:solidFill>
              <a:schemeClr val="accent1"/>
            </a:solidFill>
          </a:endParaRPr>
        </a:p>
      </dgm:t>
    </dgm:pt>
    <dgm:pt modelId="{DC81E9FA-6379-4773-93B0-70C65C7F5A54}" type="parTrans" cxnId="{011A80CE-B6FF-406B-8059-133E082E8C3C}">
      <dgm:prSet/>
      <dgm:spPr/>
      <dgm:t>
        <a:bodyPr/>
        <a:lstStyle/>
        <a:p>
          <a:endParaRPr lang="en-US"/>
        </a:p>
      </dgm:t>
    </dgm:pt>
    <dgm:pt modelId="{A0BDB80A-D9CF-4BEA-BACA-AE05CEA5A69B}" type="sibTrans" cxnId="{011A80CE-B6FF-406B-8059-133E082E8C3C}">
      <dgm:prSet/>
      <dgm:spPr/>
      <dgm:t>
        <a:bodyPr/>
        <a:lstStyle/>
        <a:p>
          <a:endParaRPr lang="en-US"/>
        </a:p>
      </dgm:t>
    </dgm:pt>
    <dgm:pt modelId="{EA7A49D5-7F45-4774-A0C5-A4F233613E27}">
      <dgm:prSet custT="1"/>
      <dgm:spPr/>
      <dgm:t>
        <a:bodyPr/>
        <a:lstStyle/>
        <a:p>
          <a:r>
            <a:rPr lang="en-US" sz="2400" dirty="0">
              <a:solidFill>
                <a:schemeClr val="accent1"/>
              </a:solidFill>
            </a:rPr>
            <a:t>Need for tools and training, and a define path to implementation</a:t>
          </a:r>
        </a:p>
      </dgm:t>
    </dgm:pt>
    <dgm:pt modelId="{59DB0A47-AA2E-47D0-B5F1-6CA39B9059D2}" type="parTrans" cxnId="{BA3F6772-BE49-489F-928D-1519E51B1654}">
      <dgm:prSet/>
      <dgm:spPr/>
      <dgm:t>
        <a:bodyPr/>
        <a:lstStyle/>
        <a:p>
          <a:endParaRPr lang="en-US"/>
        </a:p>
      </dgm:t>
    </dgm:pt>
    <dgm:pt modelId="{7D6373C9-2765-414B-BA03-857633D509B6}" type="sibTrans" cxnId="{BA3F6772-BE49-489F-928D-1519E51B1654}">
      <dgm:prSet/>
      <dgm:spPr/>
      <dgm:t>
        <a:bodyPr/>
        <a:lstStyle/>
        <a:p>
          <a:endParaRPr lang="en-US"/>
        </a:p>
      </dgm:t>
    </dgm:pt>
    <dgm:pt modelId="{E9EFD0D7-897C-4F2A-A53A-5FE8A33F4FA2}">
      <dgm:prSet custT="1"/>
      <dgm:spPr/>
      <dgm:t>
        <a:bodyPr/>
        <a:lstStyle/>
        <a:p>
          <a:r>
            <a:rPr lang="en-US" sz="2400" dirty="0">
              <a:solidFill>
                <a:schemeClr val="accent1"/>
              </a:solidFill>
            </a:rPr>
            <a:t>Patience is in order, it can take a long time for a concept to become practice</a:t>
          </a:r>
        </a:p>
      </dgm:t>
    </dgm:pt>
    <dgm:pt modelId="{C4B4D327-57AA-4E85-B3D3-4CC3C4E43860}" type="parTrans" cxnId="{19A5111C-B603-4A1A-BF67-59AC094EB588}">
      <dgm:prSet/>
      <dgm:spPr/>
      <dgm:t>
        <a:bodyPr/>
        <a:lstStyle/>
        <a:p>
          <a:endParaRPr lang="en-CA"/>
        </a:p>
      </dgm:t>
    </dgm:pt>
    <dgm:pt modelId="{CDCEF2CE-886D-4845-8176-6B8DA932F9F2}" type="sibTrans" cxnId="{19A5111C-B603-4A1A-BF67-59AC094EB588}">
      <dgm:prSet/>
      <dgm:spPr/>
      <dgm:t>
        <a:bodyPr/>
        <a:lstStyle/>
        <a:p>
          <a:endParaRPr lang="en-CA"/>
        </a:p>
      </dgm:t>
    </dgm:pt>
    <dgm:pt modelId="{1F1FEF13-F968-41E4-B117-17F083BA2F1D}">
      <dgm:prSet custT="1"/>
      <dgm:spPr/>
      <dgm:t>
        <a:bodyPr/>
        <a:lstStyle/>
        <a:p>
          <a:r>
            <a:rPr lang="en-CA" sz="2400" dirty="0">
              <a:solidFill>
                <a:schemeClr val="accent1"/>
              </a:solidFill>
            </a:rPr>
            <a:t>History has a tendency to repeat itself, let’s not let it</a:t>
          </a:r>
          <a:endParaRPr lang="en-US" sz="2400" dirty="0">
            <a:solidFill>
              <a:schemeClr val="accent1"/>
            </a:solidFill>
          </a:endParaRPr>
        </a:p>
      </dgm:t>
    </dgm:pt>
    <dgm:pt modelId="{942361CF-4DB1-43A4-931D-97C9AFEC8EC3}" type="parTrans" cxnId="{7192425F-286D-421B-B9EE-2027CB0EF19D}">
      <dgm:prSet/>
      <dgm:spPr/>
      <dgm:t>
        <a:bodyPr/>
        <a:lstStyle/>
        <a:p>
          <a:endParaRPr lang="en-CA"/>
        </a:p>
      </dgm:t>
    </dgm:pt>
    <dgm:pt modelId="{66187FBD-F603-49B5-90B6-F8D8531C5672}" type="sibTrans" cxnId="{7192425F-286D-421B-B9EE-2027CB0EF19D}">
      <dgm:prSet/>
      <dgm:spPr/>
      <dgm:t>
        <a:bodyPr/>
        <a:lstStyle/>
        <a:p>
          <a:endParaRPr lang="en-CA"/>
        </a:p>
      </dgm:t>
    </dgm:pt>
    <dgm:pt modelId="{EB91EC29-6C82-4AC1-B1BA-0AE1E5F83EA3}">
      <dgm:prSet custT="1"/>
      <dgm:spPr/>
      <dgm:t>
        <a:bodyPr/>
        <a:lstStyle/>
        <a:p>
          <a:r>
            <a:rPr lang="en-US" sz="2400" dirty="0">
              <a:solidFill>
                <a:schemeClr val="accent1"/>
              </a:solidFill>
            </a:rPr>
            <a:t>Measurement and verification is key to obtaining the desired results</a:t>
          </a:r>
        </a:p>
      </dgm:t>
    </dgm:pt>
    <dgm:pt modelId="{452E34B8-9CED-4597-9B8D-80E2F0CF66A4}" type="parTrans" cxnId="{FF8005B0-678D-4468-94A6-5CA10F5F2D14}">
      <dgm:prSet/>
      <dgm:spPr/>
      <dgm:t>
        <a:bodyPr/>
        <a:lstStyle/>
        <a:p>
          <a:endParaRPr lang="en-CA"/>
        </a:p>
      </dgm:t>
    </dgm:pt>
    <dgm:pt modelId="{CC03BD81-8103-439D-B7A0-6AB0AB10D3B1}" type="sibTrans" cxnId="{FF8005B0-678D-4468-94A6-5CA10F5F2D14}">
      <dgm:prSet/>
      <dgm:spPr/>
      <dgm:t>
        <a:bodyPr/>
        <a:lstStyle/>
        <a:p>
          <a:endParaRPr lang="en-CA"/>
        </a:p>
      </dgm:t>
    </dgm:pt>
    <dgm:pt modelId="{969E732B-890B-4855-ACCA-D8299884D192}" type="pres">
      <dgm:prSet presAssocID="{739D188F-118E-46E7-831B-872B998EBD5C}" presName="linear" presStyleCnt="0">
        <dgm:presLayoutVars>
          <dgm:animLvl val="lvl"/>
          <dgm:resizeHandles val="exact"/>
        </dgm:presLayoutVars>
      </dgm:prSet>
      <dgm:spPr/>
    </dgm:pt>
    <dgm:pt modelId="{046D4123-FD3B-4DB2-95A0-93726A483105}" type="pres">
      <dgm:prSet presAssocID="{E9EFD0D7-897C-4F2A-A53A-5FE8A33F4FA2}" presName="parentText" presStyleLbl="node1" presStyleIdx="0" presStyleCnt="5">
        <dgm:presLayoutVars>
          <dgm:chMax val="0"/>
          <dgm:bulletEnabled val="1"/>
        </dgm:presLayoutVars>
      </dgm:prSet>
      <dgm:spPr/>
    </dgm:pt>
    <dgm:pt modelId="{0D5E7B8E-3D4B-404A-B3D7-DE6F8BBA2FBA}" type="pres">
      <dgm:prSet presAssocID="{CDCEF2CE-886D-4845-8176-6B8DA932F9F2}" presName="spacer" presStyleCnt="0"/>
      <dgm:spPr/>
    </dgm:pt>
    <dgm:pt modelId="{6C7C1946-E35E-4801-A7E6-59B9AC4E7335}" type="pres">
      <dgm:prSet presAssocID="{73DFD96A-7356-4B28-BE2F-EC99AC162BD0}" presName="parentText" presStyleLbl="node1" presStyleIdx="1" presStyleCnt="5">
        <dgm:presLayoutVars>
          <dgm:chMax val="0"/>
          <dgm:bulletEnabled val="1"/>
        </dgm:presLayoutVars>
      </dgm:prSet>
      <dgm:spPr/>
    </dgm:pt>
    <dgm:pt modelId="{C4AE1DC6-D39B-4149-B7EA-BD42B8510448}" type="pres">
      <dgm:prSet presAssocID="{A0BDB80A-D9CF-4BEA-BACA-AE05CEA5A69B}" presName="spacer" presStyleCnt="0"/>
      <dgm:spPr/>
    </dgm:pt>
    <dgm:pt modelId="{58AFCA20-7AE0-4F08-8D54-0ED10F0E4885}" type="pres">
      <dgm:prSet presAssocID="{EA7A49D5-7F45-4774-A0C5-A4F233613E27}" presName="parentText" presStyleLbl="node1" presStyleIdx="2" presStyleCnt="5">
        <dgm:presLayoutVars>
          <dgm:chMax val="0"/>
          <dgm:bulletEnabled val="1"/>
        </dgm:presLayoutVars>
      </dgm:prSet>
      <dgm:spPr/>
    </dgm:pt>
    <dgm:pt modelId="{89B20631-2C33-4009-B2BB-62F1AD02D532}" type="pres">
      <dgm:prSet presAssocID="{7D6373C9-2765-414B-BA03-857633D509B6}" presName="spacer" presStyleCnt="0"/>
      <dgm:spPr/>
    </dgm:pt>
    <dgm:pt modelId="{B67B240C-2A57-41FF-AFEF-ACA87BF3C242}" type="pres">
      <dgm:prSet presAssocID="{EB91EC29-6C82-4AC1-B1BA-0AE1E5F83EA3}" presName="parentText" presStyleLbl="node1" presStyleIdx="3" presStyleCnt="5">
        <dgm:presLayoutVars>
          <dgm:chMax val="0"/>
          <dgm:bulletEnabled val="1"/>
        </dgm:presLayoutVars>
      </dgm:prSet>
      <dgm:spPr/>
    </dgm:pt>
    <dgm:pt modelId="{3CE0B5E8-3A0B-4F7C-BAA3-8FE75F9206C6}" type="pres">
      <dgm:prSet presAssocID="{CC03BD81-8103-439D-B7A0-6AB0AB10D3B1}" presName="spacer" presStyleCnt="0"/>
      <dgm:spPr/>
    </dgm:pt>
    <dgm:pt modelId="{C20F13C3-B44C-47F8-BFE1-FD006ECE70B7}" type="pres">
      <dgm:prSet presAssocID="{1F1FEF13-F968-41E4-B117-17F083BA2F1D}" presName="parentText" presStyleLbl="node1" presStyleIdx="4" presStyleCnt="5">
        <dgm:presLayoutVars>
          <dgm:chMax val="0"/>
          <dgm:bulletEnabled val="1"/>
        </dgm:presLayoutVars>
      </dgm:prSet>
      <dgm:spPr/>
    </dgm:pt>
  </dgm:ptLst>
  <dgm:cxnLst>
    <dgm:cxn modelId="{8A8FAB06-8A85-460D-8433-421718409FF8}" type="presOf" srcId="{1F1FEF13-F968-41E4-B117-17F083BA2F1D}" destId="{C20F13C3-B44C-47F8-BFE1-FD006ECE70B7}" srcOrd="0" destOrd="0" presId="urn:microsoft.com/office/officeart/2005/8/layout/vList2"/>
    <dgm:cxn modelId="{19A5111C-B603-4A1A-BF67-59AC094EB588}" srcId="{739D188F-118E-46E7-831B-872B998EBD5C}" destId="{E9EFD0D7-897C-4F2A-A53A-5FE8A33F4FA2}" srcOrd="0" destOrd="0" parTransId="{C4B4D327-57AA-4E85-B3D3-4CC3C4E43860}" sibTransId="{CDCEF2CE-886D-4845-8176-6B8DA932F9F2}"/>
    <dgm:cxn modelId="{7192425F-286D-421B-B9EE-2027CB0EF19D}" srcId="{739D188F-118E-46E7-831B-872B998EBD5C}" destId="{1F1FEF13-F968-41E4-B117-17F083BA2F1D}" srcOrd="4" destOrd="0" parTransId="{942361CF-4DB1-43A4-931D-97C9AFEC8EC3}" sibTransId="{66187FBD-F603-49B5-90B6-F8D8531C5672}"/>
    <dgm:cxn modelId="{A1816C44-39A1-4E7A-94E8-3E00A2B9192F}" type="presOf" srcId="{E9EFD0D7-897C-4F2A-A53A-5FE8A33F4FA2}" destId="{046D4123-FD3B-4DB2-95A0-93726A483105}" srcOrd="0" destOrd="0" presId="urn:microsoft.com/office/officeart/2005/8/layout/vList2"/>
    <dgm:cxn modelId="{D77C0D6B-2541-4115-9AAF-9E14CE713A58}" type="presOf" srcId="{EA7A49D5-7F45-4774-A0C5-A4F233613E27}" destId="{58AFCA20-7AE0-4F08-8D54-0ED10F0E4885}" srcOrd="0" destOrd="0" presId="urn:microsoft.com/office/officeart/2005/8/layout/vList2"/>
    <dgm:cxn modelId="{BA3F6772-BE49-489F-928D-1519E51B1654}" srcId="{739D188F-118E-46E7-831B-872B998EBD5C}" destId="{EA7A49D5-7F45-4774-A0C5-A4F233613E27}" srcOrd="2" destOrd="0" parTransId="{59DB0A47-AA2E-47D0-B5F1-6CA39B9059D2}" sibTransId="{7D6373C9-2765-414B-BA03-857633D509B6}"/>
    <dgm:cxn modelId="{36EEB075-4880-441C-8D87-2C412F0970E4}" type="presOf" srcId="{EB91EC29-6C82-4AC1-B1BA-0AE1E5F83EA3}" destId="{B67B240C-2A57-41FF-AFEF-ACA87BF3C242}" srcOrd="0" destOrd="0" presId="urn:microsoft.com/office/officeart/2005/8/layout/vList2"/>
    <dgm:cxn modelId="{C27A8794-92E5-46D0-9CD5-2D5A7213A53C}" type="presOf" srcId="{739D188F-118E-46E7-831B-872B998EBD5C}" destId="{969E732B-890B-4855-ACCA-D8299884D192}" srcOrd="0" destOrd="0" presId="urn:microsoft.com/office/officeart/2005/8/layout/vList2"/>
    <dgm:cxn modelId="{FF8005B0-678D-4468-94A6-5CA10F5F2D14}" srcId="{739D188F-118E-46E7-831B-872B998EBD5C}" destId="{EB91EC29-6C82-4AC1-B1BA-0AE1E5F83EA3}" srcOrd="3" destOrd="0" parTransId="{452E34B8-9CED-4597-9B8D-80E2F0CF66A4}" sibTransId="{CC03BD81-8103-439D-B7A0-6AB0AB10D3B1}"/>
    <dgm:cxn modelId="{3B623DCB-2CB7-401C-9DFA-3E91769181B2}" type="presOf" srcId="{73DFD96A-7356-4B28-BE2F-EC99AC162BD0}" destId="{6C7C1946-E35E-4801-A7E6-59B9AC4E7335}" srcOrd="0" destOrd="0" presId="urn:microsoft.com/office/officeart/2005/8/layout/vList2"/>
    <dgm:cxn modelId="{011A80CE-B6FF-406B-8059-133E082E8C3C}" srcId="{739D188F-118E-46E7-831B-872B998EBD5C}" destId="{73DFD96A-7356-4B28-BE2F-EC99AC162BD0}" srcOrd="1" destOrd="0" parTransId="{DC81E9FA-6379-4773-93B0-70C65C7F5A54}" sibTransId="{A0BDB80A-D9CF-4BEA-BACA-AE05CEA5A69B}"/>
    <dgm:cxn modelId="{2F98A599-D94B-4FC2-93CF-334AFA761FC0}" type="presParOf" srcId="{969E732B-890B-4855-ACCA-D8299884D192}" destId="{046D4123-FD3B-4DB2-95A0-93726A483105}" srcOrd="0" destOrd="0" presId="urn:microsoft.com/office/officeart/2005/8/layout/vList2"/>
    <dgm:cxn modelId="{923B9ECA-ADBE-46B5-BC8F-BD17150C3737}" type="presParOf" srcId="{969E732B-890B-4855-ACCA-D8299884D192}" destId="{0D5E7B8E-3D4B-404A-B3D7-DE6F8BBA2FBA}" srcOrd="1" destOrd="0" presId="urn:microsoft.com/office/officeart/2005/8/layout/vList2"/>
    <dgm:cxn modelId="{DF103B9D-5FFD-4642-9FA8-03037E2C2480}" type="presParOf" srcId="{969E732B-890B-4855-ACCA-D8299884D192}" destId="{6C7C1946-E35E-4801-A7E6-59B9AC4E7335}" srcOrd="2" destOrd="0" presId="urn:microsoft.com/office/officeart/2005/8/layout/vList2"/>
    <dgm:cxn modelId="{736A7506-0DAA-45CA-B50F-912A08665A1E}" type="presParOf" srcId="{969E732B-890B-4855-ACCA-D8299884D192}" destId="{C4AE1DC6-D39B-4149-B7EA-BD42B8510448}" srcOrd="3" destOrd="0" presId="urn:microsoft.com/office/officeart/2005/8/layout/vList2"/>
    <dgm:cxn modelId="{0CC4593D-2A90-4D98-A775-3C6BBACDAB2E}" type="presParOf" srcId="{969E732B-890B-4855-ACCA-D8299884D192}" destId="{58AFCA20-7AE0-4F08-8D54-0ED10F0E4885}" srcOrd="4" destOrd="0" presId="urn:microsoft.com/office/officeart/2005/8/layout/vList2"/>
    <dgm:cxn modelId="{DCC8E460-714C-4314-B737-64E881D17A5A}" type="presParOf" srcId="{969E732B-890B-4855-ACCA-D8299884D192}" destId="{89B20631-2C33-4009-B2BB-62F1AD02D532}" srcOrd="5" destOrd="0" presId="urn:microsoft.com/office/officeart/2005/8/layout/vList2"/>
    <dgm:cxn modelId="{AC2BE7FB-8D6A-475E-8EA2-7D272E089C5A}" type="presParOf" srcId="{969E732B-890B-4855-ACCA-D8299884D192}" destId="{B67B240C-2A57-41FF-AFEF-ACA87BF3C242}" srcOrd="6" destOrd="0" presId="urn:microsoft.com/office/officeart/2005/8/layout/vList2"/>
    <dgm:cxn modelId="{ABD38389-AB1F-4DAC-AC6F-55004E105804}" type="presParOf" srcId="{969E732B-890B-4855-ACCA-D8299884D192}" destId="{3CE0B5E8-3A0B-4F7C-BAA3-8FE75F9206C6}" srcOrd="7" destOrd="0" presId="urn:microsoft.com/office/officeart/2005/8/layout/vList2"/>
    <dgm:cxn modelId="{9C7AAD8A-88AC-4D83-82FF-916571F8FD4F}" type="presParOf" srcId="{969E732B-890B-4855-ACCA-D8299884D192}" destId="{C20F13C3-B44C-47F8-BFE1-FD006ECE70B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145CFB-D5CF-4168-A99A-359234AE3287}" type="doc">
      <dgm:prSet loTypeId="urn:microsoft.com/office/officeart/2005/8/layout/hierarchy1" loCatId="hierarchy" qsTypeId="urn:microsoft.com/office/officeart/2005/8/quickstyle/simple5" qsCatId="simple" csTypeId="urn:microsoft.com/office/officeart/2005/8/colors/accent1_2" csCatId="accent1"/>
      <dgm:spPr/>
      <dgm:t>
        <a:bodyPr/>
        <a:lstStyle/>
        <a:p>
          <a:endParaRPr lang="en-US"/>
        </a:p>
      </dgm:t>
    </dgm:pt>
    <dgm:pt modelId="{9BCFA7C6-153A-41ED-9D6A-80F3E9802F7D}">
      <dgm:prSet/>
      <dgm:spPr/>
      <dgm:t>
        <a:bodyPr/>
        <a:lstStyle/>
        <a:p>
          <a:r>
            <a:rPr lang="en-CA"/>
            <a:t>Air tightness</a:t>
          </a:r>
          <a:endParaRPr lang="en-US"/>
        </a:p>
      </dgm:t>
    </dgm:pt>
    <dgm:pt modelId="{06B40136-87B1-4B0C-879F-1723504112AD}" type="parTrans" cxnId="{0A6A0ED4-43F0-44CD-AAC0-46EF3AD0E525}">
      <dgm:prSet/>
      <dgm:spPr/>
      <dgm:t>
        <a:bodyPr/>
        <a:lstStyle/>
        <a:p>
          <a:endParaRPr lang="en-US"/>
        </a:p>
      </dgm:t>
    </dgm:pt>
    <dgm:pt modelId="{8BAD67D9-000A-4BE8-836F-7AFFFB72913B}" type="sibTrans" cxnId="{0A6A0ED4-43F0-44CD-AAC0-46EF3AD0E525}">
      <dgm:prSet/>
      <dgm:spPr/>
      <dgm:t>
        <a:bodyPr/>
        <a:lstStyle/>
        <a:p>
          <a:endParaRPr lang="en-US"/>
        </a:p>
      </dgm:t>
    </dgm:pt>
    <dgm:pt modelId="{D6B50343-436B-4194-BEBD-69B5371BC786}">
      <dgm:prSet/>
      <dgm:spPr/>
      <dgm:t>
        <a:bodyPr/>
        <a:lstStyle/>
        <a:p>
          <a:r>
            <a:rPr lang="en-CA"/>
            <a:t>Heat recovery efficiency</a:t>
          </a:r>
          <a:endParaRPr lang="en-US"/>
        </a:p>
      </dgm:t>
    </dgm:pt>
    <dgm:pt modelId="{0D36FE7A-A24B-4C36-95B6-B375B894156D}" type="parTrans" cxnId="{600790CB-B37F-46A5-8F7F-B72725372A23}">
      <dgm:prSet/>
      <dgm:spPr/>
      <dgm:t>
        <a:bodyPr/>
        <a:lstStyle/>
        <a:p>
          <a:endParaRPr lang="en-US"/>
        </a:p>
      </dgm:t>
    </dgm:pt>
    <dgm:pt modelId="{44380C0B-4440-4531-87AF-62DFD98BF702}" type="sibTrans" cxnId="{600790CB-B37F-46A5-8F7F-B72725372A23}">
      <dgm:prSet/>
      <dgm:spPr/>
      <dgm:t>
        <a:bodyPr/>
        <a:lstStyle/>
        <a:p>
          <a:endParaRPr lang="en-US"/>
        </a:p>
      </dgm:t>
    </dgm:pt>
    <dgm:pt modelId="{8F6CD784-0703-4DA9-8B4F-8AD6672A3493}">
      <dgm:prSet/>
      <dgm:spPr/>
      <dgm:t>
        <a:bodyPr/>
        <a:lstStyle/>
        <a:p>
          <a:r>
            <a:rPr lang="en-CA"/>
            <a:t>Window to wall ratio</a:t>
          </a:r>
          <a:endParaRPr lang="en-US"/>
        </a:p>
      </dgm:t>
    </dgm:pt>
    <dgm:pt modelId="{3EF17CC2-DD39-484E-8CF8-11DF4424D2E0}" type="parTrans" cxnId="{6FCE52D6-3378-49A4-9241-B747E1B2BC1C}">
      <dgm:prSet/>
      <dgm:spPr/>
      <dgm:t>
        <a:bodyPr/>
        <a:lstStyle/>
        <a:p>
          <a:endParaRPr lang="en-US"/>
        </a:p>
      </dgm:t>
    </dgm:pt>
    <dgm:pt modelId="{E3F9E575-6CB8-469B-8616-E1125F9CC645}" type="sibTrans" cxnId="{6FCE52D6-3378-49A4-9241-B747E1B2BC1C}">
      <dgm:prSet/>
      <dgm:spPr/>
      <dgm:t>
        <a:bodyPr/>
        <a:lstStyle/>
        <a:p>
          <a:endParaRPr lang="en-US"/>
        </a:p>
      </dgm:t>
    </dgm:pt>
    <dgm:pt modelId="{57AD0026-F14A-4C02-BA4F-A126B23A8E8E}" type="pres">
      <dgm:prSet presAssocID="{2D145CFB-D5CF-4168-A99A-359234AE3287}" presName="hierChild1" presStyleCnt="0">
        <dgm:presLayoutVars>
          <dgm:chPref val="1"/>
          <dgm:dir/>
          <dgm:animOne val="branch"/>
          <dgm:animLvl val="lvl"/>
          <dgm:resizeHandles/>
        </dgm:presLayoutVars>
      </dgm:prSet>
      <dgm:spPr/>
    </dgm:pt>
    <dgm:pt modelId="{5E6852D1-1BCE-42E1-834F-1712E8E0465D}" type="pres">
      <dgm:prSet presAssocID="{9BCFA7C6-153A-41ED-9D6A-80F3E9802F7D}" presName="hierRoot1" presStyleCnt="0"/>
      <dgm:spPr/>
    </dgm:pt>
    <dgm:pt modelId="{E021931F-8553-4511-9C3F-EC5F09A6D79E}" type="pres">
      <dgm:prSet presAssocID="{9BCFA7C6-153A-41ED-9D6A-80F3E9802F7D}" presName="composite" presStyleCnt="0"/>
      <dgm:spPr/>
    </dgm:pt>
    <dgm:pt modelId="{0F05262F-4367-4C37-B6DE-4547A368EB21}" type="pres">
      <dgm:prSet presAssocID="{9BCFA7C6-153A-41ED-9D6A-80F3E9802F7D}" presName="background" presStyleLbl="node0" presStyleIdx="0" presStyleCnt="3"/>
      <dgm:spPr/>
    </dgm:pt>
    <dgm:pt modelId="{CD13ABF1-B9B8-4A32-B72F-02373E85158E}" type="pres">
      <dgm:prSet presAssocID="{9BCFA7C6-153A-41ED-9D6A-80F3E9802F7D}" presName="text" presStyleLbl="fgAcc0" presStyleIdx="0" presStyleCnt="3">
        <dgm:presLayoutVars>
          <dgm:chPref val="3"/>
        </dgm:presLayoutVars>
      </dgm:prSet>
      <dgm:spPr/>
    </dgm:pt>
    <dgm:pt modelId="{0F4114A7-B737-452A-B54E-E62D1F8A3937}" type="pres">
      <dgm:prSet presAssocID="{9BCFA7C6-153A-41ED-9D6A-80F3E9802F7D}" presName="hierChild2" presStyleCnt="0"/>
      <dgm:spPr/>
    </dgm:pt>
    <dgm:pt modelId="{DB9DD14A-13DF-4F1A-8C76-FA97D0F80667}" type="pres">
      <dgm:prSet presAssocID="{D6B50343-436B-4194-BEBD-69B5371BC786}" presName="hierRoot1" presStyleCnt="0"/>
      <dgm:spPr/>
    </dgm:pt>
    <dgm:pt modelId="{794E6E14-23B9-47D7-81AB-014B6AB4E3F2}" type="pres">
      <dgm:prSet presAssocID="{D6B50343-436B-4194-BEBD-69B5371BC786}" presName="composite" presStyleCnt="0"/>
      <dgm:spPr/>
    </dgm:pt>
    <dgm:pt modelId="{5A107F9C-65BE-4E06-9AA9-77C2A542B5A3}" type="pres">
      <dgm:prSet presAssocID="{D6B50343-436B-4194-BEBD-69B5371BC786}" presName="background" presStyleLbl="node0" presStyleIdx="1" presStyleCnt="3"/>
      <dgm:spPr/>
    </dgm:pt>
    <dgm:pt modelId="{5A92630C-EA11-4E74-965E-5BF71B29AD2D}" type="pres">
      <dgm:prSet presAssocID="{D6B50343-436B-4194-BEBD-69B5371BC786}" presName="text" presStyleLbl="fgAcc0" presStyleIdx="1" presStyleCnt="3">
        <dgm:presLayoutVars>
          <dgm:chPref val="3"/>
        </dgm:presLayoutVars>
      </dgm:prSet>
      <dgm:spPr/>
    </dgm:pt>
    <dgm:pt modelId="{D3441EA5-793B-49EE-B56F-5EA82955BCA8}" type="pres">
      <dgm:prSet presAssocID="{D6B50343-436B-4194-BEBD-69B5371BC786}" presName="hierChild2" presStyleCnt="0"/>
      <dgm:spPr/>
    </dgm:pt>
    <dgm:pt modelId="{785541F4-14F4-4384-A620-4953C35256FE}" type="pres">
      <dgm:prSet presAssocID="{8F6CD784-0703-4DA9-8B4F-8AD6672A3493}" presName="hierRoot1" presStyleCnt="0"/>
      <dgm:spPr/>
    </dgm:pt>
    <dgm:pt modelId="{6B09D704-A53D-41BA-9F9E-F448ACB07E08}" type="pres">
      <dgm:prSet presAssocID="{8F6CD784-0703-4DA9-8B4F-8AD6672A3493}" presName="composite" presStyleCnt="0"/>
      <dgm:spPr/>
    </dgm:pt>
    <dgm:pt modelId="{54DF7F96-1DDB-48F9-8534-29895145CEAA}" type="pres">
      <dgm:prSet presAssocID="{8F6CD784-0703-4DA9-8B4F-8AD6672A3493}" presName="background" presStyleLbl="node0" presStyleIdx="2" presStyleCnt="3"/>
      <dgm:spPr/>
    </dgm:pt>
    <dgm:pt modelId="{E78334FA-C226-4795-83BF-22E15268B2C9}" type="pres">
      <dgm:prSet presAssocID="{8F6CD784-0703-4DA9-8B4F-8AD6672A3493}" presName="text" presStyleLbl="fgAcc0" presStyleIdx="2" presStyleCnt="3">
        <dgm:presLayoutVars>
          <dgm:chPref val="3"/>
        </dgm:presLayoutVars>
      </dgm:prSet>
      <dgm:spPr/>
    </dgm:pt>
    <dgm:pt modelId="{465F5FEB-2172-4CAE-9EFF-6DE04CD867C2}" type="pres">
      <dgm:prSet presAssocID="{8F6CD784-0703-4DA9-8B4F-8AD6672A3493}" presName="hierChild2" presStyleCnt="0"/>
      <dgm:spPr/>
    </dgm:pt>
  </dgm:ptLst>
  <dgm:cxnLst>
    <dgm:cxn modelId="{71DA7C0D-D7DC-4E62-BF59-47DAA14B3BCE}" type="presOf" srcId="{D6B50343-436B-4194-BEBD-69B5371BC786}" destId="{5A92630C-EA11-4E74-965E-5BF71B29AD2D}" srcOrd="0" destOrd="0" presId="urn:microsoft.com/office/officeart/2005/8/layout/hierarchy1"/>
    <dgm:cxn modelId="{686EE454-9E76-4DA1-86DA-786636CEE14C}" type="presOf" srcId="{8F6CD784-0703-4DA9-8B4F-8AD6672A3493}" destId="{E78334FA-C226-4795-83BF-22E15268B2C9}" srcOrd="0" destOrd="0" presId="urn:microsoft.com/office/officeart/2005/8/layout/hierarchy1"/>
    <dgm:cxn modelId="{2A22D696-CD5D-49E1-94A3-89AA03ECE905}" type="presOf" srcId="{2D145CFB-D5CF-4168-A99A-359234AE3287}" destId="{57AD0026-F14A-4C02-BA4F-A126B23A8E8E}" srcOrd="0" destOrd="0" presId="urn:microsoft.com/office/officeart/2005/8/layout/hierarchy1"/>
    <dgm:cxn modelId="{600790CB-B37F-46A5-8F7F-B72725372A23}" srcId="{2D145CFB-D5CF-4168-A99A-359234AE3287}" destId="{D6B50343-436B-4194-BEBD-69B5371BC786}" srcOrd="1" destOrd="0" parTransId="{0D36FE7A-A24B-4C36-95B6-B375B894156D}" sibTransId="{44380C0B-4440-4531-87AF-62DFD98BF702}"/>
    <dgm:cxn modelId="{1002C1D2-FF12-402A-A72C-98DF78A7D945}" type="presOf" srcId="{9BCFA7C6-153A-41ED-9D6A-80F3E9802F7D}" destId="{CD13ABF1-B9B8-4A32-B72F-02373E85158E}" srcOrd="0" destOrd="0" presId="urn:microsoft.com/office/officeart/2005/8/layout/hierarchy1"/>
    <dgm:cxn modelId="{0A6A0ED4-43F0-44CD-AAC0-46EF3AD0E525}" srcId="{2D145CFB-D5CF-4168-A99A-359234AE3287}" destId="{9BCFA7C6-153A-41ED-9D6A-80F3E9802F7D}" srcOrd="0" destOrd="0" parTransId="{06B40136-87B1-4B0C-879F-1723504112AD}" sibTransId="{8BAD67D9-000A-4BE8-836F-7AFFFB72913B}"/>
    <dgm:cxn modelId="{6FCE52D6-3378-49A4-9241-B747E1B2BC1C}" srcId="{2D145CFB-D5CF-4168-A99A-359234AE3287}" destId="{8F6CD784-0703-4DA9-8B4F-8AD6672A3493}" srcOrd="2" destOrd="0" parTransId="{3EF17CC2-DD39-484E-8CF8-11DF4424D2E0}" sibTransId="{E3F9E575-6CB8-469B-8616-E1125F9CC645}"/>
    <dgm:cxn modelId="{E8BA2598-B28D-454D-A7D9-63A0EC7BAC3A}" type="presParOf" srcId="{57AD0026-F14A-4C02-BA4F-A126B23A8E8E}" destId="{5E6852D1-1BCE-42E1-834F-1712E8E0465D}" srcOrd="0" destOrd="0" presId="urn:microsoft.com/office/officeart/2005/8/layout/hierarchy1"/>
    <dgm:cxn modelId="{8B2DFB2C-67DC-4FE4-83FA-981A618980AD}" type="presParOf" srcId="{5E6852D1-1BCE-42E1-834F-1712E8E0465D}" destId="{E021931F-8553-4511-9C3F-EC5F09A6D79E}" srcOrd="0" destOrd="0" presId="urn:microsoft.com/office/officeart/2005/8/layout/hierarchy1"/>
    <dgm:cxn modelId="{158D9354-51C9-4A4E-8343-F3D7A2FA3227}" type="presParOf" srcId="{E021931F-8553-4511-9C3F-EC5F09A6D79E}" destId="{0F05262F-4367-4C37-B6DE-4547A368EB21}" srcOrd="0" destOrd="0" presId="urn:microsoft.com/office/officeart/2005/8/layout/hierarchy1"/>
    <dgm:cxn modelId="{0EF45E28-4C25-4402-8472-DADC26144795}" type="presParOf" srcId="{E021931F-8553-4511-9C3F-EC5F09A6D79E}" destId="{CD13ABF1-B9B8-4A32-B72F-02373E85158E}" srcOrd="1" destOrd="0" presId="urn:microsoft.com/office/officeart/2005/8/layout/hierarchy1"/>
    <dgm:cxn modelId="{7B85A70D-3BF2-465D-BC4B-1799986EA0BF}" type="presParOf" srcId="{5E6852D1-1BCE-42E1-834F-1712E8E0465D}" destId="{0F4114A7-B737-452A-B54E-E62D1F8A3937}" srcOrd="1" destOrd="0" presId="urn:microsoft.com/office/officeart/2005/8/layout/hierarchy1"/>
    <dgm:cxn modelId="{B8BC3FC5-76D4-432B-8989-AC036B56464E}" type="presParOf" srcId="{57AD0026-F14A-4C02-BA4F-A126B23A8E8E}" destId="{DB9DD14A-13DF-4F1A-8C76-FA97D0F80667}" srcOrd="1" destOrd="0" presId="urn:microsoft.com/office/officeart/2005/8/layout/hierarchy1"/>
    <dgm:cxn modelId="{3A9E27FA-A75F-4875-81EA-ED302CB48A94}" type="presParOf" srcId="{DB9DD14A-13DF-4F1A-8C76-FA97D0F80667}" destId="{794E6E14-23B9-47D7-81AB-014B6AB4E3F2}" srcOrd="0" destOrd="0" presId="urn:microsoft.com/office/officeart/2005/8/layout/hierarchy1"/>
    <dgm:cxn modelId="{813C1F84-1BC7-4799-90AA-68270B374F81}" type="presParOf" srcId="{794E6E14-23B9-47D7-81AB-014B6AB4E3F2}" destId="{5A107F9C-65BE-4E06-9AA9-77C2A542B5A3}" srcOrd="0" destOrd="0" presId="urn:microsoft.com/office/officeart/2005/8/layout/hierarchy1"/>
    <dgm:cxn modelId="{6C7F731A-F303-4FD7-8C97-F3634FAC802D}" type="presParOf" srcId="{794E6E14-23B9-47D7-81AB-014B6AB4E3F2}" destId="{5A92630C-EA11-4E74-965E-5BF71B29AD2D}" srcOrd="1" destOrd="0" presId="urn:microsoft.com/office/officeart/2005/8/layout/hierarchy1"/>
    <dgm:cxn modelId="{B76766F9-F142-423B-9995-04E54134E2AE}" type="presParOf" srcId="{DB9DD14A-13DF-4F1A-8C76-FA97D0F80667}" destId="{D3441EA5-793B-49EE-B56F-5EA82955BCA8}" srcOrd="1" destOrd="0" presId="urn:microsoft.com/office/officeart/2005/8/layout/hierarchy1"/>
    <dgm:cxn modelId="{2477E565-7991-4FEA-9925-202344468310}" type="presParOf" srcId="{57AD0026-F14A-4C02-BA4F-A126B23A8E8E}" destId="{785541F4-14F4-4384-A620-4953C35256FE}" srcOrd="2" destOrd="0" presId="urn:microsoft.com/office/officeart/2005/8/layout/hierarchy1"/>
    <dgm:cxn modelId="{F2C08C20-0D84-46D9-ACFD-679E6ED29160}" type="presParOf" srcId="{785541F4-14F4-4384-A620-4953C35256FE}" destId="{6B09D704-A53D-41BA-9F9E-F448ACB07E08}" srcOrd="0" destOrd="0" presId="urn:microsoft.com/office/officeart/2005/8/layout/hierarchy1"/>
    <dgm:cxn modelId="{09188DF0-8765-436E-95EF-DB3ACA23D891}" type="presParOf" srcId="{6B09D704-A53D-41BA-9F9E-F448ACB07E08}" destId="{54DF7F96-1DDB-48F9-8534-29895145CEAA}" srcOrd="0" destOrd="0" presId="urn:microsoft.com/office/officeart/2005/8/layout/hierarchy1"/>
    <dgm:cxn modelId="{CBD4B819-53AF-4607-9819-9A0B70ED8B2E}" type="presParOf" srcId="{6B09D704-A53D-41BA-9F9E-F448ACB07E08}" destId="{E78334FA-C226-4795-83BF-22E15268B2C9}" srcOrd="1" destOrd="0" presId="urn:microsoft.com/office/officeart/2005/8/layout/hierarchy1"/>
    <dgm:cxn modelId="{BE284DE8-9A38-42F8-B860-A13C9475A43D}" type="presParOf" srcId="{785541F4-14F4-4384-A620-4953C35256FE}" destId="{465F5FEB-2172-4CAE-9EFF-6DE04CD867C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DA44B9-63BA-454C-A5BD-54B5AB3DB9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CA"/>
        </a:p>
      </dgm:t>
    </dgm:pt>
    <dgm:pt modelId="{1FDDC352-AF8D-4689-921A-6680FD611B33}">
      <dgm:prSet phldrT="[Text]"/>
      <dgm:spPr/>
      <dgm:t>
        <a:bodyPr/>
        <a:lstStyle/>
        <a:p>
          <a:r>
            <a:rPr lang="en-CA" dirty="0"/>
            <a:t>The Good</a:t>
          </a:r>
        </a:p>
      </dgm:t>
    </dgm:pt>
    <dgm:pt modelId="{68B33853-99EA-43FC-9CC4-9166D0F508A3}" type="parTrans" cxnId="{733A628A-1D19-4121-84BD-3D85962833EE}">
      <dgm:prSet/>
      <dgm:spPr/>
      <dgm:t>
        <a:bodyPr/>
        <a:lstStyle/>
        <a:p>
          <a:endParaRPr lang="en-CA"/>
        </a:p>
      </dgm:t>
    </dgm:pt>
    <dgm:pt modelId="{C9665989-3C58-4C87-9C7C-002B462377E5}" type="sibTrans" cxnId="{733A628A-1D19-4121-84BD-3D85962833EE}">
      <dgm:prSet/>
      <dgm:spPr/>
      <dgm:t>
        <a:bodyPr/>
        <a:lstStyle/>
        <a:p>
          <a:endParaRPr lang="en-CA"/>
        </a:p>
      </dgm:t>
    </dgm:pt>
    <dgm:pt modelId="{A1AA51FC-22B2-499B-90F8-B52C32D11F78}">
      <dgm:prSet phldrT="[Text]"/>
      <dgm:spPr/>
      <dgm:t>
        <a:bodyPr/>
        <a:lstStyle/>
        <a:p>
          <a:r>
            <a:rPr lang="en-CA" dirty="0"/>
            <a:t>It can make your life easier</a:t>
          </a:r>
        </a:p>
      </dgm:t>
    </dgm:pt>
    <dgm:pt modelId="{E963556E-2C68-4C8C-9C0E-26C8A7A2D5A9}" type="parTrans" cxnId="{BFC96536-166E-45AC-8402-D3E4D6796C3F}">
      <dgm:prSet/>
      <dgm:spPr/>
      <dgm:t>
        <a:bodyPr/>
        <a:lstStyle/>
        <a:p>
          <a:endParaRPr lang="en-CA"/>
        </a:p>
      </dgm:t>
    </dgm:pt>
    <dgm:pt modelId="{8ECC8281-63FF-4411-8414-CB8CC3258EBA}" type="sibTrans" cxnId="{BFC96536-166E-45AC-8402-D3E4D6796C3F}">
      <dgm:prSet/>
      <dgm:spPr/>
      <dgm:t>
        <a:bodyPr/>
        <a:lstStyle/>
        <a:p>
          <a:endParaRPr lang="en-CA"/>
        </a:p>
      </dgm:t>
    </dgm:pt>
    <dgm:pt modelId="{68A2E8E3-516E-492B-886B-E2E5D520F3C1}">
      <dgm:prSet phldrT="[Text]"/>
      <dgm:spPr/>
      <dgm:t>
        <a:bodyPr/>
        <a:lstStyle/>
        <a:p>
          <a:r>
            <a:rPr lang="en-CA" dirty="0"/>
            <a:t>The Bad</a:t>
          </a:r>
        </a:p>
      </dgm:t>
    </dgm:pt>
    <dgm:pt modelId="{C4ACA1A7-36BC-411D-AE34-9EAE1B81D648}" type="parTrans" cxnId="{AACD0D6D-8EC7-4435-8A73-F7091E95BE88}">
      <dgm:prSet/>
      <dgm:spPr/>
      <dgm:t>
        <a:bodyPr/>
        <a:lstStyle/>
        <a:p>
          <a:endParaRPr lang="en-CA"/>
        </a:p>
      </dgm:t>
    </dgm:pt>
    <dgm:pt modelId="{91B85271-3800-4048-A33C-6ECE0CE7D7D8}" type="sibTrans" cxnId="{AACD0D6D-8EC7-4435-8A73-F7091E95BE88}">
      <dgm:prSet/>
      <dgm:spPr/>
      <dgm:t>
        <a:bodyPr/>
        <a:lstStyle/>
        <a:p>
          <a:endParaRPr lang="en-CA"/>
        </a:p>
      </dgm:t>
    </dgm:pt>
    <dgm:pt modelId="{89AE5641-E345-4131-BF7F-171F3C4E1FC0}">
      <dgm:prSet phldrT="[Text]"/>
      <dgm:spPr/>
      <dgm:t>
        <a:bodyPr/>
        <a:lstStyle/>
        <a:p>
          <a:r>
            <a:rPr lang="en-CA" dirty="0"/>
            <a:t>It can hallucinate , you still need judgement</a:t>
          </a:r>
        </a:p>
      </dgm:t>
    </dgm:pt>
    <dgm:pt modelId="{E346ED72-6635-4578-B1B8-CAFDC6544194}" type="parTrans" cxnId="{BEF06254-F14D-4E54-85E6-9C5A4D949B85}">
      <dgm:prSet/>
      <dgm:spPr/>
      <dgm:t>
        <a:bodyPr/>
        <a:lstStyle/>
        <a:p>
          <a:endParaRPr lang="en-CA"/>
        </a:p>
      </dgm:t>
    </dgm:pt>
    <dgm:pt modelId="{E261A744-AF28-437B-B152-706FC21C2CB9}" type="sibTrans" cxnId="{BEF06254-F14D-4E54-85E6-9C5A4D949B85}">
      <dgm:prSet/>
      <dgm:spPr/>
      <dgm:t>
        <a:bodyPr/>
        <a:lstStyle/>
        <a:p>
          <a:endParaRPr lang="en-CA"/>
        </a:p>
      </dgm:t>
    </dgm:pt>
    <dgm:pt modelId="{AA7C29A9-9C26-46FF-ACAB-6FA2A176FEFF}">
      <dgm:prSet phldrT="[Text]"/>
      <dgm:spPr/>
      <dgm:t>
        <a:bodyPr/>
        <a:lstStyle/>
        <a:p>
          <a:r>
            <a:rPr lang="en-CA" dirty="0"/>
            <a:t>The Ugly</a:t>
          </a:r>
        </a:p>
      </dgm:t>
    </dgm:pt>
    <dgm:pt modelId="{FFD72D50-BD8A-413B-92E9-54C86DA2EE71}" type="parTrans" cxnId="{2B030B0A-766D-4E0D-A5EF-5BE3B28A4FD2}">
      <dgm:prSet/>
      <dgm:spPr/>
      <dgm:t>
        <a:bodyPr/>
        <a:lstStyle/>
        <a:p>
          <a:endParaRPr lang="en-CA"/>
        </a:p>
      </dgm:t>
    </dgm:pt>
    <dgm:pt modelId="{E9D26A20-E980-42D4-A742-D63D9E149B23}" type="sibTrans" cxnId="{2B030B0A-766D-4E0D-A5EF-5BE3B28A4FD2}">
      <dgm:prSet/>
      <dgm:spPr/>
      <dgm:t>
        <a:bodyPr/>
        <a:lstStyle/>
        <a:p>
          <a:endParaRPr lang="en-CA"/>
        </a:p>
      </dgm:t>
    </dgm:pt>
    <dgm:pt modelId="{F3BD1837-4AD2-4708-AF67-96C352F2FBD5}">
      <dgm:prSet phldrT="[Text]"/>
      <dgm:spPr/>
      <dgm:t>
        <a:bodyPr/>
        <a:lstStyle/>
        <a:p>
          <a:r>
            <a:rPr lang="en-CA" dirty="0"/>
            <a:t>Will it diminish the need for entry level position?</a:t>
          </a:r>
        </a:p>
      </dgm:t>
    </dgm:pt>
    <dgm:pt modelId="{E7A9BD28-292A-443A-BF12-1C277C79120E}" type="parTrans" cxnId="{624082AD-9EBA-4E65-A087-94755DF57237}">
      <dgm:prSet/>
      <dgm:spPr/>
      <dgm:t>
        <a:bodyPr/>
        <a:lstStyle/>
        <a:p>
          <a:endParaRPr lang="en-CA"/>
        </a:p>
      </dgm:t>
    </dgm:pt>
    <dgm:pt modelId="{4D7C2BB1-A823-4922-8BBB-4E77328BDD9A}" type="sibTrans" cxnId="{624082AD-9EBA-4E65-A087-94755DF57237}">
      <dgm:prSet/>
      <dgm:spPr/>
      <dgm:t>
        <a:bodyPr/>
        <a:lstStyle/>
        <a:p>
          <a:endParaRPr lang="en-CA"/>
        </a:p>
      </dgm:t>
    </dgm:pt>
    <dgm:pt modelId="{6CEDB69E-1046-49A0-BAD0-0ABA83AA65CC}" type="pres">
      <dgm:prSet presAssocID="{34DA44B9-63BA-454C-A5BD-54B5AB3DB9A9}" presName="linear" presStyleCnt="0">
        <dgm:presLayoutVars>
          <dgm:animLvl val="lvl"/>
          <dgm:resizeHandles val="exact"/>
        </dgm:presLayoutVars>
      </dgm:prSet>
      <dgm:spPr/>
    </dgm:pt>
    <dgm:pt modelId="{A97BE50D-0E84-40AE-AD67-CCCB2BF1A0C5}" type="pres">
      <dgm:prSet presAssocID="{1FDDC352-AF8D-4689-921A-6680FD611B33}" presName="parentText" presStyleLbl="node1" presStyleIdx="0" presStyleCnt="3" custLinFactNeighborX="-363">
        <dgm:presLayoutVars>
          <dgm:chMax val="0"/>
          <dgm:bulletEnabled val="1"/>
        </dgm:presLayoutVars>
      </dgm:prSet>
      <dgm:spPr/>
    </dgm:pt>
    <dgm:pt modelId="{C44F4BD6-B5BB-4848-86D4-5EF873D292BC}" type="pres">
      <dgm:prSet presAssocID="{1FDDC352-AF8D-4689-921A-6680FD611B33}" presName="childText" presStyleLbl="revTx" presStyleIdx="0" presStyleCnt="3">
        <dgm:presLayoutVars>
          <dgm:bulletEnabled val="1"/>
        </dgm:presLayoutVars>
      </dgm:prSet>
      <dgm:spPr/>
    </dgm:pt>
    <dgm:pt modelId="{2A342D88-E432-42E1-B461-58AF05568A21}" type="pres">
      <dgm:prSet presAssocID="{68A2E8E3-516E-492B-886B-E2E5D520F3C1}" presName="parentText" presStyleLbl="node1" presStyleIdx="1" presStyleCnt="3" custScaleY="106246">
        <dgm:presLayoutVars>
          <dgm:chMax val="0"/>
          <dgm:bulletEnabled val="1"/>
        </dgm:presLayoutVars>
      </dgm:prSet>
      <dgm:spPr/>
    </dgm:pt>
    <dgm:pt modelId="{C043DE5E-D949-4BBC-B323-5D656731D5CB}" type="pres">
      <dgm:prSet presAssocID="{68A2E8E3-516E-492B-886B-E2E5D520F3C1}" presName="childText" presStyleLbl="revTx" presStyleIdx="1" presStyleCnt="3">
        <dgm:presLayoutVars>
          <dgm:bulletEnabled val="1"/>
        </dgm:presLayoutVars>
      </dgm:prSet>
      <dgm:spPr/>
    </dgm:pt>
    <dgm:pt modelId="{D63C1F15-070F-48BD-8EEC-AD1758E74998}" type="pres">
      <dgm:prSet presAssocID="{AA7C29A9-9C26-46FF-ACAB-6FA2A176FEFF}" presName="parentText" presStyleLbl="node1" presStyleIdx="2" presStyleCnt="3">
        <dgm:presLayoutVars>
          <dgm:chMax val="0"/>
          <dgm:bulletEnabled val="1"/>
        </dgm:presLayoutVars>
      </dgm:prSet>
      <dgm:spPr/>
    </dgm:pt>
    <dgm:pt modelId="{987B501A-8EB9-40A8-BD36-11B124EF1926}" type="pres">
      <dgm:prSet presAssocID="{AA7C29A9-9C26-46FF-ACAB-6FA2A176FEFF}" presName="childText" presStyleLbl="revTx" presStyleIdx="2" presStyleCnt="3">
        <dgm:presLayoutVars>
          <dgm:bulletEnabled val="1"/>
        </dgm:presLayoutVars>
      </dgm:prSet>
      <dgm:spPr/>
    </dgm:pt>
  </dgm:ptLst>
  <dgm:cxnLst>
    <dgm:cxn modelId="{2B030B0A-766D-4E0D-A5EF-5BE3B28A4FD2}" srcId="{34DA44B9-63BA-454C-A5BD-54B5AB3DB9A9}" destId="{AA7C29A9-9C26-46FF-ACAB-6FA2A176FEFF}" srcOrd="2" destOrd="0" parTransId="{FFD72D50-BD8A-413B-92E9-54C86DA2EE71}" sibTransId="{E9D26A20-E980-42D4-A742-D63D9E149B23}"/>
    <dgm:cxn modelId="{E9B72A0E-476A-4505-9990-219D2D92097A}" type="presOf" srcId="{89AE5641-E345-4131-BF7F-171F3C4E1FC0}" destId="{C043DE5E-D949-4BBC-B323-5D656731D5CB}" srcOrd="0" destOrd="0" presId="urn:microsoft.com/office/officeart/2005/8/layout/vList2"/>
    <dgm:cxn modelId="{9F93820F-EC2B-4210-A937-EC3C2D66334A}" type="presOf" srcId="{F3BD1837-4AD2-4708-AF67-96C352F2FBD5}" destId="{987B501A-8EB9-40A8-BD36-11B124EF1926}" srcOrd="0" destOrd="0" presId="urn:microsoft.com/office/officeart/2005/8/layout/vList2"/>
    <dgm:cxn modelId="{A07CAD19-27C1-4EBC-8FC7-4BC3FB3EDDE2}" type="presOf" srcId="{AA7C29A9-9C26-46FF-ACAB-6FA2A176FEFF}" destId="{D63C1F15-070F-48BD-8EEC-AD1758E74998}" srcOrd="0" destOrd="0" presId="urn:microsoft.com/office/officeart/2005/8/layout/vList2"/>
    <dgm:cxn modelId="{BFC96536-166E-45AC-8402-D3E4D6796C3F}" srcId="{1FDDC352-AF8D-4689-921A-6680FD611B33}" destId="{A1AA51FC-22B2-499B-90F8-B52C32D11F78}" srcOrd="0" destOrd="0" parTransId="{E963556E-2C68-4C8C-9C0E-26C8A7A2D5A9}" sibTransId="{8ECC8281-63FF-4411-8414-CB8CC3258EBA}"/>
    <dgm:cxn modelId="{1F23525D-3DD7-41EC-A887-DD8B2BFF44AA}" type="presOf" srcId="{1FDDC352-AF8D-4689-921A-6680FD611B33}" destId="{A97BE50D-0E84-40AE-AD67-CCCB2BF1A0C5}" srcOrd="0" destOrd="0" presId="urn:microsoft.com/office/officeart/2005/8/layout/vList2"/>
    <dgm:cxn modelId="{12C4A242-29AD-4E32-BB3F-1E8954F55393}" type="presOf" srcId="{A1AA51FC-22B2-499B-90F8-B52C32D11F78}" destId="{C44F4BD6-B5BB-4848-86D4-5EF873D292BC}" srcOrd="0" destOrd="0" presId="urn:microsoft.com/office/officeart/2005/8/layout/vList2"/>
    <dgm:cxn modelId="{AACD0D6D-8EC7-4435-8A73-F7091E95BE88}" srcId="{34DA44B9-63BA-454C-A5BD-54B5AB3DB9A9}" destId="{68A2E8E3-516E-492B-886B-E2E5D520F3C1}" srcOrd="1" destOrd="0" parTransId="{C4ACA1A7-36BC-411D-AE34-9EAE1B81D648}" sibTransId="{91B85271-3800-4048-A33C-6ECE0CE7D7D8}"/>
    <dgm:cxn modelId="{BEF06254-F14D-4E54-85E6-9C5A4D949B85}" srcId="{68A2E8E3-516E-492B-886B-E2E5D520F3C1}" destId="{89AE5641-E345-4131-BF7F-171F3C4E1FC0}" srcOrd="0" destOrd="0" parTransId="{E346ED72-6635-4578-B1B8-CAFDC6544194}" sibTransId="{E261A744-AF28-437B-B152-706FC21C2CB9}"/>
    <dgm:cxn modelId="{C4B46374-4AD1-43CE-8044-6819B0487D0D}" type="presOf" srcId="{34DA44B9-63BA-454C-A5BD-54B5AB3DB9A9}" destId="{6CEDB69E-1046-49A0-BAD0-0ABA83AA65CC}" srcOrd="0" destOrd="0" presId="urn:microsoft.com/office/officeart/2005/8/layout/vList2"/>
    <dgm:cxn modelId="{733A628A-1D19-4121-84BD-3D85962833EE}" srcId="{34DA44B9-63BA-454C-A5BD-54B5AB3DB9A9}" destId="{1FDDC352-AF8D-4689-921A-6680FD611B33}" srcOrd="0" destOrd="0" parTransId="{68B33853-99EA-43FC-9CC4-9166D0F508A3}" sibTransId="{C9665989-3C58-4C87-9C7C-002B462377E5}"/>
    <dgm:cxn modelId="{624082AD-9EBA-4E65-A087-94755DF57237}" srcId="{AA7C29A9-9C26-46FF-ACAB-6FA2A176FEFF}" destId="{F3BD1837-4AD2-4708-AF67-96C352F2FBD5}" srcOrd="0" destOrd="0" parTransId="{E7A9BD28-292A-443A-BF12-1C277C79120E}" sibTransId="{4D7C2BB1-A823-4922-8BBB-4E77328BDD9A}"/>
    <dgm:cxn modelId="{6F3EAEC3-A2AB-451E-9B22-8028175F2995}" type="presOf" srcId="{68A2E8E3-516E-492B-886B-E2E5D520F3C1}" destId="{2A342D88-E432-42E1-B461-58AF05568A21}" srcOrd="0" destOrd="0" presId="urn:microsoft.com/office/officeart/2005/8/layout/vList2"/>
    <dgm:cxn modelId="{7077377A-E203-4086-B8AE-68398F707125}" type="presParOf" srcId="{6CEDB69E-1046-49A0-BAD0-0ABA83AA65CC}" destId="{A97BE50D-0E84-40AE-AD67-CCCB2BF1A0C5}" srcOrd="0" destOrd="0" presId="urn:microsoft.com/office/officeart/2005/8/layout/vList2"/>
    <dgm:cxn modelId="{379CC2CD-8EBA-4D67-AA7E-57DCD4FCB759}" type="presParOf" srcId="{6CEDB69E-1046-49A0-BAD0-0ABA83AA65CC}" destId="{C44F4BD6-B5BB-4848-86D4-5EF873D292BC}" srcOrd="1" destOrd="0" presId="urn:microsoft.com/office/officeart/2005/8/layout/vList2"/>
    <dgm:cxn modelId="{446AAEFA-18CC-4882-AFFF-B14526BE757A}" type="presParOf" srcId="{6CEDB69E-1046-49A0-BAD0-0ABA83AA65CC}" destId="{2A342D88-E432-42E1-B461-58AF05568A21}" srcOrd="2" destOrd="0" presId="urn:microsoft.com/office/officeart/2005/8/layout/vList2"/>
    <dgm:cxn modelId="{DC87475C-E078-44C4-8FD2-E99D292D2064}" type="presParOf" srcId="{6CEDB69E-1046-49A0-BAD0-0ABA83AA65CC}" destId="{C043DE5E-D949-4BBC-B323-5D656731D5CB}" srcOrd="3" destOrd="0" presId="urn:microsoft.com/office/officeart/2005/8/layout/vList2"/>
    <dgm:cxn modelId="{27F5096C-1210-4B10-9A1B-254943CB929B}" type="presParOf" srcId="{6CEDB69E-1046-49A0-BAD0-0ABA83AA65CC}" destId="{D63C1F15-070F-48BD-8EEC-AD1758E74998}" srcOrd="4" destOrd="0" presId="urn:microsoft.com/office/officeart/2005/8/layout/vList2"/>
    <dgm:cxn modelId="{671DDF91-4CC3-4170-834D-21E973DDEEE3}" type="presParOf" srcId="{6CEDB69E-1046-49A0-BAD0-0ABA83AA65CC}" destId="{987B501A-8EB9-40A8-BD36-11B124EF1926}"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34949-5E95-4A7E-951A-42F9C452D5D9}">
      <dsp:nvSpPr>
        <dsp:cNvPr id="0" name=""/>
        <dsp:cNvSpPr/>
      </dsp:nvSpPr>
      <dsp:spPr>
        <a:xfrm>
          <a:off x="3574" y="0"/>
          <a:ext cx="3656837" cy="11167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Details 30-70 % </a:t>
          </a:r>
          <a:br>
            <a:rPr lang="en-US" sz="3600" b="1" kern="1200" dirty="0"/>
          </a:br>
          <a:r>
            <a:rPr lang="en-US" sz="3600" b="1" kern="1200" dirty="0"/>
            <a:t>of Total heat loss</a:t>
          </a:r>
          <a:endParaRPr lang="en-CA" sz="3600" kern="1200" dirty="0"/>
        </a:p>
      </dsp:txBody>
      <dsp:txXfrm>
        <a:off x="36281" y="32707"/>
        <a:ext cx="3591423" cy="1051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34949-5E95-4A7E-951A-42F9C452D5D9}">
      <dsp:nvSpPr>
        <dsp:cNvPr id="0" name=""/>
        <dsp:cNvSpPr/>
      </dsp:nvSpPr>
      <dsp:spPr>
        <a:xfrm>
          <a:off x="3574" y="0"/>
          <a:ext cx="3656837" cy="11167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Window perimeter is</a:t>
          </a:r>
          <a:br>
            <a:rPr lang="en-US" sz="2400" b="1" kern="1200" dirty="0"/>
          </a:br>
          <a:r>
            <a:rPr lang="en-US" sz="2400" b="1" kern="1200" dirty="0"/>
            <a:t> often the largest contributor to heat loss</a:t>
          </a:r>
          <a:endParaRPr lang="en-CA" sz="2400" kern="1200" dirty="0"/>
        </a:p>
      </dsp:txBody>
      <dsp:txXfrm>
        <a:off x="36281" y="32707"/>
        <a:ext cx="3591423" cy="1051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150F1-4E70-4EA8-BD36-E56000F590FB}">
      <dsp:nvSpPr>
        <dsp:cNvPr id="0" name=""/>
        <dsp:cNvSpPr/>
      </dsp:nvSpPr>
      <dsp:spPr>
        <a:xfrm>
          <a:off x="0" y="22868"/>
          <a:ext cx="3086164" cy="4791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b="1" kern="1200" dirty="0"/>
            <a:t>Charting the path ahead</a:t>
          </a:r>
        </a:p>
      </dsp:txBody>
      <dsp:txXfrm>
        <a:off x="23388" y="46256"/>
        <a:ext cx="3039388" cy="4323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ECD61-7EF2-4673-A9FD-A8DE5E0B550B}">
      <dsp:nvSpPr>
        <dsp:cNvPr id="0" name=""/>
        <dsp:cNvSpPr/>
      </dsp:nvSpPr>
      <dsp:spPr>
        <a:xfrm>
          <a:off x="0" y="0"/>
          <a:ext cx="4226847" cy="36103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t>Is net zero ready an achievable target for an entire industry?</a:t>
          </a:r>
        </a:p>
      </dsp:txBody>
      <dsp:txXfrm>
        <a:off x="105743" y="105743"/>
        <a:ext cx="4015361" cy="33988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D4123-FD3B-4DB2-95A0-93726A483105}">
      <dsp:nvSpPr>
        <dsp:cNvPr id="0" name=""/>
        <dsp:cNvSpPr/>
      </dsp:nvSpPr>
      <dsp:spPr>
        <a:xfrm>
          <a:off x="0" y="19378"/>
          <a:ext cx="5928344" cy="93600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accent1"/>
              </a:solidFill>
            </a:rPr>
            <a:t>Patience is in order, it can take a long time for a concept to become practice</a:t>
          </a:r>
        </a:p>
      </dsp:txBody>
      <dsp:txXfrm>
        <a:off x="45692" y="65070"/>
        <a:ext cx="5836960" cy="844616"/>
      </dsp:txXfrm>
    </dsp:sp>
    <dsp:sp modelId="{6C7C1946-E35E-4801-A7E6-59B9AC4E7335}">
      <dsp:nvSpPr>
        <dsp:cNvPr id="0" name=""/>
        <dsp:cNvSpPr/>
      </dsp:nvSpPr>
      <dsp:spPr>
        <a:xfrm>
          <a:off x="0" y="1099378"/>
          <a:ext cx="5928344" cy="93600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dirty="0">
              <a:solidFill>
                <a:schemeClr val="accent1"/>
              </a:solidFill>
            </a:rPr>
            <a:t>Legislation or codification is important to affect long lasting change</a:t>
          </a:r>
          <a:endParaRPr lang="en-US" sz="2400" kern="1200" dirty="0">
            <a:solidFill>
              <a:schemeClr val="accent1"/>
            </a:solidFill>
          </a:endParaRPr>
        </a:p>
      </dsp:txBody>
      <dsp:txXfrm>
        <a:off x="45692" y="1145070"/>
        <a:ext cx="5836960" cy="844616"/>
      </dsp:txXfrm>
    </dsp:sp>
    <dsp:sp modelId="{58AFCA20-7AE0-4F08-8D54-0ED10F0E4885}">
      <dsp:nvSpPr>
        <dsp:cNvPr id="0" name=""/>
        <dsp:cNvSpPr/>
      </dsp:nvSpPr>
      <dsp:spPr>
        <a:xfrm>
          <a:off x="0" y="2179378"/>
          <a:ext cx="5928344" cy="93600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accent1"/>
              </a:solidFill>
            </a:rPr>
            <a:t>Need for tools and training, and a define path to implementation</a:t>
          </a:r>
        </a:p>
      </dsp:txBody>
      <dsp:txXfrm>
        <a:off x="45692" y="2225070"/>
        <a:ext cx="5836960" cy="844616"/>
      </dsp:txXfrm>
    </dsp:sp>
    <dsp:sp modelId="{B67B240C-2A57-41FF-AFEF-ACA87BF3C242}">
      <dsp:nvSpPr>
        <dsp:cNvPr id="0" name=""/>
        <dsp:cNvSpPr/>
      </dsp:nvSpPr>
      <dsp:spPr>
        <a:xfrm>
          <a:off x="0" y="3259378"/>
          <a:ext cx="5928344" cy="93600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accent1"/>
              </a:solidFill>
            </a:rPr>
            <a:t>Measurement and verification is key to obtaining the desired results</a:t>
          </a:r>
        </a:p>
      </dsp:txBody>
      <dsp:txXfrm>
        <a:off x="45692" y="3305070"/>
        <a:ext cx="5836960" cy="844616"/>
      </dsp:txXfrm>
    </dsp:sp>
    <dsp:sp modelId="{C20F13C3-B44C-47F8-BFE1-FD006ECE70B7}">
      <dsp:nvSpPr>
        <dsp:cNvPr id="0" name=""/>
        <dsp:cNvSpPr/>
      </dsp:nvSpPr>
      <dsp:spPr>
        <a:xfrm>
          <a:off x="0" y="4339378"/>
          <a:ext cx="5928344" cy="93600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dirty="0">
              <a:solidFill>
                <a:schemeClr val="accent1"/>
              </a:solidFill>
            </a:rPr>
            <a:t>History has a tendency to repeat itself, let’s not let it</a:t>
          </a:r>
          <a:endParaRPr lang="en-US" sz="2400" kern="1200" dirty="0">
            <a:solidFill>
              <a:schemeClr val="accent1"/>
            </a:solidFill>
          </a:endParaRPr>
        </a:p>
      </dsp:txBody>
      <dsp:txXfrm>
        <a:off x="45692" y="4385070"/>
        <a:ext cx="5836960" cy="8446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5262F-4367-4C37-B6DE-4547A368EB21}">
      <dsp:nvSpPr>
        <dsp:cNvPr id="0" name=""/>
        <dsp:cNvSpPr/>
      </dsp:nvSpPr>
      <dsp:spPr>
        <a:xfrm>
          <a:off x="0" y="832957"/>
          <a:ext cx="2828924" cy="1796367"/>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CD13ABF1-B9B8-4A32-B72F-02373E85158E}">
      <dsp:nvSpPr>
        <dsp:cNvPr id="0" name=""/>
        <dsp:cNvSpPr/>
      </dsp:nvSpPr>
      <dsp:spPr>
        <a:xfrm>
          <a:off x="314325" y="1131566"/>
          <a:ext cx="2828924" cy="17963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a:t>Air tightness</a:t>
          </a:r>
          <a:endParaRPr lang="en-US" sz="3600" kern="1200"/>
        </a:p>
      </dsp:txBody>
      <dsp:txXfrm>
        <a:off x="366939" y="1184180"/>
        <a:ext cx="2723696" cy="1691139"/>
      </dsp:txXfrm>
    </dsp:sp>
    <dsp:sp modelId="{5A107F9C-65BE-4E06-9AA9-77C2A542B5A3}">
      <dsp:nvSpPr>
        <dsp:cNvPr id="0" name=""/>
        <dsp:cNvSpPr/>
      </dsp:nvSpPr>
      <dsp:spPr>
        <a:xfrm>
          <a:off x="3457574" y="832957"/>
          <a:ext cx="2828924" cy="1796367"/>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5A92630C-EA11-4E74-965E-5BF71B29AD2D}">
      <dsp:nvSpPr>
        <dsp:cNvPr id="0" name=""/>
        <dsp:cNvSpPr/>
      </dsp:nvSpPr>
      <dsp:spPr>
        <a:xfrm>
          <a:off x="3771899" y="1131566"/>
          <a:ext cx="2828924" cy="17963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a:t>Heat recovery efficiency</a:t>
          </a:r>
          <a:endParaRPr lang="en-US" sz="3600" kern="1200"/>
        </a:p>
      </dsp:txBody>
      <dsp:txXfrm>
        <a:off x="3824513" y="1184180"/>
        <a:ext cx="2723696" cy="1691139"/>
      </dsp:txXfrm>
    </dsp:sp>
    <dsp:sp modelId="{54DF7F96-1DDB-48F9-8534-29895145CEAA}">
      <dsp:nvSpPr>
        <dsp:cNvPr id="0" name=""/>
        <dsp:cNvSpPr/>
      </dsp:nvSpPr>
      <dsp:spPr>
        <a:xfrm>
          <a:off x="6915149" y="832957"/>
          <a:ext cx="2828924" cy="1796367"/>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E78334FA-C226-4795-83BF-22E15268B2C9}">
      <dsp:nvSpPr>
        <dsp:cNvPr id="0" name=""/>
        <dsp:cNvSpPr/>
      </dsp:nvSpPr>
      <dsp:spPr>
        <a:xfrm>
          <a:off x="7229475" y="1131566"/>
          <a:ext cx="2828924" cy="17963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a:t>Window to wall ratio</a:t>
          </a:r>
          <a:endParaRPr lang="en-US" sz="3600" kern="1200"/>
        </a:p>
      </dsp:txBody>
      <dsp:txXfrm>
        <a:off x="7282089" y="1184180"/>
        <a:ext cx="2723696" cy="16911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BE50D-0E84-40AE-AD67-CCCB2BF1A0C5}">
      <dsp:nvSpPr>
        <dsp:cNvPr id="0" name=""/>
        <dsp:cNvSpPr/>
      </dsp:nvSpPr>
      <dsp:spPr>
        <a:xfrm>
          <a:off x="0" y="38240"/>
          <a:ext cx="4936565" cy="61600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dirty="0"/>
            <a:t>The Good</a:t>
          </a:r>
        </a:p>
      </dsp:txBody>
      <dsp:txXfrm>
        <a:off x="30071" y="68311"/>
        <a:ext cx="4876423" cy="555862"/>
      </dsp:txXfrm>
    </dsp:sp>
    <dsp:sp modelId="{C44F4BD6-B5BB-4848-86D4-5EF873D292BC}">
      <dsp:nvSpPr>
        <dsp:cNvPr id="0" name=""/>
        <dsp:cNvSpPr/>
      </dsp:nvSpPr>
      <dsp:spPr>
        <a:xfrm>
          <a:off x="0" y="654245"/>
          <a:ext cx="4936565"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CA" sz="2100" kern="1200" dirty="0"/>
            <a:t>It can make your life easier</a:t>
          </a:r>
        </a:p>
      </dsp:txBody>
      <dsp:txXfrm>
        <a:off x="0" y="654245"/>
        <a:ext cx="4936565" cy="447120"/>
      </dsp:txXfrm>
    </dsp:sp>
    <dsp:sp modelId="{2A342D88-E432-42E1-B461-58AF05568A21}">
      <dsp:nvSpPr>
        <dsp:cNvPr id="0" name=""/>
        <dsp:cNvSpPr/>
      </dsp:nvSpPr>
      <dsp:spPr>
        <a:xfrm>
          <a:off x="0" y="1101365"/>
          <a:ext cx="4936565" cy="6544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dirty="0"/>
            <a:t>The Bad</a:t>
          </a:r>
        </a:p>
      </dsp:txBody>
      <dsp:txXfrm>
        <a:off x="31949" y="1133314"/>
        <a:ext cx="4872667" cy="590582"/>
      </dsp:txXfrm>
    </dsp:sp>
    <dsp:sp modelId="{C043DE5E-D949-4BBC-B323-5D656731D5CB}">
      <dsp:nvSpPr>
        <dsp:cNvPr id="0" name=""/>
        <dsp:cNvSpPr/>
      </dsp:nvSpPr>
      <dsp:spPr>
        <a:xfrm>
          <a:off x="0" y="1755846"/>
          <a:ext cx="4936565" cy="61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CA" sz="2100" kern="1200" dirty="0"/>
            <a:t>It can hallucinate , you still need judgement</a:t>
          </a:r>
        </a:p>
      </dsp:txBody>
      <dsp:txXfrm>
        <a:off x="0" y="1755846"/>
        <a:ext cx="4936565" cy="614789"/>
      </dsp:txXfrm>
    </dsp:sp>
    <dsp:sp modelId="{D63C1F15-070F-48BD-8EEC-AD1758E74998}">
      <dsp:nvSpPr>
        <dsp:cNvPr id="0" name=""/>
        <dsp:cNvSpPr/>
      </dsp:nvSpPr>
      <dsp:spPr>
        <a:xfrm>
          <a:off x="0" y="2370636"/>
          <a:ext cx="4936565" cy="61600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dirty="0"/>
            <a:t>The Ugly</a:t>
          </a:r>
        </a:p>
      </dsp:txBody>
      <dsp:txXfrm>
        <a:off x="30071" y="2400707"/>
        <a:ext cx="4876423" cy="555862"/>
      </dsp:txXfrm>
    </dsp:sp>
    <dsp:sp modelId="{987B501A-8EB9-40A8-BD36-11B124EF1926}">
      <dsp:nvSpPr>
        <dsp:cNvPr id="0" name=""/>
        <dsp:cNvSpPr/>
      </dsp:nvSpPr>
      <dsp:spPr>
        <a:xfrm>
          <a:off x="0" y="2986641"/>
          <a:ext cx="4936565" cy="61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CA" sz="2100" kern="1200" dirty="0"/>
            <a:t>Will it diminish the need for entry level position?</a:t>
          </a:r>
        </a:p>
      </dsp:txBody>
      <dsp:txXfrm>
        <a:off x="0" y="2986641"/>
        <a:ext cx="4936565" cy="6147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3T19:47:55.263"/>
    </inkml:context>
    <inkml:brush xml:id="br0">
      <inkml:brushProperty name="width" value="0.1" units="cm"/>
      <inkml:brushProperty name="height" value="0.1" units="cm"/>
      <inkml:brushProperty name="color" value="#E71224"/>
    </inkml:brush>
  </inkml:definitions>
  <inkml:trace contextRef="#ctx0" brushRef="#br0">1 264 24575,'0'-137'0,"0"135"0,0 0 0,0 0 0,0 0 0,0 0 0,1 0 0,-1 0 0,1 0 0,0 0 0,-1 1 0,1-1 0,0 0 0,0 0 0,0 0 0,0 1 0,1-1 0,-1 1 0,0-1 0,1 1 0,-1-1 0,1 1 0,0 0 0,2-2 0,3 0 0,-1 0 0,1 0 0,0 0 0,0 1 0,9-1 0,-6 0 0,-5 1 0,-1 1 0,0-1 0,0 0 0,0 0 0,0-1 0,-1 1 0,6-5 0,15-8 0,29-15-1365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3T19:47:59.107"/>
    </inkml:context>
    <inkml:brush xml:id="br0">
      <inkml:brushProperty name="width" value="0.1" units="cm"/>
      <inkml:brushProperty name="height" value="0.1" units="cm"/>
      <inkml:brushProperty name="color" value="#E71224"/>
    </inkml:brush>
  </inkml:definitions>
  <inkml:trace contextRef="#ctx0" brushRef="#br0">0 111 24575,'7'-3'0,"0"0"0,-1-1 0,0 1 0,9-9 0,-6 6 0,23-18-66,12-9 237,-39 30-381,0 0 0,1 0 0,-1 1 0,1-1 0,0 1 0,10-2 0,-3 1-6616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78A3E-C2BF-4EF6-BDBA-0375DC434A2B}" type="datetimeFigureOut">
              <a:rPr lang="en-CA" smtClean="0"/>
              <a:t>2025-08-06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446DF-EE4A-4622-B4A9-8568B0E29108}" type="slidenum">
              <a:rPr lang="en-CA" smtClean="0"/>
              <a:t>‹#›</a:t>
            </a:fld>
            <a:endParaRPr lang="en-CA"/>
          </a:p>
        </p:txBody>
      </p:sp>
    </p:spTree>
    <p:extLst>
      <p:ext uri="{BB962C8B-B14F-4D97-AF65-F5344CB8AC3E}">
        <p14:creationId xmlns:p14="http://schemas.microsoft.com/office/powerpoint/2010/main" val="3858184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echstreet.com/standards/rp-1365-thermal-performance-of-building-envelope-details-for-mid-and-high-rise-buildings?product_id=1806751Lin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1</a:t>
            </a:fld>
            <a:endParaRPr lang="en-CA"/>
          </a:p>
        </p:txBody>
      </p:sp>
    </p:spTree>
    <p:extLst>
      <p:ext uri="{BB962C8B-B14F-4D97-AF65-F5344CB8AC3E}">
        <p14:creationId xmlns:p14="http://schemas.microsoft.com/office/powerpoint/2010/main" val="2656206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let’s talk about what was the leaky Condo Crisis?</a:t>
            </a:r>
          </a:p>
          <a:p>
            <a:r>
              <a:rPr lang="en-CA" b="1" u="sng" dirty="0"/>
              <a:t>End up being an expensive mistake that affected a lot of people</a:t>
            </a:r>
          </a:p>
          <a:p>
            <a:r>
              <a:rPr lang="en-CA" dirty="0"/>
              <a:t>The numbers on Wikipedia indicate that it around $4B and over 30,000 condos were affected</a:t>
            </a:r>
          </a:p>
          <a:p>
            <a:r>
              <a:rPr lang="en-CA" dirty="0"/>
              <a:t>Some of those buildings are still being repaired today, some by </a:t>
            </a:r>
            <a:r>
              <a:rPr lang="en-CA" b="1" u="sng" dirty="0"/>
              <a:t>court order</a:t>
            </a:r>
            <a:r>
              <a:rPr lang="en-CA" dirty="0"/>
              <a:t>, as people have been putting their head in the </a:t>
            </a:r>
            <a:r>
              <a:rPr lang="en-CA" dirty="0" err="1"/>
              <a:t>snd</a:t>
            </a:r>
            <a:r>
              <a:rPr lang="en-CA" dirty="0"/>
              <a:t> for a long time.</a:t>
            </a:r>
          </a:p>
          <a:p>
            <a:r>
              <a:rPr lang="en-CA" dirty="0"/>
              <a:t>And while the lower west coast of </a:t>
            </a:r>
            <a:r>
              <a:rPr lang="en-CA" b="1" u="sng" dirty="0"/>
              <a:t>BC was the epicenter, the problem is not limited to BC</a:t>
            </a:r>
          </a:p>
          <a:p>
            <a:r>
              <a:rPr lang="en-CA" dirty="0"/>
              <a:t>It has appeared in other locations, Some with different climate as well.</a:t>
            </a:r>
          </a:p>
        </p:txBody>
      </p:sp>
      <p:sp>
        <p:nvSpPr>
          <p:cNvPr id="4" name="Slide Number Placeholder 3"/>
          <p:cNvSpPr>
            <a:spLocks noGrp="1"/>
          </p:cNvSpPr>
          <p:nvPr>
            <p:ph type="sldNum" sz="quarter" idx="5"/>
          </p:nvPr>
        </p:nvSpPr>
        <p:spPr/>
        <p:txBody>
          <a:bodyPr/>
          <a:lstStyle/>
          <a:p>
            <a:fld id="{D66446DF-EE4A-4622-B4A9-8568B0E29108}" type="slidenum">
              <a:rPr lang="en-CA" smtClean="0"/>
              <a:t>10</a:t>
            </a:fld>
            <a:endParaRPr lang="en-CA"/>
          </a:p>
        </p:txBody>
      </p:sp>
    </p:spTree>
    <p:extLst>
      <p:ext uri="{BB962C8B-B14F-4D97-AF65-F5344CB8AC3E}">
        <p14:creationId xmlns:p14="http://schemas.microsoft.com/office/powerpoint/2010/main" val="1536369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200" i="0" dirty="0">
                <a:solidFill>
                  <a:srgbClr val="636569"/>
                </a:solidFill>
                <a:latin typeface="Poppins" panose="00000500000000000000" pitchFamily="2" charset="0"/>
                <a:cs typeface="Poppins" panose="00000500000000000000" pitchFamily="2" charset="0"/>
              </a:rPr>
              <a:t>Everybody that experienced the leaky condo crisis from up close, and not even so close, have an opinion on why it happen</a:t>
            </a:r>
          </a:p>
          <a:p>
            <a:pPr>
              <a:buFont typeface="Arial" panose="020B0604020202020204" pitchFamily="34" charset="0"/>
              <a:buNone/>
            </a:pPr>
            <a:r>
              <a:rPr lang="en-US" sz="1200" i="0" dirty="0">
                <a:solidFill>
                  <a:srgbClr val="636569"/>
                </a:solidFill>
                <a:latin typeface="Poppins" panose="00000500000000000000" pitchFamily="2" charset="0"/>
                <a:cs typeface="Poppins" panose="00000500000000000000" pitchFamily="2" charset="0"/>
              </a:rPr>
              <a:t>The list here is the one published in the inquiry report</a:t>
            </a:r>
          </a:p>
          <a:p>
            <a:pPr>
              <a:buFont typeface="Arial" panose="020B0604020202020204" pitchFamily="34" charset="0"/>
              <a:buNone/>
            </a:pPr>
            <a:endParaRPr lang="en-US" sz="1200" i="0" dirty="0">
              <a:solidFill>
                <a:srgbClr val="636569"/>
              </a:solidFill>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636569"/>
                </a:solidFill>
                <a:latin typeface="Poppins" panose="00000500000000000000" pitchFamily="2" charset="0"/>
                <a:cs typeface="Poppins" panose="00000500000000000000" pitchFamily="2" charset="0"/>
              </a:rPr>
              <a:t>Building scientist were few before the leaky condo crisis, there was also a big construction boom (population growth after Expo 86) which led to hiring of inexperience trades, and new products on the market that were not really used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36569"/>
                </a:solidFill>
                <a:latin typeface="Poppins" panose="00000500000000000000" pitchFamily="2" charset="0"/>
                <a:cs typeface="Poppins" panose="00000500000000000000" pitchFamily="2" charset="0"/>
              </a:rPr>
              <a:t>Prior to 1993 in B.C., architects and engineers were not required to certify that the design met the requirements of the building codes, review the quality of construction, or certify that the construction had been performed in accordance with the codes, permitted drawings, and specifications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636569"/>
              </a:solidFill>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36569"/>
                </a:solidFill>
                <a:latin typeface="Poppins" panose="00000500000000000000" pitchFamily="2" charset="0"/>
                <a:cs typeface="Poppins" panose="00000500000000000000" pitchFamily="2" charset="0"/>
              </a:rPr>
              <a:t>AND those were big failures, I mean have you ever hear of structural stucco?  </a:t>
            </a:r>
          </a:p>
          <a:p>
            <a:pPr>
              <a:buFont typeface="Arial" panose="020B0604020202020204" pitchFamily="34" charset="0"/>
              <a:buNone/>
            </a:pPr>
            <a:endParaRPr lang="en-US" sz="1200" i="0" dirty="0">
              <a:solidFill>
                <a:srgbClr val="636569"/>
              </a:solidFill>
              <a:latin typeface="Poppins" panose="00000500000000000000" pitchFamily="2" charset="0"/>
              <a:cs typeface="Poppins" panose="00000500000000000000" pitchFamily="2" charset="0"/>
            </a:endParaRPr>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11</a:t>
            </a:fld>
            <a:endParaRPr lang="en-CA"/>
          </a:p>
        </p:txBody>
      </p:sp>
    </p:spTree>
    <p:extLst>
      <p:ext uri="{BB962C8B-B14F-4D97-AF65-F5344CB8AC3E}">
        <p14:creationId xmlns:p14="http://schemas.microsoft.com/office/powerpoint/2010/main" val="346376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Roboto Medium" panose="02000000000000000000" pitchFamily="2" charset="0"/>
              </a:rPr>
              <a:t>Today it is not so much that the use of a cavity is being questioned, at least not in the lower mainland,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Roboto Medium" panose="02000000000000000000" pitchFamily="2" charset="0"/>
              </a:rPr>
              <a:t>but that many of the </a:t>
            </a:r>
            <a:r>
              <a:rPr lang="en-CA" sz="1200" b="1" u="sng" dirty="0">
                <a:cs typeface="Roboto Medium" panose="02000000000000000000" pitchFamily="2" charset="0"/>
              </a:rPr>
              <a:t>contributing factors identified in the Barrett Inquiry report </a:t>
            </a:r>
            <a:r>
              <a:rPr lang="en-CA" sz="1200" dirty="0">
                <a:cs typeface="Roboto Medium" panose="02000000000000000000" pitchFamily="2" charset="0"/>
              </a:rPr>
              <a:t>are showing their nose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Roboto Medium" panose="02000000000000000000" pitchFamily="2" charset="0"/>
              </a:rPr>
              <a:t>Read the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Roboto Medium" panose="02000000000000000000" pitchFamily="2" charset="0"/>
              </a:rPr>
              <a:t>So it is begging the question, are we seeing history repeating itself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Roboto Medium" panose="02000000000000000000" pitchFamily="2" charset="0"/>
              </a:rPr>
              <a:t>So I hope not but it sure is not reassuring.</a:t>
            </a:r>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12</a:t>
            </a:fld>
            <a:endParaRPr lang="en-CA"/>
          </a:p>
        </p:txBody>
      </p:sp>
    </p:spTree>
    <p:extLst>
      <p:ext uri="{BB962C8B-B14F-4D97-AF65-F5344CB8AC3E}">
        <p14:creationId xmlns:p14="http://schemas.microsoft.com/office/powerpoint/2010/main" val="2869300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next one is more a demonstration of how things can evolve based by building on what was done previously</a:t>
            </a:r>
          </a:p>
        </p:txBody>
      </p:sp>
      <p:sp>
        <p:nvSpPr>
          <p:cNvPr id="4" name="Slide Number Placeholder 3"/>
          <p:cNvSpPr>
            <a:spLocks noGrp="1"/>
          </p:cNvSpPr>
          <p:nvPr>
            <p:ph type="sldNum" sz="quarter" idx="5"/>
          </p:nvPr>
        </p:nvSpPr>
        <p:spPr/>
        <p:txBody>
          <a:bodyPr/>
          <a:lstStyle/>
          <a:p>
            <a:fld id="{D66446DF-EE4A-4622-B4A9-8568B0E29108}" type="slidenum">
              <a:rPr lang="en-CA" smtClean="0"/>
              <a:t>13</a:t>
            </a:fld>
            <a:endParaRPr lang="en-CA"/>
          </a:p>
        </p:txBody>
      </p:sp>
    </p:spTree>
    <p:extLst>
      <p:ext uri="{BB962C8B-B14F-4D97-AF65-F5344CB8AC3E}">
        <p14:creationId xmlns:p14="http://schemas.microsoft.com/office/powerpoint/2010/main" val="825717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a long time, buildings were built of </a:t>
            </a:r>
            <a:r>
              <a:rPr lang="en-CA" b="1" u="sng" dirty="0"/>
              <a:t>stone</a:t>
            </a:r>
            <a:r>
              <a:rPr lang="en-CA" dirty="0"/>
              <a:t>, without any insulation</a:t>
            </a:r>
          </a:p>
          <a:p>
            <a:r>
              <a:rPr lang="en-CA" dirty="0"/>
              <a:t>With the change in construction technics to light framing, cavity started to filled with </a:t>
            </a:r>
            <a:r>
              <a:rPr lang="en-CA" b="1" u="sng" dirty="0"/>
              <a:t>material of convenience</a:t>
            </a:r>
            <a:r>
              <a:rPr lang="en-CA" dirty="0"/>
              <a:t>, like straw or news paper.</a:t>
            </a:r>
          </a:p>
          <a:p>
            <a:r>
              <a:rPr lang="en-CA" dirty="0"/>
              <a:t>Eventually insulation </a:t>
            </a:r>
            <a:r>
              <a:rPr lang="en-CA" b="1" u="sng" dirty="0"/>
              <a:t>materials evolved, especially through the Oil crisis </a:t>
            </a:r>
            <a:r>
              <a:rPr lang="en-CA" b="1" u="sng" dirty="0" err="1"/>
              <a:t>fo</a:t>
            </a:r>
            <a:r>
              <a:rPr lang="en-CA" b="1" u="sng" dirty="0"/>
              <a:t> the 70s</a:t>
            </a:r>
            <a:r>
              <a:rPr lang="en-CA" dirty="0"/>
              <a:t>, and we got better performing insulation that not only provided better </a:t>
            </a:r>
            <a:r>
              <a:rPr lang="en-CA" dirty="0" err="1"/>
              <a:t>insualting</a:t>
            </a:r>
            <a:r>
              <a:rPr lang="en-CA" dirty="0"/>
              <a:t> value per inch but was also resistant to moisture.</a:t>
            </a:r>
          </a:p>
          <a:p>
            <a:r>
              <a:rPr lang="en-CA" dirty="0"/>
              <a:t>And that where </a:t>
            </a:r>
            <a:r>
              <a:rPr lang="en-CA" b="1" u="sng" dirty="0"/>
              <a:t>things stagnated for a bit</a:t>
            </a:r>
            <a:r>
              <a:rPr lang="en-CA" dirty="0"/>
              <a:t>, mostly considering nominal value or limited amount of thermal bridging and </a:t>
            </a:r>
            <a:r>
              <a:rPr lang="en-CA" b="1" u="sng" dirty="0"/>
              <a:t>ignoring the rest because it was too complicated to calculate.</a:t>
            </a:r>
          </a:p>
          <a:p>
            <a:endParaRPr lang="en-CA" b="1" u="sng" dirty="0"/>
          </a:p>
          <a:p>
            <a:r>
              <a:rPr lang="en-CA" dirty="0"/>
              <a:t>The more recent developments in terms of insulation effectiveness,  I am more familiar with not so much because I intensively participated in their development but because I have been sitting beside the guy who has from close to 20years – Patrick Roppel</a:t>
            </a:r>
          </a:p>
          <a:p>
            <a:r>
              <a:rPr lang="en-CA" dirty="0"/>
              <a:t>And somehow it rubbed on me!</a:t>
            </a:r>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14</a:t>
            </a:fld>
            <a:endParaRPr lang="en-CA"/>
          </a:p>
        </p:txBody>
      </p:sp>
    </p:spTree>
    <p:extLst>
      <p:ext uri="{BB962C8B-B14F-4D97-AF65-F5344CB8AC3E}">
        <p14:creationId xmlns:p14="http://schemas.microsoft.com/office/powerpoint/2010/main" val="7249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it comes with understanding insulation effectiveness.</a:t>
            </a:r>
          </a:p>
          <a:p>
            <a:r>
              <a:rPr lang="en-CA" dirty="0"/>
              <a:t>For me, the story starts just </a:t>
            </a:r>
            <a:r>
              <a:rPr lang="en-CA" b="1" u="sng" dirty="0"/>
              <a:t>before the 2010 Vancouver Winter Olympics</a:t>
            </a:r>
            <a:r>
              <a:rPr lang="en-CA" dirty="0"/>
              <a:t>. This was a start of a big </a:t>
            </a:r>
            <a:r>
              <a:rPr lang="en-CA" b="1" u="sng" dirty="0"/>
              <a:t>push for sustainability</a:t>
            </a:r>
            <a:r>
              <a:rPr lang="en-CA" dirty="0"/>
              <a:t>. </a:t>
            </a:r>
          </a:p>
          <a:p>
            <a:endParaRPr lang="en-CA" dirty="0"/>
          </a:p>
          <a:p>
            <a:pPr algn="l"/>
            <a:r>
              <a:rPr lang="en-US" b="0" i="0" dirty="0">
                <a:solidFill>
                  <a:srgbClr val="000000"/>
                </a:solidFill>
                <a:effectLst/>
                <a:latin typeface="Poppins" panose="00000500000000000000" pitchFamily="2" charset="0"/>
              </a:rPr>
              <a:t>The challenge of the day was </a:t>
            </a:r>
            <a:r>
              <a:rPr lang="en-US" b="1" i="0" u="sng" dirty="0">
                <a:solidFill>
                  <a:srgbClr val="000000"/>
                </a:solidFill>
                <a:effectLst/>
                <a:latin typeface="Poppins" panose="00000500000000000000" pitchFamily="2" charset="0"/>
              </a:rPr>
              <a:t>LEED Platinum </a:t>
            </a:r>
            <a:r>
              <a:rPr lang="en-US" b="0" i="0" dirty="0">
                <a:solidFill>
                  <a:srgbClr val="000000"/>
                </a:solidFill>
                <a:effectLst/>
                <a:latin typeface="Poppins" panose="00000500000000000000" pitchFamily="2" charset="0"/>
              </a:rPr>
              <a:t>and how to meet the effective R-values using wall assemblies that were not common at the time. </a:t>
            </a:r>
          </a:p>
          <a:p>
            <a:pPr algn="l"/>
            <a:r>
              <a:rPr lang="en-US" b="0" i="0" u="sng" dirty="0">
                <a:solidFill>
                  <a:srgbClr val="000000"/>
                </a:solidFill>
                <a:effectLst/>
                <a:latin typeface="Poppins" panose="00000500000000000000" pitchFamily="2" charset="0"/>
              </a:rPr>
              <a:t>Up to then </a:t>
            </a:r>
            <a:r>
              <a:rPr lang="en-US" b="1" i="0" u="sng" dirty="0">
                <a:solidFill>
                  <a:srgbClr val="000000"/>
                </a:solidFill>
                <a:effectLst/>
                <a:latin typeface="Poppins" panose="00000500000000000000" pitchFamily="2" charset="0"/>
              </a:rPr>
              <a:t>All buildings were ASHRAE 90.1 prescriptive</a:t>
            </a:r>
            <a:r>
              <a:rPr lang="en-US" b="0" i="0" dirty="0">
                <a:solidFill>
                  <a:srgbClr val="000000"/>
                </a:solidFill>
                <a:effectLst/>
                <a:latin typeface="Poppins" panose="00000500000000000000" pitchFamily="2" charset="0"/>
              </a:rPr>
              <a:t>. Energy modelling and exterior insulated walls for non-</a:t>
            </a:r>
            <a:r>
              <a:rPr lang="en-US" b="0" i="0" dirty="0" err="1">
                <a:solidFill>
                  <a:srgbClr val="000000"/>
                </a:solidFill>
                <a:effectLst/>
                <a:latin typeface="Poppins" panose="00000500000000000000" pitchFamily="2" charset="0"/>
              </a:rPr>
              <a:t>cobustible</a:t>
            </a:r>
            <a:r>
              <a:rPr lang="en-US" b="0" i="0" dirty="0">
                <a:solidFill>
                  <a:srgbClr val="000000"/>
                </a:solidFill>
                <a:effectLst/>
                <a:latin typeface="Poppins" panose="00000500000000000000" pitchFamily="2" charset="0"/>
              </a:rPr>
              <a:t> buildings were not as prevalent as they are today and we did not have proprietary cladding attachment systems with performance backed up with data.</a:t>
            </a:r>
          </a:p>
          <a:p>
            <a:pPr algn="l"/>
            <a:endParaRPr lang="en-US" b="0" i="0" dirty="0">
              <a:solidFill>
                <a:srgbClr val="000000"/>
              </a:solidFill>
              <a:effectLst/>
              <a:latin typeface="Poppins" panose="00000500000000000000" pitchFamily="2" charset="0"/>
            </a:endParaRPr>
          </a:p>
          <a:p>
            <a:pPr algn="l"/>
            <a:r>
              <a:rPr lang="en-US" b="0" i="0" dirty="0">
                <a:solidFill>
                  <a:srgbClr val="000000"/>
                </a:solidFill>
                <a:effectLst/>
                <a:latin typeface="Poppins" panose="00000500000000000000" pitchFamily="2" charset="0"/>
              </a:rPr>
              <a:t>During this era, My Colleague and business partner </a:t>
            </a:r>
            <a:r>
              <a:rPr lang="en-US" b="1" i="0" u="sng" dirty="0">
                <a:solidFill>
                  <a:srgbClr val="000000"/>
                </a:solidFill>
                <a:effectLst/>
                <a:latin typeface="Poppins" panose="00000500000000000000" pitchFamily="2" charset="0"/>
              </a:rPr>
              <a:t>Patrick Roppel was doing the 2D (THERM) thermal analysis </a:t>
            </a:r>
            <a:r>
              <a:rPr lang="en-US" b="0" i="0" dirty="0">
                <a:solidFill>
                  <a:srgbClr val="000000"/>
                </a:solidFill>
                <a:effectLst/>
                <a:latin typeface="Poppins" panose="00000500000000000000" pitchFamily="2" charset="0"/>
              </a:rPr>
              <a:t>to determine how to meet the specified effective R-values. We did not have tables to look up solutions. Every change to the energy model and round of value engineering resulted in many new models, </a:t>
            </a:r>
            <a:r>
              <a:rPr lang="en-US" b="1" i="0" u="sng" dirty="0">
                <a:solidFill>
                  <a:srgbClr val="000000"/>
                </a:solidFill>
                <a:effectLst/>
                <a:latin typeface="Poppins" panose="00000500000000000000" pitchFamily="2" charset="0"/>
              </a:rPr>
              <a:t>a lot of iteration, lots  of effort, clients waiting</a:t>
            </a:r>
            <a:r>
              <a:rPr lang="en-US" b="0" i="0" dirty="0">
                <a:solidFill>
                  <a:srgbClr val="000000"/>
                </a:solidFill>
                <a:effectLst/>
                <a:latin typeface="Poppins" panose="00000500000000000000" pitchFamily="2" charset="0"/>
              </a:rPr>
              <a:t> for answers, and more meetings. </a:t>
            </a:r>
            <a:r>
              <a:rPr lang="en-US" b="1" i="0" u="sng" dirty="0">
                <a:solidFill>
                  <a:srgbClr val="000000"/>
                </a:solidFill>
                <a:effectLst/>
                <a:latin typeface="Poppins" panose="00000500000000000000" pitchFamily="2" charset="0"/>
              </a:rPr>
              <a:t>There needed to be a better way</a:t>
            </a:r>
            <a:r>
              <a:rPr lang="en-US" b="0" i="0" dirty="0">
                <a:solidFill>
                  <a:srgbClr val="000000"/>
                </a:solidFill>
                <a:effectLst/>
                <a:latin typeface="Poppins" panose="00000500000000000000" pitchFamily="2" charset="0"/>
              </a:rPr>
              <a:t>. </a:t>
            </a:r>
          </a:p>
          <a:p>
            <a:pPr algn="l"/>
            <a:endParaRPr lang="en-US" b="0" i="0" dirty="0">
              <a:solidFill>
                <a:srgbClr val="000000"/>
              </a:solidFill>
              <a:effectLst/>
              <a:latin typeface="Poppins" panose="00000500000000000000" pitchFamily="2" charset="0"/>
            </a:endParaRPr>
          </a:p>
          <a:p>
            <a:pPr algn="l"/>
            <a:r>
              <a:rPr lang="en-US" b="0" i="0" dirty="0">
                <a:solidFill>
                  <a:srgbClr val="000000"/>
                </a:solidFill>
                <a:effectLst/>
                <a:latin typeface="Poppins" panose="00000500000000000000" pitchFamily="2" charset="0"/>
              </a:rPr>
              <a:t>That left the question “how can we provide information to the design team, so the team is empowered to make decisions without a fragmented design approach?”. This led to us developing generic solutions, in advance of meetings, for various cladding attachments and insulation levels. We presented the results in a way that aided decision making and reduced the need for project specific analysis.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446DF-EE4A-4622-B4A9-8568B0E2910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90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548C5-E818-DDF0-94F1-B4D203BAF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46360-2157-5A7B-6C60-A428D7D4B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3BC93-E8E6-131C-C6CB-AEDD77AAFF65}"/>
              </a:ext>
            </a:extLst>
          </p:cNvPr>
          <p:cNvSpPr>
            <a:spLocks noGrp="1"/>
          </p:cNvSpPr>
          <p:nvPr>
            <p:ph type="body" idx="1"/>
          </p:nvPr>
        </p:nvSpPr>
        <p:spPr/>
        <p:txBody>
          <a:bodyPr/>
          <a:lstStyle/>
          <a:p>
            <a:r>
              <a:rPr lang="en-US" sz="1600" b="0" i="0" dirty="0">
                <a:solidFill>
                  <a:srgbClr val="000000"/>
                </a:solidFill>
                <a:effectLst/>
                <a:latin typeface="Poppins" panose="00000500000000000000" pitchFamily="2" charset="0"/>
              </a:rPr>
              <a:t>On the footstep of the </a:t>
            </a:r>
            <a:r>
              <a:rPr lang="en-US" sz="1600" b="0" i="0" dirty="0" err="1">
                <a:solidFill>
                  <a:srgbClr val="000000"/>
                </a:solidFill>
                <a:effectLst/>
                <a:latin typeface="Poppins" panose="00000500000000000000" pitchFamily="2" charset="0"/>
              </a:rPr>
              <a:t>olympic</a:t>
            </a:r>
            <a:r>
              <a:rPr lang="en-US" sz="1600" b="0" i="0" dirty="0">
                <a:solidFill>
                  <a:srgbClr val="000000"/>
                </a:solidFill>
                <a:effectLst/>
                <a:latin typeface="Poppins" panose="00000500000000000000" pitchFamily="2" charset="0"/>
              </a:rPr>
              <a:t> village, The team at Morrison Hershfield wrote a paper about the innovation at Olympic village. This work helped us secure a research project </a:t>
            </a:r>
            <a:r>
              <a:rPr lang="en-US" sz="1600" b="0" i="0" dirty="0">
                <a:solidFill>
                  <a:srgbClr val="000000"/>
                </a:solidFill>
                <a:effectLst/>
                <a:latin typeface="Poppins" panose="00000500000000000000" pitchFamily="2" charset="0"/>
                <a:hlinkClick r:id="rId3"/>
              </a:rPr>
              <a:t>ASHRAE 1365-RP</a:t>
            </a:r>
            <a:r>
              <a:rPr lang="en-US" sz="1600" b="0" i="0" dirty="0">
                <a:solidFill>
                  <a:srgbClr val="000000"/>
                </a:solidFill>
                <a:effectLst/>
                <a:latin typeface="Poppins" panose="00000500000000000000" pitchFamily="2" charset="0"/>
              </a:rPr>
              <a:t> that explored the impact of thermal bridging using 3D Thermal modeling. </a:t>
            </a:r>
          </a:p>
          <a:p>
            <a:endParaRPr lang="en-US" sz="1600" b="0" i="0" dirty="0">
              <a:solidFill>
                <a:srgbClr val="000000"/>
              </a:solidFill>
              <a:effectLst/>
              <a:latin typeface="Poppins" panose="00000500000000000000" pitchFamily="2" charset="0"/>
            </a:endParaRPr>
          </a:p>
          <a:p>
            <a:r>
              <a:rPr lang="en-US" sz="1600" b="0" i="0" dirty="0">
                <a:solidFill>
                  <a:srgbClr val="000000"/>
                </a:solidFill>
                <a:effectLst/>
                <a:latin typeface="Poppins" panose="00000500000000000000" pitchFamily="2" charset="0"/>
              </a:rPr>
              <a:t>ASHRAE 1365-RP was the beginning of something a bit more serious than a spread sheet</a:t>
            </a:r>
          </a:p>
          <a:p>
            <a:pPr marL="285750" indent="-285750">
              <a:buFont typeface="Arial" panose="020B0604020202020204" pitchFamily="34" charset="0"/>
              <a:buChar char="•"/>
            </a:pPr>
            <a:r>
              <a:rPr lang="en-US" sz="1600" b="0" i="0" dirty="0">
                <a:solidFill>
                  <a:srgbClr val="000000"/>
                </a:solidFill>
                <a:effectLst/>
                <a:latin typeface="Poppins" panose="00000500000000000000" pitchFamily="2" charset="0"/>
              </a:rPr>
              <a:t>validating the modelling procedures </a:t>
            </a:r>
          </a:p>
          <a:p>
            <a:pPr marL="285750" indent="-285750">
              <a:buFont typeface="Arial" panose="020B0604020202020204" pitchFamily="34" charset="0"/>
              <a:buChar char="•"/>
            </a:pPr>
            <a:r>
              <a:rPr lang="en-US" sz="1600" b="0" i="0" dirty="0">
                <a:solidFill>
                  <a:srgbClr val="000000"/>
                </a:solidFill>
                <a:effectLst/>
                <a:latin typeface="Poppins" panose="00000500000000000000" pitchFamily="2" charset="0"/>
              </a:rPr>
              <a:t>and clearly explaining why North America needed to adopt the concept of linear transmittance. </a:t>
            </a:r>
          </a:p>
          <a:p>
            <a:pPr marL="0" indent="0">
              <a:buFont typeface="Arial" panose="020B0604020202020204" pitchFamily="34" charset="0"/>
              <a:buNone/>
            </a:pPr>
            <a:endParaRPr lang="en-US" sz="1600" b="0" i="0" dirty="0">
              <a:solidFill>
                <a:srgbClr val="000000"/>
              </a:solidFill>
              <a:effectLst/>
              <a:latin typeface="Poppins" panose="00000500000000000000" pitchFamily="2" charset="0"/>
            </a:endParaRPr>
          </a:p>
          <a:p>
            <a:pPr marL="0" indent="0">
              <a:buFont typeface="Arial" panose="020B0604020202020204" pitchFamily="34" charset="0"/>
              <a:buNone/>
            </a:pPr>
            <a:r>
              <a:rPr lang="en-US" sz="1600" b="0" i="0" dirty="0">
                <a:solidFill>
                  <a:srgbClr val="000000"/>
                </a:solidFill>
                <a:effectLst/>
                <a:latin typeface="Poppins" panose="00000500000000000000" pitchFamily="2" charset="0"/>
              </a:rPr>
              <a:t>The work done for ASHRAE 1365-RP and subsequent efforts to increase awareness led to the first BETB Guide, which had a BC focus.</a:t>
            </a:r>
          </a:p>
          <a:p>
            <a:endParaRPr lang="en-US" sz="1600" b="0" i="0" dirty="0">
              <a:solidFill>
                <a:srgbClr val="000000"/>
              </a:solidFill>
              <a:effectLst/>
              <a:latin typeface="Poppins" panose="00000500000000000000" pitchFamily="2" charset="0"/>
            </a:endParaRPr>
          </a:p>
          <a:p>
            <a:r>
              <a:rPr lang="en-US" sz="1600" b="1" i="0" u="sng" dirty="0">
                <a:solidFill>
                  <a:srgbClr val="000000"/>
                </a:solidFill>
                <a:effectLst/>
                <a:latin typeface="Poppins" panose="00000500000000000000" pitchFamily="2" charset="0"/>
              </a:rPr>
              <a:t>Mind set at that time for Patrick “I don’t plan to make this my career”!!</a:t>
            </a:r>
            <a:endParaRPr lang="en-CA" sz="1600" b="1" u="sng" dirty="0"/>
          </a:p>
        </p:txBody>
      </p:sp>
      <p:sp>
        <p:nvSpPr>
          <p:cNvPr id="4" name="Slide Number Placeholder 3">
            <a:extLst>
              <a:ext uri="{FF2B5EF4-FFF2-40B4-BE49-F238E27FC236}">
                <a16:creationId xmlns:a16="http://schemas.microsoft.com/office/drawing/2014/main" id="{49968FDE-D7E6-3B56-3EE3-05A73C6BE8FD}"/>
              </a:ext>
            </a:extLst>
          </p:cNvPr>
          <p:cNvSpPr>
            <a:spLocks noGrp="1"/>
          </p:cNvSpPr>
          <p:nvPr>
            <p:ph type="sldNum" sz="quarter" idx="5"/>
          </p:nvPr>
        </p:nvSpPr>
        <p:spPr/>
        <p:txBody>
          <a:bodyPr/>
          <a:lstStyle/>
          <a:p>
            <a:fld id="{D66446DF-EE4A-4622-B4A9-8568B0E29108}" type="slidenum">
              <a:rPr lang="en-CA" smtClean="0"/>
              <a:t>16</a:t>
            </a:fld>
            <a:endParaRPr lang="en-CA"/>
          </a:p>
        </p:txBody>
      </p:sp>
    </p:spTree>
    <p:extLst>
      <p:ext uri="{BB962C8B-B14F-4D97-AF65-F5344CB8AC3E}">
        <p14:creationId xmlns:p14="http://schemas.microsoft.com/office/powerpoint/2010/main" val="1283168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53CC0-B068-6E8E-C65E-3D32EEDF6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B495A-6346-1536-4DFB-644FF53A8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D971F-0C8D-33F8-7C40-F5145249506F}"/>
              </a:ext>
            </a:extLst>
          </p:cNvPr>
          <p:cNvSpPr>
            <a:spLocks noGrp="1"/>
          </p:cNvSpPr>
          <p:nvPr>
            <p:ph type="body" idx="1"/>
          </p:nvPr>
        </p:nvSpPr>
        <p:spPr/>
        <p:txBody>
          <a:bodyPr/>
          <a:lstStyle/>
          <a:p>
            <a:r>
              <a:rPr lang="en-US" b="0" i="0" dirty="0">
                <a:solidFill>
                  <a:srgbClr val="000000"/>
                </a:solidFill>
                <a:effectLst/>
                <a:latin typeface="Poppins" panose="00000500000000000000" pitchFamily="2" charset="0"/>
              </a:rPr>
              <a:t>While trying to gather funding for a bigger body of work like the BETBG,</a:t>
            </a:r>
          </a:p>
          <a:p>
            <a:r>
              <a:rPr lang="en-US" b="0" i="0" dirty="0">
                <a:solidFill>
                  <a:srgbClr val="000000"/>
                </a:solidFill>
                <a:effectLst/>
                <a:latin typeface="Poppins" panose="00000500000000000000" pitchFamily="2" charset="0"/>
              </a:rPr>
              <a:t>The ASHRAE 1365 research project was followed up with some key documents that was breaking down the work in smaller packets </a:t>
            </a:r>
          </a:p>
          <a:p>
            <a:r>
              <a:rPr lang="en-US" b="0" i="0" dirty="0">
                <a:solidFill>
                  <a:srgbClr val="000000"/>
                </a:solidFill>
                <a:effectLst/>
                <a:latin typeface="Poppins" panose="00000500000000000000" pitchFamily="2" charset="0"/>
              </a:rPr>
              <a:t>Those publications provided information as to the performance expected of more complicated assemblies.</a:t>
            </a:r>
          </a:p>
          <a:p>
            <a:r>
              <a:rPr lang="en-US" b="0" i="0" dirty="0">
                <a:solidFill>
                  <a:srgbClr val="000000"/>
                </a:solidFill>
                <a:effectLst/>
                <a:latin typeface="Poppins" panose="00000500000000000000" pitchFamily="2" charset="0"/>
              </a:rPr>
              <a:t>2 of them prove to be quite well received:</a:t>
            </a:r>
          </a:p>
          <a:p>
            <a:pPr marL="171450" indent="-171450">
              <a:buFont typeface="Arial" panose="020B0604020202020204" pitchFamily="34" charset="0"/>
              <a:buChar char="•"/>
            </a:pPr>
            <a:r>
              <a:rPr lang="en-US" b="0" i="0" dirty="0">
                <a:solidFill>
                  <a:srgbClr val="000000"/>
                </a:solidFill>
                <a:effectLst/>
                <a:latin typeface="Poppins" panose="00000500000000000000" pitchFamily="2" charset="0"/>
              </a:rPr>
              <a:t>Cladding attachment </a:t>
            </a:r>
          </a:p>
          <a:p>
            <a:pPr marL="171450" indent="-171450">
              <a:buFont typeface="Arial" panose="020B0604020202020204" pitchFamily="34" charset="0"/>
              <a:buChar char="•"/>
            </a:pPr>
            <a:r>
              <a:rPr lang="en-US" b="0" i="0" dirty="0">
                <a:solidFill>
                  <a:srgbClr val="000000"/>
                </a:solidFill>
                <a:effectLst/>
                <a:latin typeface="Poppins" panose="00000500000000000000" pitchFamily="2" charset="0"/>
              </a:rPr>
              <a:t>Curtain wall </a:t>
            </a:r>
            <a:r>
              <a:rPr lang="en-US" b="0" i="0" dirty="0" err="1">
                <a:solidFill>
                  <a:srgbClr val="000000"/>
                </a:solidFill>
                <a:effectLst/>
                <a:latin typeface="Poppins" panose="00000500000000000000" pitchFamily="2" charset="0"/>
              </a:rPr>
              <a:t>backpan</a:t>
            </a:r>
            <a:endParaRPr lang="en-US" b="0" i="0" dirty="0">
              <a:solidFill>
                <a:srgbClr val="000000"/>
              </a:solidFill>
              <a:effectLst/>
              <a:latin typeface="Poppins" panose="00000500000000000000" pitchFamily="2" charset="0"/>
            </a:endParaRPr>
          </a:p>
          <a:p>
            <a:pPr marL="171450" indent="-171450">
              <a:buFont typeface="Arial" panose="020B0604020202020204" pitchFamily="34" charset="0"/>
              <a:buChar char="•"/>
            </a:pPr>
            <a:endParaRPr lang="en-US" b="0" i="0" dirty="0">
              <a:solidFill>
                <a:srgbClr val="000000"/>
              </a:solidFill>
              <a:effectLst/>
              <a:latin typeface="Poppins" panose="00000500000000000000" pitchFamily="2" charset="0"/>
            </a:endParaRPr>
          </a:p>
          <a:p>
            <a:endParaRPr lang="en-CA" dirty="0"/>
          </a:p>
        </p:txBody>
      </p:sp>
      <p:sp>
        <p:nvSpPr>
          <p:cNvPr id="4" name="Slide Number Placeholder 3">
            <a:extLst>
              <a:ext uri="{FF2B5EF4-FFF2-40B4-BE49-F238E27FC236}">
                <a16:creationId xmlns:a16="http://schemas.microsoft.com/office/drawing/2014/main" id="{CA9107EA-EE46-CABD-39BF-19781D72A3E9}"/>
              </a:ext>
            </a:extLst>
          </p:cNvPr>
          <p:cNvSpPr>
            <a:spLocks noGrp="1"/>
          </p:cNvSpPr>
          <p:nvPr>
            <p:ph type="sldNum" sz="quarter" idx="5"/>
          </p:nvPr>
        </p:nvSpPr>
        <p:spPr/>
        <p:txBody>
          <a:bodyPr/>
          <a:lstStyle/>
          <a:p>
            <a:fld id="{D66446DF-EE4A-4622-B4A9-8568B0E29108}" type="slidenum">
              <a:rPr lang="en-CA" smtClean="0"/>
              <a:t>17</a:t>
            </a:fld>
            <a:endParaRPr lang="en-CA"/>
          </a:p>
        </p:txBody>
      </p:sp>
    </p:spTree>
    <p:extLst>
      <p:ext uri="{BB962C8B-B14F-4D97-AF65-F5344CB8AC3E}">
        <p14:creationId xmlns:p14="http://schemas.microsoft.com/office/powerpoint/2010/main" val="1844747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those publications helped paved the way to the BETBG, And that was a game changer for the local market</a:t>
            </a:r>
          </a:p>
          <a:p>
            <a:r>
              <a:rPr lang="en-CA" b="1" u="sng" dirty="0"/>
              <a:t>It was the tool that we needed to help everybody accept that things were going to change</a:t>
            </a:r>
          </a:p>
          <a:p>
            <a:endParaRPr lang="en-CA" b="1" u="sng" dirty="0"/>
          </a:p>
          <a:p>
            <a:pPr marL="171450" indent="-171450">
              <a:buFont typeface="Arial" panose="020B0604020202020204" pitchFamily="34" charset="0"/>
              <a:buChar char="•"/>
            </a:pPr>
            <a:r>
              <a:rPr lang="en-CA" dirty="0"/>
              <a:t>First it change the way envelope thermal performance was calculated – now we were looking at considering not only clear field value but linear and point transmittances of the details in the overall U value…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It also provided hundreds of different assemblies and details with the associated transmittances, and it </a:t>
            </a:r>
            <a:r>
              <a:rPr lang="en-US" dirty="0"/>
              <a:t>made it easier to account for interface details</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The </a:t>
            </a:r>
            <a:r>
              <a:rPr lang="en-CA" b="1" u="sng" dirty="0"/>
              <a:t>first edition was like 600pages </a:t>
            </a:r>
            <a:r>
              <a:rPr lang="en-CA" dirty="0"/>
              <a:t>mostly because of all those detail pages. </a:t>
            </a:r>
          </a:p>
          <a:p>
            <a:pPr marL="0" indent="0">
              <a:buFont typeface="Arial" panose="020B0604020202020204" pitchFamily="34" charset="0"/>
              <a:buNone/>
            </a:pPr>
            <a:r>
              <a:rPr lang="en-CA" b="1" u="sng" dirty="0"/>
              <a:t>Having that information available was critical to the success of the methodology </a:t>
            </a:r>
            <a:r>
              <a:rPr lang="en-CA" dirty="0"/>
              <a:t>and it soon was incorporated in codes as a compliance </a:t>
            </a:r>
            <a:r>
              <a:rPr lang="en-CA" b="1" u="sng" dirty="0"/>
              <a:t>requirement</a:t>
            </a:r>
          </a:p>
          <a:p>
            <a:pPr marL="0" indent="0">
              <a:buFont typeface="Arial" panose="020B0604020202020204" pitchFamily="34" charset="0"/>
              <a:buNone/>
            </a:pPr>
            <a:r>
              <a:rPr lang="en-CA" dirty="0"/>
              <a:t> </a:t>
            </a:r>
          </a:p>
          <a:p>
            <a:endParaRPr lang="en-CA" dirty="0"/>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18</a:t>
            </a:fld>
            <a:endParaRPr lang="en-CA"/>
          </a:p>
        </p:txBody>
      </p:sp>
    </p:spTree>
    <p:extLst>
      <p:ext uri="{BB962C8B-B14F-4D97-AF65-F5344CB8AC3E}">
        <p14:creationId xmlns:p14="http://schemas.microsoft.com/office/powerpoint/2010/main" val="4213754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goes into calculating an overall thermal performance and how much does it matter?</a:t>
            </a:r>
          </a:p>
          <a:p>
            <a:endParaRPr lang="en-US" dirty="0"/>
          </a:p>
          <a:p>
            <a:r>
              <a:rPr lang="en-US" dirty="0"/>
              <a:t>For the </a:t>
            </a:r>
            <a:r>
              <a:rPr lang="en-US" b="1" u="sng" dirty="0"/>
              <a:t>opaque wall as an example</a:t>
            </a:r>
            <a:r>
              <a:rPr lang="en-US" dirty="0"/>
              <a:t>, </a:t>
            </a:r>
          </a:p>
          <a:p>
            <a:endParaRPr lang="en-US" dirty="0"/>
          </a:p>
          <a:p>
            <a:r>
              <a:rPr lang="en-US" b="1" u="sng" dirty="0"/>
              <a:t>What quickly become evident is that a lot of the heat lost was happening at the details</a:t>
            </a:r>
            <a:r>
              <a:rPr lang="en-US" dirty="0"/>
              <a:t>. </a:t>
            </a:r>
          </a:p>
          <a:p>
            <a:r>
              <a:rPr lang="en-US" dirty="0"/>
              <a:t>For the overall opaque wall value…CLICK the details could represent from 30% in the best scenario to 70% of the heat lost if the TB was not mitigated.  It showed how the interface details made a big impact if unmitigated </a:t>
            </a:r>
          </a:p>
          <a:p>
            <a:r>
              <a:rPr lang="en-US" dirty="0"/>
              <a:t>CLICK </a:t>
            </a:r>
          </a:p>
          <a:p>
            <a:r>
              <a:rPr lang="en-US" b="1" u="sng" dirty="0"/>
              <a:t>And we also quickly realized that the window perimeter was a huge part of that heat lost</a:t>
            </a:r>
            <a:r>
              <a:rPr lang="en-US" dirty="0"/>
              <a:t>, something that was rarely considered until then</a:t>
            </a:r>
          </a:p>
          <a:p>
            <a:endParaRPr lang="en-US" dirty="0"/>
          </a:p>
          <a:p>
            <a:endParaRPr lang="en-US" dirty="0"/>
          </a:p>
        </p:txBody>
      </p:sp>
      <p:sp>
        <p:nvSpPr>
          <p:cNvPr id="4" name="Slide Number Placeholder 3"/>
          <p:cNvSpPr>
            <a:spLocks noGrp="1"/>
          </p:cNvSpPr>
          <p:nvPr>
            <p:ph type="sldNum" sz="quarter" idx="5"/>
          </p:nvPr>
        </p:nvSpPr>
        <p:spPr/>
        <p:txBody>
          <a:bodyPr/>
          <a:lstStyle/>
          <a:p>
            <a:fld id="{D66446DF-EE4A-4622-B4A9-8568B0E29108}" type="slidenum">
              <a:rPr lang="en-CA" smtClean="0"/>
              <a:t>19</a:t>
            </a:fld>
            <a:endParaRPr lang="en-CA"/>
          </a:p>
        </p:txBody>
      </p:sp>
    </p:spTree>
    <p:extLst>
      <p:ext uri="{BB962C8B-B14F-4D97-AF65-F5344CB8AC3E}">
        <p14:creationId xmlns:p14="http://schemas.microsoft.com/office/powerpoint/2010/main" val="241157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Tell them about the invitation to speak – </a:t>
            </a:r>
            <a:r>
              <a:rPr lang="en-CA" dirty="0" err="1"/>
              <a:t>Flatered</a:t>
            </a:r>
            <a:r>
              <a:rPr lang="en-CA" dirty="0"/>
              <a:t> but a little bit anxious</a:t>
            </a:r>
          </a:p>
          <a:p>
            <a:r>
              <a:rPr lang="en-CA" dirty="0"/>
              <a:t>Coming up with something quickly and sending it off not to change my mind</a:t>
            </a:r>
          </a:p>
          <a:p>
            <a:r>
              <a:rPr lang="en-CA" dirty="0"/>
              <a:t>Then opening the agenda and reading what I sent!!</a:t>
            </a:r>
          </a:p>
          <a:p>
            <a:r>
              <a:rPr lang="en-CA" dirty="0"/>
              <a:t>Who do I think I am?  I don’t have those answers</a:t>
            </a:r>
          </a:p>
          <a:p>
            <a:endParaRPr lang="en-CA" dirty="0"/>
          </a:p>
          <a:p>
            <a:r>
              <a:rPr lang="en-US" dirty="0"/>
              <a:t>The whole thing led to a lot of thinking </a:t>
            </a:r>
          </a:p>
          <a:p>
            <a:r>
              <a:rPr lang="en-US" dirty="0"/>
              <a:t>Also had the opportunity to talk with a few people, about things we don’t stop and think about very often. </a:t>
            </a:r>
          </a:p>
          <a:p>
            <a:r>
              <a:rPr lang="en-US" dirty="0"/>
              <a:t>The more I thought and talked with those people , the more something started to take shape, </a:t>
            </a:r>
          </a:p>
          <a:p>
            <a:r>
              <a:rPr lang="en-US" dirty="0"/>
              <a:t>So if you allow me to wonder a little, I am hoping I can bring it back to a few take aways</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2</a:t>
            </a:fld>
            <a:endParaRPr lang="en-CA"/>
          </a:p>
        </p:txBody>
      </p:sp>
    </p:spTree>
    <p:extLst>
      <p:ext uri="{BB962C8B-B14F-4D97-AF65-F5344CB8AC3E}">
        <p14:creationId xmlns:p14="http://schemas.microsoft.com/office/powerpoint/2010/main" val="3730411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Success and many more details lead to the </a:t>
            </a:r>
            <a:r>
              <a:rPr lang="en-CA" b="1" u="sng" dirty="0"/>
              <a:t>need to find a new platform</a:t>
            </a:r>
            <a:r>
              <a:rPr lang="en-CA" dirty="0"/>
              <a:t>.</a:t>
            </a:r>
          </a:p>
          <a:p>
            <a:endParaRPr lang="en-CA" dirty="0"/>
          </a:p>
          <a:p>
            <a:r>
              <a:rPr lang="en-CA" dirty="0"/>
              <a:t>Make the information accessible and have the technical background available if someone wants to really dig into the numbers.</a:t>
            </a:r>
          </a:p>
          <a:p>
            <a:endParaRPr lang="en-CA" dirty="0"/>
          </a:p>
          <a:p>
            <a:r>
              <a:rPr lang="en-CA" b="1" u="sng" dirty="0"/>
              <a:t>Thermal Envelope has outgrown the PDF version of the BETB Guide</a:t>
            </a:r>
            <a:r>
              <a:rPr lang="en-CA" dirty="0"/>
              <a:t>.</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Poppins Light" panose="00000400000000000000" pitchFamily="2" charset="0"/>
                <a:ea typeface="+mn-ea"/>
                <a:cs typeface="Poppins Light" panose="00000400000000000000" pitchFamily="2" charset="0"/>
              </a:rPr>
              <a:t>Increased expectations for data and inclusion in database</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DF00F-FF35-40BE-9198-5443E6A52D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759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database like Thermalenvelope.ca is useful not just when you are trying to evaluates the performance of a design building</a:t>
            </a:r>
          </a:p>
          <a:p>
            <a:r>
              <a:rPr lang="en-CA" dirty="0"/>
              <a:t>But also at an early stage to understand what details or design approach could be better to the overall performance of the envelope</a:t>
            </a:r>
          </a:p>
          <a:p>
            <a:r>
              <a:rPr lang="en-CA" dirty="0"/>
              <a:t>and making good decision early on is better than having to redesign late</a:t>
            </a:r>
          </a:p>
        </p:txBody>
      </p:sp>
      <p:sp>
        <p:nvSpPr>
          <p:cNvPr id="4" name="Slide Number Placeholder 3"/>
          <p:cNvSpPr>
            <a:spLocks noGrp="1"/>
          </p:cNvSpPr>
          <p:nvPr>
            <p:ph type="sldNum" sz="quarter" idx="5"/>
          </p:nvPr>
        </p:nvSpPr>
        <p:spPr/>
        <p:txBody>
          <a:bodyPr/>
          <a:lstStyle/>
          <a:p>
            <a:fld id="{D66446DF-EE4A-4622-B4A9-8568B0E29108}" type="slidenum">
              <a:rPr lang="en-CA" smtClean="0"/>
              <a:t>21</a:t>
            </a:fld>
            <a:endParaRPr lang="en-CA"/>
          </a:p>
        </p:txBody>
      </p:sp>
    </p:spTree>
    <p:extLst>
      <p:ext uri="{BB962C8B-B14F-4D97-AF65-F5344CB8AC3E}">
        <p14:creationId xmlns:p14="http://schemas.microsoft.com/office/powerpoint/2010/main" val="1243089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With good tools </a:t>
            </a:r>
            <a:r>
              <a:rPr lang="en-CA" dirty="0"/>
              <a:t>and method to evaluate thermal performance, </a:t>
            </a:r>
          </a:p>
          <a:p>
            <a:r>
              <a:rPr lang="en-CA" dirty="0"/>
              <a:t>there was </a:t>
            </a:r>
            <a:r>
              <a:rPr lang="en-CA" b="1" u="sng" dirty="0"/>
              <a:t>one less obstacle to acceptance of new compliance method </a:t>
            </a:r>
          </a:p>
          <a:p>
            <a:r>
              <a:rPr lang="en-CA" dirty="0"/>
              <a:t>Getting people to understand where things are going and why, and that everyone will be in the same boat but can plan was I think one of the element to reduced opposition.</a:t>
            </a:r>
          </a:p>
          <a:p>
            <a:endParaRPr lang="en-CA" dirty="0"/>
          </a:p>
          <a:p>
            <a:r>
              <a:rPr lang="en-CA" b="1" dirty="0"/>
              <a:t>The idea was to present an incremental approach to improving buildings.</a:t>
            </a:r>
          </a:p>
          <a:p>
            <a:r>
              <a:rPr lang="en-CA" dirty="0"/>
              <a:t>now from the get go, different </a:t>
            </a:r>
            <a:r>
              <a:rPr lang="en-CA" b="1" u="sng" dirty="0"/>
              <a:t>municipally could adopt different level </a:t>
            </a:r>
            <a:r>
              <a:rPr lang="en-CA" dirty="0"/>
              <a:t>of the step Code and many chose to jump right in often allowing a lower step, like step 2 if a LCES was part of the equation, otherwise they would require step 3.</a:t>
            </a:r>
          </a:p>
          <a:p>
            <a:r>
              <a:rPr lang="en-CA" dirty="0"/>
              <a:t>But the first few step are somewhat easy </a:t>
            </a:r>
          </a:p>
          <a:p>
            <a:pPr marL="171450" indent="-171450">
              <a:buFontTx/>
              <a:buChar char="-"/>
            </a:pPr>
            <a:r>
              <a:rPr lang="en-CA" dirty="0"/>
              <a:t>Put in a good HRV and you are at step 2</a:t>
            </a:r>
          </a:p>
          <a:p>
            <a:pPr marL="171450" indent="-171450">
              <a:buFontTx/>
              <a:buChar char="-"/>
            </a:pPr>
            <a:r>
              <a:rPr lang="en-CA" dirty="0"/>
              <a:t>Reduce your window wall ratio to something reasonable and Improve your envelope a bit and you are at step3</a:t>
            </a:r>
          </a:p>
          <a:p>
            <a:endParaRPr lang="en-CA" dirty="0"/>
          </a:p>
          <a:p>
            <a:r>
              <a:rPr lang="en-CA" dirty="0"/>
              <a:t>But the last step, to net zero ready or 80% better to where we were in 2018, is a big step, I would venture to say </a:t>
            </a:r>
            <a:r>
              <a:rPr lang="en-CA" dirty="0" err="1"/>
              <a:t>expodentially</a:t>
            </a:r>
            <a:r>
              <a:rPr lang="en-CA" dirty="0"/>
              <a:t> more difficult and seeing that even with step 3 some projects are struggling and find that the cost added (wrongly or rightly) are putting pressure on slowing down the process.  it will be interesting to see the time frame in which the last step will be implemented.</a:t>
            </a:r>
          </a:p>
        </p:txBody>
      </p:sp>
      <p:sp>
        <p:nvSpPr>
          <p:cNvPr id="4" name="Slide Number Placeholder 3"/>
          <p:cNvSpPr>
            <a:spLocks noGrp="1"/>
          </p:cNvSpPr>
          <p:nvPr>
            <p:ph type="sldNum" sz="quarter" idx="5"/>
          </p:nvPr>
        </p:nvSpPr>
        <p:spPr/>
        <p:txBody>
          <a:bodyPr/>
          <a:lstStyle/>
          <a:p>
            <a:fld id="{D66446DF-EE4A-4622-B4A9-8568B0E29108}" type="slidenum">
              <a:rPr lang="en-CA" smtClean="0"/>
              <a:t>22</a:t>
            </a:fld>
            <a:endParaRPr lang="en-CA"/>
          </a:p>
        </p:txBody>
      </p:sp>
    </p:spTree>
    <p:extLst>
      <p:ext uri="{BB962C8B-B14F-4D97-AF65-F5344CB8AC3E}">
        <p14:creationId xmlns:p14="http://schemas.microsoft.com/office/powerpoint/2010/main" val="1250229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That brings the question?</a:t>
            </a:r>
          </a:p>
          <a:p>
            <a:r>
              <a:rPr lang="en-CA" dirty="0"/>
              <a:t>Or ultimately is it a lofty goal that still serve a purpose to inch towards it?</a:t>
            </a:r>
          </a:p>
          <a:p>
            <a:r>
              <a:rPr lang="en-CA" dirty="0" err="1"/>
              <a:t>Wheter</a:t>
            </a:r>
            <a:r>
              <a:rPr lang="en-CA" dirty="0"/>
              <a:t> it is one or the other, don’t they both serve a goal – Getting better and not stopping to improving</a:t>
            </a:r>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23</a:t>
            </a:fld>
            <a:endParaRPr lang="en-CA"/>
          </a:p>
        </p:txBody>
      </p:sp>
    </p:spTree>
    <p:extLst>
      <p:ext uri="{BB962C8B-B14F-4D97-AF65-F5344CB8AC3E}">
        <p14:creationId xmlns:p14="http://schemas.microsoft.com/office/powerpoint/2010/main" val="250033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another I think we should talk about a little…</a:t>
            </a:r>
          </a:p>
        </p:txBody>
      </p:sp>
      <p:sp>
        <p:nvSpPr>
          <p:cNvPr id="4" name="Slide Number Placeholder 3"/>
          <p:cNvSpPr>
            <a:spLocks noGrp="1"/>
          </p:cNvSpPr>
          <p:nvPr>
            <p:ph type="sldNum" sz="quarter" idx="5"/>
          </p:nvPr>
        </p:nvSpPr>
        <p:spPr/>
        <p:txBody>
          <a:bodyPr/>
          <a:lstStyle/>
          <a:p>
            <a:fld id="{D66446DF-EE4A-4622-B4A9-8568B0E29108}" type="slidenum">
              <a:rPr lang="en-CA" smtClean="0"/>
              <a:t>24</a:t>
            </a:fld>
            <a:endParaRPr lang="en-CA"/>
          </a:p>
        </p:txBody>
      </p:sp>
    </p:spTree>
    <p:extLst>
      <p:ext uri="{BB962C8B-B14F-4D97-AF65-F5344CB8AC3E}">
        <p14:creationId xmlns:p14="http://schemas.microsoft.com/office/powerpoint/2010/main" val="2966832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history of air barriers can be traced to the early 70's during the energy crisis. </a:t>
            </a:r>
          </a:p>
          <a:p>
            <a:r>
              <a:rPr lang="en-US" sz="1200" b="1" i="0" u="sng" kern="1200" dirty="0">
                <a:solidFill>
                  <a:schemeClr val="tx1"/>
                </a:solidFill>
                <a:effectLst/>
                <a:latin typeface="+mn-lt"/>
                <a:ea typeface="+mn-ea"/>
                <a:cs typeface="+mn-cs"/>
              </a:rPr>
              <a:t>Building professionals were looking for ways to make buildings more energy efficient and eventually realized this could be achieved by stopping uncontrolled air leakage through the building envelope. The term "air barrier" was quickly adopted</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Air Barriers were first incorporated into the National Building Code of Canada in 1986. In the United States, It come a little bit later, with the first state adopting in 2001.</a:t>
            </a:r>
          </a:p>
          <a:p>
            <a:endParaRPr lang="en-US"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25</a:t>
            </a:fld>
            <a:endParaRPr lang="en-CA"/>
          </a:p>
        </p:txBody>
      </p:sp>
    </p:spTree>
    <p:extLst>
      <p:ext uri="{BB962C8B-B14F-4D97-AF65-F5344CB8AC3E}">
        <p14:creationId xmlns:p14="http://schemas.microsoft.com/office/powerpoint/2010/main" val="567089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A4B8B-B54F-FFF9-DBC9-BB910BF72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104A4-2797-AD83-964F-8AADD2B5F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F0877-7443-FC63-5D96-4A18BA40B154}"/>
              </a:ext>
            </a:extLst>
          </p:cNvPr>
          <p:cNvSpPr>
            <a:spLocks noGrp="1"/>
          </p:cNvSpPr>
          <p:nvPr>
            <p:ph type="body" idx="1"/>
          </p:nvPr>
        </p:nvSpPr>
        <p:spPr/>
        <p:txBody>
          <a:bodyPr/>
          <a:lstStyle/>
          <a:p>
            <a:r>
              <a:rPr lang="en-CA" dirty="0"/>
              <a:t>Canada was certainly at the forefront of the air barrier implementation and the Saskatchewan Conservation house was first in line.  There was of course more to it than air tightness but in an article I found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Harold Orr, one of the lead engineers on the committee that pioneered the Saskatchewan Conservation House was asked to reflect on the different stages of the development of energy-efficient housing in Canada</a:t>
            </a:r>
            <a:r>
              <a:rPr lang="en-US" sz="1200" dirty="0"/>
              <a:t>. And these are the 4 stages he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Read the stages Stage 1</a:t>
            </a:r>
          </a:p>
          <a:p>
            <a:r>
              <a:rPr lang="en-US" sz="1200" dirty="0"/>
              <a:t>- </a:t>
            </a:r>
            <a:r>
              <a:rPr lang="en-US" sz="1200" b="0" i="0" kern="1200" dirty="0">
                <a:solidFill>
                  <a:schemeClr val="tx1"/>
                </a:solidFill>
                <a:effectLst/>
                <a:latin typeface="+mn-lt"/>
                <a:ea typeface="+mn-ea"/>
                <a:cs typeface="+mn-cs"/>
              </a:rPr>
              <a:t>The first stage, measuring air leakage, was problematic. Prior to this time, there were </a:t>
            </a:r>
            <a:r>
              <a:rPr lang="en-US" sz="1200" b="1" i="0" u="sng" kern="1200" dirty="0">
                <a:solidFill>
                  <a:schemeClr val="tx1"/>
                </a:solidFill>
                <a:effectLst/>
                <a:latin typeface="+mn-lt"/>
                <a:ea typeface="+mn-ea"/>
                <a:cs typeface="+mn-cs"/>
              </a:rPr>
              <a:t>no accurate methods of measuring air </a:t>
            </a:r>
            <a:r>
              <a:rPr lang="en-US" sz="1200" b="0" i="0" kern="1200" dirty="0">
                <a:solidFill>
                  <a:schemeClr val="tx1"/>
                </a:solidFill>
                <a:effectLst/>
                <a:latin typeface="+mn-lt"/>
                <a:ea typeface="+mn-ea"/>
                <a:cs typeface="+mn-cs"/>
              </a:rPr>
              <a:t>leakage in homes. Mr. Orr’s professor, Dr. George Green, suggested to Harold that he should design and build an instrument to measure infiltration in buildings for his master’s thesis. Harold </a:t>
            </a:r>
            <a:r>
              <a:rPr lang="en-US" sz="1200" b="1" i="0" u="sng" kern="1200" dirty="0">
                <a:solidFill>
                  <a:schemeClr val="tx1"/>
                </a:solidFill>
                <a:effectLst/>
                <a:latin typeface="+mn-lt"/>
                <a:ea typeface="+mn-ea"/>
                <a:cs typeface="+mn-cs"/>
              </a:rPr>
              <a:t>started by injecting into houses tracer </a:t>
            </a:r>
            <a:r>
              <a:rPr lang="en-US" sz="1200" b="1" i="0" u="none" kern="1200" dirty="0">
                <a:solidFill>
                  <a:schemeClr val="tx1"/>
                </a:solidFill>
                <a:effectLst/>
                <a:latin typeface="+mn-lt"/>
                <a:ea typeface="+mn-ea"/>
                <a:cs typeface="+mn-cs"/>
              </a:rPr>
              <a:t>gases (helium and </a:t>
            </a:r>
            <a:r>
              <a:rPr lang="en-US" sz="1200" b="1" i="0" u="none" kern="1200" dirty="0" err="1">
                <a:solidFill>
                  <a:schemeClr val="tx1"/>
                </a:solidFill>
                <a:effectLst/>
                <a:latin typeface="+mn-lt"/>
                <a:ea typeface="+mn-ea"/>
                <a:cs typeface="+mn-cs"/>
              </a:rPr>
              <a:t>sulphur</a:t>
            </a:r>
            <a:r>
              <a:rPr lang="en-US" sz="1200" b="1" i="0" u="none" kern="1200" dirty="0">
                <a:solidFill>
                  <a:schemeClr val="tx1"/>
                </a:solidFill>
                <a:effectLst/>
                <a:latin typeface="+mn-lt"/>
                <a:ea typeface="+mn-ea"/>
                <a:cs typeface="+mn-cs"/>
              </a:rPr>
              <a:t> hexafluoride) and, with the aid of some expensive gas detectors, he began measuring how quickly the air was changing in the house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Not practical </a:t>
            </a:r>
            <a:r>
              <a:rPr lang="en-US" sz="1200" b="0" i="0" kern="1200" dirty="0">
                <a:solidFill>
                  <a:schemeClr val="tx1"/>
                </a:solidFill>
                <a:effectLst/>
                <a:latin typeface="+mn-lt"/>
                <a:ea typeface="+mn-ea"/>
                <a:cs typeface="+mn-cs"/>
              </a:rPr>
              <a:t>to implement at large scale and </a:t>
            </a:r>
            <a:r>
              <a:rPr lang="en-US" sz="1200" b="1" i="0" kern="1200" dirty="0">
                <a:solidFill>
                  <a:schemeClr val="tx1"/>
                </a:solidFill>
                <a:effectLst/>
                <a:latin typeface="+mn-lt"/>
                <a:ea typeface="+mn-ea"/>
                <a:cs typeface="+mn-cs"/>
              </a:rPr>
              <a:t>expensive</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Looking for a more cost-effective method to measure air leakage, Mr. Orr, working with the National Research Council in Ottawa, built and developed the </a:t>
            </a:r>
            <a:r>
              <a:rPr lang="en-US" sz="1200" b="1" i="0" kern="1200" dirty="0">
                <a:solidFill>
                  <a:schemeClr val="tx1"/>
                </a:solidFill>
                <a:effectLst/>
                <a:latin typeface="+mn-lt"/>
                <a:ea typeface="+mn-ea"/>
                <a:cs typeface="+mn-cs"/>
              </a:rPr>
              <a:t>very first blower door system</a:t>
            </a:r>
            <a:r>
              <a:rPr lang="en-US" sz="1200" b="0" i="0" kern="1200" dirty="0">
                <a:solidFill>
                  <a:schemeClr val="tx1"/>
                </a:solidFill>
                <a:effectLst/>
                <a:latin typeface="+mn-lt"/>
                <a:ea typeface="+mn-ea"/>
                <a:cs typeface="+mn-cs"/>
              </a:rPr>
              <a:t>. </a:t>
            </a:r>
          </a:p>
          <a:p>
            <a:r>
              <a:rPr lang="en-US" sz="1200" b="1" i="0" u="sng" kern="1200" dirty="0">
                <a:solidFill>
                  <a:schemeClr val="tx1"/>
                </a:solidFill>
                <a:effectLst/>
                <a:latin typeface="+mn-lt"/>
                <a:ea typeface="+mn-ea"/>
                <a:cs typeface="+mn-cs"/>
              </a:rPr>
              <a:t>It was a piece of plywood with a fan mounted in the </a:t>
            </a:r>
            <a:r>
              <a:rPr lang="en-US" sz="1200" b="1" i="0" u="sng" kern="1200" dirty="0" err="1">
                <a:solidFill>
                  <a:schemeClr val="tx1"/>
                </a:solidFill>
                <a:effectLst/>
                <a:latin typeface="+mn-lt"/>
                <a:ea typeface="+mn-ea"/>
                <a:cs typeface="+mn-cs"/>
              </a:rPr>
              <a:t>centre</a:t>
            </a:r>
            <a:r>
              <a:rPr lang="en-US" sz="1200" b="1" i="0" u="sng" kern="1200" dirty="0">
                <a:solidFill>
                  <a:schemeClr val="tx1"/>
                </a:solidFill>
                <a:effectLst/>
                <a:latin typeface="+mn-lt"/>
                <a:ea typeface="+mn-ea"/>
                <a:cs typeface="+mn-cs"/>
              </a:rPr>
              <a:t> of it and a device to measure the airflow through the fan.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a:extLst>
              <a:ext uri="{FF2B5EF4-FFF2-40B4-BE49-F238E27FC236}">
                <a16:creationId xmlns:a16="http://schemas.microsoft.com/office/drawing/2014/main" id="{B94CF7A7-3BDF-824C-C784-9F7FC1185DE8}"/>
              </a:ext>
            </a:extLst>
          </p:cNvPr>
          <p:cNvSpPr>
            <a:spLocks noGrp="1"/>
          </p:cNvSpPr>
          <p:nvPr>
            <p:ph type="sldNum" sz="quarter" idx="5"/>
          </p:nvPr>
        </p:nvSpPr>
        <p:spPr/>
        <p:txBody>
          <a:bodyPr/>
          <a:lstStyle/>
          <a:p>
            <a:fld id="{D66446DF-EE4A-4622-B4A9-8568B0E29108}" type="slidenum">
              <a:rPr lang="en-CA" smtClean="0"/>
              <a:t>26</a:t>
            </a:fld>
            <a:endParaRPr lang="en-CA"/>
          </a:p>
        </p:txBody>
      </p:sp>
    </p:spTree>
    <p:extLst>
      <p:ext uri="{BB962C8B-B14F-4D97-AF65-F5344CB8AC3E}">
        <p14:creationId xmlns:p14="http://schemas.microsoft.com/office/powerpoint/2010/main" val="3209682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But how important is air tightness in the whole energy performance of the building</a:t>
            </a:r>
          </a:p>
          <a:p>
            <a:endParaRPr lang="en-CA" dirty="0"/>
          </a:p>
          <a:p>
            <a:r>
              <a:rPr lang="en-CA" dirty="0"/>
              <a:t>This graph shows the %change in heating demand as the air leakage increases or decreases compared to the base line</a:t>
            </a:r>
          </a:p>
          <a:p>
            <a:endParaRPr lang="en-CA" dirty="0"/>
          </a:p>
          <a:p>
            <a:r>
              <a:rPr lang="en-CA" dirty="0"/>
              <a:t>The introduction of an air barrier was certainly a big improvement, IN THEORY reducing up to 70% the heating demand assuming the base lien was achieved</a:t>
            </a:r>
          </a:p>
          <a:p>
            <a:endParaRPr lang="en-CA" dirty="0"/>
          </a:p>
          <a:p>
            <a:r>
              <a:rPr lang="en-CA" dirty="0"/>
              <a:t>And there is still room for significant improvements, as you can see from the blue bars </a:t>
            </a:r>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27</a:t>
            </a:fld>
            <a:endParaRPr lang="en-CA"/>
          </a:p>
        </p:txBody>
      </p:sp>
    </p:spTree>
    <p:extLst>
      <p:ext uri="{BB962C8B-B14F-4D97-AF65-F5344CB8AC3E}">
        <p14:creationId xmlns:p14="http://schemas.microsoft.com/office/powerpoint/2010/main" val="2695215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Of course, the awareness that air leakage and the introduction of an air barrier, even though it might not be well implemented, helped contributes to energy loss and improving the performance of building early afterwards. </a:t>
            </a:r>
          </a:p>
          <a:p>
            <a:endParaRPr lang="en-CA" dirty="0"/>
          </a:p>
          <a:p>
            <a:r>
              <a:rPr lang="en-CA" dirty="0"/>
              <a:t>Go over the graphs</a:t>
            </a:r>
          </a:p>
          <a:p>
            <a:endParaRPr lang="en-CA" dirty="0"/>
          </a:p>
          <a:p>
            <a:r>
              <a:rPr lang="en-CA" dirty="0"/>
              <a:t>But air barrier are tricky, and can we get good installation with testing Without testing???</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28</a:t>
            </a:fld>
            <a:endParaRPr lang="en-CA"/>
          </a:p>
        </p:txBody>
      </p:sp>
    </p:spTree>
    <p:extLst>
      <p:ext uri="{BB962C8B-B14F-4D97-AF65-F5344CB8AC3E}">
        <p14:creationId xmlns:p14="http://schemas.microsoft.com/office/powerpoint/2010/main" val="3000024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BC housing has good Guide that touches on this.  They present the results from the data that RDH accumulated (, and aside from the general trend of building improving over the years, like in the previous slide , they also categorize performance </a:t>
            </a:r>
          </a:p>
          <a:p>
            <a:endParaRPr lang="en-CA" dirty="0"/>
          </a:p>
          <a:p>
            <a:pPr marL="171450" indent="-171450">
              <a:buFontTx/>
              <a:buChar char="-"/>
            </a:pPr>
            <a:r>
              <a:rPr lang="en-CA" dirty="0"/>
              <a:t>Research (done for a multitude of reasons)</a:t>
            </a:r>
          </a:p>
          <a:p>
            <a:pPr marL="171450" indent="-171450">
              <a:buFontTx/>
              <a:buChar char="-"/>
            </a:pPr>
            <a:r>
              <a:rPr lang="en-CA" dirty="0"/>
              <a:t>US army core </a:t>
            </a:r>
          </a:p>
          <a:p>
            <a:pPr marL="171450" indent="-171450">
              <a:buFontTx/>
              <a:buChar char="-"/>
            </a:pPr>
            <a:r>
              <a:rPr lang="en-CA" dirty="0"/>
              <a:t>Seattle, early adopter of air testing</a:t>
            </a:r>
          </a:p>
          <a:p>
            <a:pPr marL="0" indent="0">
              <a:buFontTx/>
              <a:buNone/>
            </a:pPr>
            <a:endParaRPr lang="en-CA" dirty="0"/>
          </a:p>
          <a:p>
            <a:pPr marL="0" indent="0">
              <a:buFontTx/>
              <a:buNone/>
            </a:pPr>
            <a:r>
              <a:rPr lang="en-CA" dirty="0"/>
              <a:t>There is a clear distinction not only in the median results being better  where mandatory requirements exist, but also in the range of what is tested is much tighter when the requirement includes testing.</a:t>
            </a:r>
          </a:p>
          <a:p>
            <a:pPr marL="0" indent="0">
              <a:buFontTx/>
              <a:buNone/>
            </a:pPr>
            <a:endParaRPr lang="en-CA" dirty="0"/>
          </a:p>
          <a:p>
            <a:pPr marL="0" indent="0">
              <a:buFontTx/>
              <a:buNone/>
            </a:pPr>
            <a:r>
              <a:rPr lang="en-CA" dirty="0"/>
              <a:t>Two thing, testing and requirement</a:t>
            </a:r>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29</a:t>
            </a:fld>
            <a:endParaRPr lang="en-CA"/>
          </a:p>
        </p:txBody>
      </p:sp>
    </p:spTree>
    <p:extLst>
      <p:ext uri="{BB962C8B-B14F-4D97-AF65-F5344CB8AC3E}">
        <p14:creationId xmlns:p14="http://schemas.microsoft.com/office/powerpoint/2010/main" val="367747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I am starting that reflection , and the first thing that comes to mind is I am not that old!</a:t>
            </a:r>
          </a:p>
          <a:p>
            <a:r>
              <a:rPr lang="en-CA" dirty="0"/>
              <a:t>I am only like what 35 or something around that!  Would that be nice</a:t>
            </a:r>
          </a:p>
          <a:p>
            <a:r>
              <a:rPr lang="en-CA" dirty="0"/>
              <a:t>I have a good friend that likes to remind me otherwise, for every big milestone birthday he sends me a cake…</a:t>
            </a:r>
          </a:p>
          <a:p>
            <a:r>
              <a:rPr lang="en-CA" dirty="0"/>
              <a:t>A few years ago it was …</a:t>
            </a:r>
          </a:p>
          <a:p>
            <a:r>
              <a:rPr lang="en-CA" dirty="0"/>
              <a:t>Then more recently …</a:t>
            </a:r>
          </a:p>
          <a:p>
            <a:endParaRPr lang="en-CA" dirty="0"/>
          </a:p>
          <a:p>
            <a:r>
              <a:rPr lang="en-CA" dirty="0"/>
              <a:t>Jokes aside an experience that stuck with me more recently is when </a:t>
            </a:r>
          </a:p>
          <a:p>
            <a:r>
              <a:rPr lang="en-CA" dirty="0"/>
              <a:t>I attended a </a:t>
            </a:r>
            <a:r>
              <a:rPr lang="en-CA" b="1" u="sng" dirty="0"/>
              <a:t>speed mentorship event </a:t>
            </a:r>
            <a:r>
              <a:rPr lang="en-CA" dirty="0"/>
              <a:t>and introducing myself and how I came about doing what I do and I mentioned the leaky condo crisis in Vancouver, and after someone came to me and said… Yeah I read about that</a:t>
            </a:r>
          </a:p>
          <a:p>
            <a:endParaRPr lang="en-CA" dirty="0"/>
          </a:p>
          <a:p>
            <a:r>
              <a:rPr lang="en-CA" dirty="0"/>
              <a:t>There is nothing to make you feel older than being part of the </a:t>
            </a:r>
            <a:r>
              <a:rPr lang="en-CA" b="1" u="sng" dirty="0"/>
              <a:t>history books</a:t>
            </a:r>
            <a:r>
              <a:rPr lang="en-CA" dirty="0"/>
              <a:t>!</a:t>
            </a:r>
          </a:p>
        </p:txBody>
      </p:sp>
      <p:sp>
        <p:nvSpPr>
          <p:cNvPr id="4" name="Slide Number Placeholder 3"/>
          <p:cNvSpPr>
            <a:spLocks noGrp="1"/>
          </p:cNvSpPr>
          <p:nvPr>
            <p:ph type="sldNum" sz="quarter" idx="5"/>
          </p:nvPr>
        </p:nvSpPr>
        <p:spPr/>
        <p:txBody>
          <a:bodyPr/>
          <a:lstStyle/>
          <a:p>
            <a:fld id="{D66446DF-EE4A-4622-B4A9-8568B0E29108}" type="slidenum">
              <a:rPr lang="en-CA" smtClean="0"/>
              <a:t>3</a:t>
            </a:fld>
            <a:endParaRPr lang="en-CA"/>
          </a:p>
        </p:txBody>
      </p:sp>
    </p:spTree>
    <p:extLst>
      <p:ext uri="{BB962C8B-B14F-4D97-AF65-F5344CB8AC3E}">
        <p14:creationId xmlns:p14="http://schemas.microsoft.com/office/powerpoint/2010/main" val="3599047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While codes and regulations get you a good part of the way to make things better, </a:t>
            </a:r>
          </a:p>
          <a:p>
            <a:r>
              <a:rPr lang="en-CA" dirty="0"/>
              <a:t>I just demonstrated that we could not count on reliable results in terms of air tightness if testing was not part of the equation</a:t>
            </a:r>
          </a:p>
          <a:p>
            <a:r>
              <a:rPr lang="en-CA" b="1" u="sng" dirty="0"/>
              <a:t>Are we going to face the same thing with Thermal and energy performance</a:t>
            </a:r>
            <a:r>
              <a:rPr lang="en-CA" dirty="0"/>
              <a:t>?</a:t>
            </a:r>
          </a:p>
        </p:txBody>
      </p:sp>
      <p:sp>
        <p:nvSpPr>
          <p:cNvPr id="4" name="Slide Number Placeholder 3"/>
          <p:cNvSpPr>
            <a:spLocks noGrp="1"/>
          </p:cNvSpPr>
          <p:nvPr>
            <p:ph type="sldNum" sz="quarter" idx="5"/>
          </p:nvPr>
        </p:nvSpPr>
        <p:spPr/>
        <p:txBody>
          <a:bodyPr/>
          <a:lstStyle/>
          <a:p>
            <a:fld id="{D66446DF-EE4A-4622-B4A9-8568B0E29108}" type="slidenum">
              <a:rPr lang="en-CA" smtClean="0"/>
              <a:t>30</a:t>
            </a:fld>
            <a:endParaRPr lang="en-CA"/>
          </a:p>
        </p:txBody>
      </p:sp>
    </p:spTree>
    <p:extLst>
      <p:ext uri="{BB962C8B-B14F-4D97-AF65-F5344CB8AC3E}">
        <p14:creationId xmlns:p14="http://schemas.microsoft.com/office/powerpoint/2010/main" val="1757282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Changes don’t happen fast, we have seen it with the examples I have put forward, it </a:t>
            </a:r>
            <a:r>
              <a:rPr lang="en-CA" b="1" u="sng" dirty="0"/>
              <a:t>sometimes goes on over decades</a:t>
            </a:r>
            <a:r>
              <a:rPr lang="en-CA" dirty="0"/>
              <a:t>.  Demonstration, testing, training, etc.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b="1" u="sng" dirty="0"/>
              <a:t>Ideology is great and important but </a:t>
            </a:r>
            <a:r>
              <a:rPr lang="en-CA" dirty="0"/>
              <a:t>for a long-lasting implementation, legislation or codification is critical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While legislation goes a long way, it is not sufficient on its own we have to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dirty="0"/>
              <a:t>chart the path and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dirty="0"/>
              <a:t>provide tools to allow widespread adoption, to make it easy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dirty="0"/>
              <a:t>Perhaps also throw in A few demonstration projects also goes a long way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And let’s not forget to measure where it matters at least.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But at the end of the day, we </a:t>
            </a:r>
            <a:r>
              <a:rPr lang="en-CA" b="1" u="sng" dirty="0"/>
              <a:t>cannot be complaisant, we need to work at getting better as an industry every day through training, teaching, and mentoring and </a:t>
            </a:r>
            <a:r>
              <a:rPr lang="en-CA" dirty="0"/>
              <a:t>not let the collective forget how we got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31</a:t>
            </a:fld>
            <a:endParaRPr lang="en-CA"/>
          </a:p>
        </p:txBody>
      </p:sp>
    </p:spTree>
    <p:extLst>
      <p:ext uri="{BB962C8B-B14F-4D97-AF65-F5344CB8AC3E}">
        <p14:creationId xmlns:p14="http://schemas.microsoft.com/office/powerpoint/2010/main" val="3583516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OK that was a bit of looking back, learning from it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Now looking at where we are today, what do we think are the </a:t>
            </a:r>
            <a:r>
              <a:rPr lang="en-CA" b="1" u="sng" dirty="0"/>
              <a:t>issues of the day that we need to tackle and get better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My 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First you have Green house gases emission, not just from operational emissions, but also looking at embodied carbon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And then you have housing affordability – oops this one is not new but probably more relevant today then 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There is no doubt that </a:t>
            </a:r>
            <a:r>
              <a:rPr lang="en-CA" b="1" u="sng" dirty="0"/>
              <a:t>adding requirement to housing construction will increase the price of construction</a:t>
            </a:r>
            <a:r>
              <a:rPr lang="en-CA" dirty="0"/>
              <a:t>, </a:t>
            </a:r>
            <a:r>
              <a:rPr lang="en-CA" b="1" u="sng" dirty="0"/>
              <a:t>especially if it is not well done.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u="sng" dirty="0"/>
              <a:t>Do we save a word that many cannot afford to leave in or is there a way to achieve both?</a:t>
            </a:r>
          </a:p>
          <a:p>
            <a:endParaRPr lang="en-CA" dirty="0"/>
          </a:p>
          <a:p>
            <a:r>
              <a:rPr lang="en-CA" dirty="0"/>
              <a:t>So if we want to balance sustainability with affordability</a:t>
            </a:r>
          </a:p>
        </p:txBody>
      </p:sp>
      <p:sp>
        <p:nvSpPr>
          <p:cNvPr id="4" name="Slide Number Placeholder 3"/>
          <p:cNvSpPr>
            <a:spLocks noGrp="1"/>
          </p:cNvSpPr>
          <p:nvPr>
            <p:ph type="sldNum" sz="quarter" idx="5"/>
          </p:nvPr>
        </p:nvSpPr>
        <p:spPr/>
        <p:txBody>
          <a:bodyPr/>
          <a:lstStyle/>
          <a:p>
            <a:fld id="{D66446DF-EE4A-4622-B4A9-8568B0E29108}" type="slidenum">
              <a:rPr lang="en-CA" smtClean="0"/>
              <a:t>33</a:t>
            </a:fld>
            <a:endParaRPr lang="en-CA"/>
          </a:p>
        </p:txBody>
      </p:sp>
    </p:spTree>
    <p:extLst>
      <p:ext uri="{BB962C8B-B14F-4D97-AF65-F5344CB8AC3E}">
        <p14:creationId xmlns:p14="http://schemas.microsoft.com/office/powerpoint/2010/main" val="906819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it comes to designing a new construction projects, </a:t>
            </a:r>
            <a:r>
              <a:rPr lang="en-CA" b="1" u="sng" dirty="0"/>
              <a:t>Leaving aside the structure, since my focus in on envelope</a:t>
            </a:r>
          </a:p>
          <a:p>
            <a:r>
              <a:rPr lang="en-CA" dirty="0"/>
              <a:t>There are a lot of questions that come up when we are trying to address GHGI emission.  </a:t>
            </a:r>
          </a:p>
          <a:p>
            <a:r>
              <a:rPr lang="en-CA" dirty="0"/>
              <a:t>I get some version of them on almost every project I am involved with.</a:t>
            </a:r>
          </a:p>
          <a:p>
            <a:r>
              <a:rPr lang="en-CA" dirty="0"/>
              <a:t>The sentiment is certainly: </a:t>
            </a:r>
            <a:r>
              <a:rPr lang="en-CA" b="1" dirty="0"/>
              <a:t>Can you just tell me what I need?</a:t>
            </a:r>
          </a:p>
          <a:p>
            <a:r>
              <a:rPr lang="en-CA" dirty="0"/>
              <a:t>The answers are not so straightforward.</a:t>
            </a:r>
          </a:p>
          <a:p>
            <a:r>
              <a:rPr lang="en-CA" dirty="0"/>
              <a:t>And I would argue that it is an architectural decision first, envelope second kind of discussion, </a:t>
            </a:r>
          </a:p>
        </p:txBody>
      </p:sp>
      <p:sp>
        <p:nvSpPr>
          <p:cNvPr id="4" name="Slide Number Placeholder 3"/>
          <p:cNvSpPr>
            <a:spLocks noGrp="1"/>
          </p:cNvSpPr>
          <p:nvPr>
            <p:ph type="sldNum" sz="quarter" idx="5"/>
          </p:nvPr>
        </p:nvSpPr>
        <p:spPr/>
        <p:txBody>
          <a:bodyPr/>
          <a:lstStyle/>
          <a:p>
            <a:fld id="{D66446DF-EE4A-4622-B4A9-8568B0E29108}" type="slidenum">
              <a:rPr lang="en-CA" smtClean="0"/>
              <a:t>34</a:t>
            </a:fld>
            <a:endParaRPr lang="en-CA"/>
          </a:p>
        </p:txBody>
      </p:sp>
    </p:spTree>
    <p:extLst>
      <p:ext uri="{BB962C8B-B14F-4D97-AF65-F5344CB8AC3E}">
        <p14:creationId xmlns:p14="http://schemas.microsoft.com/office/powerpoint/2010/main" val="255643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61FE5-BA79-93A2-796F-2F5C9742C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05969-36CB-3026-1555-36E806ACE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C9025-BE1B-1F93-4539-2F35AF2CBC02}"/>
              </a:ext>
            </a:extLst>
          </p:cNvPr>
          <p:cNvSpPr>
            <a:spLocks noGrp="1"/>
          </p:cNvSpPr>
          <p:nvPr>
            <p:ph type="body" idx="1"/>
          </p:nvPr>
        </p:nvSpPr>
        <p:spPr/>
        <p:txBody>
          <a:bodyPr/>
          <a:lstStyle/>
          <a:p>
            <a:r>
              <a:rPr lang="en-CA" b="1" u="sng" dirty="0"/>
              <a:t>Word of caution</a:t>
            </a:r>
          </a:p>
          <a:p>
            <a:r>
              <a:rPr lang="en-CA" b="1" u="sng" dirty="0"/>
              <a:t>The answers vary depending on where the building is located </a:t>
            </a:r>
          </a:p>
          <a:p>
            <a:r>
              <a:rPr lang="en-CA" dirty="0"/>
              <a:t>In Vancouver, for example, our electrical grid is very clean, So a decision to use electricity as opposed to natural gas already goes a long way in keeping GHGI low.</a:t>
            </a:r>
          </a:p>
          <a:p>
            <a:r>
              <a:rPr lang="en-CA" b="1" u="sng" dirty="0"/>
              <a:t>One could then argue that the reduction in energy use is not as critical as looking at reducing embodied carbon, especially that that carbon is upfront</a:t>
            </a:r>
          </a:p>
          <a:p>
            <a:r>
              <a:rPr lang="en-CA" dirty="0"/>
              <a:t>But that would be ignoring the </a:t>
            </a:r>
            <a:r>
              <a:rPr lang="en-CA" b="1" dirty="0"/>
              <a:t>grid capacity</a:t>
            </a:r>
            <a:r>
              <a:rPr lang="en-CA" dirty="0"/>
              <a:t>.  The construction of a new Dam or nuclear facility doesn’t come without its emission and other environmental impact.  </a:t>
            </a:r>
          </a:p>
          <a:p>
            <a:r>
              <a:rPr lang="en-CA" dirty="0"/>
              <a:t>We cannot go around electrifying all the buildings and think that there will be enough electricity to accomplish it all at once, especially if we don’t pay attention to how energy efficient or not every building is.</a:t>
            </a:r>
          </a:p>
          <a:p>
            <a:r>
              <a:rPr lang="en-CA" b="1" u="sng" dirty="0"/>
              <a:t>So I hope we can agree that:</a:t>
            </a:r>
          </a:p>
          <a:p>
            <a:r>
              <a:rPr lang="en-CA" b="1" u="sng" dirty="0"/>
              <a:t>1- Electrification and energy efficiency are both important for reducing GHGI</a:t>
            </a:r>
          </a:p>
          <a:p>
            <a:r>
              <a:rPr lang="en-CA" dirty="0"/>
              <a:t> </a:t>
            </a:r>
          </a:p>
        </p:txBody>
      </p:sp>
      <p:sp>
        <p:nvSpPr>
          <p:cNvPr id="4" name="Slide Number Placeholder 3">
            <a:extLst>
              <a:ext uri="{FF2B5EF4-FFF2-40B4-BE49-F238E27FC236}">
                <a16:creationId xmlns:a16="http://schemas.microsoft.com/office/drawing/2014/main" id="{9BED2C76-591F-890C-7849-B01DB615A3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446DF-EE4A-4622-B4A9-8568B0E2910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648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In my books, rule no.1. is CLICK</a:t>
            </a:r>
          </a:p>
          <a:p>
            <a:endParaRPr lang="en-CA" dirty="0"/>
          </a:p>
          <a:p>
            <a:r>
              <a:rPr lang="en-CA" dirty="0"/>
              <a:t>They are doing it with structure, we Should also be doing it with the enclosure</a:t>
            </a:r>
          </a:p>
          <a:p>
            <a:endParaRPr lang="en-CA" dirty="0"/>
          </a:p>
          <a:p>
            <a:r>
              <a:rPr lang="en-CA" b="1" u="sng" dirty="0"/>
              <a:t>With an energy performance goal in mind,  either dictated by Code or sustainability goals</a:t>
            </a:r>
            <a:r>
              <a:rPr lang="en-CA" dirty="0"/>
              <a:t>, start by making decisions that will be beneficial to </a:t>
            </a:r>
            <a:r>
              <a:rPr lang="en-CA" b="1" dirty="0"/>
              <a:t>reducing the amount of material you will needing to get to a certain thermal performance</a:t>
            </a:r>
            <a:r>
              <a:rPr lang="en-CA" dirty="0"/>
              <a:t>.  </a:t>
            </a:r>
          </a:p>
          <a:p>
            <a:endParaRPr lang="en-CA" dirty="0"/>
          </a:p>
          <a:p>
            <a:r>
              <a:rPr lang="en-CA" dirty="0"/>
              <a:t>It will make people happy that we use less </a:t>
            </a:r>
            <a:r>
              <a:rPr lang="en-CA" b="1" u="sng" dirty="0"/>
              <a:t>insulation</a:t>
            </a:r>
            <a:r>
              <a:rPr lang="en-CA" dirty="0"/>
              <a:t> – </a:t>
            </a:r>
          </a:p>
          <a:p>
            <a:r>
              <a:rPr lang="en-CA" dirty="0"/>
              <a:t>But I will repeat myself, I am not talking about diminish the embodied carbon at the expenses of the thermal performance </a:t>
            </a:r>
          </a:p>
          <a:p>
            <a:r>
              <a:rPr lang="en-CA" dirty="0"/>
              <a:t>I am talking her in </a:t>
            </a:r>
            <a:r>
              <a:rPr lang="en-CA" b="1" u="sng" dirty="0"/>
              <a:t>providing the same level of performance but with less material.</a:t>
            </a:r>
          </a:p>
          <a:p>
            <a:endParaRPr lang="en-CA" b="1" u="sng" dirty="0"/>
          </a:p>
          <a:p>
            <a:r>
              <a:rPr lang="en-CA" dirty="0"/>
              <a:t>So what are those Decisions that will make a difference?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446DF-EE4A-4622-B4A9-8568B0E2910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99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exterior insulated wall assembly is certainly the most resilient wall! But is it the perfect wall?</a:t>
            </a:r>
          </a:p>
          <a:p>
            <a:r>
              <a:rPr lang="en-CA" dirty="0"/>
              <a:t>READ slide</a:t>
            </a:r>
          </a:p>
          <a:p>
            <a:r>
              <a:rPr lang="en-CA" dirty="0"/>
              <a:t>And there might reasons for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Acoustics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Buildable floor area (when calculated to the exterior of cladding while salable floor are is to the interior finish)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Embodied carbon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Cost and spacing of clips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BUT 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And I am going to show you a few of the things that have become evident </a:t>
            </a:r>
          </a:p>
          <a:p>
            <a:endParaRPr lang="en-CA" dirty="0"/>
          </a:p>
          <a:p>
            <a:endParaRPr lang="en-CA" dirty="0"/>
          </a:p>
        </p:txBody>
      </p:sp>
      <p:sp>
        <p:nvSpPr>
          <p:cNvPr id="4" name="Slide Number Placeholder 3"/>
          <p:cNvSpPr>
            <a:spLocks noGrp="1"/>
          </p:cNvSpPr>
          <p:nvPr>
            <p:ph type="sldNum" sz="quarter" idx="5"/>
          </p:nvPr>
        </p:nvSpPr>
        <p:spPr/>
        <p:txBody>
          <a:bodyPr/>
          <a:lstStyle/>
          <a:p>
            <a:fld id="{1312DC99-8408-6146-B778-500B7E72CC21}" type="slidenum">
              <a:rPr lang="en-US" smtClean="0"/>
              <a:t>37</a:t>
            </a:fld>
            <a:endParaRPr lang="en-US"/>
          </a:p>
        </p:txBody>
      </p:sp>
    </p:spTree>
    <p:extLst>
      <p:ext uri="{BB962C8B-B14F-4D97-AF65-F5344CB8AC3E}">
        <p14:creationId xmlns:p14="http://schemas.microsoft.com/office/powerpoint/2010/main" val="3037999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many levers that can be pulled to help the reliance on heavily insulated walls:</a:t>
            </a:r>
          </a:p>
          <a:p>
            <a:endParaRPr lang="en-CA" dirty="0"/>
          </a:p>
          <a:p>
            <a:pPr marL="171450" indent="-171450">
              <a:buFontTx/>
              <a:buChar char="-"/>
            </a:pPr>
            <a:r>
              <a:rPr lang="en-CA" dirty="0"/>
              <a:t>I talked early on the impact of air tightness- so I am not going to go over that again</a:t>
            </a:r>
          </a:p>
          <a:p>
            <a:pPr marL="171450" indent="-171450">
              <a:buFontTx/>
              <a:buChar char="-"/>
            </a:pPr>
            <a:r>
              <a:rPr lang="en-CA" dirty="0"/>
              <a:t>And the 2 others a fairly is to conceptualize because they are direct levers</a:t>
            </a:r>
          </a:p>
          <a:p>
            <a:pPr marL="628650" lvl="1" indent="-171450">
              <a:buFontTx/>
              <a:buChar char="-"/>
            </a:pPr>
            <a:r>
              <a:rPr lang="en-CA" dirty="0"/>
              <a:t>Increase the efficiency of your HRV less pressure on the wall to perform</a:t>
            </a:r>
          </a:p>
          <a:p>
            <a:pPr marL="628650" lvl="1" indent="-171450">
              <a:buFontTx/>
              <a:buChar char="-"/>
            </a:pPr>
            <a:r>
              <a:rPr lang="en-CA" dirty="0"/>
              <a:t>Decrease your percentage of windows less pressure on the wall to perform</a:t>
            </a:r>
          </a:p>
          <a:p>
            <a:pPr marL="0" indent="0">
              <a:buFontTx/>
              <a:buNone/>
            </a:pPr>
            <a:endParaRPr lang="en-CA" dirty="0"/>
          </a:p>
          <a:p>
            <a:pPr marL="0" indent="0">
              <a:buFontTx/>
              <a:buNone/>
            </a:pPr>
            <a:r>
              <a:rPr lang="en-CA" dirty="0"/>
              <a:t>Now let's look other levers which may not be as evident, either in their application or their impact</a:t>
            </a:r>
          </a:p>
        </p:txBody>
      </p:sp>
      <p:sp>
        <p:nvSpPr>
          <p:cNvPr id="4" name="Slide Number Placeholder 3"/>
          <p:cNvSpPr>
            <a:spLocks noGrp="1"/>
          </p:cNvSpPr>
          <p:nvPr>
            <p:ph type="sldNum" sz="quarter" idx="5"/>
          </p:nvPr>
        </p:nvSpPr>
        <p:spPr/>
        <p:txBody>
          <a:bodyPr/>
          <a:lstStyle/>
          <a:p>
            <a:fld id="{D66446DF-EE4A-4622-B4A9-8568B0E29108}" type="slidenum">
              <a:rPr lang="en-CA" smtClean="0"/>
              <a:t>38</a:t>
            </a:fld>
            <a:endParaRPr lang="en-CA"/>
          </a:p>
        </p:txBody>
      </p:sp>
    </p:spTree>
    <p:extLst>
      <p:ext uri="{BB962C8B-B14F-4D97-AF65-F5344CB8AC3E}">
        <p14:creationId xmlns:p14="http://schemas.microsoft.com/office/powerpoint/2010/main" val="261741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first one is very architectural: The form of the building</a:t>
            </a:r>
          </a:p>
          <a:p>
            <a:r>
              <a:rPr lang="en-US" baseline="0" dirty="0"/>
              <a:t>It may not matter in demonstrating compliance to a standard like </a:t>
            </a:r>
            <a:r>
              <a:rPr lang="en-US" b="1" u="sng" baseline="0" dirty="0" err="1"/>
              <a:t>Ashrae</a:t>
            </a:r>
            <a:r>
              <a:rPr lang="en-US" b="1" u="sng" baseline="0" dirty="0"/>
              <a:t> that compares you to a base line </a:t>
            </a:r>
            <a:r>
              <a:rPr lang="en-US" baseline="0" dirty="0"/>
              <a:t>of the same form, but it does </a:t>
            </a:r>
            <a:r>
              <a:rPr lang="en-US" b="1" u="sng" baseline="0" dirty="0"/>
              <a:t>impact greatly the intensity </a:t>
            </a:r>
            <a:r>
              <a:rPr lang="en-US" baseline="0" dirty="0"/>
              <a:t>of the thermal energy used.</a:t>
            </a:r>
          </a:p>
          <a:p>
            <a:r>
              <a:rPr lang="en-US" baseline="0" dirty="0"/>
              <a:t>In a </a:t>
            </a:r>
            <a:r>
              <a:rPr lang="en-US" b="1" baseline="0" dirty="0"/>
              <a:t>multi-</a:t>
            </a:r>
            <a:r>
              <a:rPr lang="en-US" b="1" baseline="0" dirty="0" err="1"/>
              <a:t>storey</a:t>
            </a:r>
            <a:r>
              <a:rPr lang="en-US" b="1" baseline="0" dirty="0"/>
              <a:t> building, a good part of the heat goes out through the walls. </a:t>
            </a:r>
          </a:p>
          <a:p>
            <a:r>
              <a:rPr lang="en-US" baseline="0" dirty="0"/>
              <a:t>So the thermal energy demand intensity (TEDI) is very dependent on the wall surface area compared to the floor area.</a:t>
            </a:r>
          </a:p>
          <a:p>
            <a:endParaRPr lang="en-US" baseline="0" dirty="0"/>
          </a:p>
          <a:p>
            <a:r>
              <a:rPr lang="en-US" baseline="0" dirty="0"/>
              <a:t>I have put down some results from the 2017 Metrics research project that was used to establish the Step Code targets in BC. </a:t>
            </a:r>
          </a:p>
          <a:p>
            <a:r>
              <a:rPr lang="en-US" baseline="0" dirty="0"/>
              <a:t>And let’s not focus so much on the numbers (I know everything is metrics in my slides) let’s rather focus on the proportions</a:t>
            </a:r>
          </a:p>
          <a:p>
            <a:endParaRPr lang="en-US" baseline="0" dirty="0"/>
          </a:p>
          <a:p>
            <a:r>
              <a:rPr lang="en-US" baseline="0" dirty="0"/>
              <a:t>If you look at different forms, with everything else being equal…</a:t>
            </a:r>
          </a:p>
          <a:p>
            <a:pPr marL="171450" indent="-171450">
              <a:buFontTx/>
              <a:buChar char="-"/>
            </a:pPr>
            <a:r>
              <a:rPr lang="en-US" baseline="0" dirty="0"/>
              <a:t>You can have a VFAR of around .5 like for the 600m2 square, that will lead to a TEDI of 30, </a:t>
            </a:r>
          </a:p>
          <a:p>
            <a:pPr marL="171450" indent="-171450">
              <a:buFontTx/>
              <a:buChar char="-"/>
            </a:pPr>
            <a:r>
              <a:rPr lang="en-US" baseline="0" dirty="0"/>
              <a:t>If conversely you use a single loaded corridor U shaped building with a courtyard, you’re just under 60, so you have almost double the TEDI</a:t>
            </a:r>
          </a:p>
          <a:p>
            <a:endParaRPr lang="en-US" baseline="0" dirty="0"/>
          </a:p>
          <a:p>
            <a:r>
              <a:rPr lang="en-US" baseline="0" dirty="0"/>
              <a:t> the more articulation you have in a building or the narrower you make it, the more pressure you put on the envelope and the need for insulation.  And trust me, there is no amount of insulation that will make up for 15 TEDI</a:t>
            </a:r>
          </a:p>
          <a:p>
            <a:endParaRPr lang="en-US" baseline="0" dirty="0"/>
          </a:p>
        </p:txBody>
      </p:sp>
      <p:sp>
        <p:nvSpPr>
          <p:cNvPr id="4" name="Slide Number Placeholder 3"/>
          <p:cNvSpPr>
            <a:spLocks noGrp="1"/>
          </p:cNvSpPr>
          <p:nvPr>
            <p:ph type="sldNum" sz="quarter" idx="10"/>
          </p:nvPr>
        </p:nvSpPr>
        <p:spPr/>
        <p:txBody>
          <a:bodyPr/>
          <a:lstStyle/>
          <a:p>
            <a:fld id="{9E0B21A4-57EE-4AA3-B466-70E52B2FD8DA}" type="slidenum">
              <a:rPr lang="en-CA" smtClean="0"/>
              <a:t>39</a:t>
            </a:fld>
            <a:endParaRPr lang="en-CA"/>
          </a:p>
        </p:txBody>
      </p:sp>
    </p:spTree>
    <p:extLst>
      <p:ext uri="{BB962C8B-B14F-4D97-AF65-F5344CB8AC3E}">
        <p14:creationId xmlns:p14="http://schemas.microsoft.com/office/powerpoint/2010/main" val="2557556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3F816-5CFF-AD4D-350E-2A03D22A9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808BE8-8C91-A414-C57A-440124F49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73CF1-BB0E-D263-954D-8D4FA9F25AD3}"/>
              </a:ext>
            </a:extLst>
          </p:cNvPr>
          <p:cNvSpPr>
            <a:spLocks noGrp="1"/>
          </p:cNvSpPr>
          <p:nvPr>
            <p:ph type="body" idx="1"/>
          </p:nvPr>
        </p:nvSpPr>
        <p:spPr/>
        <p:txBody>
          <a:bodyPr/>
          <a:lstStyle/>
          <a:p>
            <a:endParaRPr lang="en-CA" dirty="0"/>
          </a:p>
          <a:p>
            <a:endParaRPr lang="en-CA" dirty="0"/>
          </a:p>
        </p:txBody>
      </p:sp>
      <p:sp>
        <p:nvSpPr>
          <p:cNvPr id="4" name="Slide Number Placeholder 3">
            <a:extLst>
              <a:ext uri="{FF2B5EF4-FFF2-40B4-BE49-F238E27FC236}">
                <a16:creationId xmlns:a16="http://schemas.microsoft.com/office/drawing/2014/main" id="{A1F231BA-E49E-E365-F9DA-B09B529FEAF0}"/>
              </a:ext>
            </a:extLst>
          </p:cNvPr>
          <p:cNvSpPr>
            <a:spLocks noGrp="1"/>
          </p:cNvSpPr>
          <p:nvPr>
            <p:ph type="sldNum" sz="quarter" idx="5"/>
          </p:nvPr>
        </p:nvSpPr>
        <p:spPr/>
        <p:txBody>
          <a:bodyPr/>
          <a:lstStyle/>
          <a:p>
            <a:fld id="{D66446DF-EE4A-4622-B4A9-8568B0E29108}" type="slidenum">
              <a:rPr lang="en-CA" smtClean="0"/>
              <a:t>40</a:t>
            </a:fld>
            <a:endParaRPr lang="en-CA"/>
          </a:p>
        </p:txBody>
      </p:sp>
    </p:spTree>
    <p:extLst>
      <p:ext uri="{BB962C8B-B14F-4D97-AF65-F5344CB8AC3E}">
        <p14:creationId xmlns:p14="http://schemas.microsoft.com/office/powerpoint/2010/main" val="2222304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Since this conference brings together a rather wide spectrum of people, I think it is important for me to set the stage by telling you a little more about who I am professionally.</a:t>
            </a:r>
          </a:p>
        </p:txBody>
      </p:sp>
      <p:sp>
        <p:nvSpPr>
          <p:cNvPr id="4" name="Slide Number Placeholder 3"/>
          <p:cNvSpPr>
            <a:spLocks noGrp="1"/>
          </p:cNvSpPr>
          <p:nvPr>
            <p:ph type="sldNum" sz="quarter" idx="5"/>
          </p:nvPr>
        </p:nvSpPr>
        <p:spPr/>
        <p:txBody>
          <a:bodyPr/>
          <a:lstStyle/>
          <a:p>
            <a:fld id="{D66446DF-EE4A-4622-B4A9-8568B0E29108}" type="slidenum">
              <a:rPr lang="en-CA" smtClean="0"/>
              <a:t>4</a:t>
            </a:fld>
            <a:endParaRPr lang="en-CA"/>
          </a:p>
        </p:txBody>
      </p:sp>
    </p:spTree>
    <p:extLst>
      <p:ext uri="{BB962C8B-B14F-4D97-AF65-F5344CB8AC3E}">
        <p14:creationId xmlns:p14="http://schemas.microsoft.com/office/powerpoint/2010/main" val="1328623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0FFCA-3E71-CAD7-8476-18B07031E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0F7EF-C755-C097-3244-59FB21BB4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BFC3A-D6DE-AFFD-1BF8-C639A2124694}"/>
              </a:ext>
            </a:extLst>
          </p:cNvPr>
          <p:cNvSpPr>
            <a:spLocks noGrp="1"/>
          </p:cNvSpPr>
          <p:nvPr>
            <p:ph type="body" idx="1"/>
          </p:nvPr>
        </p:nvSpPr>
        <p:spPr/>
        <p:txBody>
          <a:bodyPr/>
          <a:lstStyle/>
          <a:p>
            <a:endParaRPr lang="en-CA" dirty="0"/>
          </a:p>
          <a:p>
            <a:endParaRPr lang="en-CA" dirty="0"/>
          </a:p>
        </p:txBody>
      </p:sp>
      <p:sp>
        <p:nvSpPr>
          <p:cNvPr id="4" name="Slide Number Placeholder 3">
            <a:extLst>
              <a:ext uri="{FF2B5EF4-FFF2-40B4-BE49-F238E27FC236}">
                <a16:creationId xmlns:a16="http://schemas.microsoft.com/office/drawing/2014/main" id="{8FAD77FA-CF5B-DAB3-7B31-5D76036CA724}"/>
              </a:ext>
            </a:extLst>
          </p:cNvPr>
          <p:cNvSpPr>
            <a:spLocks noGrp="1"/>
          </p:cNvSpPr>
          <p:nvPr>
            <p:ph type="sldNum" sz="quarter" idx="5"/>
          </p:nvPr>
        </p:nvSpPr>
        <p:spPr/>
        <p:txBody>
          <a:bodyPr/>
          <a:lstStyle/>
          <a:p>
            <a:fld id="{D66446DF-EE4A-4622-B4A9-8568B0E29108}" type="slidenum">
              <a:rPr lang="en-CA" smtClean="0"/>
              <a:t>41</a:t>
            </a:fld>
            <a:endParaRPr lang="en-CA"/>
          </a:p>
        </p:txBody>
      </p:sp>
    </p:spTree>
    <p:extLst>
      <p:ext uri="{BB962C8B-B14F-4D97-AF65-F5344CB8AC3E}">
        <p14:creationId xmlns:p14="http://schemas.microsoft.com/office/powerpoint/2010/main" val="1273099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Don’t get me wrong</a:t>
            </a:r>
          </a:p>
          <a:p>
            <a:r>
              <a:rPr lang="en-CA" dirty="0"/>
              <a:t>Habitat is a Super interesting buildings</a:t>
            </a:r>
          </a:p>
          <a:p>
            <a:r>
              <a:rPr lang="en-CA" dirty="0"/>
              <a:t>They still do tours</a:t>
            </a:r>
          </a:p>
          <a:p>
            <a:r>
              <a:rPr lang="en-CA" dirty="0"/>
              <a:t>But looks at eh surface area of envelope</a:t>
            </a:r>
          </a:p>
          <a:p>
            <a:endParaRPr lang="en-CA" dirty="0"/>
          </a:p>
          <a:p>
            <a:r>
              <a:rPr lang="en-CA" dirty="0"/>
              <a:t>Most building can be much more simple and still look nice</a:t>
            </a:r>
          </a:p>
        </p:txBody>
      </p:sp>
      <p:sp>
        <p:nvSpPr>
          <p:cNvPr id="4" name="Slide Number Placeholder 3"/>
          <p:cNvSpPr>
            <a:spLocks noGrp="1"/>
          </p:cNvSpPr>
          <p:nvPr>
            <p:ph type="sldNum" sz="quarter" idx="5"/>
          </p:nvPr>
        </p:nvSpPr>
        <p:spPr/>
        <p:txBody>
          <a:bodyPr/>
          <a:lstStyle/>
          <a:p>
            <a:fld id="{D66446DF-EE4A-4622-B4A9-8568B0E29108}" type="slidenum">
              <a:rPr lang="en-CA" smtClean="0"/>
              <a:t>42</a:t>
            </a:fld>
            <a:endParaRPr lang="en-CA"/>
          </a:p>
        </p:txBody>
      </p:sp>
    </p:spTree>
    <p:extLst>
      <p:ext uri="{BB962C8B-B14F-4D97-AF65-F5344CB8AC3E}">
        <p14:creationId xmlns:p14="http://schemas.microsoft.com/office/powerpoint/2010/main" val="13893173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next 3 example are a bit more focus as they will directly impact the performance of the opaque wall </a:t>
            </a:r>
          </a:p>
          <a:p>
            <a:r>
              <a:rPr lang="en-CA" dirty="0"/>
              <a:t>Just a reminder, that when we look at the overall performance of the opaque wall we are looking at </a:t>
            </a:r>
          </a:p>
          <a:p>
            <a:pPr marL="171450" indent="-171450">
              <a:buFontTx/>
              <a:buChar char="-"/>
            </a:pPr>
            <a:r>
              <a:rPr lang="en-CA" dirty="0"/>
              <a:t>The u value of the clear field</a:t>
            </a:r>
          </a:p>
          <a:p>
            <a:pPr marL="171450" indent="-171450">
              <a:buFontTx/>
              <a:buChar char="-"/>
            </a:pPr>
            <a:r>
              <a:rPr lang="en-CA" dirty="0"/>
              <a:t>+ the sum of the detail transmittance X their lengths or number </a:t>
            </a:r>
          </a:p>
          <a:p>
            <a:pPr marL="171450" indent="-171450">
              <a:buFontTx/>
              <a:buChar char="-"/>
            </a:pPr>
            <a:endParaRPr lang="en-CA" dirty="0"/>
          </a:p>
          <a:p>
            <a:pPr marL="0" indent="0">
              <a:buFontTx/>
              <a:buNone/>
            </a:pPr>
            <a:r>
              <a:rPr lang="en-CA" dirty="0"/>
              <a:t>So if we can reduce the linear transmittance of details- either by making it a better detail or having less of it, then we put less pressure on the clear field value to obtain the same overall U value.  Thus… reducing the need for insulation.</a:t>
            </a:r>
          </a:p>
          <a:p>
            <a:pPr marL="0" indent="0">
              <a:buFontTx/>
              <a:buNone/>
            </a:pPr>
            <a:endParaRPr lang="en-CA" dirty="0"/>
          </a:p>
          <a:p>
            <a:pPr marL="0" indent="0">
              <a:buFontTx/>
              <a:buNone/>
            </a:pPr>
            <a:r>
              <a:rPr lang="en-CA" dirty="0"/>
              <a:t>With that in mind, let’s first talk about</a:t>
            </a:r>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43</a:t>
            </a:fld>
            <a:endParaRPr lang="en-CA"/>
          </a:p>
        </p:txBody>
      </p:sp>
    </p:spTree>
    <p:extLst>
      <p:ext uri="{BB962C8B-B14F-4D97-AF65-F5344CB8AC3E}">
        <p14:creationId xmlns:p14="http://schemas.microsoft.com/office/powerpoint/2010/main" val="2448448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 frame conductivity and window placement impact on linear transmittance</a:t>
            </a:r>
          </a:p>
          <a:p>
            <a:endParaRPr lang="en-US" dirty="0"/>
          </a:p>
          <a:p>
            <a:r>
              <a:rPr lang="en-US" dirty="0"/>
              <a:t>I have pulled 3 specific examples of linear transmittance for different windows and their placement.</a:t>
            </a:r>
          </a:p>
          <a:p>
            <a:r>
              <a:rPr lang="en-US" dirty="0"/>
              <a:t>And there are many more examples that I could have put on this slide.</a:t>
            </a:r>
          </a:p>
          <a:p>
            <a:r>
              <a:rPr lang="en-US" dirty="0"/>
              <a:t>But I thought these 3 were good enough to make my points:</a:t>
            </a:r>
          </a:p>
          <a:p>
            <a:pPr marL="171450" indent="-171450">
              <a:buFont typeface="Arial" panose="020B0604020202020204" pitchFamily="34" charset="0"/>
              <a:buChar char="•"/>
            </a:pPr>
            <a:r>
              <a:rPr lang="en-US" baseline="0" dirty="0"/>
              <a:t>First the </a:t>
            </a:r>
            <a:r>
              <a:rPr lang="en-US" b="1" u="sng" baseline="0" dirty="0"/>
              <a:t>alignment of the window </a:t>
            </a:r>
            <a:r>
              <a:rPr lang="en-US" baseline="0" dirty="0"/>
              <a:t>and more specifically the thermal break with the exterior more continuous insulation makes a big difference.</a:t>
            </a:r>
          </a:p>
          <a:p>
            <a:pPr marL="171450" indent="-171450">
              <a:buFont typeface="Arial" panose="020B0604020202020204" pitchFamily="34" charset="0"/>
              <a:buChar char="•"/>
            </a:pPr>
            <a:r>
              <a:rPr lang="en-US" baseline="0" dirty="0"/>
              <a:t>Then the </a:t>
            </a:r>
            <a:r>
              <a:rPr lang="en-US" b="1" u="sng" baseline="0" dirty="0"/>
              <a:t>isolation of the steel studs </a:t>
            </a:r>
            <a:r>
              <a:rPr lang="en-US" baseline="0" dirty="0"/>
              <a:t>gets more attention</a:t>
            </a:r>
          </a:p>
          <a:p>
            <a:pPr marL="171450" indent="-171450">
              <a:buFont typeface="Arial" panose="020B0604020202020204" pitchFamily="34" charset="0"/>
              <a:buChar char="•"/>
            </a:pPr>
            <a:r>
              <a:rPr lang="en-US" baseline="0" dirty="0"/>
              <a:t>and finally The </a:t>
            </a:r>
            <a:r>
              <a:rPr lang="en-US" b="1" u="sng" baseline="0" dirty="0"/>
              <a:t>thermal quality of the frame </a:t>
            </a:r>
            <a:r>
              <a:rPr lang="en-US" baseline="0" dirty="0"/>
              <a:t>will also make a difference</a:t>
            </a:r>
          </a:p>
          <a:p>
            <a:r>
              <a:rPr lang="en-US" baseline="0" dirty="0"/>
              <a:t>Yes the window frame performance makes a difference in the performance of your wall not just in the U value of the window itself (which is obviously important too)</a:t>
            </a:r>
          </a:p>
          <a:p>
            <a:endParaRPr lang="en-US" baseline="0" dirty="0"/>
          </a:p>
          <a:p>
            <a:r>
              <a:rPr lang="en-US" baseline="0" dirty="0"/>
              <a:t>I am not suggesting here that we always to go to the example shown in the picture to the right, Just that good placement and basic isolation of  window frame from the steel studs cost close to nothing, and the impact on the wall performance is not insignificant.  So if you want to minimize the amount of exterior insulation, don’t how your window is installed in the wall.</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B1A026B-AFEF-41CB-BA20-82EDA0D95A25}" type="slidenum">
              <a:rPr lang="en-US" smtClean="0"/>
              <a:t>44</a:t>
            </a:fld>
            <a:endParaRPr lang="en-US"/>
          </a:p>
        </p:txBody>
      </p:sp>
    </p:spTree>
    <p:extLst>
      <p:ext uri="{BB962C8B-B14F-4D97-AF65-F5344CB8AC3E}">
        <p14:creationId xmlns:p14="http://schemas.microsoft.com/office/powerpoint/2010/main" val="1239643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Then let’s talk about Glazing configuration.</a:t>
            </a:r>
          </a:p>
          <a:p>
            <a:endParaRPr lang="en-US" baseline="0" dirty="0"/>
          </a:p>
          <a:p>
            <a:r>
              <a:rPr lang="en-US" baseline="0" dirty="0"/>
              <a:t>For a fix window to wall ratio of 40% in this example, we can see that the choice of the window configuration will have an impact on the length of window perimeter.  </a:t>
            </a:r>
          </a:p>
          <a:p>
            <a:endParaRPr lang="en-US" baseline="0" dirty="0"/>
          </a:p>
          <a:p>
            <a:r>
              <a:rPr lang="en-US" baseline="0" dirty="0"/>
              <a:t>Now for the Same R16 clear field for the opaque wall, and same window detail, we can see how that will impact the overall </a:t>
            </a:r>
            <a:r>
              <a:rPr lang="en-US" baseline="0" dirty="0" err="1"/>
              <a:t>Rvalue</a:t>
            </a:r>
            <a:r>
              <a:rPr lang="en-US" baseline="0" dirty="0"/>
              <a:t> of the wall.  The smaller the length, the better the Overall </a:t>
            </a:r>
            <a:r>
              <a:rPr lang="en-US" baseline="0" dirty="0" err="1"/>
              <a:t>Rvalue</a:t>
            </a:r>
            <a:endParaRPr lang="en-US" baseline="0" dirty="0"/>
          </a:p>
          <a:p>
            <a:pPr marL="171450" indent="-171450">
              <a:buFont typeface="Arial" panose="020B0604020202020204" pitchFamily="34" charset="0"/>
              <a:buChar char="•"/>
            </a:pPr>
            <a:r>
              <a:rPr lang="en-US" baseline="0" dirty="0"/>
              <a:t>The vertical or horizontal strip windows are quite good but not typical for residential building.  </a:t>
            </a:r>
          </a:p>
          <a:p>
            <a:pPr marL="171450" indent="-171450">
              <a:buFont typeface="Arial" panose="020B0604020202020204" pitchFamily="34" charset="0"/>
              <a:buChar char="•"/>
            </a:pPr>
            <a:r>
              <a:rPr lang="en-US" baseline="0" dirty="0"/>
              <a:t>If we concentrate on the punch windows, we can see that if you chose to have 2 windows instead of one for the same area you could impact the wall performance in the order of 8%, not insignificant</a:t>
            </a:r>
          </a:p>
          <a:p>
            <a:endParaRPr lang="en-US" baseline="0" dirty="0"/>
          </a:p>
          <a:p>
            <a:r>
              <a:rPr lang="en-US" baseline="0" dirty="0"/>
              <a:t>So while the detail at the window transition that we talked about in the previous slide is important, the length of the detail as a role to play too.  Bottom line pay attention to the configuration.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DB1A026B-AFEF-41CB-BA20-82EDA0D95A25}" type="slidenum">
              <a:rPr lang="en-US" smtClean="0"/>
              <a:t>45</a:t>
            </a:fld>
            <a:endParaRPr lang="en-US"/>
          </a:p>
        </p:txBody>
      </p:sp>
    </p:spTree>
    <p:extLst>
      <p:ext uri="{BB962C8B-B14F-4D97-AF65-F5344CB8AC3E}">
        <p14:creationId xmlns:p14="http://schemas.microsoft.com/office/powerpoint/2010/main" val="1352607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4</a:t>
            </a:r>
            <a:r>
              <a:rPr lang="en-CA" baseline="30000" dirty="0"/>
              <a:t>th</a:t>
            </a:r>
            <a:r>
              <a:rPr lang="en-CA" dirty="0"/>
              <a:t> and last architectural design consideration I want to bring to your attention today is balconies.</a:t>
            </a:r>
          </a:p>
          <a:p>
            <a:r>
              <a:rPr lang="en-CA" dirty="0"/>
              <a:t>Of course , the easy way to look at it, is </a:t>
            </a:r>
            <a:r>
              <a:rPr lang="en-CA" b="1" u="sng" dirty="0"/>
              <a:t>don’t put any in</a:t>
            </a:r>
            <a:r>
              <a:rPr lang="en-CA" dirty="0"/>
              <a:t>!</a:t>
            </a:r>
          </a:p>
          <a:p>
            <a:r>
              <a:rPr lang="en-CA" dirty="0"/>
              <a:t>But if, for reason like I don’t know livability, balconies are required, aside from limiting their size, you can consider the following</a:t>
            </a:r>
          </a:p>
          <a:p>
            <a:endParaRPr lang="en-CA" dirty="0"/>
          </a:p>
          <a:p>
            <a:r>
              <a:rPr lang="en-CA" dirty="0"/>
              <a:t>What I have here is an inset balcony and a cantilevered balcony, and you can see that the length of balcony can be significantly higher for the inset balcony, like twice as much in this case.  </a:t>
            </a:r>
          </a:p>
          <a:p>
            <a:r>
              <a:rPr lang="en-CA" dirty="0"/>
              <a:t>While there is an opportunity to mitigate the thermal bridging with both configurations:</a:t>
            </a:r>
          </a:p>
          <a:p>
            <a:pPr marL="171450" indent="-171450">
              <a:buFont typeface="Arial" panose="020B0604020202020204" pitchFamily="34" charset="0"/>
              <a:buChar char="•"/>
            </a:pPr>
            <a:r>
              <a:rPr lang="en-CA" dirty="0"/>
              <a:t>With the inset balcony for example, the balcony can be point supported, which performing at the same level as the thermally broken cantilevered balcony</a:t>
            </a:r>
          </a:p>
          <a:p>
            <a:pPr marL="171450" indent="-171450">
              <a:buFont typeface="Arial" panose="020B0604020202020204" pitchFamily="34" charset="0"/>
              <a:buChar char="•"/>
            </a:pPr>
            <a:r>
              <a:rPr lang="en-CA" dirty="0"/>
              <a:t>But think about the form that was discussed as the first consideration!!</a:t>
            </a:r>
          </a:p>
          <a:p>
            <a:pPr marL="171450" indent="-171450">
              <a:buFont typeface="Arial" panose="020B0604020202020204" pitchFamily="34" charset="0"/>
              <a:buChar char="•"/>
            </a:pPr>
            <a:r>
              <a:rPr lang="en-CA" dirty="0"/>
              <a:t>With that in mind, your best option is to have a cantilevered balcony, preferably point supported but not necessarily</a:t>
            </a:r>
          </a:p>
        </p:txBody>
      </p:sp>
      <p:sp>
        <p:nvSpPr>
          <p:cNvPr id="4" name="Slide Number Placeholder 3"/>
          <p:cNvSpPr>
            <a:spLocks noGrp="1"/>
          </p:cNvSpPr>
          <p:nvPr>
            <p:ph type="sldNum" sz="quarter" idx="5"/>
          </p:nvPr>
        </p:nvSpPr>
        <p:spPr/>
        <p:txBody>
          <a:bodyPr/>
          <a:lstStyle/>
          <a:p>
            <a:fld id="{D66446DF-EE4A-4622-B4A9-8568B0E29108}" type="slidenum">
              <a:rPr lang="en-CA" smtClean="0"/>
              <a:t>46</a:t>
            </a:fld>
            <a:endParaRPr lang="en-CA"/>
          </a:p>
        </p:txBody>
      </p:sp>
    </p:spTree>
    <p:extLst>
      <p:ext uri="{BB962C8B-B14F-4D97-AF65-F5344CB8AC3E}">
        <p14:creationId xmlns:p14="http://schemas.microsoft.com/office/powerpoint/2010/main" val="3878801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B0642-9E81-B630-CC30-17C5555AA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AF279-B7E0-4A5B-FB9C-F9435DEB5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108A1-2A91-4006-3A55-3E02040A4D79}"/>
              </a:ext>
            </a:extLst>
          </p:cNvPr>
          <p:cNvSpPr>
            <a:spLocks noGrp="1"/>
          </p:cNvSpPr>
          <p:nvPr>
            <p:ph type="body" idx="1"/>
          </p:nvPr>
        </p:nvSpPr>
        <p:spPr/>
        <p:txBody>
          <a:bodyPr/>
          <a:lstStyle/>
          <a:p>
            <a:r>
              <a:rPr lang="en-CA" dirty="0"/>
              <a:t>Really, I touched the tip of the iceberg here, and if you would like to dig in a little more, I think you would probably appreciate a more Enclosure centric study we have recently publish with eh support of BC housing </a:t>
            </a:r>
          </a:p>
        </p:txBody>
      </p:sp>
      <p:sp>
        <p:nvSpPr>
          <p:cNvPr id="4" name="Slide Number Placeholder 3">
            <a:extLst>
              <a:ext uri="{FF2B5EF4-FFF2-40B4-BE49-F238E27FC236}">
                <a16:creationId xmlns:a16="http://schemas.microsoft.com/office/drawing/2014/main" id="{514AE555-D2EE-ED9E-9940-CF8DCC690845}"/>
              </a:ext>
            </a:extLst>
          </p:cNvPr>
          <p:cNvSpPr>
            <a:spLocks noGrp="1"/>
          </p:cNvSpPr>
          <p:nvPr>
            <p:ph type="sldNum" sz="quarter" idx="5"/>
          </p:nvPr>
        </p:nvSpPr>
        <p:spPr/>
        <p:txBody>
          <a:bodyPr/>
          <a:lstStyle/>
          <a:p>
            <a:fld id="{D66446DF-EE4A-4622-B4A9-8568B0E29108}" type="slidenum">
              <a:rPr lang="en-CA" smtClean="0"/>
              <a:t>47</a:t>
            </a:fld>
            <a:endParaRPr lang="en-CA"/>
          </a:p>
        </p:txBody>
      </p:sp>
    </p:spTree>
    <p:extLst>
      <p:ext uri="{BB962C8B-B14F-4D97-AF65-F5344CB8AC3E}">
        <p14:creationId xmlns:p14="http://schemas.microsoft.com/office/powerpoint/2010/main" val="1204486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 Joe also asked me to look to the future</a:t>
            </a:r>
          </a:p>
          <a:p>
            <a:r>
              <a:rPr lang="en-CA" dirty="0"/>
              <a:t>I am not going to be very original and talk about AI</a:t>
            </a:r>
          </a:p>
          <a:p>
            <a:r>
              <a:rPr lang="en-CA" dirty="0"/>
              <a:t>And I am not an expert at it, from </a:t>
            </a:r>
            <a:r>
              <a:rPr lang="en-CA" dirty="0" err="1"/>
              <a:t>from</a:t>
            </a:r>
            <a:r>
              <a:rPr lang="en-CA" dirty="0"/>
              <a:t> it, so I am going to </a:t>
            </a:r>
            <a:r>
              <a:rPr lang="en-CA"/>
              <a:t>keep short</a:t>
            </a:r>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48</a:t>
            </a:fld>
            <a:endParaRPr lang="en-CA"/>
          </a:p>
        </p:txBody>
      </p:sp>
    </p:spTree>
    <p:extLst>
      <p:ext uri="{BB962C8B-B14F-4D97-AF65-F5344CB8AC3E}">
        <p14:creationId xmlns:p14="http://schemas.microsoft.com/office/powerpoint/2010/main" val="2096709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few years ago, we were one of 6 teams that analysis an existing building and proposed a retrofit to respond to the mandate they had put forward:</a:t>
            </a:r>
          </a:p>
          <a:p>
            <a:r>
              <a:rPr lang="en-CA" dirty="0"/>
              <a:t>It included way more then energy efficiency and reducing the operational carbon:</a:t>
            </a:r>
          </a:p>
          <a:p>
            <a:pPr marL="171450" indent="-171450">
              <a:buFontTx/>
              <a:buChar char="-"/>
            </a:pPr>
            <a:r>
              <a:rPr lang="en-CA" dirty="0"/>
              <a:t>Cost effectiveness was an important factor, in terms of what they were getting for the money they would pay</a:t>
            </a:r>
          </a:p>
          <a:p>
            <a:pPr marL="171450" indent="-171450">
              <a:buFontTx/>
              <a:buChar char="-"/>
            </a:pPr>
            <a:r>
              <a:rPr lang="en-CA" dirty="0"/>
              <a:t>Resiliency and adaptability needed also to be considered </a:t>
            </a:r>
          </a:p>
          <a:p>
            <a:pPr marL="171450" indent="-171450">
              <a:buFontTx/>
              <a:buChar char="-"/>
            </a:pPr>
            <a:r>
              <a:rPr lang="en-CA" dirty="0"/>
              <a:t>Being in a seismic zone that meant to look at upgrading the building seismically</a:t>
            </a:r>
          </a:p>
          <a:p>
            <a:pPr marL="171450" indent="-171450">
              <a:buFontTx/>
              <a:buChar char="-"/>
            </a:pPr>
            <a:r>
              <a:rPr lang="en-CA" dirty="0"/>
              <a:t>It also looked at the wellness of the occupant, not only in terms of thermal confront but other more subjective considerations liked </a:t>
            </a:r>
          </a:p>
          <a:p>
            <a:pPr marL="171450" indent="-171450">
              <a:buFontTx/>
              <a:buChar char="-"/>
            </a:pPr>
            <a:r>
              <a:rPr lang="en-CA" dirty="0"/>
              <a:t>And of course, it was trying to balance all this while still considering the embodied carbon</a:t>
            </a:r>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50</a:t>
            </a:fld>
            <a:endParaRPr lang="en-CA"/>
          </a:p>
        </p:txBody>
      </p:sp>
    </p:spTree>
    <p:extLst>
      <p:ext uri="{BB962C8B-B14F-4D97-AF65-F5344CB8AC3E}">
        <p14:creationId xmlns:p14="http://schemas.microsoft.com/office/powerpoint/2010/main" val="3780518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Most of it you don’t see:</a:t>
            </a:r>
          </a:p>
          <a:p>
            <a:pPr marL="171450" indent="-171450">
              <a:buFontTx/>
              <a:buChar char="-"/>
            </a:pPr>
            <a:r>
              <a:rPr lang="en-CA" dirty="0"/>
              <a:t>Seismic, Mechanical , electrical and envelope upgrades</a:t>
            </a:r>
          </a:p>
          <a:p>
            <a:pPr marL="171450" indent="-171450">
              <a:buFontTx/>
              <a:buChar char="-"/>
            </a:pPr>
            <a:endParaRPr lang="en-CA" dirty="0"/>
          </a:p>
          <a:p>
            <a:pPr marL="0" indent="0">
              <a:buFontTx/>
              <a:buNone/>
            </a:pPr>
            <a:r>
              <a:rPr lang="en-CA" dirty="0"/>
              <a:t>But it does make their implementation easy or unimportant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was an in-depth study, and the project was a real building with very real constraints, created by both by occupants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It was </a:t>
            </a:r>
          </a:p>
          <a:p>
            <a:pPr marL="0" indent="0">
              <a:buFontTx/>
              <a:buNone/>
            </a:pPr>
            <a:endParaRPr lang="en-CA" dirty="0"/>
          </a:p>
          <a:p>
            <a:pPr marL="0" indent="0">
              <a:buFontTx/>
              <a:buNone/>
            </a:pPr>
            <a:r>
              <a:rPr lang="en-CA" dirty="0"/>
              <a:t>And while I don’t have the time to go through this study today there is a couple of take away I wanted to bring up</a:t>
            </a:r>
          </a:p>
        </p:txBody>
      </p:sp>
      <p:sp>
        <p:nvSpPr>
          <p:cNvPr id="4" name="Slide Number Placeholder 3"/>
          <p:cNvSpPr>
            <a:spLocks noGrp="1"/>
          </p:cNvSpPr>
          <p:nvPr>
            <p:ph type="sldNum" sz="quarter" idx="5"/>
          </p:nvPr>
        </p:nvSpPr>
        <p:spPr/>
        <p:txBody>
          <a:bodyPr/>
          <a:lstStyle/>
          <a:p>
            <a:fld id="{D66446DF-EE4A-4622-B4A9-8568B0E29108}" type="slidenum">
              <a:rPr lang="en-CA" smtClean="0"/>
              <a:t>51</a:t>
            </a:fld>
            <a:endParaRPr lang="en-CA"/>
          </a:p>
        </p:txBody>
      </p:sp>
    </p:spTree>
    <p:extLst>
      <p:ext uri="{BB962C8B-B14F-4D97-AF65-F5344CB8AC3E}">
        <p14:creationId xmlns:p14="http://schemas.microsoft.com/office/powerpoint/2010/main" val="2295572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2407E-B655-CB7F-0915-B3017762E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20B74-278D-CC6B-D765-14B4FD14A7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C3D7D-792F-681F-CB4F-13987A7BEFE0}"/>
              </a:ext>
            </a:extLst>
          </p:cNvPr>
          <p:cNvSpPr>
            <a:spLocks noGrp="1"/>
          </p:cNvSpPr>
          <p:nvPr>
            <p:ph type="body" idx="1"/>
          </p:nvPr>
        </p:nvSpPr>
        <p:spPr/>
        <p:txBody>
          <a:bodyPr/>
          <a:lstStyle/>
          <a:p>
            <a:r>
              <a:rPr lang="en-CA" dirty="0"/>
              <a:t>I would say I had 2 mentors that marked my career – Pierrer Gallant and Mark Lawton</a:t>
            </a:r>
          </a:p>
          <a:p>
            <a:r>
              <a:rPr lang="en-CA" dirty="0"/>
              <a:t>Of course I learned from many more people, but those 2 they were part of my day to day for so many years, for sure they had an impact on my day to day and where is am at today</a:t>
            </a:r>
          </a:p>
          <a:p>
            <a:r>
              <a:rPr lang="en-CA" dirty="0"/>
              <a:t>The </a:t>
            </a:r>
            <a:r>
              <a:rPr lang="en-CA" dirty="0" err="1"/>
              <a:t>tid</a:t>
            </a:r>
            <a:r>
              <a:rPr lang="en-CA" dirty="0"/>
              <a:t>-bits that pop in my mind, are like ….</a:t>
            </a:r>
          </a:p>
          <a:p>
            <a:endParaRPr lang="en-CA" dirty="0"/>
          </a:p>
          <a:p>
            <a:endParaRPr lang="en-CA" dirty="0"/>
          </a:p>
        </p:txBody>
      </p:sp>
      <p:sp>
        <p:nvSpPr>
          <p:cNvPr id="4" name="Slide Number Placeholder 3">
            <a:extLst>
              <a:ext uri="{FF2B5EF4-FFF2-40B4-BE49-F238E27FC236}">
                <a16:creationId xmlns:a16="http://schemas.microsoft.com/office/drawing/2014/main" id="{CC5058F5-434F-1A4A-EDAA-1BF018471945}"/>
              </a:ext>
            </a:extLst>
          </p:cNvPr>
          <p:cNvSpPr>
            <a:spLocks noGrp="1"/>
          </p:cNvSpPr>
          <p:nvPr>
            <p:ph type="sldNum" sz="quarter" idx="5"/>
          </p:nvPr>
        </p:nvSpPr>
        <p:spPr/>
        <p:txBody>
          <a:bodyPr/>
          <a:lstStyle/>
          <a:p>
            <a:fld id="{D66446DF-EE4A-4622-B4A9-8568B0E29108}" type="slidenum">
              <a:rPr lang="en-CA" smtClean="0"/>
              <a:t>5</a:t>
            </a:fld>
            <a:endParaRPr lang="en-CA"/>
          </a:p>
        </p:txBody>
      </p:sp>
    </p:spTree>
    <p:extLst>
      <p:ext uri="{BB962C8B-B14F-4D97-AF65-F5344CB8AC3E}">
        <p14:creationId xmlns:p14="http://schemas.microsoft.com/office/powerpoint/2010/main" val="3573842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With infinite money you can achieve a lot but when the money is limited, which is always the case, you have to make balanced decisions</a:t>
            </a:r>
          </a:p>
          <a:p>
            <a:pPr marL="0" indent="0">
              <a:buFontTx/>
              <a:buNone/>
            </a:pPr>
            <a:r>
              <a:rPr lang="en-CA" dirty="0"/>
              <a:t>But hen do you arrive at the point of diminishing return </a:t>
            </a:r>
          </a:p>
          <a:p>
            <a:pPr marL="171450" indent="-171450">
              <a:buFontTx/>
              <a:buChar char="-"/>
            </a:pPr>
            <a:r>
              <a:rPr lang="en-CA" dirty="0"/>
              <a:t>The use of parametric analysis is a great help in identifying the relative impact of different decision on the </a:t>
            </a:r>
            <a:r>
              <a:rPr lang="en-CA" dirty="0" err="1"/>
              <a:t>erngy</a:t>
            </a:r>
            <a:r>
              <a:rPr lang="en-CA" dirty="0"/>
              <a:t> consumption</a:t>
            </a:r>
          </a:p>
          <a:p>
            <a:pPr marL="171450" indent="-171450">
              <a:buFontTx/>
              <a:buChar char="-"/>
            </a:pPr>
            <a:r>
              <a:rPr lang="en-CA" dirty="0"/>
              <a:t>It then becomes easier to identify the tipping point and make the decision based on cost easier</a:t>
            </a:r>
          </a:p>
          <a:p>
            <a:pPr marL="171450" indent="-171450">
              <a:buFontTx/>
              <a:buChar char="-"/>
            </a:pPr>
            <a:endParaRPr lang="en-CA" dirty="0"/>
          </a:p>
          <a:p>
            <a:pPr marL="0" indent="0">
              <a:buFontTx/>
              <a:buNone/>
            </a:pPr>
            <a:r>
              <a:rPr lang="en-CA" dirty="0"/>
              <a:t>The difficulty we ran into with the study is that the embodied carbon evaluation was late, and we had to make decisions based principally on cost and operational Carbon improvement. On that premise we made decisions in terms of course of mechanical systems in terms of heating and ventilation but also thickness of insulation and whether we would use double or triple glazed window (we selected double BTW).  Ultimately when all said and done, we were the project achieved the objectives with the least embodied carbon… at least that’s what Patrick told me!</a:t>
            </a:r>
          </a:p>
          <a:p>
            <a:endParaRPr lang="en-CA" dirty="0"/>
          </a:p>
          <a:p>
            <a:r>
              <a:rPr lang="en-CA" dirty="0"/>
              <a:t>At the end of the day however, GHG from operation and embodied carbon is a bit more complicated than just looking at Energy efficiency.</a:t>
            </a:r>
          </a:p>
          <a:p>
            <a:pPr marL="171450" indent="-171450">
              <a:buFontTx/>
              <a:buChar char="-"/>
            </a:pPr>
            <a:r>
              <a:rPr lang="en-CA" dirty="0"/>
              <a:t>It depends on where the project is located and the grid</a:t>
            </a:r>
          </a:p>
          <a:p>
            <a:pPr marL="171450" indent="-171450">
              <a:buFontTx/>
              <a:buChar char="-"/>
            </a:pPr>
            <a:r>
              <a:rPr lang="en-CA" dirty="0"/>
              <a:t>And it remains that, when it comes to Building Envelope at least, little is know or precise about embodied carbon</a:t>
            </a:r>
          </a:p>
        </p:txBody>
      </p:sp>
      <p:sp>
        <p:nvSpPr>
          <p:cNvPr id="4" name="Slide Number Placeholder 3"/>
          <p:cNvSpPr>
            <a:spLocks noGrp="1"/>
          </p:cNvSpPr>
          <p:nvPr>
            <p:ph type="sldNum" sz="quarter" idx="5"/>
          </p:nvPr>
        </p:nvSpPr>
        <p:spPr/>
        <p:txBody>
          <a:bodyPr/>
          <a:lstStyle/>
          <a:p>
            <a:fld id="{D66446DF-EE4A-4622-B4A9-8568B0E29108}" type="slidenum">
              <a:rPr lang="en-CA" smtClean="0"/>
              <a:t>52</a:t>
            </a:fld>
            <a:endParaRPr lang="en-CA"/>
          </a:p>
        </p:txBody>
      </p:sp>
    </p:spTree>
    <p:extLst>
      <p:ext uri="{BB962C8B-B14F-4D97-AF65-F5344CB8AC3E}">
        <p14:creationId xmlns:p14="http://schemas.microsoft.com/office/powerpoint/2010/main" val="3815050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let’s start with this one!</a:t>
            </a:r>
          </a:p>
        </p:txBody>
      </p:sp>
      <p:sp>
        <p:nvSpPr>
          <p:cNvPr id="4" name="Slide Number Placeholder 3"/>
          <p:cNvSpPr>
            <a:spLocks noGrp="1"/>
          </p:cNvSpPr>
          <p:nvPr>
            <p:ph type="sldNum" sz="quarter" idx="5"/>
          </p:nvPr>
        </p:nvSpPr>
        <p:spPr/>
        <p:txBody>
          <a:bodyPr/>
          <a:lstStyle/>
          <a:p>
            <a:fld id="{D66446DF-EE4A-4622-B4A9-8568B0E29108}" type="slidenum">
              <a:rPr lang="en-CA" smtClean="0"/>
              <a:t>6</a:t>
            </a:fld>
            <a:endParaRPr lang="en-CA"/>
          </a:p>
        </p:txBody>
      </p:sp>
    </p:spTree>
    <p:extLst>
      <p:ext uri="{BB962C8B-B14F-4D97-AF65-F5344CB8AC3E}">
        <p14:creationId xmlns:p14="http://schemas.microsoft.com/office/powerpoint/2010/main" val="769837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Joe BSI and CBD</a:t>
            </a:r>
          </a:p>
          <a:p>
            <a:r>
              <a:rPr lang="en-CA" dirty="0"/>
              <a:t>Some of the early publication happen in the 1960 in Canada,</a:t>
            </a:r>
          </a:p>
          <a:p>
            <a:r>
              <a:rPr lang="en-CA" dirty="0"/>
              <a:t>They were published through the National building Council under the Canadian Building Digest </a:t>
            </a:r>
          </a:p>
          <a:p>
            <a:r>
              <a:rPr lang="en-CA" dirty="0"/>
              <a:t>CBD-40 was not the only publication talking about the cavity but perhaps the most comprehensive one, and it a lofty goal.</a:t>
            </a:r>
          </a:p>
          <a:p>
            <a:r>
              <a:rPr lang="en-CA" dirty="0"/>
              <a:t>Read the abstract</a:t>
            </a:r>
          </a:p>
        </p:txBody>
      </p:sp>
      <p:sp>
        <p:nvSpPr>
          <p:cNvPr id="4" name="Slide Number Placeholder 3"/>
          <p:cNvSpPr>
            <a:spLocks noGrp="1"/>
          </p:cNvSpPr>
          <p:nvPr>
            <p:ph type="sldNum" sz="quarter" idx="5"/>
          </p:nvPr>
        </p:nvSpPr>
        <p:spPr/>
        <p:txBody>
          <a:bodyPr/>
          <a:lstStyle/>
          <a:p>
            <a:fld id="{D66446DF-EE4A-4622-B4A9-8568B0E29108}" type="slidenum">
              <a:rPr lang="en-CA" smtClean="0"/>
              <a:t>7</a:t>
            </a:fld>
            <a:endParaRPr lang="en-CA"/>
          </a:p>
        </p:txBody>
      </p:sp>
    </p:spTree>
    <p:extLst>
      <p:ext uri="{BB962C8B-B14F-4D97-AF65-F5344CB8AC3E}">
        <p14:creationId xmlns:p14="http://schemas.microsoft.com/office/powerpoint/2010/main" val="1372173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read you the entire publication, although CBD were quite short and to the point, but one sentence that probably summarize this one fairly well is this…</a:t>
            </a:r>
          </a:p>
          <a:p>
            <a:r>
              <a:rPr lang="en-US" dirty="0"/>
              <a:t>It was interesting, because when I was looking for it on the web it came up first in </a:t>
            </a:r>
          </a:p>
          <a:p>
            <a:r>
              <a:rPr lang="en-US" dirty="0"/>
              <a:t>[JS: Remarkably, the importance of a WRB1 was not singled out in the literature until the 1990s (although building paper and tar coatings had long been used in many buildings), and not integrated into North American building codes until the mid-2000’s. </a:t>
            </a:r>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8</a:t>
            </a:fld>
            <a:endParaRPr lang="en-CA"/>
          </a:p>
        </p:txBody>
      </p:sp>
    </p:spTree>
    <p:extLst>
      <p:ext uri="{BB962C8B-B14F-4D97-AF65-F5344CB8AC3E}">
        <p14:creationId xmlns:p14="http://schemas.microsoft.com/office/powerpoint/2010/main" val="1368566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176B4-3622-D6CC-75FF-2C3ACEA35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085FB-993A-4F0F-201C-BB6CE7088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CEC04-9525-E857-BA78-901A95E5FAEA}"/>
              </a:ext>
            </a:extLst>
          </p:cNvPr>
          <p:cNvSpPr>
            <a:spLocks noGrp="1"/>
          </p:cNvSpPr>
          <p:nvPr>
            <p:ph type="body" idx="1"/>
          </p:nvPr>
        </p:nvSpPr>
        <p:spPr/>
        <p:txBody>
          <a:bodyPr/>
          <a:lstStyle/>
          <a:p>
            <a:r>
              <a:rPr lang="en-CA" dirty="0"/>
              <a:t>After the publication of the CBD, adoption started in Canada.</a:t>
            </a:r>
          </a:p>
          <a:p>
            <a:r>
              <a:rPr lang="en-CA" dirty="0"/>
              <a:t>I remember as a </a:t>
            </a:r>
            <a:r>
              <a:rPr lang="en-CA" b="1" u="sng" dirty="0"/>
              <a:t>younger engineer fixing leaky face-sealed condo</a:t>
            </a:r>
            <a:r>
              <a:rPr lang="en-CA" dirty="0"/>
              <a:t>, of being in Awe at some point when taking apart the cladding of an older building NOT because it was leaking but because the cladding was tiles and they were falling off and finding out there was a cavity behind the tiles and the thick set, </a:t>
            </a:r>
          </a:p>
          <a:p>
            <a:endParaRPr lang="en-CA" dirty="0"/>
          </a:p>
          <a:p>
            <a:r>
              <a:rPr lang="en-CA" dirty="0"/>
              <a:t>But somewhere </a:t>
            </a:r>
            <a:r>
              <a:rPr lang="en-CA" b="1" u="sng" dirty="0"/>
              <a:t>in the early 80’s, People forget about it</a:t>
            </a:r>
          </a:p>
          <a:p>
            <a:r>
              <a:rPr lang="en-CA" dirty="0"/>
              <a:t>And that led to a pretty big disaster in BC, in particular in the lower coastal region</a:t>
            </a:r>
          </a:p>
          <a:p>
            <a:r>
              <a:rPr lang="en-CA" dirty="0"/>
              <a:t>Barrett commission report published in 1998</a:t>
            </a:r>
          </a:p>
          <a:p>
            <a:r>
              <a:rPr lang="en-CA" dirty="0"/>
              <a:t>Code implement in VBBL and BCBC</a:t>
            </a:r>
          </a:p>
          <a:p>
            <a:endParaRPr lang="en-CA" dirty="0"/>
          </a:p>
        </p:txBody>
      </p:sp>
      <p:sp>
        <p:nvSpPr>
          <p:cNvPr id="4" name="Slide Number Placeholder 3">
            <a:extLst>
              <a:ext uri="{FF2B5EF4-FFF2-40B4-BE49-F238E27FC236}">
                <a16:creationId xmlns:a16="http://schemas.microsoft.com/office/drawing/2014/main" id="{E7DA2BFA-9750-0712-C44B-CCCF76050A31}"/>
              </a:ext>
            </a:extLst>
          </p:cNvPr>
          <p:cNvSpPr>
            <a:spLocks noGrp="1"/>
          </p:cNvSpPr>
          <p:nvPr>
            <p:ph type="sldNum" sz="quarter" idx="5"/>
          </p:nvPr>
        </p:nvSpPr>
        <p:spPr/>
        <p:txBody>
          <a:bodyPr/>
          <a:lstStyle/>
          <a:p>
            <a:fld id="{D66446DF-EE4A-4622-B4A9-8568B0E29108}" type="slidenum">
              <a:rPr lang="en-CA" smtClean="0"/>
              <a:t>9</a:t>
            </a:fld>
            <a:endParaRPr lang="en-CA"/>
          </a:p>
        </p:txBody>
      </p:sp>
    </p:spTree>
    <p:extLst>
      <p:ext uri="{BB962C8B-B14F-4D97-AF65-F5344CB8AC3E}">
        <p14:creationId xmlns:p14="http://schemas.microsoft.com/office/powerpoint/2010/main" val="2686819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12" name="Picture 11" descr="A picture containing floor, building, indoor, tile&#10;&#10;Description automatically generated">
            <a:extLst>
              <a:ext uri="{FF2B5EF4-FFF2-40B4-BE49-F238E27FC236}">
                <a16:creationId xmlns:a16="http://schemas.microsoft.com/office/drawing/2014/main" id="{3AB3F462-F077-49FB-8BD9-41AB7E700C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b="46838"/>
          <a:stretch/>
        </p:blipFill>
        <p:spPr>
          <a:xfrm>
            <a:off x="-3176" y="-1"/>
            <a:ext cx="12188825" cy="4320000"/>
          </a:xfrm>
          <a:prstGeom prst="rect">
            <a:avLst/>
          </a:prstGeom>
        </p:spPr>
      </p:pic>
      <p:sp>
        <p:nvSpPr>
          <p:cNvPr id="8" name="Rectangle 7">
            <a:extLst>
              <a:ext uri="{FF2B5EF4-FFF2-40B4-BE49-F238E27FC236}">
                <a16:creationId xmlns:a16="http://schemas.microsoft.com/office/drawing/2014/main" id="{DA134939-39C0-4522-A125-A13DFDA66490}"/>
              </a:ext>
            </a:extLst>
          </p:cNvPr>
          <p:cNvSpPr/>
          <p:nvPr/>
        </p:nvSpPr>
        <p:spPr>
          <a:xfrm>
            <a:off x="0" y="4264090"/>
            <a:ext cx="12188825" cy="259391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602757" y="4459356"/>
            <a:ext cx="10113645" cy="743682"/>
          </a:xfrm>
        </p:spPr>
        <p:txBody>
          <a:bodyPr tIns="0" bIns="0" anchor="b">
            <a:noAutofit/>
          </a:bodyPr>
          <a:lstStyle>
            <a:lvl1pPr>
              <a:defRPr sz="3600" b="0">
                <a:solidFill>
                  <a:srgbClr val="FFFFFF"/>
                </a:solidFill>
                <a:latin typeface="Poppins" panose="00000500000000000000" pitchFamily="2" charset="0"/>
                <a:cs typeface="Poppins" panose="00000500000000000000" pitchFamily="2" charset="0"/>
              </a:defRPr>
            </a:lvl1pPr>
          </a:lstStyle>
          <a:p>
            <a:r>
              <a:rPr lang="en-US"/>
              <a:t>Click to edit Master title style</a:t>
            </a:r>
          </a:p>
        </p:txBody>
      </p:sp>
      <p:sp>
        <p:nvSpPr>
          <p:cNvPr id="4" name="Text Placeholder 3"/>
          <p:cNvSpPr>
            <a:spLocks noGrp="1"/>
          </p:cNvSpPr>
          <p:nvPr>
            <p:ph type="body" sz="half" idx="2"/>
          </p:nvPr>
        </p:nvSpPr>
        <p:spPr>
          <a:xfrm>
            <a:off x="602757" y="5374994"/>
            <a:ext cx="10113264" cy="609600"/>
          </a:xfrm>
        </p:spPr>
        <p:txBody>
          <a:bodyPr lIns="91440" tIns="0" rIns="91440" bIns="0">
            <a:normAutofit/>
          </a:bodyPr>
          <a:lstStyle>
            <a:lvl1pPr marL="0" indent="0">
              <a:spcBef>
                <a:spcPts val="0"/>
              </a:spcBef>
              <a:spcAft>
                <a:spcPts val="600"/>
              </a:spcAft>
              <a:buNone/>
              <a:defRPr sz="1800">
                <a:solidFill>
                  <a:srgbClr val="FFFFFF"/>
                </a:solidFill>
                <a:latin typeface="Roboto" panose="02000000000000000000" pitchFamily="2" charset="0"/>
                <a:ea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02757" y="6180137"/>
            <a:ext cx="6818262" cy="365125"/>
          </a:xfrm>
        </p:spPr>
        <p:txBody>
          <a:bodyPr/>
          <a:lstStyle>
            <a:lvl1pPr>
              <a:defRPr>
                <a:latin typeface="Roboto" panose="02000000000000000000" pitchFamily="2" charset="0"/>
                <a:ea typeface="Roboto" panose="02000000000000000000" pitchFamily="2" charset="0"/>
              </a:defRPr>
            </a:lvl1pPr>
          </a:lstStyle>
          <a:p>
            <a:r>
              <a:rPr lang="en-US"/>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59A1208A-FE07-40AF-8AC3-A0D94C6DEEAA}"/>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293385" y="6153249"/>
            <a:ext cx="1675597" cy="418900"/>
          </a:xfrm>
          <a:prstGeom prst="rect">
            <a:avLst/>
          </a:prstGeom>
        </p:spPr>
      </p:pic>
    </p:spTree>
    <p:extLst>
      <p:ext uri="{BB962C8B-B14F-4D97-AF65-F5344CB8AC3E}">
        <p14:creationId xmlns:p14="http://schemas.microsoft.com/office/powerpoint/2010/main" val="523267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userDrawn="1"/>
        </p:nvSpPr>
        <p:spPr>
          <a:xfrm>
            <a:off x="7537704"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06068" y="781621"/>
            <a:ext cx="3517567" cy="2093975"/>
          </a:xfrm>
        </p:spPr>
        <p:txBody>
          <a:bodyPr anchor="b">
            <a:normAutofit/>
          </a:bodyPr>
          <a:lstStyle>
            <a:lvl1pPr>
              <a:lnSpc>
                <a:spcPct val="90000"/>
              </a:lnSpc>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922154" y="781621"/>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06067" y="3220607"/>
            <a:ext cx="3517567" cy="2855771"/>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9" name="Graphic 8">
            <a:extLst>
              <a:ext uri="{FF2B5EF4-FFF2-40B4-BE49-F238E27FC236}">
                <a16:creationId xmlns:a16="http://schemas.microsoft.com/office/drawing/2014/main" id="{D1282BAC-FC2C-4D58-B8AC-C26D9BAB18E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661164" y="6458558"/>
            <a:ext cx="1366736" cy="341684"/>
          </a:xfrm>
          <a:prstGeom prst="rect">
            <a:avLst/>
          </a:prstGeom>
        </p:spPr>
      </p:pic>
    </p:spTree>
    <p:extLst>
      <p:ext uri="{BB962C8B-B14F-4D97-AF65-F5344CB8AC3E}">
        <p14:creationId xmlns:p14="http://schemas.microsoft.com/office/powerpoint/2010/main" val="844415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2120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7248-5514-40B7-85C6-FD67BBFE0DA1}"/>
              </a:ext>
            </a:extLst>
          </p:cNvPr>
          <p:cNvSpPr>
            <a:spLocks noGrp="1"/>
          </p:cNvSpPr>
          <p:nvPr>
            <p:ph type="title"/>
          </p:nvPr>
        </p:nvSpPr>
        <p:spPr>
          <a:xfrm>
            <a:off x="2696164" y="1972452"/>
            <a:ext cx="6507169" cy="682998"/>
          </a:xfrm>
        </p:spPr>
        <p:txBody>
          <a:bodyPr/>
          <a:lstStyle>
            <a:lvl1pPr>
              <a:defRPr>
                <a:solidFill>
                  <a:schemeClr val="bg1"/>
                </a:solidFill>
              </a:defRPr>
            </a:lvl1pPr>
          </a:lstStyle>
          <a:p>
            <a:r>
              <a:rPr lang="en-US" dirty="0"/>
              <a:t>Click to edit Master title style</a:t>
            </a:r>
            <a:endParaRPr lang="en-CA" dirty="0"/>
          </a:p>
        </p:txBody>
      </p:sp>
      <p:pic>
        <p:nvPicPr>
          <p:cNvPr id="4" name="Graphic 3">
            <a:extLst>
              <a:ext uri="{FF2B5EF4-FFF2-40B4-BE49-F238E27FC236}">
                <a16:creationId xmlns:a16="http://schemas.microsoft.com/office/drawing/2014/main" id="{6CED4A67-F79A-4BDD-972C-F9C9DCC06D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3999923" y="3383902"/>
            <a:ext cx="3899650" cy="974912"/>
          </a:xfrm>
          <a:prstGeom prst="rect">
            <a:avLst/>
          </a:prstGeom>
        </p:spPr>
      </p:pic>
    </p:spTree>
    <p:extLst>
      <p:ext uri="{BB962C8B-B14F-4D97-AF65-F5344CB8AC3E}">
        <p14:creationId xmlns:p14="http://schemas.microsoft.com/office/powerpoint/2010/main" val="6460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454152" y="177307"/>
            <a:ext cx="10515600" cy="846667"/>
          </a:xfrm>
          <a:prstGeom prst="rect">
            <a:avLst/>
          </a:prstGeom>
        </p:spPr>
        <p:txBody>
          <a:bodyPr anchor="ctr"/>
          <a:lstStyle>
            <a:lvl1pPr algn="l" defTabSz="914400" rtl="0" eaLnBrk="1" latinLnBrk="0" hangingPunct="1">
              <a:lnSpc>
                <a:spcPct val="90000"/>
              </a:lnSpc>
              <a:spcBef>
                <a:spcPct val="0"/>
              </a:spcBef>
              <a:buNone/>
              <a:defRPr lang="en-US" sz="3600" kern="1200" baseline="0" dirty="0">
                <a:solidFill>
                  <a:schemeClr val="tx1"/>
                </a:solidFill>
                <a:latin typeface="Poppins" panose="00000500000000000000" pitchFamily="2" charset="0"/>
                <a:ea typeface="+mj-ea"/>
                <a:cs typeface="Poppins" panose="00000500000000000000" pitchFamily="2" charset="0"/>
              </a:defRPr>
            </a:lvl1pPr>
          </a:lstStyle>
          <a:p>
            <a:r>
              <a:rPr lang="en-US"/>
              <a:t>Click to edit Master title style</a:t>
            </a:r>
          </a:p>
        </p:txBody>
      </p:sp>
      <p:sp>
        <p:nvSpPr>
          <p:cNvPr id="5" name="Content Placeholder 5">
            <a:extLst>
              <a:ext uri="{FF2B5EF4-FFF2-40B4-BE49-F238E27FC236}">
                <a16:creationId xmlns:a16="http://schemas.microsoft.com/office/drawing/2014/main" id="{5396F103-68DC-4145-BBB0-00B18993611D}"/>
              </a:ext>
            </a:extLst>
          </p:cNvPr>
          <p:cNvSpPr>
            <a:spLocks noGrp="1"/>
          </p:cNvSpPr>
          <p:nvPr>
            <p:ph sz="quarter" idx="4"/>
          </p:nvPr>
        </p:nvSpPr>
        <p:spPr>
          <a:xfrm>
            <a:off x="1296244" y="1834455"/>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469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1"/>
          <p:cNvSpPr>
            <a:spLocks noGrp="1"/>
          </p:cNvSpPr>
          <p:nvPr>
            <p:ph type="title"/>
          </p:nvPr>
        </p:nvSpPr>
        <p:spPr>
          <a:xfrm>
            <a:off x="920261" y="177307"/>
            <a:ext cx="10515600" cy="846667"/>
          </a:xfrm>
          <a:prstGeom prst="rect">
            <a:avLst/>
          </a:prstGeom>
        </p:spPr>
        <p:txBody>
          <a:bodyPr/>
          <a:lstStyle>
            <a:lvl1pPr algn="l" defTabSz="914400" rtl="0" eaLnBrk="1" latinLnBrk="0" hangingPunct="1">
              <a:lnSpc>
                <a:spcPct val="90000"/>
              </a:lnSpc>
              <a:spcBef>
                <a:spcPct val="0"/>
              </a:spcBef>
              <a:buNone/>
              <a:defRPr lang="en-US" sz="3600" kern="1200" dirty="0">
                <a:solidFill>
                  <a:schemeClr val="tx1"/>
                </a:solidFill>
                <a:latin typeface="Poppins" panose="00000500000000000000" pitchFamily="2" charset="0"/>
                <a:ea typeface="+mj-ea"/>
                <a:cs typeface="Poppins" panose="00000500000000000000" pitchFamily="2" charset="0"/>
              </a:defRPr>
            </a:lvl1pPr>
          </a:lstStyle>
          <a:p>
            <a:r>
              <a:rPr lang="en-US"/>
              <a:t>Click to edit Master title style</a:t>
            </a:r>
          </a:p>
        </p:txBody>
      </p:sp>
    </p:spTree>
    <p:extLst>
      <p:ext uri="{BB962C8B-B14F-4D97-AF65-F5344CB8AC3E}">
        <p14:creationId xmlns:p14="http://schemas.microsoft.com/office/powerpoint/2010/main" val="61748807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EC8A-79D2-2E7D-A5E3-103209B311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AAC1E82-7AC0-E263-3A6E-F402B3ACBE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CA2601A-FF6D-305F-BCDE-FBFCB956E0DA}"/>
              </a:ext>
            </a:extLst>
          </p:cNvPr>
          <p:cNvSpPr>
            <a:spLocks noGrp="1"/>
          </p:cNvSpPr>
          <p:nvPr>
            <p:ph type="dt" sz="half" idx="10"/>
          </p:nvPr>
        </p:nvSpPr>
        <p:spPr/>
        <p:txBody>
          <a:bodyPr/>
          <a:lstStyle/>
          <a:p>
            <a:fld id="{8CA98D14-4A67-483C-B9C5-FFA0B19D49A9}" type="datetimeFigureOut">
              <a:rPr lang="en-CA" smtClean="0"/>
              <a:t>2025-08-06</a:t>
            </a:fld>
            <a:endParaRPr lang="en-CA"/>
          </a:p>
        </p:txBody>
      </p:sp>
      <p:sp>
        <p:nvSpPr>
          <p:cNvPr id="5" name="Footer Placeholder 4">
            <a:extLst>
              <a:ext uri="{FF2B5EF4-FFF2-40B4-BE49-F238E27FC236}">
                <a16:creationId xmlns:a16="http://schemas.microsoft.com/office/drawing/2014/main" id="{86ACBD63-89E3-85C5-E59C-BF3911C7DE7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AEA1443-607E-D613-FD86-E6194D6DE298}"/>
              </a:ext>
            </a:extLst>
          </p:cNvPr>
          <p:cNvSpPr>
            <a:spLocks noGrp="1"/>
          </p:cNvSpPr>
          <p:nvPr>
            <p:ph type="sldNum" sz="quarter" idx="12"/>
          </p:nvPr>
        </p:nvSpPr>
        <p:spPr/>
        <p:txBody>
          <a:bodyPr/>
          <a:lstStyle/>
          <a:p>
            <a:fld id="{294C5712-C325-4F5D-A5B5-FA45F4E9A5A5}" type="slidenum">
              <a:rPr lang="en-CA" smtClean="0"/>
              <a:t>‹#›</a:t>
            </a:fld>
            <a:endParaRPr lang="en-CA"/>
          </a:p>
        </p:txBody>
      </p:sp>
    </p:spTree>
    <p:extLst>
      <p:ext uri="{BB962C8B-B14F-4D97-AF65-F5344CB8AC3E}">
        <p14:creationId xmlns:p14="http://schemas.microsoft.com/office/powerpoint/2010/main" val="3609533141"/>
      </p:ext>
    </p:extLst>
  </p:cSld>
  <p:clrMapOvr>
    <a:masterClrMapping/>
  </p:clrMapOvr>
  <p:hf sldNum="0" hdr="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1AAF5-3383-B98C-4425-CCC535D13FBB}"/>
              </a:ext>
            </a:extLst>
          </p:cNvPr>
          <p:cNvSpPr>
            <a:spLocks noGrp="1"/>
          </p:cNvSpPr>
          <p:nvPr>
            <p:ph type="title"/>
          </p:nvPr>
        </p:nvSpPr>
        <p:spPr>
          <a:xfrm>
            <a:off x="838200" y="290286"/>
            <a:ext cx="10515600" cy="1001485"/>
          </a:xfrm>
        </p:spPr>
        <p:txBody>
          <a:bodyPr/>
          <a:lstStyle>
            <a:lvl1pPr>
              <a:defRPr>
                <a:latin typeface="Roboto Medium" panose="02000000000000000000" pitchFamily="2" charset="0"/>
                <a:ea typeface="Roboto Medium" panose="02000000000000000000" pitchFamily="2"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E482F48-DDF9-D9EA-1324-6A3CB847E316}"/>
              </a:ext>
            </a:extLst>
          </p:cNvPr>
          <p:cNvSpPr>
            <a:spLocks noGrp="1"/>
          </p:cNvSpPr>
          <p:nvPr>
            <p:ph idx="1"/>
          </p:nvPr>
        </p:nvSpPr>
        <p:spPr>
          <a:xfrm>
            <a:off x="838200" y="2046515"/>
            <a:ext cx="10515600" cy="4130448"/>
          </a:xfrm>
        </p:spPr>
        <p:txBody>
          <a:bodyPr/>
          <a:lstStyle>
            <a:lvl1pPr>
              <a:defRPr>
                <a:latin typeface="Poppins Light" panose="00000400000000000000" pitchFamily="2" charset="0"/>
                <a:cs typeface="Poppins Light" panose="00000400000000000000" pitchFamily="2" charset="0"/>
              </a:defRPr>
            </a:lvl1pPr>
            <a:lvl2pPr>
              <a:defRPr>
                <a:latin typeface="Poppins Light" panose="00000400000000000000" pitchFamily="2" charset="0"/>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54A870C-9E8A-8AAE-6BD6-B00C2C3784A9}"/>
              </a:ext>
            </a:extLst>
          </p:cNvPr>
          <p:cNvSpPr>
            <a:spLocks noGrp="1"/>
          </p:cNvSpPr>
          <p:nvPr>
            <p:ph type="dt" sz="half" idx="10"/>
          </p:nvPr>
        </p:nvSpPr>
        <p:spPr/>
        <p:txBody>
          <a:bodyPr/>
          <a:lstStyle/>
          <a:p>
            <a:fld id="{8CA98D14-4A67-483C-B9C5-FFA0B19D49A9}" type="datetimeFigureOut">
              <a:rPr lang="en-CA" smtClean="0"/>
              <a:t>2025-08-06</a:t>
            </a:fld>
            <a:endParaRPr lang="en-CA"/>
          </a:p>
        </p:txBody>
      </p:sp>
      <p:sp>
        <p:nvSpPr>
          <p:cNvPr id="5" name="Footer Placeholder 4">
            <a:extLst>
              <a:ext uri="{FF2B5EF4-FFF2-40B4-BE49-F238E27FC236}">
                <a16:creationId xmlns:a16="http://schemas.microsoft.com/office/drawing/2014/main" id="{736C7833-9A01-26DE-006A-7EE70D8AE08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06D9615-A696-9133-5472-5FDE275F8063}"/>
              </a:ext>
            </a:extLst>
          </p:cNvPr>
          <p:cNvSpPr>
            <a:spLocks noGrp="1"/>
          </p:cNvSpPr>
          <p:nvPr>
            <p:ph type="sldNum" sz="quarter" idx="12"/>
          </p:nvPr>
        </p:nvSpPr>
        <p:spPr/>
        <p:txBody>
          <a:bodyPr/>
          <a:lstStyle/>
          <a:p>
            <a:fld id="{294C5712-C325-4F5D-A5B5-FA45F4E9A5A5}" type="slidenum">
              <a:rPr lang="en-CA" smtClean="0"/>
              <a:t>‹#›</a:t>
            </a:fld>
            <a:endParaRPr lang="en-CA"/>
          </a:p>
        </p:txBody>
      </p:sp>
      <p:pic>
        <p:nvPicPr>
          <p:cNvPr id="7" name="Picture 6">
            <a:extLst>
              <a:ext uri="{FF2B5EF4-FFF2-40B4-BE49-F238E27FC236}">
                <a16:creationId xmlns:a16="http://schemas.microsoft.com/office/drawing/2014/main" id="{FBEDD49A-2607-D75C-2DE6-BB0F32400311}"/>
              </a:ext>
            </a:extLst>
          </p:cNvPr>
          <p:cNvPicPr>
            <a:picLocks noChangeAspect="1"/>
          </p:cNvPicPr>
          <p:nvPr userDrawn="1"/>
        </p:nvPicPr>
        <p:blipFill>
          <a:blip r:embed="rId2"/>
          <a:stretch>
            <a:fillRect/>
          </a:stretch>
        </p:blipFill>
        <p:spPr>
          <a:xfrm>
            <a:off x="713438" y="1119982"/>
            <a:ext cx="4354725" cy="367510"/>
          </a:xfrm>
          <a:prstGeom prst="rect">
            <a:avLst/>
          </a:prstGeom>
        </p:spPr>
      </p:pic>
    </p:spTree>
    <p:extLst>
      <p:ext uri="{BB962C8B-B14F-4D97-AF65-F5344CB8AC3E}">
        <p14:creationId xmlns:p14="http://schemas.microsoft.com/office/powerpoint/2010/main" val="4227312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E9E0-B6EC-D0CC-6582-CB7BF0B092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D87C786-0422-CA1F-7406-58418D316C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F777BC-D4EA-636F-F816-95CF360AF1D4}"/>
              </a:ext>
            </a:extLst>
          </p:cNvPr>
          <p:cNvSpPr>
            <a:spLocks noGrp="1"/>
          </p:cNvSpPr>
          <p:nvPr>
            <p:ph type="dt" sz="half" idx="10"/>
          </p:nvPr>
        </p:nvSpPr>
        <p:spPr/>
        <p:txBody>
          <a:bodyPr/>
          <a:lstStyle/>
          <a:p>
            <a:fld id="{8CA98D14-4A67-483C-B9C5-FFA0B19D49A9}" type="datetimeFigureOut">
              <a:rPr lang="en-CA" smtClean="0"/>
              <a:t>2025-08-06</a:t>
            </a:fld>
            <a:endParaRPr lang="en-CA"/>
          </a:p>
        </p:txBody>
      </p:sp>
      <p:sp>
        <p:nvSpPr>
          <p:cNvPr id="5" name="Footer Placeholder 4">
            <a:extLst>
              <a:ext uri="{FF2B5EF4-FFF2-40B4-BE49-F238E27FC236}">
                <a16:creationId xmlns:a16="http://schemas.microsoft.com/office/drawing/2014/main" id="{AFEA040F-6273-A603-FA06-F3FA4CAC25A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92EBB1E-CE78-A959-CAE3-705600551C9B}"/>
              </a:ext>
            </a:extLst>
          </p:cNvPr>
          <p:cNvSpPr>
            <a:spLocks noGrp="1"/>
          </p:cNvSpPr>
          <p:nvPr>
            <p:ph type="sldNum" sz="quarter" idx="12"/>
          </p:nvPr>
        </p:nvSpPr>
        <p:spPr/>
        <p:txBody>
          <a:bodyPr/>
          <a:lstStyle/>
          <a:p>
            <a:fld id="{294C5712-C325-4F5D-A5B5-FA45F4E9A5A5}" type="slidenum">
              <a:rPr lang="en-CA" smtClean="0"/>
              <a:t>‹#›</a:t>
            </a:fld>
            <a:endParaRPr lang="en-CA"/>
          </a:p>
        </p:txBody>
      </p:sp>
    </p:spTree>
    <p:extLst>
      <p:ext uri="{BB962C8B-B14F-4D97-AF65-F5344CB8AC3E}">
        <p14:creationId xmlns:p14="http://schemas.microsoft.com/office/powerpoint/2010/main" val="2474015656"/>
      </p:ext>
    </p:extLst>
  </p:cSld>
  <p:clrMapOvr>
    <a:masterClrMapping/>
  </p:clrMapOvr>
  <p:hf sldNum="0"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D3B5-13DB-162D-3230-FDE2031B498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00F431A-2C4D-E3F8-6651-EEE5123B76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60A910C-0762-F601-8662-009F94A7CB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092FE24-7DAB-AD6D-7AE6-4AEFAFF9B9D9}"/>
              </a:ext>
            </a:extLst>
          </p:cNvPr>
          <p:cNvSpPr>
            <a:spLocks noGrp="1"/>
          </p:cNvSpPr>
          <p:nvPr>
            <p:ph type="dt" sz="half" idx="10"/>
          </p:nvPr>
        </p:nvSpPr>
        <p:spPr/>
        <p:txBody>
          <a:bodyPr/>
          <a:lstStyle/>
          <a:p>
            <a:fld id="{8CA98D14-4A67-483C-B9C5-FFA0B19D49A9}" type="datetimeFigureOut">
              <a:rPr lang="en-CA" smtClean="0"/>
              <a:t>2025-08-06</a:t>
            </a:fld>
            <a:endParaRPr lang="en-CA"/>
          </a:p>
        </p:txBody>
      </p:sp>
      <p:sp>
        <p:nvSpPr>
          <p:cNvPr id="6" name="Footer Placeholder 5">
            <a:extLst>
              <a:ext uri="{FF2B5EF4-FFF2-40B4-BE49-F238E27FC236}">
                <a16:creationId xmlns:a16="http://schemas.microsoft.com/office/drawing/2014/main" id="{3DEE4E04-B896-8DE8-1243-9ED0D6C03DA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100478F-EF25-40EF-D169-9A0AD14E5AA9}"/>
              </a:ext>
            </a:extLst>
          </p:cNvPr>
          <p:cNvSpPr>
            <a:spLocks noGrp="1"/>
          </p:cNvSpPr>
          <p:nvPr>
            <p:ph type="sldNum" sz="quarter" idx="12"/>
          </p:nvPr>
        </p:nvSpPr>
        <p:spPr/>
        <p:txBody>
          <a:bodyPr/>
          <a:lstStyle/>
          <a:p>
            <a:fld id="{294C5712-C325-4F5D-A5B5-FA45F4E9A5A5}" type="slidenum">
              <a:rPr lang="en-CA" smtClean="0"/>
              <a:t>‹#›</a:t>
            </a:fld>
            <a:endParaRPr lang="en-CA"/>
          </a:p>
        </p:txBody>
      </p:sp>
    </p:spTree>
    <p:extLst>
      <p:ext uri="{BB962C8B-B14F-4D97-AF65-F5344CB8AC3E}">
        <p14:creationId xmlns:p14="http://schemas.microsoft.com/office/powerpoint/2010/main" val="1305509939"/>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B0C0A-C529-40AB-DFCF-0C37864AA27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221927A-5464-CF79-E5F6-C7295B66EE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A80D8-F88B-9AF6-0574-75AF96A38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D95BD80-3014-1417-3A47-274A51E627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E2E798-C936-A9C1-4D20-35293F21C0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4F5E9B2-4DB9-86F5-0036-E07E4AE50A5F}"/>
              </a:ext>
            </a:extLst>
          </p:cNvPr>
          <p:cNvSpPr>
            <a:spLocks noGrp="1"/>
          </p:cNvSpPr>
          <p:nvPr>
            <p:ph type="dt" sz="half" idx="10"/>
          </p:nvPr>
        </p:nvSpPr>
        <p:spPr/>
        <p:txBody>
          <a:bodyPr/>
          <a:lstStyle/>
          <a:p>
            <a:fld id="{8CA98D14-4A67-483C-B9C5-FFA0B19D49A9}" type="datetimeFigureOut">
              <a:rPr lang="en-CA" smtClean="0"/>
              <a:t>2025-08-06</a:t>
            </a:fld>
            <a:endParaRPr lang="en-CA"/>
          </a:p>
        </p:txBody>
      </p:sp>
      <p:sp>
        <p:nvSpPr>
          <p:cNvPr id="8" name="Footer Placeholder 7">
            <a:extLst>
              <a:ext uri="{FF2B5EF4-FFF2-40B4-BE49-F238E27FC236}">
                <a16:creationId xmlns:a16="http://schemas.microsoft.com/office/drawing/2014/main" id="{862E1FFF-A7C5-5387-4BE1-C0AE5E5D27A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B4B1EDB-0F3D-8398-C108-32989ED1A40F}"/>
              </a:ext>
            </a:extLst>
          </p:cNvPr>
          <p:cNvSpPr>
            <a:spLocks noGrp="1"/>
          </p:cNvSpPr>
          <p:nvPr>
            <p:ph type="sldNum" sz="quarter" idx="12"/>
          </p:nvPr>
        </p:nvSpPr>
        <p:spPr/>
        <p:txBody>
          <a:bodyPr/>
          <a:lstStyle/>
          <a:p>
            <a:fld id="{294C5712-C325-4F5D-A5B5-FA45F4E9A5A5}" type="slidenum">
              <a:rPr lang="en-CA" smtClean="0"/>
              <a:t>‹#›</a:t>
            </a:fld>
            <a:endParaRPr lang="en-CA"/>
          </a:p>
        </p:txBody>
      </p:sp>
    </p:spTree>
    <p:extLst>
      <p:ext uri="{BB962C8B-B14F-4D97-AF65-F5344CB8AC3E}">
        <p14:creationId xmlns:p14="http://schemas.microsoft.com/office/powerpoint/2010/main" val="3341062205"/>
      </p:ext>
    </p:extLst>
  </p:cSld>
  <p:clrMapOvr>
    <a:masterClrMapping/>
  </p:clrMapOvr>
  <p:hf sldNum="0"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48BD-6757-E021-3957-B62595FB91E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A2CA82A-7C8F-4445-DB74-E940A0F89C97}"/>
              </a:ext>
            </a:extLst>
          </p:cNvPr>
          <p:cNvSpPr>
            <a:spLocks noGrp="1"/>
          </p:cNvSpPr>
          <p:nvPr>
            <p:ph type="dt" sz="half" idx="10"/>
          </p:nvPr>
        </p:nvSpPr>
        <p:spPr/>
        <p:txBody>
          <a:bodyPr/>
          <a:lstStyle/>
          <a:p>
            <a:fld id="{8CA98D14-4A67-483C-B9C5-FFA0B19D49A9}" type="datetimeFigureOut">
              <a:rPr lang="en-CA" smtClean="0"/>
              <a:t>2025-08-06</a:t>
            </a:fld>
            <a:endParaRPr lang="en-CA"/>
          </a:p>
        </p:txBody>
      </p:sp>
      <p:sp>
        <p:nvSpPr>
          <p:cNvPr id="4" name="Footer Placeholder 3">
            <a:extLst>
              <a:ext uri="{FF2B5EF4-FFF2-40B4-BE49-F238E27FC236}">
                <a16:creationId xmlns:a16="http://schemas.microsoft.com/office/drawing/2014/main" id="{1C7A1C1E-C807-D4F2-ADCA-1D667C92B51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DF00834-C923-88A6-E6BA-DB591D65108B}"/>
              </a:ext>
            </a:extLst>
          </p:cNvPr>
          <p:cNvSpPr>
            <a:spLocks noGrp="1"/>
          </p:cNvSpPr>
          <p:nvPr>
            <p:ph type="sldNum" sz="quarter" idx="12"/>
          </p:nvPr>
        </p:nvSpPr>
        <p:spPr/>
        <p:txBody>
          <a:bodyPr/>
          <a:lstStyle/>
          <a:p>
            <a:fld id="{294C5712-C325-4F5D-A5B5-FA45F4E9A5A5}" type="slidenum">
              <a:rPr lang="en-CA" smtClean="0"/>
              <a:t>‹#›</a:t>
            </a:fld>
            <a:endParaRPr lang="en-CA"/>
          </a:p>
        </p:txBody>
      </p:sp>
    </p:spTree>
    <p:extLst>
      <p:ext uri="{BB962C8B-B14F-4D97-AF65-F5344CB8AC3E}">
        <p14:creationId xmlns:p14="http://schemas.microsoft.com/office/powerpoint/2010/main" val="252099772"/>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210872" y="6462713"/>
            <a:ext cx="6818262" cy="365125"/>
          </a:xfrm>
        </p:spPr>
        <p:txBody>
          <a:bodyPr/>
          <a:lstStyle/>
          <a:p>
            <a:r>
              <a:rPr lang="en-US"/>
              <a:t>Click to edit Master text styles</a:t>
            </a:r>
          </a:p>
        </p:txBody>
      </p:sp>
    </p:spTree>
    <p:extLst>
      <p:ext uri="{BB962C8B-B14F-4D97-AF65-F5344CB8AC3E}">
        <p14:creationId xmlns:p14="http://schemas.microsoft.com/office/powerpoint/2010/main" val="892670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ircular orange dots in a black background&#10;&#10;Description automatically generated">
            <a:extLst>
              <a:ext uri="{FF2B5EF4-FFF2-40B4-BE49-F238E27FC236}">
                <a16:creationId xmlns:a16="http://schemas.microsoft.com/office/drawing/2014/main" id="{B0561D93-CF08-17E9-91AF-67F46F9C2E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2436" y="223456"/>
            <a:ext cx="694990" cy="694990"/>
          </a:xfrm>
          <a:prstGeom prst="rect">
            <a:avLst/>
          </a:prstGeom>
        </p:spPr>
      </p:pic>
    </p:spTree>
    <p:extLst>
      <p:ext uri="{BB962C8B-B14F-4D97-AF65-F5344CB8AC3E}">
        <p14:creationId xmlns:p14="http://schemas.microsoft.com/office/powerpoint/2010/main" val="468724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EEEFF-5D05-1CA3-299F-FAF95391D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557D9E3-F9E3-1657-25B1-41A9D5D2CD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1C0D180-23C0-C540-8B4F-81069AD3B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F70B1-DB66-43F4-3EC4-0A4FDD653314}"/>
              </a:ext>
            </a:extLst>
          </p:cNvPr>
          <p:cNvSpPr>
            <a:spLocks noGrp="1"/>
          </p:cNvSpPr>
          <p:nvPr>
            <p:ph type="dt" sz="half" idx="10"/>
          </p:nvPr>
        </p:nvSpPr>
        <p:spPr/>
        <p:txBody>
          <a:bodyPr/>
          <a:lstStyle/>
          <a:p>
            <a:fld id="{8CA98D14-4A67-483C-B9C5-FFA0B19D49A9}" type="datetimeFigureOut">
              <a:rPr lang="en-CA" smtClean="0"/>
              <a:t>2025-08-06</a:t>
            </a:fld>
            <a:endParaRPr lang="en-CA"/>
          </a:p>
        </p:txBody>
      </p:sp>
      <p:sp>
        <p:nvSpPr>
          <p:cNvPr id="6" name="Footer Placeholder 5">
            <a:extLst>
              <a:ext uri="{FF2B5EF4-FFF2-40B4-BE49-F238E27FC236}">
                <a16:creationId xmlns:a16="http://schemas.microsoft.com/office/drawing/2014/main" id="{4268A2CF-A2EF-5A91-E830-75B7FE43A1B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134F03-75CB-3087-FE5B-4C3D76755FAD}"/>
              </a:ext>
            </a:extLst>
          </p:cNvPr>
          <p:cNvSpPr>
            <a:spLocks noGrp="1"/>
          </p:cNvSpPr>
          <p:nvPr>
            <p:ph type="sldNum" sz="quarter" idx="12"/>
          </p:nvPr>
        </p:nvSpPr>
        <p:spPr/>
        <p:txBody>
          <a:bodyPr/>
          <a:lstStyle/>
          <a:p>
            <a:fld id="{294C5712-C325-4F5D-A5B5-FA45F4E9A5A5}" type="slidenum">
              <a:rPr lang="en-CA" smtClean="0"/>
              <a:t>‹#›</a:t>
            </a:fld>
            <a:endParaRPr lang="en-CA"/>
          </a:p>
        </p:txBody>
      </p:sp>
    </p:spTree>
    <p:extLst>
      <p:ext uri="{BB962C8B-B14F-4D97-AF65-F5344CB8AC3E}">
        <p14:creationId xmlns:p14="http://schemas.microsoft.com/office/powerpoint/2010/main" val="3897093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CBA2-6923-1EF3-6FD9-CA2468C3C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8738C25-EA1F-C836-27E1-ECA046BF7A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C6E7B11-5D39-5EA2-37FE-0D5D50228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7F720-573A-B3FA-9F92-05A4FC833401}"/>
              </a:ext>
            </a:extLst>
          </p:cNvPr>
          <p:cNvSpPr>
            <a:spLocks noGrp="1"/>
          </p:cNvSpPr>
          <p:nvPr>
            <p:ph type="dt" sz="half" idx="10"/>
          </p:nvPr>
        </p:nvSpPr>
        <p:spPr/>
        <p:txBody>
          <a:bodyPr/>
          <a:lstStyle/>
          <a:p>
            <a:fld id="{8CA98D14-4A67-483C-B9C5-FFA0B19D49A9}" type="datetimeFigureOut">
              <a:rPr lang="en-CA" smtClean="0"/>
              <a:t>2025-08-06</a:t>
            </a:fld>
            <a:endParaRPr lang="en-CA"/>
          </a:p>
        </p:txBody>
      </p:sp>
      <p:sp>
        <p:nvSpPr>
          <p:cNvPr id="6" name="Footer Placeholder 5">
            <a:extLst>
              <a:ext uri="{FF2B5EF4-FFF2-40B4-BE49-F238E27FC236}">
                <a16:creationId xmlns:a16="http://schemas.microsoft.com/office/drawing/2014/main" id="{FD13BA98-069F-B562-AD38-5678A70BF7A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2F0AD22-5661-6673-576C-873A2CEBC039}"/>
              </a:ext>
            </a:extLst>
          </p:cNvPr>
          <p:cNvSpPr>
            <a:spLocks noGrp="1"/>
          </p:cNvSpPr>
          <p:nvPr>
            <p:ph type="sldNum" sz="quarter" idx="12"/>
          </p:nvPr>
        </p:nvSpPr>
        <p:spPr/>
        <p:txBody>
          <a:bodyPr/>
          <a:lstStyle/>
          <a:p>
            <a:fld id="{294C5712-C325-4F5D-A5B5-FA45F4E9A5A5}" type="slidenum">
              <a:rPr lang="en-CA" smtClean="0"/>
              <a:t>‹#›</a:t>
            </a:fld>
            <a:endParaRPr lang="en-CA"/>
          </a:p>
        </p:txBody>
      </p:sp>
    </p:spTree>
    <p:extLst>
      <p:ext uri="{BB962C8B-B14F-4D97-AF65-F5344CB8AC3E}">
        <p14:creationId xmlns:p14="http://schemas.microsoft.com/office/powerpoint/2010/main" val="3105877626"/>
      </p:ext>
    </p:extLst>
  </p:cSld>
  <p:clrMapOvr>
    <a:masterClrMapping/>
  </p:clrMapOvr>
  <p:hf sldNum="0" hdr="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C6969-88B6-4A6C-86FA-30D49961458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F93B3D5-FE53-A6BA-51E4-80632F6439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A46BDC6-21B8-3C55-E29C-F509F5CFA362}"/>
              </a:ext>
            </a:extLst>
          </p:cNvPr>
          <p:cNvSpPr>
            <a:spLocks noGrp="1"/>
          </p:cNvSpPr>
          <p:nvPr>
            <p:ph type="dt" sz="half" idx="10"/>
          </p:nvPr>
        </p:nvSpPr>
        <p:spPr/>
        <p:txBody>
          <a:bodyPr/>
          <a:lstStyle/>
          <a:p>
            <a:fld id="{8CA98D14-4A67-483C-B9C5-FFA0B19D49A9}" type="datetimeFigureOut">
              <a:rPr lang="en-CA" smtClean="0"/>
              <a:t>2025-08-06</a:t>
            </a:fld>
            <a:endParaRPr lang="en-CA"/>
          </a:p>
        </p:txBody>
      </p:sp>
      <p:sp>
        <p:nvSpPr>
          <p:cNvPr id="5" name="Footer Placeholder 4">
            <a:extLst>
              <a:ext uri="{FF2B5EF4-FFF2-40B4-BE49-F238E27FC236}">
                <a16:creationId xmlns:a16="http://schemas.microsoft.com/office/drawing/2014/main" id="{C617779E-FFDB-83C6-8FC6-B3D23A36BA6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F95489F-BC9F-F5D0-3375-99CF11453CD4}"/>
              </a:ext>
            </a:extLst>
          </p:cNvPr>
          <p:cNvSpPr>
            <a:spLocks noGrp="1"/>
          </p:cNvSpPr>
          <p:nvPr>
            <p:ph type="sldNum" sz="quarter" idx="12"/>
          </p:nvPr>
        </p:nvSpPr>
        <p:spPr/>
        <p:txBody>
          <a:bodyPr/>
          <a:lstStyle/>
          <a:p>
            <a:fld id="{294C5712-C325-4F5D-A5B5-FA45F4E9A5A5}" type="slidenum">
              <a:rPr lang="en-CA" smtClean="0"/>
              <a:t>‹#›</a:t>
            </a:fld>
            <a:endParaRPr lang="en-CA"/>
          </a:p>
        </p:txBody>
      </p:sp>
    </p:spTree>
    <p:extLst>
      <p:ext uri="{BB962C8B-B14F-4D97-AF65-F5344CB8AC3E}">
        <p14:creationId xmlns:p14="http://schemas.microsoft.com/office/powerpoint/2010/main" val="1472040745"/>
      </p:ext>
    </p:extLst>
  </p:cSld>
  <p:clrMapOvr>
    <a:masterClrMapping/>
  </p:clrMapOvr>
  <p:hf sldNum="0" hdr="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D0F305-8CF2-D82F-D3BA-CE2F4EFA05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C32F67C-1C20-3D83-92E0-C879B62AD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BFFA04C-A544-ECEA-A686-849F5012216B}"/>
              </a:ext>
            </a:extLst>
          </p:cNvPr>
          <p:cNvSpPr>
            <a:spLocks noGrp="1"/>
          </p:cNvSpPr>
          <p:nvPr>
            <p:ph type="dt" sz="half" idx="10"/>
          </p:nvPr>
        </p:nvSpPr>
        <p:spPr/>
        <p:txBody>
          <a:bodyPr/>
          <a:lstStyle/>
          <a:p>
            <a:fld id="{8CA98D14-4A67-483C-B9C5-FFA0B19D49A9}" type="datetimeFigureOut">
              <a:rPr lang="en-CA" smtClean="0"/>
              <a:t>2025-08-06</a:t>
            </a:fld>
            <a:endParaRPr lang="en-CA"/>
          </a:p>
        </p:txBody>
      </p:sp>
      <p:sp>
        <p:nvSpPr>
          <p:cNvPr id="5" name="Footer Placeholder 4">
            <a:extLst>
              <a:ext uri="{FF2B5EF4-FFF2-40B4-BE49-F238E27FC236}">
                <a16:creationId xmlns:a16="http://schemas.microsoft.com/office/drawing/2014/main" id="{76FDA582-702C-7472-92FA-2BDFC02EB78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EFEED5-872D-3A0C-F7A8-42E3446F9334}"/>
              </a:ext>
            </a:extLst>
          </p:cNvPr>
          <p:cNvSpPr>
            <a:spLocks noGrp="1"/>
          </p:cNvSpPr>
          <p:nvPr>
            <p:ph type="sldNum" sz="quarter" idx="12"/>
          </p:nvPr>
        </p:nvSpPr>
        <p:spPr/>
        <p:txBody>
          <a:bodyPr/>
          <a:lstStyle/>
          <a:p>
            <a:fld id="{294C5712-C325-4F5D-A5B5-FA45F4E9A5A5}" type="slidenum">
              <a:rPr lang="en-CA" smtClean="0"/>
              <a:t>‹#›</a:t>
            </a:fld>
            <a:endParaRPr lang="en-CA"/>
          </a:p>
        </p:txBody>
      </p:sp>
    </p:spTree>
    <p:extLst>
      <p:ext uri="{BB962C8B-B14F-4D97-AF65-F5344CB8AC3E}">
        <p14:creationId xmlns:p14="http://schemas.microsoft.com/office/powerpoint/2010/main" val="4212000012"/>
      </p:ext>
    </p:extLst>
  </p:cSld>
  <p:clrMapOvr>
    <a:masterClrMapping/>
  </p:clrMapOvr>
  <p:hf sldNum="0" hdr="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1"/>
          <p:cNvSpPr>
            <a:spLocks noGrp="1"/>
          </p:cNvSpPr>
          <p:nvPr>
            <p:ph type="title"/>
          </p:nvPr>
        </p:nvSpPr>
        <p:spPr>
          <a:xfrm>
            <a:off x="920261" y="177307"/>
            <a:ext cx="10515600" cy="846667"/>
          </a:xfrm>
          <a:prstGeom prst="rect">
            <a:avLst/>
          </a:prstGeom>
        </p:spPr>
        <p:txBody>
          <a:bodyPr/>
          <a:lstStyle>
            <a:lvl1pPr algn="l" defTabSz="914400" rtl="0" eaLnBrk="1" latinLnBrk="0" hangingPunct="1">
              <a:lnSpc>
                <a:spcPct val="90000"/>
              </a:lnSpc>
              <a:spcBef>
                <a:spcPct val="0"/>
              </a:spcBef>
              <a:buNone/>
              <a:defRPr lang="en-US" sz="4400" kern="1200" dirty="0">
                <a:solidFill>
                  <a:schemeClr val="tx1"/>
                </a:solidFill>
                <a:latin typeface="Roboto Medium" panose="02000000000000000000" pitchFamily="2" charset="0"/>
                <a:ea typeface="Roboto Medium" panose="02000000000000000000" pitchFamily="2" charset="0"/>
                <a:cs typeface="Poppins" panose="00000500000000000000" pitchFamily="2" charset="0"/>
              </a:defRPr>
            </a:lvl1pPr>
          </a:lstStyle>
          <a:p>
            <a:r>
              <a:rPr lang="en-US"/>
              <a:t>Click to edit Master title style</a:t>
            </a:r>
          </a:p>
        </p:txBody>
      </p:sp>
    </p:spTree>
    <p:extLst>
      <p:ext uri="{BB962C8B-B14F-4D97-AF65-F5344CB8AC3E}">
        <p14:creationId xmlns:p14="http://schemas.microsoft.com/office/powerpoint/2010/main" val="290702119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5413828" y="638629"/>
            <a:ext cx="5054315" cy="1155697"/>
          </a:xfrm>
          <a:prstGeom prst="rect">
            <a:avLst/>
          </a:prstGeom>
        </p:spPr>
        <p:txBody>
          <a:bodyPr/>
          <a:lstStyle>
            <a:lvl1pPr algn="l" defTabSz="914400" rtl="0" eaLnBrk="1" latinLnBrk="0" hangingPunct="1">
              <a:lnSpc>
                <a:spcPct val="90000"/>
              </a:lnSpc>
              <a:spcBef>
                <a:spcPct val="0"/>
              </a:spcBef>
              <a:buNone/>
              <a:defRPr lang="en-US" sz="4400" kern="1200" dirty="0">
                <a:solidFill>
                  <a:schemeClr val="tx1"/>
                </a:solidFill>
                <a:latin typeface="Roboto Medium" panose="02000000000000000000" pitchFamily="2" charset="0"/>
                <a:ea typeface="Roboto Medium" panose="02000000000000000000" pitchFamily="2" charset="0"/>
                <a:cs typeface="Poppins" panose="00000500000000000000" pitchFamily="2" charset="0"/>
              </a:defRPr>
            </a:lvl1pPr>
          </a:lstStyle>
          <a:p>
            <a:r>
              <a:rPr lang="en-US"/>
              <a:t>Click to edit Master title style</a:t>
            </a:r>
          </a:p>
        </p:txBody>
      </p:sp>
      <p:sp>
        <p:nvSpPr>
          <p:cNvPr id="7" name="Content Placeholder 5">
            <a:extLst>
              <a:ext uri="{FF2B5EF4-FFF2-40B4-BE49-F238E27FC236}">
                <a16:creationId xmlns:a16="http://schemas.microsoft.com/office/drawing/2014/main" id="{CDEB54D4-8C33-4E26-946F-852366F5D885}"/>
              </a:ext>
            </a:extLst>
          </p:cNvPr>
          <p:cNvSpPr>
            <a:spLocks noGrp="1"/>
          </p:cNvSpPr>
          <p:nvPr>
            <p:ph sz="quarter" idx="4"/>
          </p:nvPr>
        </p:nvSpPr>
        <p:spPr>
          <a:xfrm>
            <a:off x="5428342" y="2547157"/>
            <a:ext cx="4639736" cy="2910821"/>
          </a:xfrm>
        </p:spPr>
        <p:txBody>
          <a:bodyPr/>
          <a:lstStyle>
            <a:lvl1pPr>
              <a:defRPr sz="2000">
                <a:latin typeface="Poppins Light" panose="00000400000000000000" pitchFamily="2" charset="0"/>
                <a:cs typeface="Poppins Light" panose="00000400000000000000"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DAA97503-FA94-5A71-0526-E1576ECB5F57}"/>
              </a:ext>
            </a:extLst>
          </p:cNvPr>
          <p:cNvPicPr>
            <a:picLocks noChangeAspect="1"/>
          </p:cNvPicPr>
          <p:nvPr userDrawn="1"/>
        </p:nvPicPr>
        <p:blipFill>
          <a:blip r:embed="rId2"/>
          <a:stretch>
            <a:fillRect/>
          </a:stretch>
        </p:blipFill>
        <p:spPr>
          <a:xfrm>
            <a:off x="5307994" y="1937570"/>
            <a:ext cx="3315163" cy="247685"/>
          </a:xfrm>
          <a:prstGeom prst="rect">
            <a:avLst/>
          </a:prstGeom>
        </p:spPr>
      </p:pic>
    </p:spTree>
    <p:extLst>
      <p:ext uri="{BB962C8B-B14F-4D97-AF65-F5344CB8AC3E}">
        <p14:creationId xmlns:p14="http://schemas.microsoft.com/office/powerpoint/2010/main" val="20732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2" name="Picture 11" descr="A picture containing floor, building, indoor, tile&#10;&#10;Description automatically generated">
            <a:extLst>
              <a:ext uri="{FF2B5EF4-FFF2-40B4-BE49-F238E27FC236}">
                <a16:creationId xmlns:a16="http://schemas.microsoft.com/office/drawing/2014/main" id="{2816A34F-E3C9-4E69-988B-36F4A27038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b="46838"/>
          <a:stretch/>
        </p:blipFill>
        <p:spPr>
          <a:xfrm>
            <a:off x="-3176" y="-1"/>
            <a:ext cx="12188825" cy="4320000"/>
          </a:xfrm>
          <a:prstGeom prst="rect">
            <a:avLst/>
          </a:prstGeom>
        </p:spPr>
      </p:pic>
      <p:sp>
        <p:nvSpPr>
          <p:cNvPr id="13" name="Rectangle 12">
            <a:extLst>
              <a:ext uri="{FF2B5EF4-FFF2-40B4-BE49-F238E27FC236}">
                <a16:creationId xmlns:a16="http://schemas.microsoft.com/office/drawing/2014/main" id="{832F8951-34A6-42A4-B44B-34170F6EB975}"/>
              </a:ext>
            </a:extLst>
          </p:cNvPr>
          <p:cNvSpPr/>
          <p:nvPr userDrawn="1"/>
        </p:nvSpPr>
        <p:spPr>
          <a:xfrm>
            <a:off x="0" y="4264090"/>
            <a:ext cx="12188825" cy="259391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5" name="Text Placeholder 3">
            <a:extLst>
              <a:ext uri="{FF2B5EF4-FFF2-40B4-BE49-F238E27FC236}">
                <a16:creationId xmlns:a16="http://schemas.microsoft.com/office/drawing/2014/main" id="{6DD25FC1-E697-4320-A6DE-9B766DAEB2AB}"/>
              </a:ext>
            </a:extLst>
          </p:cNvPr>
          <p:cNvSpPr>
            <a:spLocks noGrp="1"/>
          </p:cNvSpPr>
          <p:nvPr>
            <p:ph type="body" sz="half" idx="2"/>
          </p:nvPr>
        </p:nvSpPr>
        <p:spPr>
          <a:xfrm>
            <a:off x="602757" y="5374994"/>
            <a:ext cx="10113264" cy="609600"/>
          </a:xfrm>
        </p:spPr>
        <p:txBody>
          <a:bodyPr lIns="91440" tIns="0" rIns="91440" bIns="0">
            <a:normAutofit/>
          </a:bodyPr>
          <a:lstStyle>
            <a:lvl1pPr marL="0" indent="0">
              <a:spcBef>
                <a:spcPts val="0"/>
              </a:spcBef>
              <a:spcAft>
                <a:spcPts val="600"/>
              </a:spcAft>
              <a:buNone/>
              <a:defRPr sz="1800">
                <a:solidFill>
                  <a:srgbClr val="FFFFFF"/>
                </a:solidFill>
                <a:latin typeface="Roboto" panose="02000000000000000000" pitchFamily="2" charset="0"/>
                <a:ea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A circular orange dot pattern&#10;&#10;AI-generated content may be incorrect.">
            <a:extLst>
              <a:ext uri="{FF2B5EF4-FFF2-40B4-BE49-F238E27FC236}">
                <a16:creationId xmlns:a16="http://schemas.microsoft.com/office/drawing/2014/main" id="{07CB0F72-C0B6-0DBD-F52F-35E0E48520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238" y="6344084"/>
            <a:ext cx="1384508" cy="346127"/>
          </a:xfrm>
          <a:prstGeom prst="rect">
            <a:avLst/>
          </a:prstGeom>
        </p:spPr>
      </p:pic>
    </p:spTree>
    <p:extLst>
      <p:ext uri="{BB962C8B-B14F-4D97-AF65-F5344CB8AC3E}">
        <p14:creationId xmlns:p14="http://schemas.microsoft.com/office/powerpoint/2010/main" val="1962466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Pr>
        <a:solidFill>
          <a:srgbClr val="212020"/>
        </a:solidFill>
        <a:effectLst/>
      </p:bgPr>
    </p:bg>
    <p:spTree>
      <p:nvGrpSpPr>
        <p:cNvPr id="1" name=""/>
        <p:cNvGrpSpPr/>
        <p:nvPr/>
      </p:nvGrpSpPr>
      <p:grpSpPr>
        <a:xfrm>
          <a:off x="0" y="0"/>
          <a:ext cx="0" cy="0"/>
          <a:chOff x="0" y="0"/>
          <a:chExt cx="0" cy="0"/>
        </a:xfrm>
      </p:grpSpPr>
      <p:pic>
        <p:nvPicPr>
          <p:cNvPr id="5" name="Picture 4" descr="A logo with orange dots&#10;&#10;AI-generated content may be incorrect.">
            <a:extLst>
              <a:ext uri="{FF2B5EF4-FFF2-40B4-BE49-F238E27FC236}">
                <a16:creationId xmlns:a16="http://schemas.microsoft.com/office/drawing/2014/main" id="{C4A5AF40-2F08-BBF4-AF9D-AE40689F49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2446" y="2816972"/>
            <a:ext cx="4063254" cy="1224055"/>
          </a:xfrm>
          <a:prstGeom prst="rect">
            <a:avLst/>
          </a:prstGeom>
        </p:spPr>
      </p:pic>
    </p:spTree>
    <p:extLst>
      <p:ext uri="{BB962C8B-B14F-4D97-AF65-F5344CB8AC3E}">
        <p14:creationId xmlns:p14="http://schemas.microsoft.com/office/powerpoint/2010/main" val="1428296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Header with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A030FE-224C-67EF-592F-B09A6130967F}"/>
              </a:ext>
            </a:extLst>
          </p:cNvPr>
          <p:cNvSpPr/>
          <p:nvPr userDrawn="1"/>
        </p:nvSpPr>
        <p:spPr>
          <a:xfrm>
            <a:off x="1" y="6623605"/>
            <a:ext cx="12192000" cy="240145"/>
          </a:xfrm>
          <a:prstGeom prst="rect">
            <a:avLst/>
          </a:prstGeom>
          <a:solidFill>
            <a:srgbClr val="EC0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7D01E9BF-8FCB-6705-68A7-623D0C806362}"/>
              </a:ext>
            </a:extLst>
          </p:cNvPr>
          <p:cNvSpPr txBox="1"/>
          <p:nvPr userDrawn="1"/>
        </p:nvSpPr>
        <p:spPr>
          <a:xfrm>
            <a:off x="9371390" y="6697853"/>
            <a:ext cx="2677445" cy="94833"/>
          </a:xfrm>
          <a:prstGeom prst="rect">
            <a:avLst/>
          </a:prstGeom>
          <a:noFill/>
        </p:spPr>
        <p:txBody>
          <a:bodyPr wrap="square" lIns="0" tIns="0" rIns="0" bIns="0" rtlCol="0">
            <a:noAutofit/>
          </a:bodyPr>
          <a:lstStyle/>
          <a:p>
            <a:pPr algn="r"/>
            <a:r>
              <a:rPr lang="en-CA" sz="600" noProof="0">
                <a:solidFill>
                  <a:schemeClr val="bg1"/>
                </a:solidFill>
                <a:latin typeface="Roboto Light" panose="02000000000000000000" pitchFamily="2" charset="0"/>
                <a:ea typeface="Roboto Light" panose="02000000000000000000" pitchFamily="2" charset="0"/>
                <a:cs typeface="Roboto Light" panose="02000000000000000000" pitchFamily="2" charset="0"/>
              </a:rPr>
              <a:t>Presentation Name – Date</a:t>
            </a:r>
            <a:r>
              <a:rPr lang="en-CA" sz="60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CA" sz="600">
                <a:solidFill>
                  <a:schemeClr val="accent6">
                    <a:lumMod val="40000"/>
                    <a:lumOff val="60000"/>
                  </a:schemeClr>
                </a:solidFill>
                <a:latin typeface="Roboto Light" panose="02000000000000000000" pitchFamily="2" charset="0"/>
                <a:ea typeface="Roboto Light" panose="02000000000000000000" pitchFamily="2" charset="0"/>
                <a:cs typeface="Roboto Light" panose="02000000000000000000" pitchFamily="2" charset="0"/>
              </a:rPr>
              <a:t>//</a:t>
            </a:r>
            <a:r>
              <a:rPr lang="en-CA" sz="60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fld id="{35B01769-FBF2-BB41-86C1-DB5CD55F5BFC}" type="slidenum">
              <a:rPr lang="en-CA" sz="60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pPr algn="r"/>
              <a:t>‹#›</a:t>
            </a:fld>
            <a:endParaRPr lang="en-CA" sz="6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itle 1">
            <a:extLst>
              <a:ext uri="{FF2B5EF4-FFF2-40B4-BE49-F238E27FC236}">
                <a16:creationId xmlns:a16="http://schemas.microsoft.com/office/drawing/2014/main" id="{6EE79DF7-8439-1852-45A4-8327CEF5409B}"/>
              </a:ext>
            </a:extLst>
          </p:cNvPr>
          <p:cNvSpPr>
            <a:spLocks noGrp="1"/>
          </p:cNvSpPr>
          <p:nvPr>
            <p:ph type="title" hasCustomPrompt="1"/>
          </p:nvPr>
        </p:nvSpPr>
        <p:spPr>
          <a:xfrm>
            <a:off x="356032" y="233270"/>
            <a:ext cx="5958852" cy="1043207"/>
          </a:xfrm>
          <a:prstGeom prst="rect">
            <a:avLst/>
          </a:prstGeom>
        </p:spPr>
        <p:txBody>
          <a:bodyPr/>
          <a:lstStyle>
            <a:lvl1pPr>
              <a:defRPr sz="4000" b="1" i="0"/>
            </a:lvl1pPr>
          </a:lstStyle>
          <a:p>
            <a:r>
              <a:rPr lang="en-US"/>
              <a:t>SLIDE TITLES ARE 32-40 PT., ALL CAPS, AND BLACK</a:t>
            </a:r>
          </a:p>
        </p:txBody>
      </p:sp>
      <p:sp>
        <p:nvSpPr>
          <p:cNvPr id="7" name="Text Placeholder 2">
            <a:extLst>
              <a:ext uri="{FF2B5EF4-FFF2-40B4-BE49-F238E27FC236}">
                <a16:creationId xmlns:a16="http://schemas.microsoft.com/office/drawing/2014/main" id="{67A52A6C-8811-4886-13BB-7A3E35CC2C50}"/>
              </a:ext>
            </a:extLst>
          </p:cNvPr>
          <p:cNvSpPr>
            <a:spLocks noGrp="1"/>
          </p:cNvSpPr>
          <p:nvPr>
            <p:ph type="body" sz="quarter" idx="13" hasCustomPrompt="1"/>
          </p:nvPr>
        </p:nvSpPr>
        <p:spPr>
          <a:xfrm>
            <a:off x="355601" y="1359624"/>
            <a:ext cx="5958852" cy="539750"/>
          </a:xfrm>
          <a:prstGeom prst="rect">
            <a:avLst/>
          </a:prstGeom>
        </p:spPr>
        <p:txBody>
          <a:bodyPr/>
          <a:lstStyle>
            <a:lvl1pPr marL="0" indent="0">
              <a:buFontTx/>
              <a:buNone/>
              <a:defRPr sz="2400" cap="all" baseline="0">
                <a:solidFill>
                  <a:srgbClr val="EC028C"/>
                </a:solidFill>
                <a:latin typeface="Oswald" pitchFamily="2" charset="77"/>
              </a:defRPr>
            </a:lvl1pPr>
          </a:lstStyle>
          <a:p>
            <a:pPr lvl="0"/>
            <a:r>
              <a:rPr lang="en-US"/>
              <a:t>Sub-heading is 20-24 PT., ALL Caps, and pink</a:t>
            </a:r>
          </a:p>
        </p:txBody>
      </p:sp>
      <p:sp>
        <p:nvSpPr>
          <p:cNvPr id="8" name="Picture Placeholder 7">
            <a:extLst>
              <a:ext uri="{FF2B5EF4-FFF2-40B4-BE49-F238E27FC236}">
                <a16:creationId xmlns:a16="http://schemas.microsoft.com/office/drawing/2014/main" id="{BD86D0D5-1A03-12F7-D757-DD9EE1D8066C}"/>
              </a:ext>
            </a:extLst>
          </p:cNvPr>
          <p:cNvSpPr>
            <a:spLocks noGrp="1"/>
          </p:cNvSpPr>
          <p:nvPr>
            <p:ph type="pic" sz="quarter" idx="14" hasCustomPrompt="1"/>
          </p:nvPr>
        </p:nvSpPr>
        <p:spPr>
          <a:xfrm>
            <a:off x="7512050" y="-3175"/>
            <a:ext cx="4679950" cy="6623605"/>
          </a:xfrm>
          <a:prstGeom prst="rect">
            <a:avLst/>
          </a:prstGeom>
        </p:spPr>
        <p:txBody>
          <a:bodyPr anchor="ctr"/>
          <a:lstStyle>
            <a:lvl1pPr marL="0" indent="0" algn="ctr">
              <a:buNone/>
              <a:defRPr/>
            </a:lvl1pPr>
          </a:lstStyle>
          <a:p>
            <a:r>
              <a:rPr lang="en-US"/>
              <a:t>Click to insert picture here</a:t>
            </a:r>
          </a:p>
        </p:txBody>
      </p:sp>
      <p:pic>
        <p:nvPicPr>
          <p:cNvPr id="3" name="Picture 2">
            <a:extLst>
              <a:ext uri="{FF2B5EF4-FFF2-40B4-BE49-F238E27FC236}">
                <a16:creationId xmlns:a16="http://schemas.microsoft.com/office/drawing/2014/main" id="{9A7DD989-17A5-9400-EC33-F8698A4D9DE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flipH="1">
            <a:off x="6867728" y="5861118"/>
            <a:ext cx="644321" cy="760900"/>
          </a:xfrm>
          <a:prstGeom prst="rect">
            <a:avLst/>
          </a:prstGeom>
        </p:spPr>
      </p:pic>
    </p:spTree>
    <p:extLst>
      <p:ext uri="{BB962C8B-B14F-4D97-AF65-F5344CB8AC3E}">
        <p14:creationId xmlns:p14="http://schemas.microsoft.com/office/powerpoint/2010/main" val="3972760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Poppins Light" panose="00000400000000000000" pitchFamily="2" charset="0"/>
                <a:ea typeface="Roboto Medium" panose="02000000000000000000" pitchFamily="2" charset="0"/>
                <a:cs typeface="Poppins Light" panose="000004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25400">
            <a:solidFill>
              <a:srgbClr val="F58220"/>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E6C4DC1-EA5C-40AF-A7AD-8A98C2FD97A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661164" y="6458558"/>
            <a:ext cx="1366736" cy="341684"/>
          </a:xfrm>
          <a:prstGeom prst="rect">
            <a:avLst/>
          </a:prstGeom>
        </p:spPr>
      </p:pic>
    </p:spTree>
    <p:extLst>
      <p:ext uri="{BB962C8B-B14F-4D97-AF65-F5344CB8AC3E}">
        <p14:creationId xmlns:p14="http://schemas.microsoft.com/office/powerpoint/2010/main" val="3304162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Header with panth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A030FE-224C-67EF-592F-B09A6130967F}"/>
              </a:ext>
            </a:extLst>
          </p:cNvPr>
          <p:cNvSpPr/>
          <p:nvPr userDrawn="1"/>
        </p:nvSpPr>
        <p:spPr>
          <a:xfrm>
            <a:off x="1" y="6623605"/>
            <a:ext cx="12192000" cy="240145"/>
          </a:xfrm>
          <a:prstGeom prst="rect">
            <a:avLst/>
          </a:prstGeom>
          <a:solidFill>
            <a:srgbClr val="EC0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extBox 5">
            <a:extLst>
              <a:ext uri="{FF2B5EF4-FFF2-40B4-BE49-F238E27FC236}">
                <a16:creationId xmlns:a16="http://schemas.microsoft.com/office/drawing/2014/main" id="{7D01E9BF-8FCB-6705-68A7-623D0C806362}"/>
              </a:ext>
            </a:extLst>
          </p:cNvPr>
          <p:cNvSpPr txBox="1"/>
          <p:nvPr userDrawn="1"/>
        </p:nvSpPr>
        <p:spPr>
          <a:xfrm>
            <a:off x="9371390" y="6697853"/>
            <a:ext cx="2677445" cy="94833"/>
          </a:xfrm>
          <a:prstGeom prst="rect">
            <a:avLst/>
          </a:prstGeom>
          <a:noFill/>
        </p:spPr>
        <p:txBody>
          <a:bodyPr wrap="square" lIns="0" tIns="0" rIns="0" bIns="0" rtlCol="0">
            <a:noAutofit/>
          </a:bodyPr>
          <a:lstStyle/>
          <a:p>
            <a:pPr algn="r"/>
            <a:r>
              <a:rPr lang="en-CA" sz="600" noProof="0">
                <a:solidFill>
                  <a:schemeClr val="bg1"/>
                </a:solidFill>
                <a:latin typeface="Roboto Light" panose="02000000000000000000" pitchFamily="2" charset="0"/>
                <a:ea typeface="Roboto Light" panose="02000000000000000000" pitchFamily="2" charset="0"/>
                <a:cs typeface="Roboto Light" panose="02000000000000000000" pitchFamily="2" charset="0"/>
              </a:rPr>
              <a:t>Presentation Name – Date         </a:t>
            </a:r>
            <a:r>
              <a:rPr lang="en-CA" sz="600" noProof="0">
                <a:solidFill>
                  <a:schemeClr val="accent6">
                    <a:lumMod val="40000"/>
                    <a:lumOff val="60000"/>
                  </a:schemeClr>
                </a:solidFill>
                <a:latin typeface="Roboto Light" panose="02000000000000000000" pitchFamily="2" charset="0"/>
                <a:ea typeface="Roboto Light" panose="02000000000000000000" pitchFamily="2" charset="0"/>
                <a:cs typeface="Roboto Light" panose="02000000000000000000" pitchFamily="2" charset="0"/>
              </a:rPr>
              <a:t>//</a:t>
            </a:r>
            <a:r>
              <a:rPr lang="en-CA" sz="600" noProof="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fld id="{35B01769-FBF2-BB41-86C1-DB5CD55F5BFC}" type="slidenum">
              <a:rPr lang="en-CA" sz="600" noProof="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pPr algn="r"/>
              <a:t>‹#›</a:t>
            </a:fld>
            <a:endParaRPr lang="en-CA" sz="600" noProof="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7" name="Picture 6">
            <a:extLst>
              <a:ext uri="{FF2B5EF4-FFF2-40B4-BE49-F238E27FC236}">
                <a16:creationId xmlns:a16="http://schemas.microsoft.com/office/drawing/2014/main" id="{CA43D634-3D24-5355-ADAA-89280945288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7671" y="194454"/>
            <a:ext cx="451164" cy="396918"/>
          </a:xfrm>
          <a:prstGeom prst="rect">
            <a:avLst/>
          </a:prstGeom>
        </p:spPr>
      </p:pic>
      <p:sp>
        <p:nvSpPr>
          <p:cNvPr id="2" name="Title 1">
            <a:extLst>
              <a:ext uri="{FF2B5EF4-FFF2-40B4-BE49-F238E27FC236}">
                <a16:creationId xmlns:a16="http://schemas.microsoft.com/office/drawing/2014/main" id="{03AB6EDF-79A7-2E96-50E4-E98B46E8E10C}"/>
              </a:ext>
            </a:extLst>
          </p:cNvPr>
          <p:cNvSpPr>
            <a:spLocks noGrp="1"/>
          </p:cNvSpPr>
          <p:nvPr>
            <p:ph type="title" hasCustomPrompt="1"/>
          </p:nvPr>
        </p:nvSpPr>
        <p:spPr>
          <a:xfrm>
            <a:off x="356031" y="233271"/>
            <a:ext cx="11369243" cy="526584"/>
          </a:xfrm>
          <a:prstGeom prst="rect">
            <a:avLst/>
          </a:prstGeom>
        </p:spPr>
        <p:txBody>
          <a:bodyPr/>
          <a:lstStyle>
            <a:lvl1pPr>
              <a:defRPr sz="4000" b="1" i="0"/>
            </a:lvl1pPr>
          </a:lstStyle>
          <a:p>
            <a:r>
              <a:rPr lang="fr-CA"/>
              <a:t>SLIDE TITLES ARE 32-40 PT., ALL CAPS, AND BLACK</a:t>
            </a:r>
          </a:p>
        </p:txBody>
      </p:sp>
      <p:sp>
        <p:nvSpPr>
          <p:cNvPr id="4" name="Text Placeholder 2">
            <a:extLst>
              <a:ext uri="{FF2B5EF4-FFF2-40B4-BE49-F238E27FC236}">
                <a16:creationId xmlns:a16="http://schemas.microsoft.com/office/drawing/2014/main" id="{E62F573C-6764-6459-9484-ED70967911A4}"/>
              </a:ext>
            </a:extLst>
          </p:cNvPr>
          <p:cNvSpPr>
            <a:spLocks noGrp="1"/>
          </p:cNvSpPr>
          <p:nvPr>
            <p:ph type="body" sz="quarter" idx="13" hasCustomPrompt="1"/>
          </p:nvPr>
        </p:nvSpPr>
        <p:spPr>
          <a:xfrm>
            <a:off x="355600" y="831850"/>
            <a:ext cx="11369243" cy="539750"/>
          </a:xfrm>
          <a:prstGeom prst="rect">
            <a:avLst/>
          </a:prstGeom>
        </p:spPr>
        <p:txBody>
          <a:bodyPr/>
          <a:lstStyle>
            <a:lvl1pPr marL="0" indent="0">
              <a:buFontTx/>
              <a:buNone/>
              <a:defRPr sz="2400" cap="all" baseline="0">
                <a:solidFill>
                  <a:srgbClr val="EC028C"/>
                </a:solidFill>
                <a:latin typeface="Oswald" pitchFamily="2" charset="77"/>
              </a:defRPr>
            </a:lvl1pPr>
          </a:lstStyle>
          <a:p>
            <a:pPr lvl="0"/>
            <a:r>
              <a:rPr lang="fr-CA" err="1"/>
              <a:t>Sub-heading</a:t>
            </a:r>
            <a:r>
              <a:rPr lang="fr-CA"/>
              <a:t> </a:t>
            </a:r>
            <a:r>
              <a:rPr lang="fr-CA" err="1"/>
              <a:t>is</a:t>
            </a:r>
            <a:r>
              <a:rPr lang="fr-CA"/>
              <a:t> 20-24 PT., ALL Caps, and </a:t>
            </a:r>
            <a:r>
              <a:rPr lang="fr-CA" err="1"/>
              <a:t>pink</a:t>
            </a:r>
            <a:endParaRPr lang="fr-CA"/>
          </a:p>
        </p:txBody>
      </p:sp>
      <p:pic>
        <p:nvPicPr>
          <p:cNvPr id="3" name="Picture 2">
            <a:extLst>
              <a:ext uri="{FF2B5EF4-FFF2-40B4-BE49-F238E27FC236}">
                <a16:creationId xmlns:a16="http://schemas.microsoft.com/office/drawing/2014/main" id="{05D5A372-45B5-781E-0D99-C5D54FDE562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1544300" y="5849577"/>
            <a:ext cx="657224" cy="848276"/>
          </a:xfrm>
          <a:prstGeom prst="rect">
            <a:avLst/>
          </a:prstGeom>
        </p:spPr>
      </p:pic>
    </p:spTree>
    <p:extLst>
      <p:ext uri="{BB962C8B-B14F-4D97-AF65-F5344CB8AC3E}">
        <p14:creationId xmlns:p14="http://schemas.microsoft.com/office/powerpoint/2010/main" val="4213355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a:xfrm>
            <a:off x="210872" y="6462713"/>
            <a:ext cx="6818262" cy="365125"/>
          </a:xfrm>
        </p:spPr>
        <p:txBody>
          <a:bodyPr/>
          <a:lstStyle/>
          <a:p>
            <a:r>
              <a:rPr lang="en-US"/>
              <a:t>Click to edit Master text styles</a:t>
            </a:r>
          </a:p>
        </p:txBody>
      </p:sp>
      <p:sp>
        <p:nvSpPr>
          <p:cNvPr id="11" name="Title Placeholder 1">
            <a:extLst>
              <a:ext uri="{FF2B5EF4-FFF2-40B4-BE49-F238E27FC236}">
                <a16:creationId xmlns:a16="http://schemas.microsoft.com/office/drawing/2014/main" id="{8083F228-67F2-4C45-B294-69B09C0E1678}"/>
              </a:ext>
            </a:extLst>
          </p:cNvPr>
          <p:cNvSpPr>
            <a:spLocks noGrp="1"/>
          </p:cNvSpPr>
          <p:nvPr>
            <p:ph type="title"/>
          </p:nvPr>
        </p:nvSpPr>
        <p:spPr>
          <a:xfrm>
            <a:off x="210872" y="307775"/>
            <a:ext cx="6507169" cy="682998"/>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210872" y="6472238"/>
            <a:ext cx="6818262" cy="365125"/>
          </a:xfrm>
        </p:spPr>
        <p:txBody>
          <a:bodyPr/>
          <a:lstStyle/>
          <a:p>
            <a:r>
              <a:rPr lang="en-US"/>
              <a:t>Click to edit Master text styles</a:t>
            </a:r>
          </a:p>
        </p:txBody>
      </p:sp>
      <p:sp>
        <p:nvSpPr>
          <p:cNvPr id="13" name="Title Placeholder 1">
            <a:extLst>
              <a:ext uri="{FF2B5EF4-FFF2-40B4-BE49-F238E27FC236}">
                <a16:creationId xmlns:a16="http://schemas.microsoft.com/office/drawing/2014/main" id="{538C236C-D09E-4489-AC24-5AED74EB255B}"/>
              </a:ext>
            </a:extLst>
          </p:cNvPr>
          <p:cNvSpPr txBox="1">
            <a:spLocks/>
          </p:cNvSpPr>
          <p:nvPr userDrawn="1"/>
        </p:nvSpPr>
        <p:spPr>
          <a:xfrm>
            <a:off x="210872" y="307775"/>
            <a:ext cx="6507169" cy="6829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i="0" kern="1200" spc="-50" baseline="0">
                <a:solidFill>
                  <a:schemeClr val="tx1">
                    <a:lumMod val="75000"/>
                    <a:lumOff val="25000"/>
                  </a:schemeClr>
                </a:solidFill>
                <a:latin typeface="Poppins" panose="00000500000000000000" pitchFamily="2" charset="0"/>
                <a:ea typeface="+mj-ea"/>
                <a:cs typeface="Poppins" panose="00000500000000000000" pitchFamily="2" charset="0"/>
              </a:defRPr>
            </a:lvl1pPr>
          </a:lstStyle>
          <a:p>
            <a:r>
              <a:rPr lang="en-US"/>
              <a:t>Click to edit Master title style</a:t>
            </a:r>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a:xfrm>
            <a:off x="210872" y="6492875"/>
            <a:ext cx="6818262" cy="365125"/>
          </a:xfrm>
        </p:spPr>
        <p:txBody>
          <a:bodyPr/>
          <a:lstStyle/>
          <a:p>
            <a:r>
              <a:rPr lang="en-US"/>
              <a:t>Click to edit Master text styles</a:t>
            </a:r>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220979" y="6492875"/>
            <a:ext cx="6818262" cy="365125"/>
          </a:xfrm>
        </p:spPr>
        <p:txBody>
          <a:bodyPr/>
          <a:lstStyle/>
          <a:p>
            <a:r>
              <a:rPr lang="en-US" dirty="0"/>
              <a:t>Click to edit Master text styles</a:t>
            </a:r>
          </a:p>
        </p:txBody>
      </p:sp>
      <p:pic>
        <p:nvPicPr>
          <p:cNvPr id="6" name="Graphic 5">
            <a:extLst>
              <a:ext uri="{FF2B5EF4-FFF2-40B4-BE49-F238E27FC236}">
                <a16:creationId xmlns:a16="http://schemas.microsoft.com/office/drawing/2014/main" id="{6A282F07-3703-41D1-A382-5E80814AA12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661164" y="6458558"/>
            <a:ext cx="1366736" cy="341684"/>
          </a:xfrm>
          <a:prstGeom prst="rect">
            <a:avLst/>
          </a:prstGeom>
        </p:spPr>
      </p:pic>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D4BA5-FF9C-E890-7BDB-98A8415FAD2A}"/>
              </a:ext>
            </a:extLst>
          </p:cNvPr>
          <p:cNvSpPr>
            <a:spLocks noGrp="1"/>
          </p:cNvSpPr>
          <p:nvPr>
            <p:ph type="title"/>
          </p:nvPr>
        </p:nvSpPr>
        <p:spPr/>
        <p:txBody>
          <a:bodyPr/>
          <a:lstStyle/>
          <a:p>
            <a:r>
              <a:rPr lang="en-US"/>
              <a:t>Click to edit Master title style</a:t>
            </a:r>
            <a:endParaRPr lang="en-CA"/>
          </a:p>
        </p:txBody>
      </p:sp>
      <p:sp>
        <p:nvSpPr>
          <p:cNvPr id="3" name="Footer Placeholder 2">
            <a:extLst>
              <a:ext uri="{FF2B5EF4-FFF2-40B4-BE49-F238E27FC236}">
                <a16:creationId xmlns:a16="http://schemas.microsoft.com/office/drawing/2014/main" id="{307A072F-35A0-607E-F936-08B341BFEDE6}"/>
              </a:ext>
            </a:extLst>
          </p:cNvPr>
          <p:cNvSpPr>
            <a:spLocks noGrp="1"/>
          </p:cNvSpPr>
          <p:nvPr>
            <p:ph type="ftr" sz="quarter" idx="10"/>
          </p:nvPr>
        </p:nvSpPr>
        <p:spPr/>
        <p:txBody>
          <a:bodyPr/>
          <a:lstStyle/>
          <a:p>
            <a:r>
              <a:rPr lang="en-US"/>
              <a:t>Click to edit Master text styles</a:t>
            </a:r>
            <a:endParaRPr lang="en-US" dirty="0"/>
          </a:p>
        </p:txBody>
      </p:sp>
      <p:graphicFrame>
        <p:nvGraphicFramePr>
          <p:cNvPr id="7" name="Table 6">
            <a:extLst>
              <a:ext uri="{FF2B5EF4-FFF2-40B4-BE49-F238E27FC236}">
                <a16:creationId xmlns:a16="http://schemas.microsoft.com/office/drawing/2014/main" id="{A951F602-58CD-3DB7-5EEB-C84A0AC5BC22}"/>
              </a:ext>
            </a:extLst>
          </p:cNvPr>
          <p:cNvGraphicFramePr>
            <a:graphicFrameLocks noGrp="1"/>
          </p:cNvGraphicFramePr>
          <p:nvPr userDrawn="1">
            <p:extLst>
              <p:ext uri="{D42A27DB-BD31-4B8C-83A1-F6EECF244321}">
                <p14:modId xmlns:p14="http://schemas.microsoft.com/office/powerpoint/2010/main" val="1883542111"/>
              </p:ext>
            </p:extLst>
          </p:nvPr>
        </p:nvGraphicFramePr>
        <p:xfrm>
          <a:off x="2032000" y="2070340"/>
          <a:ext cx="8128000" cy="2970393"/>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3409440068"/>
                    </a:ext>
                  </a:extLst>
                </a:gridCol>
                <a:gridCol w="1625600">
                  <a:extLst>
                    <a:ext uri="{9D8B030D-6E8A-4147-A177-3AD203B41FA5}">
                      <a16:colId xmlns:a16="http://schemas.microsoft.com/office/drawing/2014/main" val="1107381529"/>
                    </a:ext>
                  </a:extLst>
                </a:gridCol>
                <a:gridCol w="1625600">
                  <a:extLst>
                    <a:ext uri="{9D8B030D-6E8A-4147-A177-3AD203B41FA5}">
                      <a16:colId xmlns:a16="http://schemas.microsoft.com/office/drawing/2014/main" val="1016213106"/>
                    </a:ext>
                  </a:extLst>
                </a:gridCol>
                <a:gridCol w="1625600">
                  <a:extLst>
                    <a:ext uri="{9D8B030D-6E8A-4147-A177-3AD203B41FA5}">
                      <a16:colId xmlns:a16="http://schemas.microsoft.com/office/drawing/2014/main" val="4267129970"/>
                    </a:ext>
                  </a:extLst>
                </a:gridCol>
                <a:gridCol w="1625600">
                  <a:extLst>
                    <a:ext uri="{9D8B030D-6E8A-4147-A177-3AD203B41FA5}">
                      <a16:colId xmlns:a16="http://schemas.microsoft.com/office/drawing/2014/main" val="3961042831"/>
                    </a:ext>
                  </a:extLst>
                </a:gridCol>
              </a:tblGrid>
              <a:tr h="374513">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892742645"/>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943901371"/>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946682907"/>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123222097"/>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924459240"/>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557599657"/>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95394417"/>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3883568"/>
                  </a:ext>
                </a:extLst>
              </a:tr>
            </a:tbl>
          </a:graphicData>
        </a:graphic>
      </p:graphicFrame>
    </p:spTree>
    <p:extLst>
      <p:ext uri="{BB962C8B-B14F-4D97-AF65-F5344CB8AC3E}">
        <p14:creationId xmlns:p14="http://schemas.microsoft.com/office/powerpoint/2010/main" val="42241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5" y="812799"/>
            <a:ext cx="3517567" cy="2067559"/>
          </a:xfrm>
        </p:spPr>
        <p:txBody>
          <a:bodyPr anchor="b">
            <a:normAutofit/>
          </a:bodyPr>
          <a:lstStyle>
            <a:lvl1pPr>
              <a:lnSpc>
                <a:spcPct val="90000"/>
              </a:lnSpc>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6"/>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7" name="Picture 6" descr="Background pattern&#10;&#10;Description automatically generated">
            <a:extLst>
              <a:ext uri="{FF2B5EF4-FFF2-40B4-BE49-F238E27FC236}">
                <a16:creationId xmlns:a16="http://schemas.microsoft.com/office/drawing/2014/main" id="{E82FE703-C017-444A-90E8-7D509DBF7A8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682923" y="6468524"/>
            <a:ext cx="1408810" cy="317673"/>
          </a:xfrm>
          <a:prstGeom prst="rect">
            <a:avLst/>
          </a:prstGeom>
        </p:spPr>
      </p:pic>
    </p:spTree>
    <p:extLst>
      <p:ext uri="{BB962C8B-B14F-4D97-AF65-F5344CB8AC3E}">
        <p14:creationId xmlns:p14="http://schemas.microsoft.com/office/powerpoint/2010/main" val="193328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10872" y="307775"/>
            <a:ext cx="6507169" cy="68299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24055" y="1548554"/>
            <a:ext cx="1005840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10872" y="6446837"/>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Click to edit Master text styles</a:t>
            </a:r>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a:cxnSpLocks/>
          </p:cNvCxnSpPr>
          <p:nvPr/>
        </p:nvCxnSpPr>
        <p:spPr>
          <a:xfrm>
            <a:off x="0" y="1197584"/>
            <a:ext cx="4152122" cy="0"/>
          </a:xfrm>
          <a:prstGeom prst="line">
            <a:avLst/>
          </a:prstGeom>
          <a:ln w="25400">
            <a:solidFill>
              <a:srgbClr val="F5822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2AA33C8-F3B7-4C88-96F6-361683A65158}"/>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val="0"/>
              </a:ext>
            </a:extLst>
          </a:blip>
          <a:srcRect/>
          <a:stretch/>
        </p:blipFill>
        <p:spPr>
          <a:xfrm>
            <a:off x="10661164" y="6458558"/>
            <a:ext cx="1366736" cy="341684"/>
          </a:xfrm>
          <a:prstGeom prst="rect">
            <a:avLst/>
          </a:prstGeom>
        </p:spPr>
      </p:pic>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35" r:id="rId1"/>
    <p:sldLayoutId id="2147483749" r:id="rId2"/>
    <p:sldLayoutId id="2147483747" r:id="rId3"/>
    <p:sldLayoutId id="2147483743" r:id="rId4"/>
    <p:sldLayoutId id="2147483738" r:id="rId5"/>
    <p:sldLayoutId id="2147483732" r:id="rId6"/>
    <p:sldLayoutId id="2147483733" r:id="rId7"/>
    <p:sldLayoutId id="2147483752" r:id="rId8"/>
    <p:sldLayoutId id="2147483734" r:id="rId9"/>
    <p:sldLayoutId id="2147483751" r:id="rId10"/>
    <p:sldLayoutId id="2147483750" r:id="rId11"/>
    <p:sldLayoutId id="2147483772" r:id="rId12"/>
    <p:sldLayoutId id="2147483773" r:id="rId13"/>
  </p:sldLayoutIdLst>
  <p:hf sldNum="0" hdr="0"/>
  <p:txStyles>
    <p:titleStyle>
      <a:lvl1pPr algn="l" defTabSz="914400" rtl="0" eaLnBrk="1" latinLnBrk="0" hangingPunct="1">
        <a:lnSpc>
          <a:spcPct val="90000"/>
        </a:lnSpc>
        <a:spcBef>
          <a:spcPct val="0"/>
        </a:spcBef>
        <a:buNone/>
        <a:defRPr sz="3600" i="0" kern="1200" spc="-50" baseline="0">
          <a:solidFill>
            <a:schemeClr val="tx1">
              <a:lumMod val="75000"/>
              <a:lumOff val="25000"/>
            </a:schemeClr>
          </a:solidFill>
          <a:latin typeface="Poppins" panose="00000500000000000000" pitchFamily="2" charset="0"/>
          <a:ea typeface="+mj-ea"/>
          <a:cs typeface="Poppins" panose="00000500000000000000" pitchFamily="2" charset="0"/>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rgbClr val="F58220"/>
          </a:solidFill>
          <a:latin typeface="Roboto Medium" panose="02000000000000000000" pitchFamily="2" charset="0"/>
          <a:ea typeface="Roboto Medium" panose="02000000000000000000" pitchFamily="2" charset="0"/>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rgbClr val="636569"/>
          </a:solidFill>
          <a:latin typeface="Roboto Black" panose="02000000000000000000" pitchFamily="2" charset="0"/>
          <a:ea typeface="Roboto Black" panose="02000000000000000000" pitchFamily="2" charset="0"/>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Poppins Light" panose="00000400000000000000" pitchFamily="2" charset="0"/>
          <a:ea typeface="+mn-ea"/>
          <a:cs typeface="Poppins Light" panose="00000400000000000000" pitchFamily="2"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Poppins Light" panose="00000400000000000000" pitchFamily="2" charset="0"/>
          <a:ea typeface="+mn-ea"/>
          <a:cs typeface="Poppins Light" panose="00000400000000000000" pitchFamily="2"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Poppins Light" panose="00000400000000000000" pitchFamily="2" charset="0"/>
          <a:ea typeface="+mn-ea"/>
          <a:cs typeface="Poppins Light" panose="00000400000000000000" pitchFamily="2"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C87B46-96AF-F863-AC52-7A7D21A5C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4A95B0F-CB78-3276-64D8-CC0268CAB8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8F97E97-90EF-0EF2-93BB-31A69D8DE2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A98D14-4A67-483C-B9C5-FFA0B19D49A9}" type="datetimeFigureOut">
              <a:rPr lang="en-CA" smtClean="0"/>
              <a:t>2025-08-06</a:t>
            </a:fld>
            <a:endParaRPr lang="en-CA"/>
          </a:p>
        </p:txBody>
      </p:sp>
      <p:sp>
        <p:nvSpPr>
          <p:cNvPr id="5" name="Footer Placeholder 4">
            <a:extLst>
              <a:ext uri="{FF2B5EF4-FFF2-40B4-BE49-F238E27FC236}">
                <a16:creationId xmlns:a16="http://schemas.microsoft.com/office/drawing/2014/main" id="{301DFCEF-7B29-C971-7C94-24CFCFA396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57BF8BA1-4B87-4E02-A860-F9C44EBEE3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4C5712-C325-4F5D-A5B5-FA45F4E9A5A5}" type="slidenum">
              <a:rPr lang="en-CA" smtClean="0"/>
              <a:t>‹#›</a:t>
            </a:fld>
            <a:endParaRPr lang="en-CA"/>
          </a:p>
        </p:txBody>
      </p:sp>
    </p:spTree>
    <p:extLst>
      <p:ext uri="{BB962C8B-B14F-4D97-AF65-F5344CB8AC3E}">
        <p14:creationId xmlns:p14="http://schemas.microsoft.com/office/powerpoint/2010/main" val="161825954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8" r:id="rId14"/>
    <p:sldLayoutId id="2147483769" r:id="rId15"/>
    <p:sldLayoutId id="2147483770" r:id="rId16"/>
    <p:sldLayoutId id="2147483771" r:id="rId17"/>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United_States" TargetMode="External"/><Relationship Id="rId3" Type="http://schemas.openxmlformats.org/officeDocument/2006/relationships/hyperlink" Target="https://en.wikipedia.org/wiki/Leaky_condo_crisis" TargetMode="External"/><Relationship Id="rId7" Type="http://schemas.openxmlformats.org/officeDocument/2006/relationships/hyperlink" Target="https://en.wikipedia.org/wiki/Leaky_condo_crisis#cite_note-2" TargetMode="External"/><Relationship Id="rId12"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en.wikipedia.org/wiki/Nova_Scotia" TargetMode="External"/><Relationship Id="rId11" Type="http://schemas.openxmlformats.org/officeDocument/2006/relationships/hyperlink" Target="https://en.wikipedia.org/wiki/Leaky_condo_crisis#cite_note-4" TargetMode="External"/><Relationship Id="rId5" Type="http://schemas.openxmlformats.org/officeDocument/2006/relationships/hyperlink" Target="https://en.wikipedia.org/wiki/Ontario" TargetMode="External"/><Relationship Id="rId10" Type="http://schemas.openxmlformats.org/officeDocument/2006/relationships/hyperlink" Target="https://en.wikipedia.org/wiki/Leaky_homes_crisis" TargetMode="External"/><Relationship Id="rId4" Type="http://schemas.openxmlformats.org/officeDocument/2006/relationships/hyperlink" Target="https://en.wikipedia.org/wiki/Leaky_condo_crisis#cite_note-1" TargetMode="External"/><Relationship Id="rId9" Type="http://schemas.openxmlformats.org/officeDocument/2006/relationships/hyperlink" Target="https://en.wikipedia.org/wiki/Leaky_condo_crisis#cite_note-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0.png"/><Relationship Id="rId18" Type="http://schemas.microsoft.com/office/2007/relationships/diagramDrawing" Target="../diagrams/drawing2.xml"/><Relationship Id="rId3" Type="http://schemas.openxmlformats.org/officeDocument/2006/relationships/image" Target="../media/image45.png"/><Relationship Id="rId7" Type="http://schemas.openxmlformats.org/officeDocument/2006/relationships/diagramColors" Target="../diagrams/colors1.xml"/><Relationship Id="rId12" Type="http://schemas.openxmlformats.org/officeDocument/2006/relationships/image" Target="../media/image49.png"/><Relationship Id="rId17" Type="http://schemas.openxmlformats.org/officeDocument/2006/relationships/diagramColors" Target="../diagrams/colors2.xml"/><Relationship Id="rId2" Type="http://schemas.openxmlformats.org/officeDocument/2006/relationships/notesSlide" Target="../notesSlides/notesSlide19.xml"/><Relationship Id="rId16" Type="http://schemas.openxmlformats.org/officeDocument/2006/relationships/diagramQuickStyle" Target="../diagrams/quickStyl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48.png"/><Relationship Id="rId5" Type="http://schemas.openxmlformats.org/officeDocument/2006/relationships/diagramLayout" Target="../diagrams/layout1.xml"/><Relationship Id="rId15" Type="http://schemas.openxmlformats.org/officeDocument/2006/relationships/diagramLayout" Target="../diagrams/layout2.xml"/><Relationship Id="rId10" Type="http://schemas.openxmlformats.org/officeDocument/2006/relationships/image" Target="../media/image47.png"/><Relationship Id="rId4" Type="http://schemas.openxmlformats.org/officeDocument/2006/relationships/diagramData" Target="../diagrams/data1.xml"/><Relationship Id="rId9" Type="http://schemas.openxmlformats.org/officeDocument/2006/relationships/image" Target="../media/image46.png"/><Relationship Id="rId1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0.tiff"/><Relationship Id="rId4" Type="http://schemas.openxmlformats.org/officeDocument/2006/relationships/image" Target="../media/image69.sv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hyperlink" Target="http://www.buildingpathfinder.co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hyperlink" Target="http://www.buildingpathfinder.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tiff"/><Relationship Id="rId7"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83.tiff"/><Relationship Id="rId5" Type="http://schemas.openxmlformats.org/officeDocument/2006/relationships/image" Target="../media/image82.tiff"/><Relationship Id="rId4" Type="http://schemas.openxmlformats.org/officeDocument/2006/relationships/image" Target="../media/image81.tiff"/></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tiff"/></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0.jpeg"/><Relationship Id="rId7"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82.png"/><Relationship Id="rId10" Type="http://schemas.openxmlformats.org/officeDocument/2006/relationships/image" Target="../media/image93.png"/><Relationship Id="rId4" Type="http://schemas.openxmlformats.org/officeDocument/2006/relationships/customXml" Target="../ink/ink1.xml"/><Relationship Id="rId9"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hyperlink" Target="https://www.bchousing.org/research-centre/library/residential-design-construction/bc-energy-step-code-design-guide"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hyperlink" Target="chrome-extension://efaidnbmnnhttps:/www.bchousing.org/sites/default/files/media/documents/Low-Carbon-Solutions-for-Multi-Unit-Residential-Buildings.pdf"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6.tiff"/><Relationship Id="rId5" Type="http://schemas.openxmlformats.org/officeDocument/2006/relationships/image" Target="../media/image105.jpeg"/><Relationship Id="rId4" Type="http://schemas.openxmlformats.org/officeDocument/2006/relationships/image" Target="../media/image104.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nrc-publications.canada.ca/eng/view/ft/?id=85c77a08-0a5b-4920-8dd5-e8c1ebdf878a"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DD6AD-B0B2-4F07-80CB-C05584B301FE}"/>
              </a:ext>
            </a:extLst>
          </p:cNvPr>
          <p:cNvSpPr>
            <a:spLocks noGrp="1"/>
          </p:cNvSpPr>
          <p:nvPr>
            <p:ph type="title"/>
          </p:nvPr>
        </p:nvSpPr>
        <p:spPr/>
        <p:txBody>
          <a:bodyPr/>
          <a:lstStyle/>
          <a:p>
            <a:r>
              <a:rPr lang="en-CA" dirty="0"/>
              <a:t>Can we learn from the past?</a:t>
            </a:r>
          </a:p>
        </p:txBody>
      </p:sp>
      <p:sp>
        <p:nvSpPr>
          <p:cNvPr id="3" name="Text Placeholder 2">
            <a:extLst>
              <a:ext uri="{FF2B5EF4-FFF2-40B4-BE49-F238E27FC236}">
                <a16:creationId xmlns:a16="http://schemas.microsoft.com/office/drawing/2014/main" id="{CEAD0C1B-9891-427E-99CF-F2B65CAB2625}"/>
              </a:ext>
            </a:extLst>
          </p:cNvPr>
          <p:cNvSpPr>
            <a:spLocks noGrp="1"/>
          </p:cNvSpPr>
          <p:nvPr>
            <p:ph type="body" sz="half" idx="2"/>
          </p:nvPr>
        </p:nvSpPr>
        <p:spPr/>
        <p:txBody>
          <a:bodyPr>
            <a:normAutofit/>
          </a:bodyPr>
          <a:lstStyle/>
          <a:p>
            <a:r>
              <a:rPr lang="en-CA" dirty="0"/>
              <a:t>Twenty-Seventh Westford Symposium on Building Science</a:t>
            </a:r>
          </a:p>
        </p:txBody>
      </p:sp>
    </p:spTree>
    <p:extLst>
      <p:ext uri="{BB962C8B-B14F-4D97-AF65-F5344CB8AC3E}">
        <p14:creationId xmlns:p14="http://schemas.microsoft.com/office/powerpoint/2010/main" val="365058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3AFBA-B5F8-4E63-F030-054DA10CBE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6C88B-EF1A-64BE-FDD0-F07FC89D8534}"/>
              </a:ext>
            </a:extLst>
          </p:cNvPr>
          <p:cNvSpPr>
            <a:spLocks noGrp="1"/>
          </p:cNvSpPr>
          <p:nvPr>
            <p:ph type="title"/>
          </p:nvPr>
        </p:nvSpPr>
        <p:spPr/>
        <p:txBody>
          <a:bodyPr/>
          <a:lstStyle/>
          <a:p>
            <a:r>
              <a:rPr lang="en-CA" dirty="0"/>
              <a:t>The leaky condo crisis</a:t>
            </a:r>
          </a:p>
        </p:txBody>
      </p:sp>
      <p:sp>
        <p:nvSpPr>
          <p:cNvPr id="3" name="Footer Placeholder 2">
            <a:extLst>
              <a:ext uri="{FF2B5EF4-FFF2-40B4-BE49-F238E27FC236}">
                <a16:creationId xmlns:a16="http://schemas.microsoft.com/office/drawing/2014/main" id="{1B5332F9-7B29-178A-815E-CA09AB30805A}"/>
              </a:ext>
            </a:extLst>
          </p:cNvPr>
          <p:cNvSpPr>
            <a:spLocks noGrp="1"/>
          </p:cNvSpPr>
          <p:nvPr>
            <p:ph type="ftr" sz="quarter" idx="11"/>
          </p:nvPr>
        </p:nvSpPr>
        <p:spPr/>
        <p:txBody>
          <a:bodyPr/>
          <a:lstStyle/>
          <a:p>
            <a:r>
              <a:rPr lang="en-US" dirty="0"/>
              <a:t>Wikipedia  </a:t>
            </a:r>
            <a:r>
              <a:rPr lang="en-US" dirty="0">
                <a:hlinkClick r:id="rId3"/>
              </a:rPr>
              <a:t>https://en.wikipedia.org/wiki/Leaky_condo_crisis</a:t>
            </a:r>
            <a:r>
              <a:rPr lang="en-US" dirty="0"/>
              <a:t> </a:t>
            </a:r>
          </a:p>
        </p:txBody>
      </p:sp>
      <p:sp>
        <p:nvSpPr>
          <p:cNvPr id="6" name="TextBox 5">
            <a:extLst>
              <a:ext uri="{FF2B5EF4-FFF2-40B4-BE49-F238E27FC236}">
                <a16:creationId xmlns:a16="http://schemas.microsoft.com/office/drawing/2014/main" id="{87B679E6-1356-E4B2-59F2-29C307657E3B}"/>
              </a:ext>
            </a:extLst>
          </p:cNvPr>
          <p:cNvSpPr txBox="1"/>
          <p:nvPr/>
        </p:nvSpPr>
        <p:spPr>
          <a:xfrm>
            <a:off x="5619868" y="1912809"/>
            <a:ext cx="5790687" cy="1754326"/>
          </a:xfrm>
          <a:prstGeom prst="rect">
            <a:avLst/>
          </a:prstGeom>
          <a:noFill/>
        </p:spPr>
        <p:txBody>
          <a:bodyPr wrap="square">
            <a:spAutoFit/>
          </a:bodyPr>
          <a:lstStyle/>
          <a:p>
            <a:r>
              <a:rPr lang="en-US" b="0" dirty="0">
                <a:solidFill>
                  <a:srgbClr val="202122"/>
                </a:solidFill>
                <a:effectLst/>
                <a:latin typeface="Poppins" panose="00000500000000000000" pitchFamily="2" charset="0"/>
                <a:cs typeface="Poppins" panose="00000500000000000000" pitchFamily="2" charset="0"/>
              </a:rPr>
              <a:t>In B.C. alone an estimated </a:t>
            </a:r>
            <a:r>
              <a:rPr lang="en-US" b="1" dirty="0">
                <a:solidFill>
                  <a:schemeClr val="accent1"/>
                </a:solidFill>
                <a:effectLst/>
                <a:latin typeface="Poppins" panose="00000500000000000000" pitchFamily="2" charset="0"/>
                <a:cs typeface="Poppins" panose="00000500000000000000" pitchFamily="2" charset="0"/>
              </a:rPr>
              <a:t>$4 billion </a:t>
            </a:r>
            <a:r>
              <a:rPr lang="en-US" b="0" dirty="0">
                <a:solidFill>
                  <a:srgbClr val="202122"/>
                </a:solidFill>
                <a:effectLst/>
                <a:latin typeface="Poppins" panose="00000500000000000000" pitchFamily="2" charset="0"/>
                <a:cs typeface="Poppins" panose="00000500000000000000" pitchFamily="2" charset="0"/>
              </a:rPr>
              <a:t>in damage has occurred to over </a:t>
            </a:r>
            <a:r>
              <a:rPr lang="en-US" b="1" dirty="0">
                <a:solidFill>
                  <a:srgbClr val="202122"/>
                </a:solidFill>
                <a:effectLst/>
                <a:latin typeface="Poppins" panose="00000500000000000000" pitchFamily="2" charset="0"/>
                <a:cs typeface="Poppins" panose="00000500000000000000" pitchFamily="2" charset="0"/>
              </a:rPr>
              <a:t>900 buildings </a:t>
            </a:r>
            <a:r>
              <a:rPr lang="en-US" b="0" dirty="0">
                <a:solidFill>
                  <a:srgbClr val="202122"/>
                </a:solidFill>
                <a:effectLst/>
                <a:latin typeface="Poppins" panose="00000500000000000000" pitchFamily="2" charset="0"/>
                <a:cs typeface="Poppins" panose="00000500000000000000" pitchFamily="2" charset="0"/>
              </a:rPr>
              <a:t>and </a:t>
            </a:r>
            <a:r>
              <a:rPr lang="en-US" b="1" dirty="0">
                <a:solidFill>
                  <a:srgbClr val="202122"/>
                </a:solidFill>
                <a:effectLst/>
                <a:latin typeface="Poppins" panose="00000500000000000000" pitchFamily="2" charset="0"/>
                <a:cs typeface="Poppins" panose="00000500000000000000" pitchFamily="2" charset="0"/>
              </a:rPr>
              <a:t>31,000 individual housing units </a:t>
            </a:r>
            <a:r>
              <a:rPr lang="en-US" b="0" dirty="0">
                <a:solidFill>
                  <a:srgbClr val="202122"/>
                </a:solidFill>
                <a:effectLst/>
                <a:latin typeface="Poppins" panose="00000500000000000000" pitchFamily="2" charset="0"/>
                <a:cs typeface="Poppins" panose="00000500000000000000" pitchFamily="2" charset="0"/>
              </a:rPr>
              <a:t>built between the late 1980s and early 2000s, establishing it as the most extensive and most costly reconstruction of housing stock in Canadian history.</a:t>
            </a:r>
            <a:r>
              <a:rPr lang="en-US" b="0" u="none" strike="noStrike" baseline="30000" dirty="0">
                <a:solidFill>
                  <a:srgbClr val="3366CC"/>
                </a:solidFill>
                <a:effectLst/>
                <a:latin typeface="Poppins" panose="00000500000000000000" pitchFamily="2" charset="0"/>
                <a:cs typeface="Poppins" panose="00000500000000000000" pitchFamily="2" charset="0"/>
                <a:hlinkClick r:id="rId4"/>
              </a:rPr>
              <a:t>[1]</a:t>
            </a:r>
            <a:endParaRPr lang="en-US" b="0" u="none" strike="noStrike" baseline="30000" dirty="0">
              <a:solidFill>
                <a:srgbClr val="3366CC"/>
              </a:solidFill>
              <a:effectLst/>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1D276646-43C5-CC29-7C6B-94B47579E704}"/>
              </a:ext>
            </a:extLst>
          </p:cNvPr>
          <p:cNvSpPr txBox="1"/>
          <p:nvPr/>
        </p:nvSpPr>
        <p:spPr>
          <a:xfrm>
            <a:off x="5619869" y="4312173"/>
            <a:ext cx="5868509" cy="1477328"/>
          </a:xfrm>
          <a:prstGeom prst="rect">
            <a:avLst/>
          </a:prstGeom>
          <a:noFill/>
        </p:spPr>
        <p:txBody>
          <a:bodyPr wrap="square">
            <a:spAutoFit/>
          </a:bodyPr>
          <a:lstStyle/>
          <a:p>
            <a:r>
              <a:rPr lang="en-US" dirty="0">
                <a:latin typeface="Poppins" panose="00000500000000000000" pitchFamily="2" charset="0"/>
                <a:cs typeface="Poppins" panose="00000500000000000000" pitchFamily="2" charset="0"/>
              </a:rPr>
              <a:t>Similar infiltration problems have been reported in </a:t>
            </a:r>
            <a:r>
              <a:rPr lang="en-US" dirty="0" err="1">
                <a:latin typeface="Poppins" panose="00000500000000000000" pitchFamily="2" charset="0"/>
                <a:cs typeface="Poppins" panose="00000500000000000000" pitchFamily="2" charset="0"/>
              </a:rPr>
              <a:t>highrise</a:t>
            </a:r>
            <a:r>
              <a:rPr lang="en-US" dirty="0">
                <a:latin typeface="Poppins" panose="00000500000000000000" pitchFamily="2" charset="0"/>
                <a:cs typeface="Poppins" panose="00000500000000000000" pitchFamily="2" charset="0"/>
              </a:rPr>
              <a:t> buildings and schools, as well as in other climatic zones in </a:t>
            </a:r>
            <a:r>
              <a:rPr lang="en-US" dirty="0">
                <a:latin typeface="Poppins" panose="00000500000000000000" pitchFamily="2" charset="0"/>
                <a:cs typeface="Poppins" panose="00000500000000000000" pitchFamily="2" charset="0"/>
                <a:hlinkClick r:id="rId5" tooltip="Ontario"/>
              </a:rPr>
              <a:t>Ontario</a:t>
            </a:r>
            <a:r>
              <a:rPr lang="en-US" dirty="0">
                <a:latin typeface="Poppins" panose="00000500000000000000" pitchFamily="2" charset="0"/>
                <a:cs typeface="Poppins" panose="00000500000000000000" pitchFamily="2" charset="0"/>
              </a:rPr>
              <a:t> and </a:t>
            </a:r>
            <a:r>
              <a:rPr lang="en-US" dirty="0">
                <a:latin typeface="Poppins" panose="00000500000000000000" pitchFamily="2" charset="0"/>
                <a:cs typeface="Poppins" panose="00000500000000000000" pitchFamily="2" charset="0"/>
                <a:hlinkClick r:id="rId6" tooltip="Nova Scotia"/>
              </a:rPr>
              <a:t>Nova Scotia</a:t>
            </a:r>
            <a:r>
              <a:rPr lang="en-US" dirty="0">
                <a:latin typeface="Poppins" panose="00000500000000000000" pitchFamily="2" charset="0"/>
                <a:cs typeface="Poppins" panose="00000500000000000000" pitchFamily="2" charset="0"/>
              </a:rPr>
              <a:t>,</a:t>
            </a:r>
            <a:r>
              <a:rPr lang="en-US" baseline="30000" dirty="0">
                <a:latin typeface="Poppins" panose="00000500000000000000" pitchFamily="2" charset="0"/>
                <a:cs typeface="Poppins" panose="00000500000000000000" pitchFamily="2" charset="0"/>
                <a:hlinkClick r:id="rId7"/>
              </a:rPr>
              <a:t>[2]</a:t>
            </a:r>
            <a:r>
              <a:rPr lang="en-US" dirty="0">
                <a:latin typeface="Poppins" panose="00000500000000000000" pitchFamily="2" charset="0"/>
                <a:cs typeface="Poppins" panose="00000500000000000000" pitchFamily="2" charset="0"/>
              </a:rPr>
              <a:t> in the </a:t>
            </a:r>
            <a:r>
              <a:rPr lang="en-US" dirty="0">
                <a:latin typeface="Poppins" panose="00000500000000000000" pitchFamily="2" charset="0"/>
                <a:cs typeface="Poppins" panose="00000500000000000000" pitchFamily="2" charset="0"/>
                <a:hlinkClick r:id="rId8" tooltip="United States"/>
              </a:rPr>
              <a:t>United States</a:t>
            </a:r>
            <a:r>
              <a:rPr lang="en-US" dirty="0">
                <a:latin typeface="Poppins" panose="00000500000000000000" pitchFamily="2" charset="0"/>
                <a:cs typeface="Poppins" panose="00000500000000000000" pitchFamily="2" charset="0"/>
              </a:rPr>
              <a:t>,</a:t>
            </a:r>
            <a:r>
              <a:rPr lang="en-US" baseline="30000" dirty="0">
                <a:latin typeface="Poppins" panose="00000500000000000000" pitchFamily="2" charset="0"/>
                <a:cs typeface="Poppins" panose="00000500000000000000" pitchFamily="2" charset="0"/>
                <a:hlinkClick r:id="rId9"/>
              </a:rPr>
              <a:t>[3]</a:t>
            </a:r>
            <a:r>
              <a:rPr lang="en-US" dirty="0">
                <a:latin typeface="Poppins" panose="00000500000000000000" pitchFamily="2" charset="0"/>
                <a:cs typeface="Poppins" panose="00000500000000000000" pitchFamily="2" charset="0"/>
              </a:rPr>
              <a:t> and </a:t>
            </a:r>
            <a:r>
              <a:rPr lang="en-US" dirty="0">
                <a:latin typeface="Poppins" panose="00000500000000000000" pitchFamily="2" charset="0"/>
                <a:cs typeface="Poppins" panose="00000500000000000000" pitchFamily="2" charset="0"/>
                <a:hlinkClick r:id="rId10" tooltip="Leaky homes crisis"/>
              </a:rPr>
              <a:t>New Zealand</a:t>
            </a:r>
            <a:r>
              <a:rPr lang="en-US" dirty="0">
                <a:latin typeface="Poppins" panose="00000500000000000000" pitchFamily="2" charset="0"/>
                <a:cs typeface="Poppins" panose="00000500000000000000" pitchFamily="2" charset="0"/>
              </a:rPr>
              <a:t>.</a:t>
            </a:r>
            <a:r>
              <a:rPr lang="en-US" baseline="30000" dirty="0">
                <a:latin typeface="Poppins" panose="00000500000000000000" pitchFamily="2" charset="0"/>
                <a:cs typeface="Poppins" panose="00000500000000000000" pitchFamily="2" charset="0"/>
                <a:hlinkClick r:id="rId11"/>
              </a:rPr>
              <a:t>[4]</a:t>
            </a:r>
            <a:r>
              <a:rPr lang="en-US" dirty="0">
                <a:latin typeface="Poppins" panose="00000500000000000000" pitchFamily="2" charset="0"/>
                <a:cs typeface="Poppins" panose="00000500000000000000" pitchFamily="2" charset="0"/>
              </a:rPr>
              <a:t> </a:t>
            </a:r>
            <a:endParaRPr lang="en-CA" dirty="0">
              <a:latin typeface="Poppins" panose="00000500000000000000" pitchFamily="2" charset="0"/>
              <a:cs typeface="Poppins" panose="00000500000000000000" pitchFamily="2" charset="0"/>
            </a:endParaRPr>
          </a:p>
        </p:txBody>
      </p:sp>
      <p:pic>
        <p:nvPicPr>
          <p:cNvPr id="9" name="Picture 8">
            <a:extLst>
              <a:ext uri="{FF2B5EF4-FFF2-40B4-BE49-F238E27FC236}">
                <a16:creationId xmlns:a16="http://schemas.microsoft.com/office/drawing/2014/main" id="{4FF23180-F0D4-FD14-2889-CA7BBF2D8025}"/>
              </a:ext>
            </a:extLst>
          </p:cNvPr>
          <p:cNvPicPr>
            <a:picLocks noChangeAspect="1"/>
          </p:cNvPicPr>
          <p:nvPr/>
        </p:nvPicPr>
        <p:blipFill>
          <a:blip r:embed="rId12"/>
          <a:stretch>
            <a:fillRect/>
          </a:stretch>
        </p:blipFill>
        <p:spPr>
          <a:xfrm>
            <a:off x="658356" y="2169101"/>
            <a:ext cx="4654790" cy="2585324"/>
          </a:xfrm>
          <a:prstGeom prst="rect">
            <a:avLst/>
          </a:prstGeom>
        </p:spPr>
      </p:pic>
      <p:sp>
        <p:nvSpPr>
          <p:cNvPr id="10" name="TextBox 9">
            <a:extLst>
              <a:ext uri="{FF2B5EF4-FFF2-40B4-BE49-F238E27FC236}">
                <a16:creationId xmlns:a16="http://schemas.microsoft.com/office/drawing/2014/main" id="{471AEA83-02CE-EF33-8C81-0B015567A624}"/>
              </a:ext>
            </a:extLst>
          </p:cNvPr>
          <p:cNvSpPr txBox="1"/>
          <p:nvPr/>
        </p:nvSpPr>
        <p:spPr>
          <a:xfrm>
            <a:off x="710601" y="4979978"/>
            <a:ext cx="2993713" cy="200055"/>
          </a:xfrm>
          <a:prstGeom prst="rect">
            <a:avLst/>
          </a:prstGeom>
          <a:noFill/>
        </p:spPr>
        <p:txBody>
          <a:bodyPr wrap="square" rtlCol="0">
            <a:spAutoFit/>
          </a:bodyPr>
          <a:lstStyle/>
          <a:p>
            <a:r>
              <a:rPr lang="en-CA" sz="700" i="1" dirty="0"/>
              <a:t>Not my photos, from RDH Presentation</a:t>
            </a:r>
          </a:p>
        </p:txBody>
      </p:sp>
    </p:spTree>
    <p:extLst>
      <p:ext uri="{BB962C8B-B14F-4D97-AF65-F5344CB8AC3E}">
        <p14:creationId xmlns:p14="http://schemas.microsoft.com/office/powerpoint/2010/main" val="3151291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06A739D-57E1-5503-582B-DDCDF88285C3}"/>
              </a:ext>
            </a:extLst>
          </p:cNvPr>
          <p:cNvSpPr>
            <a:spLocks noGrp="1"/>
          </p:cNvSpPr>
          <p:nvPr>
            <p:ph sz="half" idx="1"/>
          </p:nvPr>
        </p:nvSpPr>
        <p:spPr>
          <a:xfrm>
            <a:off x="606718" y="2753152"/>
            <a:ext cx="5368780" cy="3011731"/>
          </a:xfrm>
        </p:spPr>
        <p:txBody>
          <a:bodyPr>
            <a:normAutofit/>
          </a:bodyPr>
          <a:lstStyle/>
          <a:p>
            <a:pPr marL="360000" indent="-180000">
              <a:buFont typeface="Arial" panose="020B0604020202020204" pitchFamily="34" charset="0"/>
              <a:buChar char="•"/>
            </a:pPr>
            <a:r>
              <a:rPr lang="en-US" sz="1400" dirty="0">
                <a:solidFill>
                  <a:srgbClr val="202122"/>
                </a:solidFill>
                <a:latin typeface="Poppins Light" panose="00000400000000000000" pitchFamily="2" charset="0"/>
                <a:cs typeface="Poppins Light" panose="00000400000000000000" pitchFamily="2" charset="0"/>
              </a:rPr>
              <a:t>design features inappropriate for our climate </a:t>
            </a:r>
          </a:p>
          <a:p>
            <a:pPr marL="360000" indent="-180000">
              <a:buFont typeface="Arial" panose="020B0604020202020204" pitchFamily="34" charset="0"/>
              <a:buChar char="•"/>
            </a:pPr>
            <a:r>
              <a:rPr lang="en-US" sz="1400" dirty="0">
                <a:solidFill>
                  <a:srgbClr val="202122"/>
                </a:solidFill>
                <a:latin typeface="Poppins Light" panose="00000400000000000000" pitchFamily="2" charset="0"/>
                <a:cs typeface="Poppins Light" panose="00000400000000000000" pitchFamily="2" charset="0"/>
              </a:rPr>
              <a:t>a reliance on face-sealed wall systems </a:t>
            </a:r>
          </a:p>
          <a:p>
            <a:pPr marL="360000" indent="-180000">
              <a:buFont typeface="Arial" panose="020B0604020202020204" pitchFamily="34" charset="0"/>
              <a:buChar char="•"/>
            </a:pPr>
            <a:r>
              <a:rPr lang="en-US" sz="1400" dirty="0">
                <a:solidFill>
                  <a:srgbClr val="202122"/>
                </a:solidFill>
                <a:latin typeface="Poppins Light" panose="00000400000000000000" pitchFamily="2" charset="0"/>
                <a:cs typeface="Poppins Light" panose="00000400000000000000" pitchFamily="2" charset="0"/>
              </a:rPr>
              <a:t>a fundamental lack of awareness regarding the principles of enclosure design suitable for our climate; </a:t>
            </a:r>
          </a:p>
          <a:p>
            <a:pPr marL="360000" indent="-180000">
              <a:buFont typeface="Arial" panose="020B0604020202020204" pitchFamily="34" charset="0"/>
              <a:buChar char="•"/>
            </a:pPr>
            <a:r>
              <a:rPr lang="en-US" sz="1400" dirty="0">
                <a:solidFill>
                  <a:srgbClr val="202122"/>
                </a:solidFill>
                <a:latin typeface="Poppins Light" panose="00000400000000000000" pitchFamily="2" charset="0"/>
                <a:cs typeface="Poppins Light" panose="00000400000000000000" pitchFamily="2" charset="0"/>
              </a:rPr>
              <a:t>a lack of meaningful inspection at critical stages of construction; </a:t>
            </a:r>
          </a:p>
          <a:p>
            <a:pPr marL="360000" indent="-180000">
              <a:buFont typeface="Arial" panose="020B0604020202020204" pitchFamily="34" charset="0"/>
              <a:buChar char="•"/>
            </a:pPr>
            <a:r>
              <a:rPr lang="en-US" sz="1400" dirty="0">
                <a:solidFill>
                  <a:srgbClr val="202122"/>
                </a:solidFill>
                <a:latin typeface="Poppins Light" panose="00000400000000000000" pitchFamily="2" charset="0"/>
                <a:cs typeface="Poppins Light" panose="00000400000000000000" pitchFamily="2" charset="0"/>
              </a:rPr>
              <a:t>and a regulatory system which was unable to understand that failures were occurring and to redress them.</a:t>
            </a:r>
            <a:endParaRPr lang="en-CA" sz="1400" dirty="0">
              <a:latin typeface="Poppins Light" panose="00000400000000000000" pitchFamily="2" charset="0"/>
              <a:cs typeface="Poppins Light" panose="00000400000000000000" pitchFamily="2" charset="0"/>
            </a:endParaRPr>
          </a:p>
        </p:txBody>
      </p:sp>
      <p:sp>
        <p:nvSpPr>
          <p:cNvPr id="7" name="Content Placeholder 6">
            <a:extLst>
              <a:ext uri="{FF2B5EF4-FFF2-40B4-BE49-F238E27FC236}">
                <a16:creationId xmlns:a16="http://schemas.microsoft.com/office/drawing/2014/main" id="{05DEA25A-EC05-490B-FFBD-F8DCA22AB18E}"/>
              </a:ext>
            </a:extLst>
          </p:cNvPr>
          <p:cNvSpPr>
            <a:spLocks noGrp="1"/>
          </p:cNvSpPr>
          <p:nvPr>
            <p:ph sz="half" idx="2"/>
          </p:nvPr>
        </p:nvSpPr>
        <p:spPr>
          <a:xfrm>
            <a:off x="6547842" y="2174063"/>
            <a:ext cx="4639736" cy="3748194"/>
          </a:xfrm>
        </p:spPr>
        <p:txBody>
          <a:bodyPr>
            <a:normAutofit/>
          </a:bodyPr>
          <a:lstStyle/>
          <a:p>
            <a:pPr>
              <a:buFont typeface="Arial" panose="020B0604020202020204" pitchFamily="34" charset="0"/>
              <a:buChar char="•"/>
            </a:pPr>
            <a:endParaRPr lang="en-US" sz="1200" i="1" dirty="0">
              <a:solidFill>
                <a:srgbClr val="202122"/>
              </a:solidFill>
              <a:latin typeface="Poppins" panose="00000500000000000000" pitchFamily="2" charset="0"/>
              <a:cs typeface="Poppins" panose="00000500000000000000" pitchFamily="2" charset="0"/>
            </a:endParaRPr>
          </a:p>
          <a:p>
            <a:pPr>
              <a:buFont typeface="Arial" panose="020B0604020202020204" pitchFamily="34" charset="0"/>
              <a:buChar char="•"/>
            </a:pPr>
            <a:endParaRPr lang="en-US" sz="1200" i="1" dirty="0">
              <a:solidFill>
                <a:srgbClr val="202122"/>
              </a:solidFill>
              <a:latin typeface="Arial" panose="020B0604020202020204" pitchFamily="34" charset="0"/>
            </a:endParaRPr>
          </a:p>
          <a:p>
            <a:pPr>
              <a:buFont typeface="Arial" panose="020B0604020202020204" pitchFamily="34" charset="0"/>
              <a:buChar char="•"/>
            </a:pPr>
            <a:endParaRPr lang="en-CA" dirty="0"/>
          </a:p>
        </p:txBody>
      </p:sp>
      <p:sp>
        <p:nvSpPr>
          <p:cNvPr id="3" name="Footer Placeholder 2">
            <a:extLst>
              <a:ext uri="{FF2B5EF4-FFF2-40B4-BE49-F238E27FC236}">
                <a16:creationId xmlns:a16="http://schemas.microsoft.com/office/drawing/2014/main" id="{6DB54570-7B74-8921-532F-B82350E62AA5}"/>
              </a:ext>
            </a:extLst>
          </p:cNvPr>
          <p:cNvSpPr>
            <a:spLocks noGrp="1"/>
          </p:cNvSpPr>
          <p:nvPr>
            <p:ph type="ftr" sz="quarter" idx="11"/>
          </p:nvPr>
        </p:nvSpPr>
        <p:spPr/>
        <p:txBody>
          <a:bodyPr/>
          <a:lstStyle/>
          <a:p>
            <a:r>
              <a:rPr lang="en-US" dirty="0"/>
              <a:t>Source: Barrett Commission inquiry into the Quality of Condominium Construction in British Columbia</a:t>
            </a:r>
          </a:p>
        </p:txBody>
      </p:sp>
      <p:sp>
        <p:nvSpPr>
          <p:cNvPr id="2" name="Title 1">
            <a:extLst>
              <a:ext uri="{FF2B5EF4-FFF2-40B4-BE49-F238E27FC236}">
                <a16:creationId xmlns:a16="http://schemas.microsoft.com/office/drawing/2014/main" id="{192FE76D-896F-3756-62FD-156A3A5DADF5}"/>
              </a:ext>
            </a:extLst>
          </p:cNvPr>
          <p:cNvSpPr>
            <a:spLocks noGrp="1"/>
          </p:cNvSpPr>
          <p:nvPr>
            <p:ph type="title"/>
          </p:nvPr>
        </p:nvSpPr>
        <p:spPr/>
        <p:txBody>
          <a:bodyPr/>
          <a:lstStyle/>
          <a:p>
            <a:r>
              <a:rPr lang="en-CA" dirty="0"/>
              <a:t>Contributing factors</a:t>
            </a:r>
          </a:p>
        </p:txBody>
      </p:sp>
      <p:sp>
        <p:nvSpPr>
          <p:cNvPr id="5" name="TextBox 4">
            <a:extLst>
              <a:ext uri="{FF2B5EF4-FFF2-40B4-BE49-F238E27FC236}">
                <a16:creationId xmlns:a16="http://schemas.microsoft.com/office/drawing/2014/main" id="{11C8A42B-39EA-A269-6280-0010C6339ECF}"/>
              </a:ext>
            </a:extLst>
          </p:cNvPr>
          <p:cNvSpPr txBox="1"/>
          <p:nvPr/>
        </p:nvSpPr>
        <p:spPr>
          <a:xfrm>
            <a:off x="606718" y="1665573"/>
            <a:ext cx="5368780" cy="738664"/>
          </a:xfrm>
          <a:prstGeom prst="rect">
            <a:avLst/>
          </a:prstGeom>
          <a:noFill/>
        </p:spPr>
        <p:txBody>
          <a:bodyPr wrap="square">
            <a:spAutoFit/>
          </a:bodyPr>
          <a:lstStyle/>
          <a:p>
            <a:r>
              <a:rPr lang="en-US" sz="1400" dirty="0">
                <a:latin typeface="Roboto Medium" panose="02000000000000000000" pitchFamily="2" charset="0"/>
                <a:ea typeface="Roboto Medium" panose="02000000000000000000" pitchFamily="2" charset="0"/>
                <a:cs typeface="Roboto Medium" panose="02000000000000000000" pitchFamily="2" charset="0"/>
              </a:rPr>
              <a:t>The evidence suggests that significant building envelope failures in British Columbia since the early 1980s ... is a result of numerous factors, including </a:t>
            </a:r>
          </a:p>
        </p:txBody>
      </p:sp>
      <p:pic>
        <p:nvPicPr>
          <p:cNvPr id="9" name="Picture 8">
            <a:extLst>
              <a:ext uri="{FF2B5EF4-FFF2-40B4-BE49-F238E27FC236}">
                <a16:creationId xmlns:a16="http://schemas.microsoft.com/office/drawing/2014/main" id="{B5800854-503D-E927-3C19-460C6B3EACDB}"/>
              </a:ext>
            </a:extLst>
          </p:cNvPr>
          <p:cNvPicPr>
            <a:picLocks noChangeAspect="1"/>
          </p:cNvPicPr>
          <p:nvPr/>
        </p:nvPicPr>
        <p:blipFill>
          <a:blip r:embed="rId3"/>
          <a:stretch>
            <a:fillRect/>
          </a:stretch>
        </p:blipFill>
        <p:spPr>
          <a:xfrm>
            <a:off x="6547842" y="3223356"/>
            <a:ext cx="5042227" cy="2541527"/>
          </a:xfrm>
          <a:prstGeom prst="rect">
            <a:avLst/>
          </a:prstGeom>
        </p:spPr>
      </p:pic>
      <p:pic>
        <p:nvPicPr>
          <p:cNvPr id="5122" name="Picture 2" descr="wood rot repair">
            <a:extLst>
              <a:ext uri="{FF2B5EF4-FFF2-40B4-BE49-F238E27FC236}">
                <a16:creationId xmlns:a16="http://schemas.microsoft.com/office/drawing/2014/main" id="{62CCECBA-CB62-152F-F762-D369AE0DB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842" y="1279543"/>
            <a:ext cx="3079152" cy="16550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example of dry rot in a bathroom">
            <a:extLst>
              <a:ext uri="{FF2B5EF4-FFF2-40B4-BE49-F238E27FC236}">
                <a16:creationId xmlns:a16="http://schemas.microsoft.com/office/drawing/2014/main" id="{0710A861-E91B-DEB5-3381-648072B50C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9544" y="1279543"/>
            <a:ext cx="1675738" cy="167573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CAF95B2-4211-B711-9D1E-4AB89AC984FC}"/>
              </a:ext>
            </a:extLst>
          </p:cNvPr>
          <p:cNvSpPr txBox="1"/>
          <p:nvPr/>
        </p:nvSpPr>
        <p:spPr>
          <a:xfrm>
            <a:off x="8591569" y="5764883"/>
            <a:ext cx="2993713" cy="200055"/>
          </a:xfrm>
          <a:prstGeom prst="rect">
            <a:avLst/>
          </a:prstGeom>
          <a:noFill/>
        </p:spPr>
        <p:txBody>
          <a:bodyPr wrap="square" rtlCol="0">
            <a:spAutoFit/>
          </a:bodyPr>
          <a:lstStyle/>
          <a:p>
            <a:pPr algn="r"/>
            <a:r>
              <a:rPr lang="en-CA" sz="700" i="1" dirty="0"/>
              <a:t>Not my photos, from image search</a:t>
            </a:r>
          </a:p>
        </p:txBody>
      </p:sp>
    </p:spTree>
    <p:extLst>
      <p:ext uri="{BB962C8B-B14F-4D97-AF65-F5344CB8AC3E}">
        <p14:creationId xmlns:p14="http://schemas.microsoft.com/office/powerpoint/2010/main" val="3808433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382A-3635-EB6C-86A1-DABC94520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1B98A-00D6-24F0-3B27-03E76CBC6219}"/>
              </a:ext>
            </a:extLst>
          </p:cNvPr>
          <p:cNvSpPr>
            <a:spLocks noGrp="1"/>
          </p:cNvSpPr>
          <p:nvPr>
            <p:ph type="title"/>
          </p:nvPr>
        </p:nvSpPr>
        <p:spPr/>
        <p:txBody>
          <a:bodyPr>
            <a:normAutofit/>
          </a:bodyPr>
          <a:lstStyle/>
          <a:p>
            <a:r>
              <a:rPr lang="en-CA" dirty="0"/>
              <a:t>History repeating itself?</a:t>
            </a:r>
          </a:p>
        </p:txBody>
      </p:sp>
      <p:sp>
        <p:nvSpPr>
          <p:cNvPr id="3" name="Content Placeholder 2">
            <a:extLst>
              <a:ext uri="{FF2B5EF4-FFF2-40B4-BE49-F238E27FC236}">
                <a16:creationId xmlns:a16="http://schemas.microsoft.com/office/drawing/2014/main" id="{06AFA2A6-F9B0-6C13-7D81-03B2E6E78947}"/>
              </a:ext>
            </a:extLst>
          </p:cNvPr>
          <p:cNvSpPr>
            <a:spLocks noGrp="1"/>
          </p:cNvSpPr>
          <p:nvPr>
            <p:ph idx="1"/>
          </p:nvPr>
        </p:nvSpPr>
        <p:spPr>
          <a:xfrm>
            <a:off x="5077344" y="1573664"/>
            <a:ext cx="6471191" cy="3926591"/>
          </a:xfrm>
        </p:spPr>
        <p:txBody>
          <a:bodyPr>
            <a:noAutofit/>
          </a:bodyPr>
          <a:lstStyle/>
          <a:p>
            <a:pPr marL="284400" indent="-284400">
              <a:buClr>
                <a:schemeClr val="tx1">
                  <a:lumMod val="75000"/>
                  <a:lumOff val="25000"/>
                </a:schemeClr>
              </a:buClr>
              <a:buFont typeface="Arial" panose="020B0604020202020204" pitchFamily="34" charset="0"/>
              <a:buChar char="•"/>
            </a:pPr>
            <a:r>
              <a:rPr lang="en-CA" sz="2000" b="1" dirty="0">
                <a:solidFill>
                  <a:schemeClr val="tx1">
                    <a:lumMod val="75000"/>
                    <a:lumOff val="25000"/>
                  </a:schemeClr>
                </a:solidFill>
                <a:latin typeface="Poppins Light" panose="00000400000000000000" pitchFamily="2" charset="0"/>
                <a:cs typeface="Poppins Light" panose="00000400000000000000" pitchFamily="2" charset="0"/>
              </a:rPr>
              <a:t>Trades appear to be losing collective knowledge – many old timer retired during Covid, less mentorship and lots of turnover.</a:t>
            </a:r>
          </a:p>
          <a:p>
            <a:pPr marL="284400" indent="-284400">
              <a:buClr>
                <a:schemeClr val="tx1">
                  <a:lumMod val="75000"/>
                  <a:lumOff val="25000"/>
                </a:schemeClr>
              </a:buClr>
              <a:buFont typeface="Arial" panose="020B0604020202020204" pitchFamily="34" charset="0"/>
              <a:buChar char="•"/>
            </a:pPr>
            <a:r>
              <a:rPr lang="en-CA" sz="2000" b="1" dirty="0">
                <a:solidFill>
                  <a:schemeClr val="tx1">
                    <a:lumMod val="75000"/>
                    <a:lumOff val="25000"/>
                  </a:schemeClr>
                </a:solidFill>
                <a:latin typeface="Poppins Light" panose="00000400000000000000" pitchFamily="2" charset="0"/>
                <a:cs typeface="Poppins Light" panose="00000400000000000000" pitchFamily="2" charset="0"/>
              </a:rPr>
              <a:t>More construction needed than people to build it </a:t>
            </a:r>
          </a:p>
          <a:p>
            <a:pPr marL="284400" indent="-284400">
              <a:buClr>
                <a:schemeClr val="tx1">
                  <a:lumMod val="75000"/>
                  <a:lumOff val="25000"/>
                </a:schemeClr>
              </a:buClr>
              <a:buFont typeface="Arial" panose="020B0604020202020204" pitchFamily="34" charset="0"/>
              <a:buChar char="•"/>
            </a:pPr>
            <a:r>
              <a:rPr lang="en-CA" sz="2000" b="1" dirty="0">
                <a:solidFill>
                  <a:schemeClr val="tx1">
                    <a:lumMod val="75000"/>
                    <a:lumOff val="25000"/>
                  </a:schemeClr>
                </a:solidFill>
                <a:latin typeface="Poppins Light" panose="00000400000000000000" pitchFamily="2" charset="0"/>
                <a:cs typeface="Poppins Light" panose="00000400000000000000" pitchFamily="2" charset="0"/>
              </a:rPr>
              <a:t>VE being necessary for project to go ahead</a:t>
            </a:r>
          </a:p>
          <a:p>
            <a:pPr marL="284400" indent="-284400">
              <a:buClr>
                <a:schemeClr val="tx1">
                  <a:lumMod val="75000"/>
                  <a:lumOff val="25000"/>
                </a:schemeClr>
              </a:buClr>
              <a:buFont typeface="Arial" panose="020B0604020202020204" pitchFamily="34" charset="0"/>
              <a:buChar char="•"/>
            </a:pPr>
            <a:r>
              <a:rPr lang="en-CA" sz="2000" b="1" dirty="0">
                <a:solidFill>
                  <a:schemeClr val="tx1">
                    <a:lumMod val="75000"/>
                    <a:lumOff val="25000"/>
                  </a:schemeClr>
                </a:solidFill>
                <a:latin typeface="Poppins Light" panose="00000400000000000000" pitchFamily="2" charset="0"/>
                <a:cs typeface="Poppins Light" panose="00000400000000000000" pitchFamily="2" charset="0"/>
              </a:rPr>
              <a:t>Many new material flooding the market, new assemblies being used</a:t>
            </a:r>
          </a:p>
          <a:p>
            <a:pPr marL="284400" indent="-284400">
              <a:buClr>
                <a:schemeClr val="tx1">
                  <a:lumMod val="75000"/>
                  <a:lumOff val="25000"/>
                </a:schemeClr>
              </a:buClr>
              <a:buFont typeface="Arial" panose="020B0604020202020204" pitchFamily="34" charset="0"/>
              <a:buChar char="•"/>
            </a:pPr>
            <a:r>
              <a:rPr lang="en-CA" sz="2000" b="1" dirty="0">
                <a:solidFill>
                  <a:schemeClr val="tx1">
                    <a:lumMod val="75000"/>
                    <a:lumOff val="25000"/>
                  </a:schemeClr>
                </a:solidFill>
                <a:latin typeface="Poppins Light" panose="00000400000000000000" pitchFamily="2" charset="0"/>
                <a:cs typeface="Poppins Light" panose="00000400000000000000" pitchFamily="2" charset="0"/>
              </a:rPr>
              <a:t>That buildable space and its exemption still pushing design in the wrong direction</a:t>
            </a:r>
          </a:p>
        </p:txBody>
      </p:sp>
      <p:sp>
        <p:nvSpPr>
          <p:cNvPr id="6" name="Text Placeholder 5">
            <a:extLst>
              <a:ext uri="{FF2B5EF4-FFF2-40B4-BE49-F238E27FC236}">
                <a16:creationId xmlns:a16="http://schemas.microsoft.com/office/drawing/2014/main" id="{505B9F64-1E99-67D1-48A5-67BBF05D2729}"/>
              </a:ext>
            </a:extLst>
          </p:cNvPr>
          <p:cNvSpPr>
            <a:spLocks noGrp="1"/>
          </p:cNvSpPr>
          <p:nvPr>
            <p:ph type="body" sz="half" idx="2"/>
          </p:nvPr>
        </p:nvSpPr>
        <p:spPr>
          <a:xfrm>
            <a:off x="643465" y="3043050"/>
            <a:ext cx="3517567" cy="1762866"/>
          </a:xfrm>
        </p:spPr>
        <p:txBody>
          <a:bodyPr/>
          <a:lstStyle/>
          <a:p>
            <a:endParaRPr lang="en-CA" sz="1600" dirty="0">
              <a:cs typeface="Roboto Medium" panose="02000000000000000000" pitchFamily="2" charset="0"/>
            </a:endParaRPr>
          </a:p>
        </p:txBody>
      </p:sp>
      <p:sp>
        <p:nvSpPr>
          <p:cNvPr id="4" name="Footer Placeholder 3">
            <a:extLst>
              <a:ext uri="{FF2B5EF4-FFF2-40B4-BE49-F238E27FC236}">
                <a16:creationId xmlns:a16="http://schemas.microsoft.com/office/drawing/2014/main" id="{15C79DE5-74B8-030E-32D1-1D7F0AB2B286}"/>
              </a:ext>
            </a:extLst>
          </p:cNvPr>
          <p:cNvSpPr>
            <a:spLocks noGrp="1"/>
          </p:cNvSpPr>
          <p:nvPr>
            <p:ph type="ftr" sz="quarter" idx="4294967295"/>
          </p:nvPr>
        </p:nvSpPr>
        <p:spPr>
          <a:xfrm>
            <a:off x="0" y="6462713"/>
            <a:ext cx="6818313" cy="365125"/>
          </a:xfrm>
        </p:spPr>
        <p:txBody>
          <a:bodyPr/>
          <a:lstStyle/>
          <a:p>
            <a:endParaRPr lang="en-US" dirty="0"/>
          </a:p>
        </p:txBody>
      </p:sp>
    </p:spTree>
    <p:extLst>
      <p:ext uri="{BB962C8B-B14F-4D97-AF65-F5344CB8AC3E}">
        <p14:creationId xmlns:p14="http://schemas.microsoft.com/office/powerpoint/2010/main" val="3136986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F5940-8FC6-B889-105A-96A92A4476BE}"/>
              </a:ext>
            </a:extLst>
          </p:cNvPr>
          <p:cNvSpPr>
            <a:spLocks noGrp="1"/>
          </p:cNvSpPr>
          <p:nvPr>
            <p:ph type="title"/>
          </p:nvPr>
        </p:nvSpPr>
        <p:spPr/>
        <p:txBody>
          <a:bodyPr/>
          <a:lstStyle/>
          <a:p>
            <a:r>
              <a:rPr lang="en-CA" dirty="0"/>
              <a:t>Better Insulation</a:t>
            </a:r>
          </a:p>
        </p:txBody>
      </p:sp>
      <p:sp>
        <p:nvSpPr>
          <p:cNvPr id="3" name="Text Placeholder 2">
            <a:extLst>
              <a:ext uri="{FF2B5EF4-FFF2-40B4-BE49-F238E27FC236}">
                <a16:creationId xmlns:a16="http://schemas.microsoft.com/office/drawing/2014/main" id="{588C3D3D-4CC4-BC9E-9656-68EA1E1EC435}"/>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98253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8DD95A-B533-617E-A7F1-60081C7E9310}"/>
              </a:ext>
            </a:extLst>
          </p:cNvPr>
          <p:cNvPicPr>
            <a:picLocks noChangeAspect="1"/>
          </p:cNvPicPr>
          <p:nvPr/>
        </p:nvPicPr>
        <p:blipFill>
          <a:blip r:embed="rId3"/>
          <a:srcRect t="1470"/>
          <a:stretch>
            <a:fillRect/>
          </a:stretch>
        </p:blipFill>
        <p:spPr>
          <a:xfrm>
            <a:off x="8475438" y="1603675"/>
            <a:ext cx="3465729" cy="3796574"/>
          </a:xfrm>
          <a:prstGeom prst="rect">
            <a:avLst/>
          </a:prstGeom>
        </p:spPr>
      </p:pic>
      <p:sp>
        <p:nvSpPr>
          <p:cNvPr id="2" name="Title 1">
            <a:extLst>
              <a:ext uri="{FF2B5EF4-FFF2-40B4-BE49-F238E27FC236}">
                <a16:creationId xmlns:a16="http://schemas.microsoft.com/office/drawing/2014/main" id="{28184A43-37C2-DFBE-C6B1-6E84175DB167}"/>
              </a:ext>
            </a:extLst>
          </p:cNvPr>
          <p:cNvSpPr>
            <a:spLocks noGrp="1"/>
          </p:cNvSpPr>
          <p:nvPr>
            <p:ph type="title"/>
          </p:nvPr>
        </p:nvSpPr>
        <p:spPr>
          <a:xfrm>
            <a:off x="210872" y="307775"/>
            <a:ext cx="4999081" cy="682998"/>
          </a:xfrm>
        </p:spPr>
        <p:txBody>
          <a:bodyPr/>
          <a:lstStyle/>
          <a:p>
            <a:r>
              <a:rPr lang="en-CA" dirty="0"/>
              <a:t>Evolution of Insulation</a:t>
            </a:r>
          </a:p>
        </p:txBody>
      </p:sp>
      <p:sp>
        <p:nvSpPr>
          <p:cNvPr id="4" name="Footer Placeholder 3">
            <a:extLst>
              <a:ext uri="{FF2B5EF4-FFF2-40B4-BE49-F238E27FC236}">
                <a16:creationId xmlns:a16="http://schemas.microsoft.com/office/drawing/2014/main" id="{53102B07-B597-C685-5407-8B282846F06A}"/>
              </a:ext>
            </a:extLst>
          </p:cNvPr>
          <p:cNvSpPr>
            <a:spLocks noGrp="1"/>
          </p:cNvSpPr>
          <p:nvPr>
            <p:ph type="ftr" sz="quarter" idx="11"/>
          </p:nvPr>
        </p:nvSpPr>
        <p:spPr/>
        <p:txBody>
          <a:bodyPr/>
          <a:lstStyle/>
          <a:p>
            <a:r>
              <a:rPr lang="en-US" dirty="0"/>
              <a:t>Source: </a:t>
            </a:r>
            <a:r>
              <a:rPr lang="en-US" dirty="0" err="1"/>
              <a:t>Soprema</a:t>
            </a:r>
            <a:r>
              <a:rPr lang="en-US" dirty="0"/>
              <a:t> - overview of the origins of insulation</a:t>
            </a:r>
          </a:p>
        </p:txBody>
      </p:sp>
      <p:pic>
        <p:nvPicPr>
          <p:cNvPr id="1026" name="Picture 2" descr="undefined">
            <a:extLst>
              <a:ext uri="{FF2B5EF4-FFF2-40B4-BE49-F238E27FC236}">
                <a16:creationId xmlns:a16="http://schemas.microsoft.com/office/drawing/2014/main" id="{8BFBD79C-2D39-48B2-2CAF-FAC2ED36D9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04419" y="1641898"/>
            <a:ext cx="1928363" cy="3909210"/>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BDE3EE0C-1BC8-FCB0-B6AD-9E649AB5C0CC}"/>
              </a:ext>
            </a:extLst>
          </p:cNvPr>
          <p:cNvGrpSpPr/>
          <p:nvPr/>
        </p:nvGrpSpPr>
        <p:grpSpPr>
          <a:xfrm>
            <a:off x="3581017" y="1322709"/>
            <a:ext cx="4806163" cy="4521113"/>
            <a:chOff x="6538140" y="818559"/>
            <a:chExt cx="4806163" cy="4521113"/>
          </a:xfrm>
        </p:grpSpPr>
        <p:sp>
          <p:nvSpPr>
            <p:cNvPr id="52" name="TextBox 51">
              <a:extLst>
                <a:ext uri="{FF2B5EF4-FFF2-40B4-BE49-F238E27FC236}">
                  <a16:creationId xmlns:a16="http://schemas.microsoft.com/office/drawing/2014/main" id="{0623E6FA-2C13-6A37-150F-4A4268300526}"/>
                </a:ext>
              </a:extLst>
            </p:cNvPr>
            <p:cNvSpPr txBox="1"/>
            <p:nvPr/>
          </p:nvSpPr>
          <p:spPr>
            <a:xfrm>
              <a:off x="6538140" y="2966481"/>
              <a:ext cx="22469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1980’s – 1990’s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Poppins Light" panose="00000400000000000000" pitchFamily="2" charset="0"/>
                  <a:cs typeface="Poppins Light" panose="00000400000000000000" pitchFamily="2" charset="0"/>
                </a:rPr>
                <a:t>Increase in insulation thickness without much consideration for thermal bridges</a:t>
              </a:r>
            </a:p>
          </p:txBody>
        </p:sp>
        <p:grpSp>
          <p:nvGrpSpPr>
            <p:cNvPr id="56" name="Group 55">
              <a:extLst>
                <a:ext uri="{FF2B5EF4-FFF2-40B4-BE49-F238E27FC236}">
                  <a16:creationId xmlns:a16="http://schemas.microsoft.com/office/drawing/2014/main" id="{DE74FDE6-24E3-C9D6-6BE7-C5C465C8B2FE}"/>
                </a:ext>
              </a:extLst>
            </p:cNvPr>
            <p:cNvGrpSpPr/>
            <p:nvPr/>
          </p:nvGrpSpPr>
          <p:grpSpPr>
            <a:xfrm>
              <a:off x="8040903" y="818559"/>
              <a:ext cx="3303400" cy="4521113"/>
              <a:chOff x="8040903" y="818559"/>
              <a:chExt cx="3303400" cy="4521113"/>
            </a:xfrm>
          </p:grpSpPr>
          <p:sp>
            <p:nvSpPr>
              <p:cNvPr id="28" name="Flowchart: Terminator 27">
                <a:extLst>
                  <a:ext uri="{FF2B5EF4-FFF2-40B4-BE49-F238E27FC236}">
                    <a16:creationId xmlns:a16="http://schemas.microsoft.com/office/drawing/2014/main" id="{72521A06-B9D4-8F62-EF28-E726363909D9}"/>
                  </a:ext>
                </a:extLst>
              </p:cNvPr>
              <p:cNvSpPr/>
              <p:nvPr/>
            </p:nvSpPr>
            <p:spPr>
              <a:xfrm>
                <a:off x="8040903" y="818559"/>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1950</a:t>
                </a:r>
              </a:p>
            </p:txBody>
          </p:sp>
          <p:sp>
            <p:nvSpPr>
              <p:cNvPr id="29" name="Flowchart: Terminator 28">
                <a:extLst>
                  <a:ext uri="{FF2B5EF4-FFF2-40B4-BE49-F238E27FC236}">
                    <a16:creationId xmlns:a16="http://schemas.microsoft.com/office/drawing/2014/main" id="{079DF20E-9F56-42A9-7682-FF80204F7DE8}"/>
                  </a:ext>
                </a:extLst>
              </p:cNvPr>
              <p:cNvSpPr/>
              <p:nvPr/>
            </p:nvSpPr>
            <p:spPr>
              <a:xfrm>
                <a:off x="9151777" y="1534533"/>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1960</a:t>
                </a:r>
              </a:p>
            </p:txBody>
          </p:sp>
          <p:sp>
            <p:nvSpPr>
              <p:cNvPr id="30" name="Flowchart: Terminator 29">
                <a:extLst>
                  <a:ext uri="{FF2B5EF4-FFF2-40B4-BE49-F238E27FC236}">
                    <a16:creationId xmlns:a16="http://schemas.microsoft.com/office/drawing/2014/main" id="{BA24C434-C756-EA9F-A3A5-E957BBF3804A}"/>
                  </a:ext>
                </a:extLst>
              </p:cNvPr>
              <p:cNvSpPr/>
              <p:nvPr/>
            </p:nvSpPr>
            <p:spPr>
              <a:xfrm>
                <a:off x="8040903" y="2250507"/>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1970</a:t>
                </a:r>
              </a:p>
            </p:txBody>
          </p:sp>
          <p:sp>
            <p:nvSpPr>
              <p:cNvPr id="31" name="Flowchart: Terminator 30">
                <a:extLst>
                  <a:ext uri="{FF2B5EF4-FFF2-40B4-BE49-F238E27FC236}">
                    <a16:creationId xmlns:a16="http://schemas.microsoft.com/office/drawing/2014/main" id="{B9EC1259-48EA-2BB6-BE12-66295D712D95}"/>
                  </a:ext>
                </a:extLst>
              </p:cNvPr>
              <p:cNvSpPr/>
              <p:nvPr/>
            </p:nvSpPr>
            <p:spPr>
              <a:xfrm>
                <a:off x="9151777" y="2966481"/>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1980</a:t>
                </a:r>
              </a:p>
            </p:txBody>
          </p:sp>
          <p:sp>
            <p:nvSpPr>
              <p:cNvPr id="32" name="Flowchart: Terminator 31">
                <a:extLst>
                  <a:ext uri="{FF2B5EF4-FFF2-40B4-BE49-F238E27FC236}">
                    <a16:creationId xmlns:a16="http://schemas.microsoft.com/office/drawing/2014/main" id="{22B491A8-6FB0-0A3F-6779-6DDBD34FD62F}"/>
                  </a:ext>
                </a:extLst>
              </p:cNvPr>
              <p:cNvSpPr/>
              <p:nvPr/>
            </p:nvSpPr>
            <p:spPr>
              <a:xfrm>
                <a:off x="8043535" y="3689261"/>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1990</a:t>
                </a:r>
              </a:p>
            </p:txBody>
          </p:sp>
          <p:grpSp>
            <p:nvGrpSpPr>
              <p:cNvPr id="49" name="Group 48">
                <a:extLst>
                  <a:ext uri="{FF2B5EF4-FFF2-40B4-BE49-F238E27FC236}">
                    <a16:creationId xmlns:a16="http://schemas.microsoft.com/office/drawing/2014/main" id="{33E496B5-1FAF-85C3-F5D9-250CA739DD42}"/>
                  </a:ext>
                </a:extLst>
              </p:cNvPr>
              <p:cNvGrpSpPr/>
              <p:nvPr/>
            </p:nvGrpSpPr>
            <p:grpSpPr>
              <a:xfrm>
                <a:off x="8878547" y="881000"/>
                <a:ext cx="118633" cy="4403844"/>
                <a:chOff x="5747535" y="1610994"/>
                <a:chExt cx="118633" cy="4403844"/>
              </a:xfrm>
            </p:grpSpPr>
            <p:cxnSp>
              <p:nvCxnSpPr>
                <p:cNvPr id="25" name="Straight Connector 24">
                  <a:extLst>
                    <a:ext uri="{FF2B5EF4-FFF2-40B4-BE49-F238E27FC236}">
                      <a16:creationId xmlns:a16="http://schemas.microsoft.com/office/drawing/2014/main" id="{1304D573-F514-70A4-92FE-BD5D2974B99E}"/>
                    </a:ext>
                  </a:extLst>
                </p:cNvPr>
                <p:cNvCxnSpPr>
                  <a:cxnSpLocks/>
                  <a:endCxn id="38" idx="0"/>
                </p:cNvCxnSpPr>
                <p:nvPr/>
              </p:nvCxnSpPr>
              <p:spPr>
                <a:xfrm>
                  <a:off x="5808251" y="1610994"/>
                  <a:ext cx="3917" cy="4295844"/>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F34F5DEA-9B1A-6586-07FA-34B85CB82BEB}"/>
                    </a:ext>
                  </a:extLst>
                </p:cNvPr>
                <p:cNvSpPr>
                  <a:spLocks noChangeAspect="1"/>
                </p:cNvSpPr>
                <p:nvPr/>
              </p:nvSpPr>
              <p:spPr>
                <a:xfrm>
                  <a:off x="5754251" y="1610994"/>
                  <a:ext cx="108000" cy="108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Flowchart: Connector 18">
                  <a:extLst>
                    <a:ext uri="{FF2B5EF4-FFF2-40B4-BE49-F238E27FC236}">
                      <a16:creationId xmlns:a16="http://schemas.microsoft.com/office/drawing/2014/main" id="{F491617A-509A-75DD-42BE-E536AB828656}"/>
                    </a:ext>
                  </a:extLst>
                </p:cNvPr>
                <p:cNvSpPr>
                  <a:spLocks noChangeAspect="1"/>
                </p:cNvSpPr>
                <p:nvPr/>
              </p:nvSpPr>
              <p:spPr>
                <a:xfrm>
                  <a:off x="5754251" y="2326968"/>
                  <a:ext cx="108000" cy="108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Flowchart: Connector 19">
                  <a:extLst>
                    <a:ext uri="{FF2B5EF4-FFF2-40B4-BE49-F238E27FC236}">
                      <a16:creationId xmlns:a16="http://schemas.microsoft.com/office/drawing/2014/main" id="{81C7A3C5-705F-2B5D-9948-03623787D759}"/>
                    </a:ext>
                  </a:extLst>
                </p:cNvPr>
                <p:cNvSpPr>
                  <a:spLocks noChangeAspect="1"/>
                </p:cNvSpPr>
                <p:nvPr/>
              </p:nvSpPr>
              <p:spPr>
                <a:xfrm>
                  <a:off x="5754251" y="3042942"/>
                  <a:ext cx="108000" cy="108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Flowchart: Connector 20">
                  <a:extLst>
                    <a:ext uri="{FF2B5EF4-FFF2-40B4-BE49-F238E27FC236}">
                      <a16:creationId xmlns:a16="http://schemas.microsoft.com/office/drawing/2014/main" id="{A0509E3C-4A81-AAC7-ABD7-A46544064743}"/>
                    </a:ext>
                  </a:extLst>
                </p:cNvPr>
                <p:cNvSpPr>
                  <a:spLocks noChangeAspect="1"/>
                </p:cNvSpPr>
                <p:nvPr/>
              </p:nvSpPr>
              <p:spPr>
                <a:xfrm>
                  <a:off x="5754251" y="3758916"/>
                  <a:ext cx="108000" cy="108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Flowchart: Connector 21">
                  <a:extLst>
                    <a:ext uri="{FF2B5EF4-FFF2-40B4-BE49-F238E27FC236}">
                      <a16:creationId xmlns:a16="http://schemas.microsoft.com/office/drawing/2014/main" id="{CDB2F095-668F-1D75-96D7-97B541958AEF}"/>
                    </a:ext>
                  </a:extLst>
                </p:cNvPr>
                <p:cNvSpPr>
                  <a:spLocks noChangeAspect="1"/>
                </p:cNvSpPr>
                <p:nvPr/>
              </p:nvSpPr>
              <p:spPr>
                <a:xfrm>
                  <a:off x="5751452" y="4474890"/>
                  <a:ext cx="108000" cy="108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4" name="Group 33">
                  <a:extLst>
                    <a:ext uri="{FF2B5EF4-FFF2-40B4-BE49-F238E27FC236}">
                      <a16:creationId xmlns:a16="http://schemas.microsoft.com/office/drawing/2014/main" id="{B45055A6-4205-18BC-BD25-3FD7A1E20A02}"/>
                    </a:ext>
                  </a:extLst>
                </p:cNvPr>
                <p:cNvGrpSpPr/>
                <p:nvPr/>
              </p:nvGrpSpPr>
              <p:grpSpPr>
                <a:xfrm>
                  <a:off x="5747535" y="5190864"/>
                  <a:ext cx="118633" cy="823974"/>
                  <a:chOff x="5554955" y="2680237"/>
                  <a:chExt cx="118633" cy="823974"/>
                </a:xfrm>
                <a:solidFill>
                  <a:schemeClr val="accent2"/>
                </a:solidFill>
              </p:grpSpPr>
              <p:sp>
                <p:nvSpPr>
                  <p:cNvPr id="37" name="Flowchart: Connector 36">
                    <a:extLst>
                      <a:ext uri="{FF2B5EF4-FFF2-40B4-BE49-F238E27FC236}">
                        <a16:creationId xmlns:a16="http://schemas.microsoft.com/office/drawing/2014/main" id="{3211059A-9758-C7C0-14D2-CBC541827A91}"/>
                      </a:ext>
                    </a:extLst>
                  </p:cNvPr>
                  <p:cNvSpPr>
                    <a:spLocks noChangeAspect="1"/>
                  </p:cNvSpPr>
                  <p:nvPr/>
                </p:nvSpPr>
                <p:spPr>
                  <a:xfrm>
                    <a:off x="5554955" y="2680237"/>
                    <a:ext cx="108000" cy="108000"/>
                  </a:xfrm>
                  <a:prstGeom prst="flowChartConnector">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Flowchart: Connector 37">
                    <a:extLst>
                      <a:ext uri="{FF2B5EF4-FFF2-40B4-BE49-F238E27FC236}">
                        <a16:creationId xmlns:a16="http://schemas.microsoft.com/office/drawing/2014/main" id="{C6CBBAE6-8DC6-40FD-8245-5C86E8DD1DC3}"/>
                      </a:ext>
                    </a:extLst>
                  </p:cNvPr>
                  <p:cNvSpPr>
                    <a:spLocks noChangeAspect="1"/>
                  </p:cNvSpPr>
                  <p:nvPr/>
                </p:nvSpPr>
                <p:spPr>
                  <a:xfrm>
                    <a:off x="5565588" y="3396211"/>
                    <a:ext cx="108000" cy="108000"/>
                  </a:xfrm>
                  <a:prstGeom prst="flowChartConnector">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44" name="Flowchart: Terminator 43">
                <a:extLst>
                  <a:ext uri="{FF2B5EF4-FFF2-40B4-BE49-F238E27FC236}">
                    <a16:creationId xmlns:a16="http://schemas.microsoft.com/office/drawing/2014/main" id="{DD1AAA4A-1E29-FAC1-1DFC-874992D4A561}"/>
                  </a:ext>
                </a:extLst>
              </p:cNvPr>
              <p:cNvSpPr/>
              <p:nvPr/>
            </p:nvSpPr>
            <p:spPr>
              <a:xfrm>
                <a:off x="9151777" y="4398429"/>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2000</a:t>
                </a:r>
              </a:p>
            </p:txBody>
          </p:sp>
          <p:sp>
            <p:nvSpPr>
              <p:cNvPr id="45" name="Flowchart: Terminator 44">
                <a:extLst>
                  <a:ext uri="{FF2B5EF4-FFF2-40B4-BE49-F238E27FC236}">
                    <a16:creationId xmlns:a16="http://schemas.microsoft.com/office/drawing/2014/main" id="{F251303C-A7A8-D826-61AF-64F8E6A74715}"/>
                  </a:ext>
                </a:extLst>
              </p:cNvPr>
              <p:cNvSpPr/>
              <p:nvPr/>
            </p:nvSpPr>
            <p:spPr>
              <a:xfrm>
                <a:off x="8040903" y="5114403"/>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2010</a:t>
                </a:r>
              </a:p>
            </p:txBody>
          </p:sp>
          <p:sp>
            <p:nvSpPr>
              <p:cNvPr id="50" name="TextBox 49">
                <a:extLst>
                  <a:ext uri="{FF2B5EF4-FFF2-40B4-BE49-F238E27FC236}">
                    <a16:creationId xmlns:a16="http://schemas.microsoft.com/office/drawing/2014/main" id="{0F8ABC63-8ECF-5D80-2C41-68BDACCB8EB0}"/>
                  </a:ext>
                </a:extLst>
              </p:cNvPr>
              <p:cNvSpPr txBox="1"/>
              <p:nvPr/>
            </p:nvSpPr>
            <p:spPr>
              <a:xfrm>
                <a:off x="9050061" y="818559"/>
                <a:ext cx="224695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1950’s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Poppins Light" panose="00000400000000000000" pitchFamily="2" charset="0"/>
                    <a:ea typeface="+mn-ea"/>
                    <a:cs typeface="Poppins Light" panose="00000400000000000000" pitchFamily="2" charset="0"/>
                  </a:rPr>
                  <a:t>Framing cavity filled with news paper, animal wool or sawdust</a:t>
                </a:r>
                <a:endParaRPr lang="en-CA" sz="1000" dirty="0"/>
              </a:p>
            </p:txBody>
          </p:sp>
          <p:sp>
            <p:nvSpPr>
              <p:cNvPr id="51" name="TextBox 50">
                <a:extLst>
                  <a:ext uri="{FF2B5EF4-FFF2-40B4-BE49-F238E27FC236}">
                    <a16:creationId xmlns:a16="http://schemas.microsoft.com/office/drawing/2014/main" id="{E20B4AED-6C90-4EB0-FE82-29A0F1DAD272}"/>
                  </a:ext>
                </a:extLst>
              </p:cNvPr>
              <p:cNvSpPr txBox="1"/>
              <p:nvPr/>
            </p:nvSpPr>
            <p:spPr>
              <a:xfrm>
                <a:off x="9043346" y="2254661"/>
                <a:ext cx="224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1970’s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Poppins Light" panose="00000400000000000000" pitchFamily="2" charset="0"/>
                    <a:cs typeface="Poppins Light" panose="00000400000000000000" pitchFamily="2" charset="0"/>
                  </a:rPr>
                  <a:t>T</a:t>
                </a:r>
                <a:r>
                  <a:rPr kumimoji="0" lang="en-US" sz="900" b="0" i="0" u="none" strike="noStrike" kern="1200" cap="none" spc="0" normalizeH="0" baseline="0" noProof="0" dirty="0">
                    <a:ln>
                      <a:noFill/>
                    </a:ln>
                    <a:solidFill>
                      <a:srgbClr val="000000"/>
                    </a:solidFill>
                    <a:effectLst/>
                    <a:uLnTx/>
                    <a:uFillTx/>
                    <a:latin typeface="Poppins Light" panose="00000400000000000000" pitchFamily="2" charset="0"/>
                    <a:ea typeface="+mn-ea"/>
                    <a:cs typeface="Poppins Light" panose="00000400000000000000" pitchFamily="2" charset="0"/>
                  </a:rPr>
                  <a:t>he Oil Crisis of 1973 led to improvement in both material and technics</a:t>
                </a:r>
                <a:endParaRPr lang="en-CA" sz="1000" dirty="0"/>
              </a:p>
            </p:txBody>
          </p:sp>
          <p:sp>
            <p:nvSpPr>
              <p:cNvPr id="53" name="TextBox 52">
                <a:extLst>
                  <a:ext uri="{FF2B5EF4-FFF2-40B4-BE49-F238E27FC236}">
                    <a16:creationId xmlns:a16="http://schemas.microsoft.com/office/drawing/2014/main" id="{7DCAF24C-66CB-6221-9F3A-2D1F1F5AA1FE}"/>
                  </a:ext>
                </a:extLst>
              </p:cNvPr>
              <p:cNvSpPr txBox="1"/>
              <p:nvPr/>
            </p:nvSpPr>
            <p:spPr>
              <a:xfrm>
                <a:off x="9097346" y="4752743"/>
                <a:ext cx="224695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dirty="0">
                    <a:solidFill>
                      <a:srgbClr val="000000"/>
                    </a:solidFill>
                    <a:latin typeface="Poppins SemiBold" panose="00000700000000000000" pitchFamily="2" charset="0"/>
                    <a:cs typeface="Poppins SemiBold" panose="00000700000000000000" pitchFamily="2" charset="0"/>
                  </a:rPr>
                  <a:t>2000’s - 2010</a:t>
                </a:r>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Poppins Light" panose="00000400000000000000" pitchFamily="2" charset="0"/>
                    <a:cs typeface="Poppins Light" panose="00000400000000000000" pitchFamily="2" charset="0"/>
                  </a:rPr>
                  <a:t>Development of tool to better evaluate thermal bridging </a:t>
                </a:r>
              </a:p>
            </p:txBody>
          </p:sp>
        </p:grpSp>
      </p:grpSp>
      <p:pic>
        <p:nvPicPr>
          <p:cNvPr id="62" name="Graphic 61" descr="Line arrow: Slight curve outline">
            <a:extLst>
              <a:ext uri="{FF2B5EF4-FFF2-40B4-BE49-F238E27FC236}">
                <a16:creationId xmlns:a16="http://schemas.microsoft.com/office/drawing/2014/main" id="{8BA7D34E-50EF-3096-ACB6-7BF13228FF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534188">
            <a:off x="7910630" y="4933773"/>
            <a:ext cx="1649569" cy="985847"/>
          </a:xfrm>
          <a:prstGeom prst="rect">
            <a:avLst/>
          </a:prstGeom>
        </p:spPr>
      </p:pic>
      <p:pic>
        <p:nvPicPr>
          <p:cNvPr id="1024" name="Graphic 1023" descr="Line arrow: Slight curve outline">
            <a:extLst>
              <a:ext uri="{FF2B5EF4-FFF2-40B4-BE49-F238E27FC236}">
                <a16:creationId xmlns:a16="http://schemas.microsoft.com/office/drawing/2014/main" id="{D104ED58-2CE3-3986-C6A5-8EE8D98A52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970937" flipH="1">
            <a:off x="3553982" y="1484645"/>
            <a:ext cx="1678015" cy="914400"/>
          </a:xfrm>
          <a:prstGeom prst="rect">
            <a:avLst/>
          </a:prstGeom>
        </p:spPr>
      </p:pic>
    </p:spTree>
    <p:extLst>
      <p:ext uri="{BB962C8B-B14F-4D97-AF65-F5344CB8AC3E}">
        <p14:creationId xmlns:p14="http://schemas.microsoft.com/office/powerpoint/2010/main" val="142212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E52B-0EF4-335B-1BF7-F9CCF8C7BAE2}"/>
              </a:ext>
            </a:extLst>
          </p:cNvPr>
          <p:cNvSpPr>
            <a:spLocks noGrp="1"/>
          </p:cNvSpPr>
          <p:nvPr>
            <p:ph type="title"/>
          </p:nvPr>
        </p:nvSpPr>
        <p:spPr>
          <a:xfrm>
            <a:off x="489411" y="900945"/>
            <a:ext cx="3932237" cy="1600200"/>
          </a:xfrm>
        </p:spPr>
        <p:txBody>
          <a:bodyPr>
            <a:normAutofit/>
          </a:bodyPr>
          <a:lstStyle/>
          <a:p>
            <a:r>
              <a:rPr lang="en-US" sz="3600" dirty="0">
                <a:solidFill>
                  <a:schemeClr val="tx1">
                    <a:lumMod val="75000"/>
                    <a:lumOff val="25000"/>
                  </a:schemeClr>
                </a:solidFill>
                <a:latin typeface="Poppins" panose="00000500000000000000" pitchFamily="2" charset="0"/>
                <a:ea typeface="Roboto Medium" panose="02000000000000000000" pitchFamily="2" charset="0"/>
                <a:cs typeface="Poppins" panose="00000500000000000000" pitchFamily="2" charset="0"/>
              </a:rPr>
              <a:t>The beginning</a:t>
            </a:r>
            <a:endParaRPr lang="en-CA" sz="3600" dirty="0">
              <a:solidFill>
                <a:schemeClr val="tx1">
                  <a:lumMod val="75000"/>
                  <a:lumOff val="25000"/>
                </a:schemeClr>
              </a:solidFill>
              <a:latin typeface="Poppins" panose="00000500000000000000" pitchFamily="2" charset="0"/>
              <a:ea typeface="Roboto Medium" panose="02000000000000000000" pitchFamily="2" charset="0"/>
              <a:cs typeface="Poppins" panose="00000500000000000000" pitchFamily="2" charset="0"/>
            </a:endParaRPr>
          </a:p>
        </p:txBody>
      </p:sp>
      <p:sp>
        <p:nvSpPr>
          <p:cNvPr id="5" name="Text Placeholder 3">
            <a:extLst>
              <a:ext uri="{FF2B5EF4-FFF2-40B4-BE49-F238E27FC236}">
                <a16:creationId xmlns:a16="http://schemas.microsoft.com/office/drawing/2014/main" id="{5DCA8D65-73D4-020E-8383-4383908E89F4}"/>
              </a:ext>
            </a:extLst>
          </p:cNvPr>
          <p:cNvSpPr txBox="1">
            <a:spLocks/>
          </p:cNvSpPr>
          <p:nvPr/>
        </p:nvSpPr>
        <p:spPr>
          <a:xfrm>
            <a:off x="489411" y="2501145"/>
            <a:ext cx="3848673" cy="87718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Roboto Medium" panose="02000000000000000000" pitchFamily="2" charset="0"/>
                <a:ea typeface="Roboto Medium" panose="02000000000000000000" pitchFamily="2" charset="0"/>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rgbClr val="636569"/>
                </a:solidFill>
                <a:latin typeface="Roboto Black" panose="02000000000000000000" pitchFamily="2" charset="0"/>
                <a:ea typeface="Roboto Black" panose="02000000000000000000" pitchFamily="2" charset="0"/>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Poppins Light" panose="00000400000000000000" pitchFamily="2" charset="0"/>
                <a:ea typeface="+mn-ea"/>
                <a:cs typeface="Poppins Light" panose="00000400000000000000" pitchFamily="2" charset="0"/>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Poppins Light" panose="00000400000000000000" pitchFamily="2" charset="0"/>
                <a:ea typeface="+mn-ea"/>
                <a:cs typeface="Poppins Light" panose="00000400000000000000" pitchFamily="2" charset="0"/>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Poppins Light" panose="00000400000000000000" pitchFamily="2" charset="0"/>
                <a:ea typeface="+mn-ea"/>
                <a:cs typeface="Poppins Light" panose="00000400000000000000" pitchFamily="2" charset="0"/>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200"/>
              </a:spcAft>
              <a:buClr>
                <a:srgbClr val="156082"/>
              </a:buClr>
              <a:buSzPct val="100000"/>
              <a:buFont typeface="Calibri" panose="020F0502020204030204" pitchFamily="34" charset="0"/>
              <a:buNone/>
              <a:tabLst/>
              <a:defRPr/>
            </a:pPr>
            <a:r>
              <a:rPr kumimoji="0" lang="en-CA" sz="2000" b="0" i="0" u="none" strike="noStrike" kern="1200" cap="none" spc="0" normalizeH="0" baseline="0" noProof="0" dirty="0">
                <a:ln>
                  <a:noFill/>
                </a:ln>
                <a:solidFill>
                  <a:prstClr val="black"/>
                </a:solidFill>
                <a:effectLst/>
                <a:uLnTx/>
                <a:uFillTx/>
                <a:latin typeface="Poppins Light" panose="00000400000000000000" pitchFamily="2" charset="0"/>
                <a:ea typeface="Roboto Light" panose="02000000000000000000" pitchFamily="2" charset="0"/>
                <a:cs typeface="Poppins Light" panose="00000400000000000000" pitchFamily="2" charset="0"/>
              </a:rPr>
              <a:t>Before 2010 Winter Olympics</a:t>
            </a:r>
          </a:p>
          <a:p>
            <a:pPr marL="0" marR="0" lvl="0" indent="0" algn="l" defTabSz="914400" rtl="0" eaLnBrk="1" fontAlgn="auto" latinLnBrk="0" hangingPunct="1">
              <a:lnSpc>
                <a:spcPct val="110000"/>
              </a:lnSpc>
              <a:spcBef>
                <a:spcPts val="1200"/>
              </a:spcBef>
              <a:spcAft>
                <a:spcPts val="200"/>
              </a:spcAft>
              <a:buClr>
                <a:srgbClr val="156082"/>
              </a:buClr>
              <a:buSzPct val="100000"/>
              <a:buFont typeface="Calibri" panose="020F0502020204030204" pitchFamily="34" charset="0"/>
              <a:buNone/>
              <a:tabLst/>
              <a:defRPr/>
            </a:pPr>
            <a:endParaRPr kumimoji="0" lang="en-CA" sz="18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mn-cs"/>
            </a:endParaRPr>
          </a:p>
        </p:txBody>
      </p:sp>
      <p:pic>
        <p:nvPicPr>
          <p:cNvPr id="8" name="Picture 7" descr="A city with solar panels&#10;&#10;AI-generated content may be incorrect.">
            <a:extLst>
              <a:ext uri="{FF2B5EF4-FFF2-40B4-BE49-F238E27FC236}">
                <a16:creationId xmlns:a16="http://schemas.microsoft.com/office/drawing/2014/main" id="{5A5D935E-DF50-1944-DB8C-261D1DCE6023}"/>
              </a:ext>
            </a:extLst>
          </p:cNvPr>
          <p:cNvPicPr>
            <a:picLocks noChangeAspect="1"/>
          </p:cNvPicPr>
          <p:nvPr/>
        </p:nvPicPr>
        <p:blipFill>
          <a:blip r:embed="rId3">
            <a:extLst>
              <a:ext uri="{28A0092B-C50C-407E-A947-70E740481C1C}">
                <a14:useLocalDpi xmlns:a14="http://schemas.microsoft.com/office/drawing/2010/main" val="0"/>
              </a:ext>
            </a:extLst>
          </a:blip>
          <a:srcRect r="17269"/>
          <a:stretch/>
        </p:blipFill>
        <p:spPr>
          <a:xfrm>
            <a:off x="4639733" y="0"/>
            <a:ext cx="7552267" cy="6858000"/>
          </a:xfrm>
          <a:prstGeom prst="rect">
            <a:avLst/>
          </a:prstGeom>
        </p:spPr>
      </p:pic>
      <p:pic>
        <p:nvPicPr>
          <p:cNvPr id="14" name="Picture 13">
            <a:extLst>
              <a:ext uri="{FF2B5EF4-FFF2-40B4-BE49-F238E27FC236}">
                <a16:creationId xmlns:a16="http://schemas.microsoft.com/office/drawing/2014/main" id="{95F481F3-F604-AA1E-A120-9B825952C1C5}"/>
              </a:ext>
            </a:extLst>
          </p:cNvPr>
          <p:cNvPicPr>
            <a:picLocks noChangeAspect="1"/>
          </p:cNvPicPr>
          <p:nvPr/>
        </p:nvPicPr>
        <p:blipFill>
          <a:blip r:embed="rId4"/>
          <a:srcRect t="3739"/>
          <a:stretch>
            <a:fillRect/>
          </a:stretch>
        </p:blipFill>
        <p:spPr>
          <a:xfrm rot="5400000">
            <a:off x="8957972" y="3770969"/>
            <a:ext cx="1517003" cy="3873619"/>
          </a:xfrm>
          <a:prstGeom prst="rect">
            <a:avLst/>
          </a:prstGeom>
        </p:spPr>
      </p:pic>
      <p:pic>
        <p:nvPicPr>
          <p:cNvPr id="4" name="Picture 3" descr="A logo of the olympic games&#10;&#10;AI-generated content may be incorrect.">
            <a:extLst>
              <a:ext uri="{FF2B5EF4-FFF2-40B4-BE49-F238E27FC236}">
                <a16:creationId xmlns:a16="http://schemas.microsoft.com/office/drawing/2014/main" id="{9446DA10-362E-396C-ECCA-FCACF38CFB7C}"/>
              </a:ext>
            </a:extLst>
          </p:cNvPr>
          <p:cNvPicPr>
            <a:picLocks noChangeAspect="1"/>
          </p:cNvPicPr>
          <p:nvPr/>
        </p:nvPicPr>
        <p:blipFill>
          <a:blip r:embed="rId5"/>
          <a:stretch>
            <a:fillRect/>
          </a:stretch>
        </p:blipFill>
        <p:spPr>
          <a:xfrm>
            <a:off x="2567106" y="170996"/>
            <a:ext cx="1790700" cy="1790700"/>
          </a:xfrm>
          <a:prstGeom prst="rect">
            <a:avLst/>
          </a:prstGeom>
        </p:spPr>
      </p:pic>
      <p:cxnSp>
        <p:nvCxnSpPr>
          <p:cNvPr id="3" name="Straight Connector 2">
            <a:extLst>
              <a:ext uri="{FF2B5EF4-FFF2-40B4-BE49-F238E27FC236}">
                <a16:creationId xmlns:a16="http://schemas.microsoft.com/office/drawing/2014/main" id="{FADABC9F-B4E1-E8B2-78E0-392B618368F1}"/>
              </a:ext>
            </a:extLst>
          </p:cNvPr>
          <p:cNvCxnSpPr>
            <a:cxnSpLocks/>
          </p:cNvCxnSpPr>
          <p:nvPr/>
        </p:nvCxnSpPr>
        <p:spPr>
          <a:xfrm>
            <a:off x="4639733" y="0"/>
            <a:ext cx="0" cy="6858000"/>
          </a:xfrm>
          <a:prstGeom prst="line">
            <a:avLst/>
          </a:prstGeom>
          <a:ln w="34925"/>
        </p:spPr>
        <p:style>
          <a:lnRef idx="1">
            <a:schemeClr val="accent2"/>
          </a:lnRef>
          <a:fillRef idx="0">
            <a:schemeClr val="accent2"/>
          </a:fillRef>
          <a:effectRef idx="0">
            <a:schemeClr val="accent2"/>
          </a:effectRef>
          <a:fontRef idx="minor">
            <a:schemeClr val="tx1"/>
          </a:fontRef>
        </p:style>
      </p:cxnSp>
      <p:pic>
        <p:nvPicPr>
          <p:cNvPr id="6" name="Picture 5">
            <a:extLst>
              <a:ext uri="{FF2B5EF4-FFF2-40B4-BE49-F238E27FC236}">
                <a16:creationId xmlns:a16="http://schemas.microsoft.com/office/drawing/2014/main" id="{AD0668BA-842D-CA9C-AA7F-8EB198F64F8B}"/>
              </a:ext>
            </a:extLst>
          </p:cNvPr>
          <p:cNvPicPr>
            <a:picLocks noChangeAspect="1"/>
          </p:cNvPicPr>
          <p:nvPr/>
        </p:nvPicPr>
        <p:blipFill>
          <a:blip r:embed="rId6"/>
          <a:srcRect b="22073"/>
          <a:stretch/>
        </p:blipFill>
        <p:spPr>
          <a:xfrm>
            <a:off x="388284" y="3917780"/>
            <a:ext cx="6148344" cy="2548500"/>
          </a:xfrm>
          <a:prstGeom prst="rect">
            <a:avLst/>
          </a:prstGeom>
        </p:spPr>
      </p:pic>
    </p:spTree>
    <p:extLst>
      <p:ext uri="{BB962C8B-B14F-4D97-AF65-F5344CB8AC3E}">
        <p14:creationId xmlns:p14="http://schemas.microsoft.com/office/powerpoint/2010/main" val="3592549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FAE6B-D52A-1B37-70A1-10A87FF5C7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996D4-B5F4-B2F5-111C-D11FD932F032}"/>
              </a:ext>
            </a:extLst>
          </p:cNvPr>
          <p:cNvSpPr>
            <a:spLocks noGrp="1"/>
          </p:cNvSpPr>
          <p:nvPr>
            <p:ph type="title"/>
          </p:nvPr>
        </p:nvSpPr>
        <p:spPr/>
        <p:txBody>
          <a:bodyPr>
            <a:normAutofit/>
          </a:bodyPr>
          <a:lstStyle/>
          <a:p>
            <a:r>
              <a:rPr lang="en-US" dirty="0">
                <a:ea typeface="Roboto Medium" panose="02000000000000000000" pitchFamily="2" charset="0"/>
              </a:rPr>
              <a:t>ASHRAE 1365 (2011)</a:t>
            </a:r>
            <a:endParaRPr lang="en-CA" dirty="0">
              <a:ea typeface="Roboto Medium" panose="02000000000000000000" pitchFamily="2" charset="0"/>
            </a:endParaRPr>
          </a:p>
        </p:txBody>
      </p:sp>
      <p:sp>
        <p:nvSpPr>
          <p:cNvPr id="5" name="Title 3">
            <a:extLst>
              <a:ext uri="{FF2B5EF4-FFF2-40B4-BE49-F238E27FC236}">
                <a16:creationId xmlns:a16="http://schemas.microsoft.com/office/drawing/2014/main" id="{202E0A09-E55F-3245-EA18-BACEECD3508E}"/>
              </a:ext>
            </a:extLst>
          </p:cNvPr>
          <p:cNvSpPr txBox="1">
            <a:spLocks/>
          </p:cNvSpPr>
          <p:nvPr/>
        </p:nvSpPr>
        <p:spPr>
          <a:xfrm>
            <a:off x="838200" y="1568998"/>
            <a:ext cx="5257800" cy="4470335"/>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a:lnSpc>
                <a:spcPct val="120000"/>
              </a:lnSpc>
              <a:spcAft>
                <a:spcPts val="1200"/>
              </a:spcAft>
            </a:pPr>
            <a:r>
              <a:rPr lang="en-US" sz="2000" dirty="0">
                <a:solidFill>
                  <a:srgbClr val="FF6600"/>
                </a:solidFill>
                <a:latin typeface="Poppins SemiBold" panose="00000700000000000000" pitchFamily="2" charset="0"/>
                <a:cs typeface="Poppins SemiBold" panose="00000700000000000000" pitchFamily="2" charset="0"/>
              </a:rPr>
              <a:t>Bedrock of the BETB Guide</a:t>
            </a:r>
            <a:endParaRPr lang="en-US" sz="2000" dirty="0">
              <a:solidFill>
                <a:srgbClr val="212020"/>
              </a:solidFill>
              <a:latin typeface="Poppins Light" panose="00000400000000000000" pitchFamily="2" charset="0"/>
              <a:ea typeface="+mn-ea"/>
              <a:cs typeface="Poppins Light" panose="00000400000000000000" pitchFamily="2" charset="0"/>
            </a:endParaRPr>
          </a:p>
          <a:p>
            <a:pPr marL="342900" indent="-342900">
              <a:lnSpc>
                <a:spcPct val="120000"/>
              </a:lnSpc>
              <a:spcAft>
                <a:spcPts val="1200"/>
              </a:spcAft>
              <a:buFont typeface="Arial" panose="020B0604020202020204" pitchFamily="34" charset="0"/>
              <a:buChar char="•"/>
            </a:pPr>
            <a:r>
              <a:rPr lang="en-US" sz="2000" dirty="0">
                <a:solidFill>
                  <a:srgbClr val="212020"/>
                </a:solidFill>
                <a:latin typeface="Poppins Light" panose="00000400000000000000" pitchFamily="2" charset="0"/>
                <a:ea typeface="+mn-ea"/>
                <a:cs typeface="Poppins Light" panose="00000400000000000000" pitchFamily="2" charset="0"/>
              </a:rPr>
              <a:t>Validation of procedures and software to measured data</a:t>
            </a:r>
          </a:p>
          <a:p>
            <a:pPr marL="342900" indent="-342900">
              <a:lnSpc>
                <a:spcPct val="120000"/>
              </a:lnSpc>
              <a:spcAft>
                <a:spcPts val="1200"/>
              </a:spcAft>
              <a:buFont typeface="Arial" panose="020B0604020202020204" pitchFamily="34" charset="0"/>
              <a:buChar char="•"/>
            </a:pPr>
            <a:r>
              <a:rPr lang="en-US" sz="2000" dirty="0">
                <a:solidFill>
                  <a:srgbClr val="212020"/>
                </a:solidFill>
                <a:latin typeface="Poppins Light" panose="00000400000000000000" pitchFamily="2" charset="0"/>
                <a:ea typeface="+mn-ea"/>
                <a:cs typeface="Poppins Light" panose="00000400000000000000" pitchFamily="2" charset="0"/>
              </a:rPr>
              <a:t>Borrowed a methodology from Europe and applied to North American Practice</a:t>
            </a:r>
          </a:p>
          <a:p>
            <a:pPr marL="342900" indent="-342900">
              <a:lnSpc>
                <a:spcPct val="120000"/>
              </a:lnSpc>
              <a:spcAft>
                <a:spcPts val="1200"/>
              </a:spcAft>
              <a:buFont typeface="Arial" panose="020B0604020202020204" pitchFamily="34" charset="0"/>
              <a:buChar char="•"/>
            </a:pPr>
            <a:r>
              <a:rPr lang="en-US" sz="2000" dirty="0">
                <a:solidFill>
                  <a:srgbClr val="212020"/>
                </a:solidFill>
                <a:latin typeface="Poppins Light" panose="00000400000000000000" pitchFamily="2" charset="0"/>
                <a:ea typeface="+mn-ea"/>
                <a:cs typeface="Poppins Light" panose="00000400000000000000" pitchFamily="2" charset="0"/>
              </a:rPr>
              <a:t>Raised awareness in North American of the impact of thermal bridging</a:t>
            </a:r>
          </a:p>
          <a:p>
            <a:pPr marL="342900" indent="-342900">
              <a:lnSpc>
                <a:spcPct val="120000"/>
              </a:lnSpc>
              <a:spcAft>
                <a:spcPts val="1200"/>
              </a:spcAft>
              <a:buFont typeface="Arial" panose="020B0604020202020204" pitchFamily="34" charset="0"/>
              <a:buChar char="•"/>
            </a:pPr>
            <a:r>
              <a:rPr lang="en-US" sz="2000" dirty="0">
                <a:solidFill>
                  <a:srgbClr val="212020"/>
                </a:solidFill>
                <a:latin typeface="Poppins Light" panose="00000400000000000000" pitchFamily="2" charset="0"/>
                <a:ea typeface="+mn-ea"/>
                <a:cs typeface="Poppins Light" panose="00000400000000000000" pitchFamily="2" charset="0"/>
              </a:rPr>
              <a:t>Demonstrated the value of 3D detail database for interface details</a:t>
            </a:r>
          </a:p>
        </p:txBody>
      </p:sp>
      <p:pic>
        <p:nvPicPr>
          <p:cNvPr id="6" name="Picture 5">
            <a:extLst>
              <a:ext uri="{FF2B5EF4-FFF2-40B4-BE49-F238E27FC236}">
                <a16:creationId xmlns:a16="http://schemas.microsoft.com/office/drawing/2014/main" id="{23407D88-BDA1-4442-568B-6CB1F3114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7103" y="533879"/>
            <a:ext cx="1539599" cy="1062038"/>
          </a:xfrm>
          <a:prstGeom prst="rect">
            <a:avLst/>
          </a:prstGeom>
        </p:spPr>
      </p:pic>
      <p:pic>
        <p:nvPicPr>
          <p:cNvPr id="7" name="Picture 1">
            <a:extLst>
              <a:ext uri="{FF2B5EF4-FFF2-40B4-BE49-F238E27FC236}">
                <a16:creationId xmlns:a16="http://schemas.microsoft.com/office/drawing/2014/main" id="{6E3EF1E3-DCC5-FC70-1745-7EE1F816E2EB}"/>
              </a:ext>
            </a:extLst>
          </p:cNvPr>
          <p:cNvPicPr>
            <a:picLocks noChangeAspect="1" noChangeArrowheads="1"/>
          </p:cNvPicPr>
          <p:nvPr/>
        </p:nvPicPr>
        <p:blipFill>
          <a:blip r:embed="rId4" cstate="print"/>
          <a:srcRect/>
          <a:stretch>
            <a:fillRect/>
          </a:stretch>
        </p:blipFill>
        <p:spPr bwMode="auto">
          <a:xfrm rot="19659922">
            <a:off x="7090573" y="2672415"/>
            <a:ext cx="2472756" cy="3201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4">
            <a:extLst>
              <a:ext uri="{FF2B5EF4-FFF2-40B4-BE49-F238E27FC236}">
                <a16:creationId xmlns:a16="http://schemas.microsoft.com/office/drawing/2014/main" id="{809DE124-4714-AB0A-6D2F-2C525D0F79F8}"/>
              </a:ext>
            </a:extLst>
          </p:cNvPr>
          <p:cNvPicPr>
            <a:picLocks noChangeAspect="1" noChangeArrowheads="1"/>
          </p:cNvPicPr>
          <p:nvPr/>
        </p:nvPicPr>
        <p:blipFill>
          <a:blip r:embed="rId5" cstate="print"/>
          <a:srcRect/>
          <a:stretch>
            <a:fillRect/>
          </a:stretch>
        </p:blipFill>
        <p:spPr bwMode="auto">
          <a:xfrm rot="20361199">
            <a:off x="7392975" y="2163809"/>
            <a:ext cx="2728416" cy="35071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2">
            <a:extLst>
              <a:ext uri="{FF2B5EF4-FFF2-40B4-BE49-F238E27FC236}">
                <a16:creationId xmlns:a16="http://schemas.microsoft.com/office/drawing/2014/main" id="{F81D92A0-9B78-8C58-42BA-DD2A6C50A0BE}"/>
              </a:ext>
            </a:extLst>
          </p:cNvPr>
          <p:cNvPicPr>
            <a:picLocks noChangeAspect="1" noChangeArrowheads="1"/>
          </p:cNvPicPr>
          <p:nvPr/>
        </p:nvPicPr>
        <p:blipFill>
          <a:blip r:embed="rId6" cstate="print"/>
          <a:srcRect/>
          <a:stretch>
            <a:fillRect/>
          </a:stretch>
        </p:blipFill>
        <p:spPr bwMode="auto">
          <a:xfrm rot="624290">
            <a:off x="8059319" y="2232605"/>
            <a:ext cx="2855568" cy="36857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5568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5B8D7-C2F9-9F20-6CCC-F4470840D154}"/>
            </a:ext>
          </a:extLst>
        </p:cNvPr>
        <p:cNvGrpSpPr/>
        <p:nvPr/>
      </p:nvGrpSpPr>
      <p:grpSpPr>
        <a:xfrm>
          <a:off x="0" y="0"/>
          <a:ext cx="0" cy="0"/>
          <a:chOff x="0" y="0"/>
          <a:chExt cx="0" cy="0"/>
        </a:xfrm>
      </p:grpSpPr>
      <p:pic>
        <p:nvPicPr>
          <p:cNvPr id="15" name="Picture 14" descr="A close-up of a building&#10;&#10;AI-generated content may be incorrect.">
            <a:extLst>
              <a:ext uri="{FF2B5EF4-FFF2-40B4-BE49-F238E27FC236}">
                <a16:creationId xmlns:a16="http://schemas.microsoft.com/office/drawing/2014/main" id="{24710D69-876F-BDF9-9976-8677101462C8}"/>
              </a:ext>
            </a:extLst>
          </p:cNvPr>
          <p:cNvPicPr>
            <a:picLocks noChangeAspect="1"/>
          </p:cNvPicPr>
          <p:nvPr/>
        </p:nvPicPr>
        <p:blipFill>
          <a:blip r:embed="rId3"/>
          <a:stretch>
            <a:fillRect/>
          </a:stretch>
        </p:blipFill>
        <p:spPr>
          <a:xfrm>
            <a:off x="7472059" y="383088"/>
            <a:ext cx="4345523" cy="561810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A8E26C7-0378-2C26-2159-34FE17AA77C3}"/>
              </a:ext>
            </a:extLst>
          </p:cNvPr>
          <p:cNvSpPr>
            <a:spLocks noGrp="1"/>
          </p:cNvSpPr>
          <p:nvPr>
            <p:ph type="title"/>
          </p:nvPr>
        </p:nvSpPr>
        <p:spPr/>
        <p:txBody>
          <a:bodyPr vert="horz" lIns="91440" tIns="45720" rIns="91440" bIns="45720" rtlCol="0" anchor="t">
            <a:noAutofit/>
          </a:bodyPr>
          <a:lstStyle/>
          <a:p>
            <a:r>
              <a:rPr lang="en-US" dirty="0">
                <a:ea typeface="Roboto Medium" panose="02000000000000000000" pitchFamily="2" charset="0"/>
              </a:rPr>
              <a:t>From concept to practice </a:t>
            </a:r>
            <a:br>
              <a:rPr lang="en-US" sz="4400" dirty="0">
                <a:solidFill>
                  <a:schemeClr val="bg1"/>
                </a:solidFill>
                <a:latin typeface="Roboto Medium" panose="02000000000000000000" pitchFamily="2" charset="0"/>
                <a:ea typeface="Roboto Medium" panose="02000000000000000000" pitchFamily="2" charset="0"/>
              </a:rPr>
            </a:br>
            <a:endParaRPr lang="en-US" sz="4400" dirty="0">
              <a:solidFill>
                <a:schemeClr val="bg1"/>
              </a:solidFill>
              <a:latin typeface="Roboto Medium" panose="02000000000000000000" pitchFamily="2" charset="0"/>
              <a:ea typeface="Roboto Medium" panose="02000000000000000000" pitchFamily="2" charset="0"/>
            </a:endParaRPr>
          </a:p>
        </p:txBody>
      </p:sp>
      <p:pic>
        <p:nvPicPr>
          <p:cNvPr id="35" name="Picture 34" descr="A close-up of a wall&#10;&#10;AI-generated content may be incorrect.">
            <a:extLst>
              <a:ext uri="{FF2B5EF4-FFF2-40B4-BE49-F238E27FC236}">
                <a16:creationId xmlns:a16="http://schemas.microsoft.com/office/drawing/2014/main" id="{A7E15A99-D728-A1B3-EC1A-CD865B52DF72}"/>
              </a:ext>
            </a:extLst>
          </p:cNvPr>
          <p:cNvPicPr>
            <a:picLocks noChangeAspect="1"/>
          </p:cNvPicPr>
          <p:nvPr/>
        </p:nvPicPr>
        <p:blipFill>
          <a:blip r:embed="rId4"/>
          <a:srcRect l="23329" r="22073"/>
          <a:stretch/>
        </p:blipFill>
        <p:spPr>
          <a:xfrm>
            <a:off x="285303" y="1961661"/>
            <a:ext cx="1329403" cy="2434907"/>
          </a:xfrm>
          <a:prstGeom prst="rect">
            <a:avLst/>
          </a:prstGeom>
        </p:spPr>
      </p:pic>
      <p:pic>
        <p:nvPicPr>
          <p:cNvPr id="37" name="Picture 36" descr="A close-up of a wall&#10;&#10;AI-generated content may be incorrect.">
            <a:extLst>
              <a:ext uri="{FF2B5EF4-FFF2-40B4-BE49-F238E27FC236}">
                <a16:creationId xmlns:a16="http://schemas.microsoft.com/office/drawing/2014/main" id="{03CAAD33-25A5-FC1F-C26E-93A43AB2A0DC}"/>
              </a:ext>
            </a:extLst>
          </p:cNvPr>
          <p:cNvPicPr>
            <a:picLocks noChangeAspect="1"/>
          </p:cNvPicPr>
          <p:nvPr/>
        </p:nvPicPr>
        <p:blipFill>
          <a:blip r:embed="rId5"/>
          <a:srcRect l="19344" r="16473"/>
          <a:stretch/>
        </p:blipFill>
        <p:spPr>
          <a:xfrm>
            <a:off x="1774900" y="2039537"/>
            <a:ext cx="1634850" cy="2547205"/>
          </a:xfrm>
          <a:prstGeom prst="rect">
            <a:avLst/>
          </a:prstGeom>
        </p:spPr>
      </p:pic>
      <p:pic>
        <p:nvPicPr>
          <p:cNvPr id="39" name="Picture 38" descr="A close-up of a wall&#10;&#10;AI-generated content may be incorrect.">
            <a:extLst>
              <a:ext uri="{FF2B5EF4-FFF2-40B4-BE49-F238E27FC236}">
                <a16:creationId xmlns:a16="http://schemas.microsoft.com/office/drawing/2014/main" id="{044749BD-496D-B331-9744-1FC7F1CB891D}"/>
              </a:ext>
            </a:extLst>
          </p:cNvPr>
          <p:cNvPicPr>
            <a:picLocks noChangeAspect="1"/>
          </p:cNvPicPr>
          <p:nvPr/>
        </p:nvPicPr>
        <p:blipFill>
          <a:blip r:embed="rId6"/>
          <a:srcRect l="15880" r="19938"/>
          <a:stretch/>
        </p:blipFill>
        <p:spPr>
          <a:xfrm>
            <a:off x="5287315" y="2082284"/>
            <a:ext cx="1634850" cy="2547206"/>
          </a:xfrm>
          <a:prstGeom prst="rect">
            <a:avLst/>
          </a:prstGeom>
        </p:spPr>
      </p:pic>
      <p:pic>
        <p:nvPicPr>
          <p:cNvPr id="41" name="Picture 40" descr="A cross-section of a wall&#10;&#10;AI-generated content may be incorrect.">
            <a:extLst>
              <a:ext uri="{FF2B5EF4-FFF2-40B4-BE49-F238E27FC236}">
                <a16:creationId xmlns:a16="http://schemas.microsoft.com/office/drawing/2014/main" id="{2C09630D-44DA-C035-011B-0053C45F9E54}"/>
              </a:ext>
            </a:extLst>
          </p:cNvPr>
          <p:cNvPicPr>
            <a:picLocks noChangeAspect="1"/>
          </p:cNvPicPr>
          <p:nvPr/>
        </p:nvPicPr>
        <p:blipFill>
          <a:blip r:embed="rId7"/>
          <a:srcRect l="19010" r="17867"/>
          <a:stretch/>
        </p:blipFill>
        <p:spPr>
          <a:xfrm>
            <a:off x="3522552" y="2039537"/>
            <a:ext cx="1634850" cy="2589953"/>
          </a:xfrm>
          <a:prstGeom prst="rect">
            <a:avLst/>
          </a:prstGeom>
        </p:spPr>
      </p:pic>
    </p:spTree>
    <p:extLst>
      <p:ext uri="{BB962C8B-B14F-4D97-AF65-F5344CB8AC3E}">
        <p14:creationId xmlns:p14="http://schemas.microsoft.com/office/powerpoint/2010/main" val="2870968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8C3E-3040-45C3-8079-4E72D16347C6}"/>
              </a:ext>
            </a:extLst>
          </p:cNvPr>
          <p:cNvSpPr>
            <a:spLocks noGrp="1"/>
          </p:cNvSpPr>
          <p:nvPr>
            <p:ph type="title"/>
          </p:nvPr>
        </p:nvSpPr>
        <p:spPr>
          <a:xfrm>
            <a:off x="445126" y="250805"/>
            <a:ext cx="6507169" cy="682998"/>
          </a:xfrm>
        </p:spPr>
        <p:txBody>
          <a:bodyPr/>
          <a:lstStyle/>
          <a:p>
            <a:r>
              <a:rPr lang="en-CA" dirty="0"/>
              <a:t>The thermal bridging guide</a:t>
            </a:r>
          </a:p>
        </p:txBody>
      </p:sp>
      <p:pic>
        <p:nvPicPr>
          <p:cNvPr id="14" name="Picture 13">
            <a:extLst>
              <a:ext uri="{FF2B5EF4-FFF2-40B4-BE49-F238E27FC236}">
                <a16:creationId xmlns:a16="http://schemas.microsoft.com/office/drawing/2014/main" id="{76B14863-ABE9-4CF6-AAD4-3A5C3C074DBA}"/>
              </a:ext>
            </a:extLst>
          </p:cNvPr>
          <p:cNvPicPr>
            <a:picLocks noChangeAspect="1"/>
          </p:cNvPicPr>
          <p:nvPr/>
        </p:nvPicPr>
        <p:blipFill>
          <a:blip r:embed="rId3"/>
          <a:stretch>
            <a:fillRect/>
          </a:stretch>
        </p:blipFill>
        <p:spPr>
          <a:xfrm>
            <a:off x="8581258" y="933803"/>
            <a:ext cx="2086266" cy="600159"/>
          </a:xfrm>
          <a:prstGeom prst="rect">
            <a:avLst/>
          </a:prstGeom>
        </p:spPr>
      </p:pic>
      <p:pic>
        <p:nvPicPr>
          <p:cNvPr id="16" name="Picture 15">
            <a:extLst>
              <a:ext uri="{FF2B5EF4-FFF2-40B4-BE49-F238E27FC236}">
                <a16:creationId xmlns:a16="http://schemas.microsoft.com/office/drawing/2014/main" id="{47AF83BD-4CC3-4516-BBFD-6F3AC59717DE}"/>
              </a:ext>
            </a:extLst>
          </p:cNvPr>
          <p:cNvPicPr>
            <a:picLocks noChangeAspect="1"/>
          </p:cNvPicPr>
          <p:nvPr/>
        </p:nvPicPr>
        <p:blipFill>
          <a:blip r:embed="rId4"/>
          <a:stretch>
            <a:fillRect/>
          </a:stretch>
        </p:blipFill>
        <p:spPr>
          <a:xfrm>
            <a:off x="7287329" y="1533962"/>
            <a:ext cx="4753638" cy="1366520"/>
          </a:xfrm>
          <a:prstGeom prst="rect">
            <a:avLst/>
          </a:prstGeom>
        </p:spPr>
      </p:pic>
      <p:pic>
        <p:nvPicPr>
          <p:cNvPr id="18" name="Picture 17">
            <a:extLst>
              <a:ext uri="{FF2B5EF4-FFF2-40B4-BE49-F238E27FC236}">
                <a16:creationId xmlns:a16="http://schemas.microsoft.com/office/drawing/2014/main" id="{DE955C97-46B3-4BA3-8E72-47E80076385A}"/>
              </a:ext>
            </a:extLst>
          </p:cNvPr>
          <p:cNvPicPr>
            <a:picLocks noChangeAspect="1"/>
          </p:cNvPicPr>
          <p:nvPr/>
        </p:nvPicPr>
        <p:blipFill>
          <a:blip r:embed="rId5"/>
          <a:stretch>
            <a:fillRect/>
          </a:stretch>
        </p:blipFill>
        <p:spPr>
          <a:xfrm>
            <a:off x="7097415" y="3134507"/>
            <a:ext cx="4765474" cy="2789690"/>
          </a:xfrm>
          <a:prstGeom prst="rect">
            <a:avLst/>
          </a:prstGeom>
        </p:spPr>
      </p:pic>
      <p:pic>
        <p:nvPicPr>
          <p:cNvPr id="3" name="Picture 2">
            <a:extLst>
              <a:ext uri="{FF2B5EF4-FFF2-40B4-BE49-F238E27FC236}">
                <a16:creationId xmlns:a16="http://schemas.microsoft.com/office/drawing/2014/main" id="{63FE99C3-5689-D08A-3C7C-6D14E9A6EB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97" r="3896"/>
          <a:stretch/>
        </p:blipFill>
        <p:spPr bwMode="auto">
          <a:xfrm>
            <a:off x="1996136" y="1786771"/>
            <a:ext cx="3282446" cy="4137426"/>
          </a:xfrm>
          <a:prstGeom prst="rect">
            <a:avLst/>
          </a:prstGeom>
          <a:ln w="3175">
            <a:solidFill>
              <a:schemeClr val="tx1">
                <a:alpha val="50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90114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AC33-98A9-6D14-CC12-AC4C81FC15DF}"/>
              </a:ext>
            </a:extLst>
          </p:cNvPr>
          <p:cNvSpPr>
            <a:spLocks noGrp="1"/>
          </p:cNvSpPr>
          <p:nvPr>
            <p:ph type="title"/>
          </p:nvPr>
        </p:nvSpPr>
        <p:spPr>
          <a:xfrm>
            <a:off x="278489" y="381790"/>
            <a:ext cx="10867061" cy="607281"/>
          </a:xfrm>
        </p:spPr>
        <p:txBody>
          <a:bodyPr>
            <a:normAutofit/>
          </a:bodyPr>
          <a:lstStyle/>
          <a:p>
            <a:r>
              <a:rPr lang="en-US" dirty="0">
                <a:ea typeface="Roboto Medium" panose="02000000000000000000" pitchFamily="2" charset="0"/>
              </a:rPr>
              <a:t>BETB Guide and Thermal Bridging</a:t>
            </a:r>
            <a:endParaRPr lang="en-CA" dirty="0">
              <a:ea typeface="Roboto Medium" panose="02000000000000000000" pitchFamily="2" charset="0"/>
            </a:endParaRPr>
          </a:p>
        </p:txBody>
      </p:sp>
      <p:grpSp>
        <p:nvGrpSpPr>
          <p:cNvPr id="23" name="Group 22">
            <a:extLst>
              <a:ext uri="{FF2B5EF4-FFF2-40B4-BE49-F238E27FC236}">
                <a16:creationId xmlns:a16="http://schemas.microsoft.com/office/drawing/2014/main" id="{4AAE86A7-6A57-FDEA-3B23-20B1FAA6D619}"/>
              </a:ext>
            </a:extLst>
          </p:cNvPr>
          <p:cNvGrpSpPr>
            <a:grpSpLocks noChangeAspect="1"/>
          </p:cNvGrpSpPr>
          <p:nvPr/>
        </p:nvGrpSpPr>
        <p:grpSpPr>
          <a:xfrm>
            <a:off x="2782504" y="2496270"/>
            <a:ext cx="5652505" cy="3802083"/>
            <a:chOff x="5222957" y="2729691"/>
            <a:chExt cx="5962929" cy="4010885"/>
          </a:xfrm>
        </p:grpSpPr>
        <p:pic>
          <p:nvPicPr>
            <p:cNvPr id="4" name="Picture 3" descr="A building with many windows&#10;&#10;Description automatically generated">
              <a:extLst>
                <a:ext uri="{FF2B5EF4-FFF2-40B4-BE49-F238E27FC236}">
                  <a16:creationId xmlns:a16="http://schemas.microsoft.com/office/drawing/2014/main" id="{C531D87D-2F63-B5B8-764F-DD6341879AF7}"/>
                </a:ext>
              </a:extLst>
            </p:cNvPr>
            <p:cNvPicPr>
              <a:picLocks noChangeAspect="1"/>
            </p:cNvPicPr>
            <p:nvPr/>
          </p:nvPicPr>
          <p:blipFill rotWithShape="1">
            <a:blip r:embed="rId3">
              <a:extLst>
                <a:ext uri="{28A0092B-C50C-407E-A947-70E740481C1C}">
                  <a14:useLocalDpi xmlns:a14="http://schemas.microsoft.com/office/drawing/2010/main" val="0"/>
                </a:ext>
              </a:extLst>
            </a:blip>
            <a:srcRect l="31486" t="2782" r="30447" b="4862"/>
            <a:stretch/>
          </p:blipFill>
          <p:spPr>
            <a:xfrm flipH="1">
              <a:off x="5222957" y="2729691"/>
              <a:ext cx="3034316" cy="4010885"/>
            </a:xfrm>
            <a:prstGeom prst="rect">
              <a:avLst/>
            </a:prstGeom>
          </p:spPr>
        </p:pic>
        <p:cxnSp>
          <p:nvCxnSpPr>
            <p:cNvPr id="5" name="Straight Connector 4">
              <a:extLst>
                <a:ext uri="{FF2B5EF4-FFF2-40B4-BE49-F238E27FC236}">
                  <a16:creationId xmlns:a16="http://schemas.microsoft.com/office/drawing/2014/main" id="{B4ACBC87-4304-7B83-DA96-ED53EB5C7934}"/>
                </a:ext>
              </a:extLst>
            </p:cNvPr>
            <p:cNvCxnSpPr>
              <a:cxnSpLocks/>
            </p:cNvCxnSpPr>
            <p:nvPr/>
          </p:nvCxnSpPr>
          <p:spPr>
            <a:xfrm>
              <a:off x="9042589" y="3068244"/>
              <a:ext cx="1963246" cy="0"/>
            </a:xfrm>
            <a:prstGeom prst="line">
              <a:avLst/>
            </a:prstGeom>
            <a:noFill/>
            <a:ln w="12700" cap="flat" cmpd="sng" algn="ctr">
              <a:solidFill>
                <a:srgbClr val="000000"/>
              </a:solidFill>
              <a:prstDash val="solid"/>
              <a:miter lim="800000"/>
            </a:ln>
            <a:effectLst/>
          </p:spPr>
        </p:cxnSp>
        <p:cxnSp>
          <p:nvCxnSpPr>
            <p:cNvPr id="6" name="Straight Connector 5">
              <a:extLst>
                <a:ext uri="{FF2B5EF4-FFF2-40B4-BE49-F238E27FC236}">
                  <a16:creationId xmlns:a16="http://schemas.microsoft.com/office/drawing/2014/main" id="{42AFBBAF-A35D-3497-C7C0-C0D0A9F45406}"/>
                </a:ext>
              </a:extLst>
            </p:cNvPr>
            <p:cNvCxnSpPr>
              <a:cxnSpLocks/>
            </p:cNvCxnSpPr>
            <p:nvPr/>
          </p:nvCxnSpPr>
          <p:spPr>
            <a:xfrm flipV="1">
              <a:off x="7169743" y="3068244"/>
              <a:ext cx="1872846" cy="453805"/>
            </a:xfrm>
            <a:prstGeom prst="line">
              <a:avLst/>
            </a:prstGeom>
            <a:noFill/>
            <a:ln w="12700" cap="flat" cmpd="sng" algn="ctr">
              <a:solidFill>
                <a:srgbClr val="000000"/>
              </a:solidFill>
              <a:prstDash val="solid"/>
              <a:miter lim="800000"/>
              <a:headEnd type="oval"/>
            </a:ln>
            <a:effectLst/>
          </p:spPr>
        </p:cxnSp>
        <p:cxnSp>
          <p:nvCxnSpPr>
            <p:cNvPr id="7" name="Straight Connector 6">
              <a:extLst>
                <a:ext uri="{FF2B5EF4-FFF2-40B4-BE49-F238E27FC236}">
                  <a16:creationId xmlns:a16="http://schemas.microsoft.com/office/drawing/2014/main" id="{EEE9A66C-3FC8-610F-8EC4-88A64267DBCD}"/>
                </a:ext>
              </a:extLst>
            </p:cNvPr>
            <p:cNvCxnSpPr>
              <a:cxnSpLocks/>
            </p:cNvCxnSpPr>
            <p:nvPr/>
          </p:nvCxnSpPr>
          <p:spPr>
            <a:xfrm>
              <a:off x="9042589" y="3693954"/>
              <a:ext cx="1963246" cy="0"/>
            </a:xfrm>
            <a:prstGeom prst="line">
              <a:avLst/>
            </a:prstGeom>
            <a:noFill/>
            <a:ln w="12700" cap="flat" cmpd="sng" algn="ctr">
              <a:solidFill>
                <a:srgbClr val="000000"/>
              </a:solidFill>
              <a:prstDash val="solid"/>
              <a:miter lim="800000"/>
            </a:ln>
            <a:effectLst/>
          </p:spPr>
        </p:cxnSp>
        <p:cxnSp>
          <p:nvCxnSpPr>
            <p:cNvPr id="8" name="Straight Connector 7">
              <a:extLst>
                <a:ext uri="{FF2B5EF4-FFF2-40B4-BE49-F238E27FC236}">
                  <a16:creationId xmlns:a16="http://schemas.microsoft.com/office/drawing/2014/main" id="{7FF62719-023C-372D-BC14-0077E4F9436D}"/>
                </a:ext>
              </a:extLst>
            </p:cNvPr>
            <p:cNvCxnSpPr>
              <a:cxnSpLocks/>
            </p:cNvCxnSpPr>
            <p:nvPr/>
          </p:nvCxnSpPr>
          <p:spPr>
            <a:xfrm flipV="1">
              <a:off x="8010923" y="3693955"/>
              <a:ext cx="1034048" cy="592221"/>
            </a:xfrm>
            <a:prstGeom prst="line">
              <a:avLst/>
            </a:prstGeom>
            <a:noFill/>
            <a:ln w="12700" cap="flat" cmpd="sng" algn="ctr">
              <a:solidFill>
                <a:srgbClr val="000000"/>
              </a:solidFill>
              <a:prstDash val="solid"/>
              <a:miter lim="800000"/>
              <a:headEnd type="oval"/>
              <a:tailEnd type="none"/>
            </a:ln>
            <a:effectLst/>
          </p:spPr>
        </p:cxnSp>
        <p:cxnSp>
          <p:nvCxnSpPr>
            <p:cNvPr id="9" name="Straight Connector 8">
              <a:extLst>
                <a:ext uri="{FF2B5EF4-FFF2-40B4-BE49-F238E27FC236}">
                  <a16:creationId xmlns:a16="http://schemas.microsoft.com/office/drawing/2014/main" id="{7D361B25-DFBC-A0ED-A4DF-F9142529912D}"/>
                </a:ext>
              </a:extLst>
            </p:cNvPr>
            <p:cNvCxnSpPr>
              <a:cxnSpLocks/>
            </p:cNvCxnSpPr>
            <p:nvPr/>
          </p:nvCxnSpPr>
          <p:spPr>
            <a:xfrm>
              <a:off x="9042589" y="4577576"/>
              <a:ext cx="1963246" cy="0"/>
            </a:xfrm>
            <a:prstGeom prst="line">
              <a:avLst/>
            </a:prstGeom>
            <a:noFill/>
            <a:ln w="12700" cap="flat" cmpd="sng" algn="ctr">
              <a:solidFill>
                <a:srgbClr val="000000"/>
              </a:solidFill>
              <a:prstDash val="solid"/>
              <a:miter lim="800000"/>
            </a:ln>
            <a:effectLst/>
          </p:spPr>
        </p:cxnSp>
        <p:cxnSp>
          <p:nvCxnSpPr>
            <p:cNvPr id="10" name="Straight Connector 9">
              <a:extLst>
                <a:ext uri="{FF2B5EF4-FFF2-40B4-BE49-F238E27FC236}">
                  <a16:creationId xmlns:a16="http://schemas.microsoft.com/office/drawing/2014/main" id="{EB51A223-2DEC-8F7D-4E54-97CD87171FD3}"/>
                </a:ext>
              </a:extLst>
            </p:cNvPr>
            <p:cNvCxnSpPr>
              <a:cxnSpLocks/>
            </p:cNvCxnSpPr>
            <p:nvPr/>
          </p:nvCxnSpPr>
          <p:spPr>
            <a:xfrm>
              <a:off x="9042589" y="6657927"/>
              <a:ext cx="1963246" cy="0"/>
            </a:xfrm>
            <a:prstGeom prst="line">
              <a:avLst/>
            </a:prstGeom>
            <a:noFill/>
            <a:ln w="12700" cap="flat" cmpd="sng" algn="ctr">
              <a:solidFill>
                <a:srgbClr val="000000"/>
              </a:solidFill>
              <a:prstDash val="solid"/>
              <a:miter lim="800000"/>
            </a:ln>
            <a:effectLst/>
          </p:spPr>
        </p:cxnSp>
        <p:cxnSp>
          <p:nvCxnSpPr>
            <p:cNvPr id="11" name="Straight Connector 10">
              <a:extLst>
                <a:ext uri="{FF2B5EF4-FFF2-40B4-BE49-F238E27FC236}">
                  <a16:creationId xmlns:a16="http://schemas.microsoft.com/office/drawing/2014/main" id="{6318CF05-93A3-3561-3D30-3FFE59FE29A2}"/>
                </a:ext>
              </a:extLst>
            </p:cNvPr>
            <p:cNvCxnSpPr>
              <a:cxnSpLocks/>
            </p:cNvCxnSpPr>
            <p:nvPr/>
          </p:nvCxnSpPr>
          <p:spPr>
            <a:xfrm>
              <a:off x="7169743" y="6468390"/>
              <a:ext cx="1894895" cy="189195"/>
            </a:xfrm>
            <a:prstGeom prst="line">
              <a:avLst/>
            </a:prstGeom>
            <a:noFill/>
            <a:ln w="12700" cap="flat" cmpd="sng" algn="ctr">
              <a:solidFill>
                <a:srgbClr val="000000"/>
              </a:solidFill>
              <a:prstDash val="solid"/>
              <a:miter lim="800000"/>
              <a:headEnd type="oval"/>
            </a:ln>
            <a:effectLst/>
          </p:spPr>
        </p:cxnSp>
        <p:cxnSp>
          <p:nvCxnSpPr>
            <p:cNvPr id="12" name="Straight Connector 11">
              <a:extLst>
                <a:ext uri="{FF2B5EF4-FFF2-40B4-BE49-F238E27FC236}">
                  <a16:creationId xmlns:a16="http://schemas.microsoft.com/office/drawing/2014/main" id="{D6D944FD-047A-ADF5-8B2B-8D87D51100F6}"/>
                </a:ext>
              </a:extLst>
            </p:cNvPr>
            <p:cNvCxnSpPr>
              <a:cxnSpLocks/>
            </p:cNvCxnSpPr>
            <p:nvPr/>
          </p:nvCxnSpPr>
          <p:spPr>
            <a:xfrm flipV="1">
              <a:off x="7886700" y="4576612"/>
              <a:ext cx="1155889" cy="776850"/>
            </a:xfrm>
            <a:prstGeom prst="line">
              <a:avLst/>
            </a:prstGeom>
            <a:noFill/>
            <a:ln w="12700" cap="flat" cmpd="sng" algn="ctr">
              <a:solidFill>
                <a:srgbClr val="000000"/>
              </a:solidFill>
              <a:prstDash val="solid"/>
              <a:miter lim="800000"/>
              <a:headEnd type="oval"/>
            </a:ln>
            <a:effectLst/>
          </p:spPr>
        </p:cxnSp>
        <p:cxnSp>
          <p:nvCxnSpPr>
            <p:cNvPr id="13" name="Straight Connector 12">
              <a:extLst>
                <a:ext uri="{FF2B5EF4-FFF2-40B4-BE49-F238E27FC236}">
                  <a16:creationId xmlns:a16="http://schemas.microsoft.com/office/drawing/2014/main" id="{DCDDD7FF-2D2E-218D-E072-452CC9E84C36}"/>
                </a:ext>
              </a:extLst>
            </p:cNvPr>
            <p:cNvCxnSpPr>
              <a:cxnSpLocks/>
            </p:cNvCxnSpPr>
            <p:nvPr/>
          </p:nvCxnSpPr>
          <p:spPr>
            <a:xfrm>
              <a:off x="9042589" y="5274186"/>
              <a:ext cx="1963246" cy="0"/>
            </a:xfrm>
            <a:prstGeom prst="line">
              <a:avLst/>
            </a:prstGeom>
            <a:noFill/>
            <a:ln w="12700" cap="flat" cmpd="sng" algn="ctr">
              <a:solidFill>
                <a:srgbClr val="000000"/>
              </a:solidFill>
              <a:prstDash val="solid"/>
              <a:miter lim="800000"/>
            </a:ln>
            <a:effectLst/>
          </p:spPr>
        </p:cxnSp>
        <p:cxnSp>
          <p:nvCxnSpPr>
            <p:cNvPr id="14" name="Straight Connector 13">
              <a:extLst>
                <a:ext uri="{FF2B5EF4-FFF2-40B4-BE49-F238E27FC236}">
                  <a16:creationId xmlns:a16="http://schemas.microsoft.com/office/drawing/2014/main" id="{F50E4296-ADCA-DF35-16B7-E0059F8A099D}"/>
                </a:ext>
              </a:extLst>
            </p:cNvPr>
            <p:cNvCxnSpPr>
              <a:cxnSpLocks/>
            </p:cNvCxnSpPr>
            <p:nvPr/>
          </p:nvCxnSpPr>
          <p:spPr>
            <a:xfrm flipV="1">
              <a:off x="7746833" y="5273605"/>
              <a:ext cx="1296944" cy="391265"/>
            </a:xfrm>
            <a:prstGeom prst="line">
              <a:avLst/>
            </a:prstGeom>
            <a:noFill/>
            <a:ln w="12700" cap="flat" cmpd="sng" algn="ctr">
              <a:solidFill>
                <a:srgbClr val="000000"/>
              </a:solidFill>
              <a:prstDash val="solid"/>
              <a:miter lim="800000"/>
              <a:headEnd type="oval"/>
            </a:ln>
            <a:effectLst/>
          </p:spPr>
        </p:cxnSp>
        <p:sp>
          <p:nvSpPr>
            <p:cNvPr id="15" name="TextBox 14">
              <a:extLst>
                <a:ext uri="{FF2B5EF4-FFF2-40B4-BE49-F238E27FC236}">
                  <a16:creationId xmlns:a16="http://schemas.microsoft.com/office/drawing/2014/main" id="{B9187705-B806-D189-3F8B-2D5837F1847C}"/>
                </a:ext>
              </a:extLst>
            </p:cNvPr>
            <p:cNvSpPr txBox="1"/>
            <p:nvPr/>
          </p:nvSpPr>
          <p:spPr>
            <a:xfrm>
              <a:off x="9235901" y="6324398"/>
              <a:ext cx="1845372" cy="357147"/>
            </a:xfrm>
            <a:prstGeom prst="rect">
              <a:avLst/>
            </a:prstGeom>
            <a:noFill/>
          </p:spPr>
          <p:txBody>
            <a:bodyPr wrap="square" rtlCol="0">
              <a:spAutoFit/>
            </a:bodyPr>
            <a:lstStyle/>
            <a:p>
              <a:pPr algn="r"/>
              <a:r>
                <a:rPr lang="en-CA" sz="1600" dirty="0">
                  <a:solidFill>
                    <a:srgbClr val="000000"/>
                  </a:solidFill>
                  <a:latin typeface="Poppins SemiBold" panose="00000700000000000000" pitchFamily="2" charset="0"/>
                  <a:cs typeface="Poppins SemiBold" panose="00000700000000000000" pitchFamily="2" charset="0"/>
                </a:rPr>
                <a:t>Wall-to-Grade</a:t>
              </a:r>
            </a:p>
          </p:txBody>
        </p:sp>
        <p:sp>
          <p:nvSpPr>
            <p:cNvPr id="16" name="TextBox 15">
              <a:extLst>
                <a:ext uri="{FF2B5EF4-FFF2-40B4-BE49-F238E27FC236}">
                  <a16:creationId xmlns:a16="http://schemas.microsoft.com/office/drawing/2014/main" id="{F5BE063B-0E14-704D-E9EE-1535935306F4}"/>
                </a:ext>
              </a:extLst>
            </p:cNvPr>
            <p:cNvSpPr txBox="1"/>
            <p:nvPr/>
          </p:nvSpPr>
          <p:spPr>
            <a:xfrm>
              <a:off x="8803659" y="4993408"/>
              <a:ext cx="2382227" cy="357147"/>
            </a:xfrm>
            <a:prstGeom prst="rect">
              <a:avLst/>
            </a:prstGeom>
            <a:noFill/>
          </p:spPr>
          <p:txBody>
            <a:bodyPr wrap="square" rtlCol="0">
              <a:spAutoFit/>
            </a:bodyPr>
            <a:lstStyle/>
            <a:p>
              <a:pPr algn="r"/>
              <a:r>
                <a:rPr lang="en-CA" sz="1600" dirty="0">
                  <a:solidFill>
                    <a:srgbClr val="000000"/>
                  </a:solidFill>
                  <a:latin typeface="Poppins SemiBold" panose="00000700000000000000" pitchFamily="2" charset="0"/>
                  <a:cs typeface="Poppins SemiBold" panose="00000700000000000000" pitchFamily="2" charset="0"/>
                </a:rPr>
                <a:t>Intermediate Floor</a:t>
              </a:r>
            </a:p>
          </p:txBody>
        </p:sp>
        <p:sp>
          <p:nvSpPr>
            <p:cNvPr id="17" name="TextBox 16">
              <a:extLst>
                <a:ext uri="{FF2B5EF4-FFF2-40B4-BE49-F238E27FC236}">
                  <a16:creationId xmlns:a16="http://schemas.microsoft.com/office/drawing/2014/main" id="{595FD430-F743-1E6E-6E33-05E5893D8DB2}"/>
                </a:ext>
              </a:extLst>
            </p:cNvPr>
            <p:cNvSpPr txBox="1"/>
            <p:nvPr/>
          </p:nvSpPr>
          <p:spPr>
            <a:xfrm>
              <a:off x="8788685" y="4299256"/>
              <a:ext cx="2306568" cy="338554"/>
            </a:xfrm>
            <a:prstGeom prst="rect">
              <a:avLst/>
            </a:prstGeom>
            <a:noFill/>
          </p:spPr>
          <p:txBody>
            <a:bodyPr wrap="square" rtlCol="0">
              <a:spAutoFit/>
            </a:bodyPr>
            <a:lstStyle/>
            <a:p>
              <a:pPr algn="r"/>
              <a:r>
                <a:rPr lang="en-CA" sz="1600" dirty="0">
                  <a:solidFill>
                    <a:srgbClr val="ED7D31"/>
                  </a:solidFill>
                  <a:latin typeface="Poppins SemiBold" panose="00000700000000000000" pitchFamily="2" charset="0"/>
                  <a:cs typeface="Poppins SemiBold" panose="00000700000000000000" pitchFamily="2" charset="0"/>
                </a:rPr>
                <a:t>Window-to-Wall</a:t>
              </a:r>
            </a:p>
          </p:txBody>
        </p:sp>
        <p:sp>
          <p:nvSpPr>
            <p:cNvPr id="18" name="TextBox 17">
              <a:extLst>
                <a:ext uri="{FF2B5EF4-FFF2-40B4-BE49-F238E27FC236}">
                  <a16:creationId xmlns:a16="http://schemas.microsoft.com/office/drawing/2014/main" id="{8E9BFE66-9D07-CDD9-1B89-5F85071893F4}"/>
                </a:ext>
              </a:extLst>
            </p:cNvPr>
            <p:cNvSpPr txBox="1"/>
            <p:nvPr/>
          </p:nvSpPr>
          <p:spPr>
            <a:xfrm>
              <a:off x="8803659" y="3416907"/>
              <a:ext cx="2306568" cy="338554"/>
            </a:xfrm>
            <a:prstGeom prst="rect">
              <a:avLst/>
            </a:prstGeom>
            <a:noFill/>
          </p:spPr>
          <p:txBody>
            <a:bodyPr wrap="square" rtlCol="0">
              <a:spAutoFit/>
            </a:bodyPr>
            <a:lstStyle/>
            <a:p>
              <a:pPr algn="r"/>
              <a:r>
                <a:rPr lang="en-CA" sz="1600" dirty="0">
                  <a:solidFill>
                    <a:srgbClr val="000000"/>
                  </a:solidFill>
                  <a:latin typeface="Poppins SemiBold" panose="00000700000000000000" pitchFamily="2" charset="0"/>
                  <a:cs typeface="Poppins SemiBold" panose="00000700000000000000" pitchFamily="2" charset="0"/>
                </a:rPr>
                <a:t>Balcony</a:t>
              </a:r>
            </a:p>
          </p:txBody>
        </p:sp>
        <p:sp>
          <p:nvSpPr>
            <p:cNvPr id="19" name="TextBox 18">
              <a:extLst>
                <a:ext uri="{FF2B5EF4-FFF2-40B4-BE49-F238E27FC236}">
                  <a16:creationId xmlns:a16="http://schemas.microsoft.com/office/drawing/2014/main" id="{1CFF18D2-AE9E-FB51-878F-76DBCF265F78}"/>
                </a:ext>
              </a:extLst>
            </p:cNvPr>
            <p:cNvSpPr txBox="1"/>
            <p:nvPr/>
          </p:nvSpPr>
          <p:spPr>
            <a:xfrm>
              <a:off x="8803659" y="2805550"/>
              <a:ext cx="2306568" cy="338554"/>
            </a:xfrm>
            <a:prstGeom prst="rect">
              <a:avLst/>
            </a:prstGeom>
            <a:noFill/>
          </p:spPr>
          <p:txBody>
            <a:bodyPr wrap="square" rtlCol="0">
              <a:spAutoFit/>
            </a:bodyPr>
            <a:lstStyle/>
            <a:p>
              <a:pPr algn="r"/>
              <a:r>
                <a:rPr lang="en-CA" sz="1600" dirty="0">
                  <a:solidFill>
                    <a:srgbClr val="000000"/>
                  </a:solidFill>
                  <a:latin typeface="Poppins SemiBold" panose="00000700000000000000" pitchFamily="2" charset="0"/>
                  <a:cs typeface="Poppins SemiBold" panose="00000700000000000000" pitchFamily="2" charset="0"/>
                </a:rPr>
                <a:t>Roof-to-Wall</a:t>
              </a:r>
            </a:p>
          </p:txBody>
        </p:sp>
      </p:grpSp>
      <p:sp>
        <p:nvSpPr>
          <p:cNvPr id="21" name="TextBox 20">
            <a:extLst>
              <a:ext uri="{FF2B5EF4-FFF2-40B4-BE49-F238E27FC236}">
                <a16:creationId xmlns:a16="http://schemas.microsoft.com/office/drawing/2014/main" id="{E585DE05-D6B6-8393-A907-BD78661BF804}"/>
              </a:ext>
            </a:extLst>
          </p:cNvPr>
          <p:cNvSpPr txBox="1"/>
          <p:nvPr/>
        </p:nvSpPr>
        <p:spPr>
          <a:xfrm>
            <a:off x="4221848" y="1506582"/>
            <a:ext cx="2577702" cy="954107"/>
          </a:xfrm>
          <a:prstGeom prst="rect">
            <a:avLst/>
          </a:prstGeom>
          <a:noFill/>
        </p:spPr>
        <p:txBody>
          <a:bodyPr wrap="square" rtlCol="0">
            <a:spAutoFit/>
          </a:bodyPr>
          <a:lstStyle/>
          <a:p>
            <a:pPr algn="ctr"/>
            <a:r>
              <a:rPr lang="en-US" sz="2800" dirty="0">
                <a:solidFill>
                  <a:srgbClr val="F58220"/>
                </a:solidFill>
                <a:latin typeface="Roboto Medium" panose="02000000000000000000" pitchFamily="2" charset="0"/>
                <a:ea typeface="Roboto Medium" panose="02000000000000000000" pitchFamily="2" charset="0"/>
              </a:rPr>
              <a:t>Interface Details</a:t>
            </a:r>
            <a:endParaRPr lang="en-CA" sz="2800" dirty="0">
              <a:solidFill>
                <a:srgbClr val="F58220"/>
              </a:solidFill>
              <a:latin typeface="Roboto Medium" panose="02000000000000000000" pitchFamily="2" charset="0"/>
              <a:ea typeface="Roboto Medium" panose="02000000000000000000" pitchFamily="2" charset="0"/>
            </a:endParaRPr>
          </a:p>
        </p:txBody>
      </p:sp>
      <p:sp>
        <p:nvSpPr>
          <p:cNvPr id="22" name="TextBox 21">
            <a:extLst>
              <a:ext uri="{FF2B5EF4-FFF2-40B4-BE49-F238E27FC236}">
                <a16:creationId xmlns:a16="http://schemas.microsoft.com/office/drawing/2014/main" id="{A0E0C984-EF6C-90E9-5A37-E0DEEBD8AF83}"/>
              </a:ext>
            </a:extLst>
          </p:cNvPr>
          <p:cNvSpPr txBox="1"/>
          <p:nvPr/>
        </p:nvSpPr>
        <p:spPr>
          <a:xfrm>
            <a:off x="486739" y="1506582"/>
            <a:ext cx="2378381" cy="954107"/>
          </a:xfrm>
          <a:prstGeom prst="rect">
            <a:avLst/>
          </a:prstGeom>
          <a:noFill/>
        </p:spPr>
        <p:txBody>
          <a:bodyPr wrap="square" rtlCol="0">
            <a:spAutoFit/>
          </a:bodyPr>
          <a:lstStyle/>
          <a:p>
            <a:pPr algn="ctr"/>
            <a:r>
              <a:rPr lang="en-US" sz="2800" dirty="0">
                <a:solidFill>
                  <a:srgbClr val="F58220"/>
                </a:solidFill>
                <a:latin typeface="Roboto Medium" panose="02000000000000000000" pitchFamily="2" charset="0"/>
                <a:ea typeface="Roboto Medium" panose="02000000000000000000" pitchFamily="2" charset="0"/>
              </a:rPr>
              <a:t>Clear Field </a:t>
            </a:r>
          </a:p>
          <a:p>
            <a:pPr algn="ctr"/>
            <a:r>
              <a:rPr lang="en-US" sz="2800" dirty="0">
                <a:solidFill>
                  <a:srgbClr val="F58220"/>
                </a:solidFill>
                <a:latin typeface="Roboto Medium" panose="02000000000000000000" pitchFamily="2" charset="0"/>
                <a:ea typeface="Roboto Medium" panose="02000000000000000000" pitchFamily="2" charset="0"/>
              </a:rPr>
              <a:t>Assembly</a:t>
            </a:r>
            <a:endParaRPr lang="en-CA" sz="2800" dirty="0">
              <a:solidFill>
                <a:srgbClr val="F58220"/>
              </a:solidFill>
              <a:latin typeface="Roboto Medium" panose="02000000000000000000" pitchFamily="2" charset="0"/>
              <a:ea typeface="Roboto Medium" panose="02000000000000000000" pitchFamily="2" charset="0"/>
            </a:endParaRPr>
          </a:p>
        </p:txBody>
      </p:sp>
      <p:graphicFrame>
        <p:nvGraphicFramePr>
          <p:cNvPr id="3" name="Diagram 2">
            <a:extLst>
              <a:ext uri="{FF2B5EF4-FFF2-40B4-BE49-F238E27FC236}">
                <a16:creationId xmlns:a16="http://schemas.microsoft.com/office/drawing/2014/main" id="{924198DC-E73A-1CFC-A303-DBCC2FF16CEF}"/>
              </a:ext>
            </a:extLst>
          </p:cNvPr>
          <p:cNvGraphicFramePr/>
          <p:nvPr>
            <p:extLst>
              <p:ext uri="{D42A27DB-BD31-4B8C-83A1-F6EECF244321}">
                <p14:modId xmlns:p14="http://schemas.microsoft.com/office/powerpoint/2010/main" val="4146752002"/>
              </p:ext>
            </p:extLst>
          </p:nvPr>
        </p:nvGraphicFramePr>
        <p:xfrm>
          <a:off x="8049684" y="271096"/>
          <a:ext cx="3660412" cy="11167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Picture 26">
            <a:extLst>
              <a:ext uri="{FF2B5EF4-FFF2-40B4-BE49-F238E27FC236}">
                <a16:creationId xmlns:a16="http://schemas.microsoft.com/office/drawing/2014/main" id="{F5E721CA-2E13-21F6-EEBC-FA1B6B32BF44}"/>
              </a:ext>
            </a:extLst>
          </p:cNvPr>
          <p:cNvPicPr>
            <a:picLocks noChangeAspect="1"/>
          </p:cNvPicPr>
          <p:nvPr/>
        </p:nvPicPr>
        <p:blipFill>
          <a:blip r:embed="rId9"/>
          <a:stretch>
            <a:fillRect/>
          </a:stretch>
        </p:blipFill>
        <p:spPr>
          <a:xfrm>
            <a:off x="9578984" y="4917659"/>
            <a:ext cx="969901" cy="1180932"/>
          </a:xfrm>
          <a:prstGeom prst="rect">
            <a:avLst/>
          </a:prstGeom>
        </p:spPr>
      </p:pic>
      <p:pic>
        <p:nvPicPr>
          <p:cNvPr id="28" name="Picture 27">
            <a:extLst>
              <a:ext uri="{FF2B5EF4-FFF2-40B4-BE49-F238E27FC236}">
                <a16:creationId xmlns:a16="http://schemas.microsoft.com/office/drawing/2014/main" id="{75DC9F61-736C-A360-26CD-D3B5DD91C6DE}"/>
              </a:ext>
            </a:extLst>
          </p:cNvPr>
          <p:cNvPicPr>
            <a:picLocks noChangeAspect="1"/>
          </p:cNvPicPr>
          <p:nvPr/>
        </p:nvPicPr>
        <p:blipFill>
          <a:blip r:embed="rId10"/>
          <a:stretch>
            <a:fillRect/>
          </a:stretch>
        </p:blipFill>
        <p:spPr>
          <a:xfrm>
            <a:off x="638789" y="3032287"/>
            <a:ext cx="1779109" cy="2486927"/>
          </a:xfrm>
          <a:prstGeom prst="rect">
            <a:avLst/>
          </a:prstGeom>
        </p:spPr>
      </p:pic>
      <p:pic>
        <p:nvPicPr>
          <p:cNvPr id="29" name="Picture 28">
            <a:extLst>
              <a:ext uri="{FF2B5EF4-FFF2-40B4-BE49-F238E27FC236}">
                <a16:creationId xmlns:a16="http://schemas.microsoft.com/office/drawing/2014/main" id="{9BC6B2E3-0CE1-C5F0-0D6F-BEBCDFF643B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740138" y="2685457"/>
            <a:ext cx="917538" cy="1162300"/>
          </a:xfrm>
          <a:prstGeom prst="rect">
            <a:avLst/>
          </a:prstGeom>
        </p:spPr>
      </p:pic>
      <p:pic>
        <p:nvPicPr>
          <p:cNvPr id="31" name="Picture 30">
            <a:extLst>
              <a:ext uri="{FF2B5EF4-FFF2-40B4-BE49-F238E27FC236}">
                <a16:creationId xmlns:a16="http://schemas.microsoft.com/office/drawing/2014/main" id="{8052D7A4-86E9-774D-4755-272373657CA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813650" y="3761186"/>
            <a:ext cx="1157105" cy="1329602"/>
          </a:xfrm>
          <a:prstGeom prst="rect">
            <a:avLst/>
          </a:prstGeom>
        </p:spPr>
      </p:pic>
      <p:pic>
        <p:nvPicPr>
          <p:cNvPr id="24" name="Picture 23">
            <a:extLst>
              <a:ext uri="{FF2B5EF4-FFF2-40B4-BE49-F238E27FC236}">
                <a16:creationId xmlns:a16="http://schemas.microsoft.com/office/drawing/2014/main" id="{07F3F834-B1B2-F337-FC25-FFAD2AC7889A}"/>
              </a:ext>
            </a:extLst>
          </p:cNvPr>
          <p:cNvPicPr>
            <a:picLocks noChangeAspect="1"/>
          </p:cNvPicPr>
          <p:nvPr/>
        </p:nvPicPr>
        <p:blipFill>
          <a:blip r:embed="rId13"/>
          <a:stretch>
            <a:fillRect/>
          </a:stretch>
        </p:blipFill>
        <p:spPr>
          <a:xfrm>
            <a:off x="10157113" y="3701860"/>
            <a:ext cx="1396098" cy="1463870"/>
          </a:xfrm>
          <a:prstGeom prst="rect">
            <a:avLst/>
          </a:prstGeom>
        </p:spPr>
      </p:pic>
      <p:graphicFrame>
        <p:nvGraphicFramePr>
          <p:cNvPr id="25" name="Diagram 24">
            <a:extLst>
              <a:ext uri="{FF2B5EF4-FFF2-40B4-BE49-F238E27FC236}">
                <a16:creationId xmlns:a16="http://schemas.microsoft.com/office/drawing/2014/main" id="{7FD5479D-637F-5AB9-7E4A-B507D204E9FB}"/>
              </a:ext>
            </a:extLst>
          </p:cNvPr>
          <p:cNvGraphicFramePr/>
          <p:nvPr>
            <p:extLst>
              <p:ext uri="{D42A27DB-BD31-4B8C-83A1-F6EECF244321}">
                <p14:modId xmlns:p14="http://schemas.microsoft.com/office/powerpoint/2010/main" val="1958491102"/>
              </p:ext>
            </p:extLst>
          </p:nvPr>
        </p:nvGraphicFramePr>
        <p:xfrm>
          <a:off x="8044849" y="1423095"/>
          <a:ext cx="3660412" cy="111671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20" name="Straight Connector 19">
            <a:extLst>
              <a:ext uri="{FF2B5EF4-FFF2-40B4-BE49-F238E27FC236}">
                <a16:creationId xmlns:a16="http://schemas.microsoft.com/office/drawing/2014/main" id="{03089CB0-765B-1FFF-1BED-6906474D5146}"/>
              </a:ext>
            </a:extLst>
          </p:cNvPr>
          <p:cNvCxnSpPr>
            <a:cxnSpLocks/>
          </p:cNvCxnSpPr>
          <p:nvPr/>
        </p:nvCxnSpPr>
        <p:spPr>
          <a:xfrm flipV="1">
            <a:off x="4780342" y="5410172"/>
            <a:ext cx="1501188" cy="298864"/>
          </a:xfrm>
          <a:prstGeom prst="line">
            <a:avLst/>
          </a:prstGeom>
          <a:noFill/>
          <a:ln w="12700" cap="flat" cmpd="sng" algn="ctr">
            <a:solidFill>
              <a:srgbClr val="000000"/>
            </a:solidFill>
            <a:prstDash val="solid"/>
            <a:miter lim="800000"/>
            <a:headEnd type="oval"/>
          </a:ln>
          <a:effectLst/>
        </p:spPr>
      </p:cxnSp>
      <p:sp>
        <p:nvSpPr>
          <p:cNvPr id="26" name="TextBox 25">
            <a:extLst>
              <a:ext uri="{FF2B5EF4-FFF2-40B4-BE49-F238E27FC236}">
                <a16:creationId xmlns:a16="http://schemas.microsoft.com/office/drawing/2014/main" id="{8A218AA3-003D-196D-2A88-EA1F6137597B}"/>
              </a:ext>
            </a:extLst>
          </p:cNvPr>
          <p:cNvSpPr txBox="1"/>
          <p:nvPr/>
        </p:nvSpPr>
        <p:spPr>
          <a:xfrm>
            <a:off x="6123414" y="5061666"/>
            <a:ext cx="2311595" cy="338554"/>
          </a:xfrm>
          <a:prstGeom prst="rect">
            <a:avLst/>
          </a:prstGeom>
          <a:noFill/>
        </p:spPr>
        <p:txBody>
          <a:bodyPr wrap="square" rtlCol="0">
            <a:spAutoFit/>
          </a:bodyPr>
          <a:lstStyle/>
          <a:p>
            <a:pPr algn="r"/>
            <a:r>
              <a:rPr lang="en-CA" sz="1600" dirty="0">
                <a:solidFill>
                  <a:srgbClr val="000000"/>
                </a:solidFill>
                <a:latin typeface="Poppins SemiBold" panose="00000700000000000000" pitchFamily="2" charset="0"/>
                <a:cs typeface="Poppins SemiBold" panose="00000700000000000000" pitchFamily="2" charset="0"/>
              </a:rPr>
              <a:t>Canopy Outriggers</a:t>
            </a:r>
          </a:p>
        </p:txBody>
      </p:sp>
      <p:cxnSp>
        <p:nvCxnSpPr>
          <p:cNvPr id="33" name="Straight Connector 32">
            <a:extLst>
              <a:ext uri="{FF2B5EF4-FFF2-40B4-BE49-F238E27FC236}">
                <a16:creationId xmlns:a16="http://schemas.microsoft.com/office/drawing/2014/main" id="{D683B8DB-8A54-C8E8-2138-6ED9A9AC4610}"/>
              </a:ext>
            </a:extLst>
          </p:cNvPr>
          <p:cNvCxnSpPr>
            <a:cxnSpLocks/>
          </p:cNvCxnSpPr>
          <p:nvPr/>
        </p:nvCxnSpPr>
        <p:spPr>
          <a:xfrm>
            <a:off x="6281530" y="5410172"/>
            <a:ext cx="198280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23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2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B528-7EBB-FB2C-10A3-65B3835B42EC}"/>
              </a:ext>
            </a:extLst>
          </p:cNvPr>
          <p:cNvSpPr>
            <a:spLocks noGrp="1"/>
          </p:cNvSpPr>
          <p:nvPr>
            <p:ph type="title"/>
          </p:nvPr>
        </p:nvSpPr>
        <p:spPr>
          <a:xfrm>
            <a:off x="210872" y="307775"/>
            <a:ext cx="6507169" cy="682998"/>
          </a:xfrm>
        </p:spPr>
        <p:txBody>
          <a:bodyPr anchor="b">
            <a:normAutofit/>
          </a:bodyPr>
          <a:lstStyle/>
          <a:p>
            <a:r>
              <a:rPr lang="en-CA" sz="3300" dirty="0"/>
              <a:t>What am I here to talk about?</a:t>
            </a:r>
          </a:p>
        </p:txBody>
      </p:sp>
      <p:sp>
        <p:nvSpPr>
          <p:cNvPr id="3" name="TextBox 2">
            <a:extLst>
              <a:ext uri="{FF2B5EF4-FFF2-40B4-BE49-F238E27FC236}">
                <a16:creationId xmlns:a16="http://schemas.microsoft.com/office/drawing/2014/main" id="{978C1C45-9424-F0A4-77BD-3DBD23F60F3F}"/>
              </a:ext>
            </a:extLst>
          </p:cNvPr>
          <p:cNvSpPr txBox="1"/>
          <p:nvPr/>
        </p:nvSpPr>
        <p:spPr>
          <a:xfrm>
            <a:off x="1477926" y="2126839"/>
            <a:ext cx="9236148" cy="2400657"/>
          </a:xfrm>
          <a:prstGeom prst="rect">
            <a:avLst/>
          </a:prstGeom>
          <a:noFill/>
          <a:ln>
            <a:solidFill>
              <a:srgbClr val="212020"/>
            </a:solidFill>
          </a:ln>
        </p:spPr>
        <p:txBody>
          <a:bodyPr wrap="square" rtlCol="0">
            <a:spAutoFit/>
          </a:bodyPr>
          <a:lstStyle/>
          <a:p>
            <a:pPr algn="ctr"/>
            <a:r>
              <a:rPr lang="en-CA" sz="3000" b="1" dirty="0">
                <a:solidFill>
                  <a:schemeClr val="tx1">
                    <a:lumMod val="75000"/>
                    <a:lumOff val="25000"/>
                  </a:schemeClr>
                </a:solidFill>
              </a:rPr>
              <a:t>With our eyes on the prize of ultimate sustainability, carbon emission reduction, are we too often focusing on the tree rather than the forest. We always think we can do it better than our predecessors, but sometimes we forget what they did, why and how they did it.</a:t>
            </a:r>
            <a:endParaRPr lang="en-CA" sz="3000" dirty="0">
              <a:solidFill>
                <a:schemeClr val="tx1">
                  <a:lumMod val="75000"/>
                  <a:lumOff val="25000"/>
                </a:schemeClr>
              </a:solidFill>
            </a:endParaRPr>
          </a:p>
        </p:txBody>
      </p:sp>
    </p:spTree>
    <p:extLst>
      <p:ext uri="{BB962C8B-B14F-4D97-AF65-F5344CB8AC3E}">
        <p14:creationId xmlns:p14="http://schemas.microsoft.com/office/powerpoint/2010/main" val="3074208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yellow image&#10;&#10;AI-generated content may be incorrect.">
            <a:extLst>
              <a:ext uri="{FF2B5EF4-FFF2-40B4-BE49-F238E27FC236}">
                <a16:creationId xmlns:a16="http://schemas.microsoft.com/office/drawing/2014/main" id="{532781D8-CD7E-44CA-450A-40388F7CE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35936"/>
          </a:xfrm>
          <a:prstGeom prst="rect">
            <a:avLst/>
          </a:prstGeom>
        </p:spPr>
      </p:pic>
      <p:pic>
        <p:nvPicPr>
          <p:cNvPr id="7" name="Picture 6">
            <a:extLst>
              <a:ext uri="{FF2B5EF4-FFF2-40B4-BE49-F238E27FC236}">
                <a16:creationId xmlns:a16="http://schemas.microsoft.com/office/drawing/2014/main" id="{BEEB8024-AA0D-5953-7CEB-07EC4DC3BE18}"/>
              </a:ext>
            </a:extLst>
          </p:cNvPr>
          <p:cNvPicPr>
            <a:picLocks noChangeAspect="1"/>
          </p:cNvPicPr>
          <p:nvPr/>
        </p:nvPicPr>
        <p:blipFill rotWithShape="1">
          <a:blip r:embed="rId4"/>
          <a:srcRect l="373"/>
          <a:stretch/>
        </p:blipFill>
        <p:spPr>
          <a:xfrm>
            <a:off x="5496671" y="1828800"/>
            <a:ext cx="6452174" cy="3845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3">
            <a:extLst>
              <a:ext uri="{FF2B5EF4-FFF2-40B4-BE49-F238E27FC236}">
                <a16:creationId xmlns:a16="http://schemas.microsoft.com/office/drawing/2014/main" id="{AA468D31-75FA-50A1-541F-5DB4D048CDCD}"/>
              </a:ext>
            </a:extLst>
          </p:cNvPr>
          <p:cNvSpPr txBox="1">
            <a:spLocks/>
          </p:cNvSpPr>
          <p:nvPr/>
        </p:nvSpPr>
        <p:spPr>
          <a:xfrm>
            <a:off x="327881" y="3319131"/>
            <a:ext cx="4840909" cy="2177902"/>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marL="457200" indent="-284400">
              <a:lnSpc>
                <a:spcPct val="100000"/>
              </a:lnSpc>
              <a:spcBef>
                <a:spcPts val="600"/>
              </a:spcBef>
              <a:spcAft>
                <a:spcPts val="600"/>
              </a:spcAft>
              <a:buFont typeface="Arial" panose="020B0604020202020204" pitchFamily="34" charset="0"/>
              <a:buChar char="•"/>
            </a:pPr>
            <a:r>
              <a:rPr lang="en-US" sz="2000" dirty="0">
                <a:solidFill>
                  <a:schemeClr val="tx1"/>
                </a:solidFill>
                <a:latin typeface="Poppins Light" panose="00000400000000000000" pitchFamily="2" charset="0"/>
                <a:ea typeface="Roboto Light" panose="02000000000000000000" pitchFamily="2" charset="0"/>
                <a:cs typeface="Poppins Light" panose="00000400000000000000" pitchFamily="2" charset="0"/>
              </a:rPr>
              <a:t>Significant database of thermal data</a:t>
            </a:r>
          </a:p>
          <a:p>
            <a:pPr marL="457200" indent="-284400">
              <a:lnSpc>
                <a:spcPct val="100000"/>
              </a:lnSpc>
              <a:spcBef>
                <a:spcPts val="600"/>
              </a:spcBef>
              <a:spcAft>
                <a:spcPts val="600"/>
              </a:spcAft>
              <a:buFont typeface="Arial" panose="020B0604020202020204" pitchFamily="34" charset="0"/>
              <a:buChar char="•"/>
            </a:pPr>
            <a:r>
              <a:rPr lang="en-US" sz="2000" dirty="0">
                <a:solidFill>
                  <a:schemeClr val="tx1"/>
                </a:solidFill>
                <a:latin typeface="Poppins Light" panose="00000400000000000000" pitchFamily="2" charset="0"/>
                <a:ea typeface="Roboto Light" panose="02000000000000000000" pitchFamily="2" charset="0"/>
                <a:cs typeface="Poppins Light" panose="00000400000000000000" pitchFamily="2" charset="0"/>
              </a:rPr>
              <a:t>Integrated thermal calculator</a:t>
            </a:r>
          </a:p>
          <a:p>
            <a:pPr marL="457200" indent="-284400">
              <a:lnSpc>
                <a:spcPct val="100000"/>
              </a:lnSpc>
              <a:spcBef>
                <a:spcPts val="600"/>
              </a:spcBef>
              <a:spcAft>
                <a:spcPts val="600"/>
              </a:spcAft>
              <a:buFont typeface="Arial" panose="020B0604020202020204" pitchFamily="34" charset="0"/>
              <a:buChar char="•"/>
            </a:pPr>
            <a:r>
              <a:rPr lang="en-US" sz="2000" dirty="0">
                <a:solidFill>
                  <a:schemeClr val="tx1"/>
                </a:solidFill>
                <a:latin typeface="Poppins Light" panose="00000400000000000000" pitchFamily="2" charset="0"/>
                <a:ea typeface="Roboto Light" panose="02000000000000000000" pitchFamily="2" charset="0"/>
                <a:cs typeface="Poppins Light" panose="00000400000000000000" pitchFamily="2" charset="0"/>
              </a:rPr>
              <a:t>Reports and collaboration tools</a:t>
            </a:r>
          </a:p>
          <a:p>
            <a:pPr marL="457200" indent="-284400">
              <a:lnSpc>
                <a:spcPct val="100000"/>
              </a:lnSpc>
              <a:spcBef>
                <a:spcPts val="600"/>
              </a:spcBef>
              <a:spcAft>
                <a:spcPts val="600"/>
              </a:spcAft>
              <a:buFont typeface="Arial" panose="020B0604020202020204" pitchFamily="34" charset="0"/>
              <a:buChar char="•"/>
            </a:pPr>
            <a:r>
              <a:rPr lang="en-US" sz="2000" dirty="0">
                <a:solidFill>
                  <a:schemeClr val="tx1"/>
                </a:solidFill>
                <a:latin typeface="Poppins Light" panose="00000400000000000000" pitchFamily="2" charset="0"/>
                <a:ea typeface="Roboto Light" panose="02000000000000000000" pitchFamily="2" charset="0"/>
                <a:cs typeface="Poppins Light" panose="00000400000000000000" pitchFamily="2" charset="0"/>
              </a:rPr>
              <a:t>Educational resources</a:t>
            </a:r>
          </a:p>
        </p:txBody>
      </p:sp>
      <p:grpSp>
        <p:nvGrpSpPr>
          <p:cNvPr id="2" name="Group 1">
            <a:extLst>
              <a:ext uri="{FF2B5EF4-FFF2-40B4-BE49-F238E27FC236}">
                <a16:creationId xmlns:a16="http://schemas.microsoft.com/office/drawing/2014/main" id="{B730BB7C-4F37-6F17-7A7F-E60A64761AE0}"/>
              </a:ext>
            </a:extLst>
          </p:cNvPr>
          <p:cNvGrpSpPr/>
          <p:nvPr/>
        </p:nvGrpSpPr>
        <p:grpSpPr>
          <a:xfrm>
            <a:off x="5496671" y="5816009"/>
            <a:ext cx="6452174" cy="485007"/>
            <a:chOff x="1787" y="0"/>
            <a:chExt cx="3656837" cy="690591"/>
          </a:xfrm>
        </p:grpSpPr>
        <p:sp>
          <p:nvSpPr>
            <p:cNvPr id="3" name="Rectangle: Rounded Corners 2">
              <a:extLst>
                <a:ext uri="{FF2B5EF4-FFF2-40B4-BE49-F238E27FC236}">
                  <a16:creationId xmlns:a16="http://schemas.microsoft.com/office/drawing/2014/main" id="{F936D9F4-D672-7442-BB3A-17F850309145}"/>
                </a:ext>
              </a:extLst>
            </p:cNvPr>
            <p:cNvSpPr/>
            <p:nvPr/>
          </p:nvSpPr>
          <p:spPr>
            <a:xfrm>
              <a:off x="1787" y="0"/>
              <a:ext cx="3656837" cy="69059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CA"/>
            </a:p>
          </p:txBody>
        </p:sp>
        <p:sp>
          <p:nvSpPr>
            <p:cNvPr id="4" name="Rectangle: Rounded Corners 4">
              <a:extLst>
                <a:ext uri="{FF2B5EF4-FFF2-40B4-BE49-F238E27FC236}">
                  <a16:creationId xmlns:a16="http://schemas.microsoft.com/office/drawing/2014/main" id="{44E35035-5018-FE3E-3928-B32E1B9CD094}"/>
                </a:ext>
              </a:extLst>
            </p:cNvPr>
            <p:cNvSpPr txBox="1"/>
            <p:nvPr/>
          </p:nvSpPr>
          <p:spPr>
            <a:xfrm>
              <a:off x="22014" y="20227"/>
              <a:ext cx="3616383" cy="6501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2800" b="1" kern="1200" dirty="0"/>
                <a:t>www.thermalenvelope.ca</a:t>
              </a:r>
            </a:p>
          </p:txBody>
        </p:sp>
      </p:grpSp>
    </p:spTree>
    <p:extLst>
      <p:ext uri="{BB962C8B-B14F-4D97-AF65-F5344CB8AC3E}">
        <p14:creationId xmlns:p14="http://schemas.microsoft.com/office/powerpoint/2010/main" val="4153024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BEF2EE-814B-E8CD-D9A7-87FBF248FE23}"/>
              </a:ext>
            </a:extLst>
          </p:cNvPr>
          <p:cNvSpPr>
            <a:spLocks noGrp="1"/>
          </p:cNvSpPr>
          <p:nvPr>
            <p:ph type="ftr" sz="quarter" idx="11"/>
          </p:nvPr>
        </p:nvSpPr>
        <p:spPr/>
        <p:txBody>
          <a:bodyPr/>
          <a:lstStyle/>
          <a:p>
            <a:r>
              <a:rPr lang="en-US" dirty="0"/>
              <a:t>Source: </a:t>
            </a:r>
            <a:r>
              <a:rPr lang="en-US" dirty="0" err="1"/>
              <a:t>ZEBx</a:t>
            </a:r>
            <a:r>
              <a:rPr lang="en-US" dirty="0"/>
              <a:t> Thermal Bridging I n net-zero energy-ready building design</a:t>
            </a:r>
          </a:p>
        </p:txBody>
      </p:sp>
      <p:sp>
        <p:nvSpPr>
          <p:cNvPr id="5" name="Title 4">
            <a:extLst>
              <a:ext uri="{FF2B5EF4-FFF2-40B4-BE49-F238E27FC236}">
                <a16:creationId xmlns:a16="http://schemas.microsoft.com/office/drawing/2014/main" id="{686C3B7F-D3D0-080C-A8F6-FD4DCAD4B299}"/>
              </a:ext>
            </a:extLst>
          </p:cNvPr>
          <p:cNvSpPr>
            <a:spLocks noGrp="1"/>
          </p:cNvSpPr>
          <p:nvPr>
            <p:ph type="title"/>
          </p:nvPr>
        </p:nvSpPr>
        <p:spPr>
          <a:xfrm>
            <a:off x="210872" y="307775"/>
            <a:ext cx="10060179" cy="682998"/>
          </a:xfrm>
        </p:spPr>
        <p:txBody>
          <a:bodyPr>
            <a:normAutofit/>
          </a:bodyPr>
          <a:lstStyle/>
          <a:p>
            <a:r>
              <a:rPr lang="en-CA" dirty="0"/>
              <a:t>Better tools, Better results</a:t>
            </a:r>
          </a:p>
        </p:txBody>
      </p:sp>
      <p:pic>
        <p:nvPicPr>
          <p:cNvPr id="10" name="Picture 9">
            <a:extLst>
              <a:ext uri="{FF2B5EF4-FFF2-40B4-BE49-F238E27FC236}">
                <a16:creationId xmlns:a16="http://schemas.microsoft.com/office/drawing/2014/main" id="{00CDDDC5-CA88-384D-3292-6DE6A078FA9C}"/>
              </a:ext>
            </a:extLst>
          </p:cNvPr>
          <p:cNvPicPr>
            <a:picLocks noChangeAspect="1"/>
          </p:cNvPicPr>
          <p:nvPr/>
        </p:nvPicPr>
        <p:blipFill>
          <a:blip r:embed="rId3"/>
          <a:stretch>
            <a:fillRect/>
          </a:stretch>
        </p:blipFill>
        <p:spPr>
          <a:xfrm>
            <a:off x="1823441" y="1615614"/>
            <a:ext cx="8545118" cy="4477375"/>
          </a:xfrm>
          <a:prstGeom prst="rect">
            <a:avLst/>
          </a:prstGeom>
        </p:spPr>
      </p:pic>
    </p:spTree>
    <p:extLst>
      <p:ext uri="{BB962C8B-B14F-4D97-AF65-F5344CB8AC3E}">
        <p14:creationId xmlns:p14="http://schemas.microsoft.com/office/powerpoint/2010/main" val="2205601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03D50-75B0-DFEF-218E-8F1D34DFE57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01DCAE5-82A5-517F-0926-56EA02AC8D10}"/>
              </a:ext>
            </a:extLst>
          </p:cNvPr>
          <p:cNvSpPr>
            <a:spLocks noGrp="1"/>
          </p:cNvSpPr>
          <p:nvPr>
            <p:ph type="ftr" sz="quarter" idx="11"/>
          </p:nvPr>
        </p:nvSpPr>
        <p:spPr/>
        <p:txBody>
          <a:bodyPr/>
          <a:lstStyle/>
          <a:p>
            <a:r>
              <a:rPr lang="en-US" dirty="0"/>
              <a:t>Source: BC energy Step code</a:t>
            </a:r>
          </a:p>
        </p:txBody>
      </p:sp>
      <p:sp>
        <p:nvSpPr>
          <p:cNvPr id="5" name="Title 4">
            <a:extLst>
              <a:ext uri="{FF2B5EF4-FFF2-40B4-BE49-F238E27FC236}">
                <a16:creationId xmlns:a16="http://schemas.microsoft.com/office/drawing/2014/main" id="{E053F673-758A-C716-63A7-ECD0B7A1D77E}"/>
              </a:ext>
            </a:extLst>
          </p:cNvPr>
          <p:cNvSpPr>
            <a:spLocks noGrp="1"/>
          </p:cNvSpPr>
          <p:nvPr>
            <p:ph type="title"/>
          </p:nvPr>
        </p:nvSpPr>
        <p:spPr/>
        <p:txBody>
          <a:bodyPr>
            <a:normAutofit fontScale="90000"/>
          </a:bodyPr>
          <a:lstStyle/>
          <a:p>
            <a:r>
              <a:rPr lang="en-CA" dirty="0"/>
              <a:t>All in the same boat, no surprise</a:t>
            </a:r>
          </a:p>
        </p:txBody>
      </p:sp>
      <p:graphicFrame>
        <p:nvGraphicFramePr>
          <p:cNvPr id="6" name="Content Placeholder 5">
            <a:extLst>
              <a:ext uri="{FF2B5EF4-FFF2-40B4-BE49-F238E27FC236}">
                <a16:creationId xmlns:a16="http://schemas.microsoft.com/office/drawing/2014/main" id="{CE47F4C6-38DB-AE3B-4F8D-4F780D703715}"/>
              </a:ext>
            </a:extLst>
          </p:cNvPr>
          <p:cNvGraphicFramePr>
            <a:graphicFrameLocks noGrp="1"/>
          </p:cNvGraphicFramePr>
          <p:nvPr>
            <p:ph sz="half" idx="1"/>
            <p:extLst>
              <p:ext uri="{D42A27DB-BD31-4B8C-83A1-F6EECF244321}">
                <p14:modId xmlns:p14="http://schemas.microsoft.com/office/powerpoint/2010/main" val="821691794"/>
              </p:ext>
            </p:extLst>
          </p:nvPr>
        </p:nvGraphicFramePr>
        <p:xfrm>
          <a:off x="7207231" y="398282"/>
          <a:ext cx="3086164" cy="501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a:extLst>
              <a:ext uri="{FF2B5EF4-FFF2-40B4-BE49-F238E27FC236}">
                <a16:creationId xmlns:a16="http://schemas.microsoft.com/office/drawing/2014/main" id="{99E92E47-1152-EC0C-B59C-C4AF15F698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883964" y="1073150"/>
            <a:ext cx="5611158" cy="28055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01897F-4E1F-1600-8C7F-3C23DE071525}"/>
              </a:ext>
            </a:extLst>
          </p:cNvPr>
          <p:cNvSpPr txBox="1"/>
          <p:nvPr/>
        </p:nvSpPr>
        <p:spPr>
          <a:xfrm>
            <a:off x="88548" y="2643064"/>
            <a:ext cx="6416976" cy="2677656"/>
          </a:xfrm>
          <a:prstGeom prst="rect">
            <a:avLst/>
          </a:prstGeom>
          <a:noFill/>
        </p:spPr>
        <p:txBody>
          <a:bodyPr wrap="square">
            <a:spAutoFit/>
          </a:bodyPr>
          <a:lstStyle/>
          <a:p>
            <a:r>
              <a:rPr lang="en-US" sz="2200" b="1" u="sng" dirty="0">
                <a:solidFill>
                  <a:schemeClr val="tx1"/>
                </a:solidFill>
                <a:latin typeface="Poppins Light" panose="00000400000000000000" pitchFamily="2" charset="0"/>
                <a:cs typeface="Poppins Light" panose="00000400000000000000" pitchFamily="2" charset="0"/>
              </a:rPr>
              <a:t>TEUI </a:t>
            </a:r>
            <a:r>
              <a:rPr lang="en-US" sz="2200" dirty="0">
                <a:solidFill>
                  <a:schemeClr val="tx1"/>
                </a:solidFill>
                <a:latin typeface="Poppins Light" panose="00000400000000000000" pitchFamily="2" charset="0"/>
                <a:cs typeface="Poppins Light" panose="00000400000000000000" pitchFamily="2" charset="0"/>
              </a:rPr>
              <a:t>- Total Energy Use Intensity</a:t>
            </a:r>
            <a:endParaRPr lang="en-US" sz="2200" dirty="0">
              <a:latin typeface="Poppins Light" panose="00000400000000000000" pitchFamily="2" charset="0"/>
              <a:cs typeface="Poppins Light" panose="00000400000000000000" pitchFamily="2" charset="0"/>
            </a:endParaRPr>
          </a:p>
          <a:p>
            <a:r>
              <a:rPr lang="en-US" sz="2200" dirty="0">
                <a:latin typeface="Poppins Light" panose="00000400000000000000" pitchFamily="2" charset="0"/>
                <a:cs typeface="Poppins Light" panose="00000400000000000000" pitchFamily="2" charset="0"/>
              </a:rPr>
              <a:t>	</a:t>
            </a:r>
            <a:r>
              <a:rPr lang="en-US" i="1" dirty="0">
                <a:solidFill>
                  <a:schemeClr val="tx1"/>
                </a:solidFill>
                <a:latin typeface="Poppins Light" panose="00000400000000000000" pitchFamily="2" charset="0"/>
                <a:cs typeface="Poppins Light" panose="00000400000000000000" pitchFamily="2" charset="0"/>
              </a:rPr>
              <a:t>All energy uses in the building</a:t>
            </a:r>
          </a:p>
          <a:p>
            <a:r>
              <a:rPr lang="en-US" sz="2200" b="1" u="sng" dirty="0">
                <a:solidFill>
                  <a:schemeClr val="tx1"/>
                </a:solidFill>
                <a:latin typeface="Poppins Light" panose="00000400000000000000" pitchFamily="2" charset="0"/>
                <a:cs typeface="Poppins Light" panose="00000400000000000000" pitchFamily="2" charset="0"/>
              </a:rPr>
              <a:t>TEDI </a:t>
            </a:r>
            <a:r>
              <a:rPr lang="en-US" sz="2200" dirty="0">
                <a:solidFill>
                  <a:schemeClr val="tx1"/>
                </a:solidFill>
                <a:latin typeface="Poppins Light" panose="00000400000000000000" pitchFamily="2" charset="0"/>
                <a:cs typeface="Poppins Light" panose="00000400000000000000" pitchFamily="2" charset="0"/>
              </a:rPr>
              <a:t>- Thermal Energy Demand Intensity </a:t>
            </a:r>
            <a:r>
              <a:rPr lang="en-US" sz="2200" dirty="0">
                <a:latin typeface="Poppins Light" panose="00000400000000000000" pitchFamily="2" charset="0"/>
                <a:cs typeface="Poppins Light" panose="00000400000000000000" pitchFamily="2" charset="0"/>
              </a:rPr>
              <a:t>	</a:t>
            </a:r>
            <a:r>
              <a:rPr lang="en-US" i="1" dirty="0">
                <a:solidFill>
                  <a:schemeClr val="tx1"/>
                </a:solidFill>
                <a:latin typeface="Poppins Light" panose="00000400000000000000" pitchFamily="2" charset="0"/>
                <a:cs typeface="Poppins Light" panose="00000400000000000000" pitchFamily="2" charset="0"/>
              </a:rPr>
              <a:t>Annual heating load in the building</a:t>
            </a:r>
            <a:endParaRPr lang="en-US" i="1" dirty="0">
              <a:latin typeface="Poppins Light" panose="00000400000000000000" pitchFamily="2" charset="0"/>
              <a:cs typeface="Poppins Light" panose="00000400000000000000" pitchFamily="2" charset="0"/>
            </a:endParaRPr>
          </a:p>
          <a:p>
            <a:r>
              <a:rPr lang="en-US" sz="1800" i="1" dirty="0">
                <a:solidFill>
                  <a:schemeClr val="tx1"/>
                </a:solidFill>
                <a:latin typeface="Poppins Light" panose="00000400000000000000" pitchFamily="2" charset="0"/>
                <a:cs typeface="Poppins Light" panose="00000400000000000000" pitchFamily="2" charset="0"/>
              </a:rPr>
              <a:t>	     Building envelope performance</a:t>
            </a:r>
          </a:p>
          <a:p>
            <a:r>
              <a:rPr lang="en-US" i="1" dirty="0">
                <a:latin typeface="Poppins Light" panose="00000400000000000000" pitchFamily="2" charset="0"/>
                <a:cs typeface="Poppins Light" panose="00000400000000000000" pitchFamily="2" charset="0"/>
              </a:rPr>
              <a:t>	     </a:t>
            </a:r>
            <a:r>
              <a:rPr lang="en-US" sz="1800" i="1" dirty="0">
                <a:solidFill>
                  <a:schemeClr val="tx1"/>
                </a:solidFill>
                <a:latin typeface="Poppins Light" panose="00000400000000000000" pitchFamily="2" charset="0"/>
                <a:cs typeface="Poppins Light" panose="00000400000000000000" pitchFamily="2" charset="0"/>
              </a:rPr>
              <a:t>Ventilation system performance</a:t>
            </a:r>
          </a:p>
          <a:p>
            <a:r>
              <a:rPr lang="en-US" sz="2200" b="1" u="sng" dirty="0">
                <a:solidFill>
                  <a:schemeClr val="tx1"/>
                </a:solidFill>
                <a:latin typeface="Poppins Light" panose="00000400000000000000" pitchFamily="2" charset="0"/>
                <a:cs typeface="Poppins Light" panose="00000400000000000000" pitchFamily="2" charset="0"/>
              </a:rPr>
              <a:t>GHGI</a:t>
            </a:r>
            <a:r>
              <a:rPr lang="en-US" sz="2200" dirty="0">
                <a:solidFill>
                  <a:schemeClr val="tx1"/>
                </a:solidFill>
                <a:latin typeface="Poppins Light" panose="00000400000000000000" pitchFamily="2" charset="0"/>
                <a:cs typeface="Poppins Light" panose="00000400000000000000" pitchFamily="2" charset="0"/>
              </a:rPr>
              <a:t> - Greenhouse Gas Emissions Intensity    	 </a:t>
            </a:r>
            <a:r>
              <a:rPr lang="en-US" sz="2200" dirty="0">
                <a:latin typeface="Poppins Light" panose="00000400000000000000" pitchFamily="2" charset="0"/>
                <a:cs typeface="Poppins Light" panose="00000400000000000000" pitchFamily="2" charset="0"/>
              </a:rPr>
              <a:t>F</a:t>
            </a:r>
            <a:r>
              <a:rPr lang="en-US" sz="2200" dirty="0">
                <a:solidFill>
                  <a:schemeClr val="tx1"/>
                </a:solidFill>
                <a:latin typeface="Poppins Light" panose="00000400000000000000" pitchFamily="2" charset="0"/>
                <a:cs typeface="Poppins Light" panose="00000400000000000000" pitchFamily="2" charset="0"/>
              </a:rPr>
              <a:t>rom operations</a:t>
            </a:r>
          </a:p>
        </p:txBody>
      </p:sp>
      <p:pic>
        <p:nvPicPr>
          <p:cNvPr id="1026" name="Picture 2" descr="Decoding BC's Zero Carbon Step Code 2023 - Edge">
            <a:extLst>
              <a:ext uri="{FF2B5EF4-FFF2-40B4-BE49-F238E27FC236}">
                <a16:creationId xmlns:a16="http://schemas.microsoft.com/office/drawing/2014/main" id="{F8A65ECE-6B46-7D52-EBF0-CDCC852057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2977" y="3988883"/>
            <a:ext cx="4213131" cy="236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263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DA65-EB7C-04DA-898A-9D4C0125E5B0}"/>
              </a:ext>
            </a:extLst>
          </p:cNvPr>
          <p:cNvSpPr>
            <a:spLocks noGrp="1"/>
          </p:cNvSpPr>
          <p:nvPr>
            <p:ph type="title"/>
          </p:nvPr>
        </p:nvSpPr>
        <p:spPr/>
        <p:txBody>
          <a:bodyPr>
            <a:normAutofit/>
          </a:bodyPr>
          <a:lstStyle/>
          <a:p>
            <a:r>
              <a:rPr lang="en-CA" dirty="0"/>
              <a:t>That leaves the question…</a:t>
            </a:r>
          </a:p>
        </p:txBody>
      </p:sp>
      <p:graphicFrame>
        <p:nvGraphicFramePr>
          <p:cNvPr id="5" name="Content Placeholder 4">
            <a:extLst>
              <a:ext uri="{FF2B5EF4-FFF2-40B4-BE49-F238E27FC236}">
                <a16:creationId xmlns:a16="http://schemas.microsoft.com/office/drawing/2014/main" id="{15C9EE19-AA9F-A1AD-1DEF-5FF7EB4277A0}"/>
              </a:ext>
            </a:extLst>
          </p:cNvPr>
          <p:cNvGraphicFramePr>
            <a:graphicFrameLocks noGrp="1"/>
          </p:cNvGraphicFramePr>
          <p:nvPr>
            <p:ph idx="1"/>
            <p:extLst>
              <p:ext uri="{D42A27DB-BD31-4B8C-83A1-F6EECF244321}">
                <p14:modId xmlns:p14="http://schemas.microsoft.com/office/powerpoint/2010/main" val="267951623"/>
              </p:ext>
            </p:extLst>
          </p:nvPr>
        </p:nvGraphicFramePr>
        <p:xfrm>
          <a:off x="6310018" y="1623828"/>
          <a:ext cx="4226847" cy="3610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a:extLst>
              <a:ext uri="{FF2B5EF4-FFF2-40B4-BE49-F238E27FC236}">
                <a16:creationId xmlns:a16="http://schemas.microsoft.com/office/drawing/2014/main" id="{D3821721-7A9D-DB24-259C-1840CED09EC3}"/>
              </a:ext>
            </a:extLst>
          </p:cNvPr>
          <p:cNvSpPr>
            <a:spLocks noGrp="1"/>
          </p:cNvSpPr>
          <p:nvPr>
            <p:ph type="body" sz="half" idx="2"/>
          </p:nvPr>
        </p:nvSpPr>
        <p:spPr/>
        <p:txBody>
          <a:bodyPr/>
          <a:lstStyle/>
          <a:p>
            <a:endParaRPr lang="en-CA" dirty="0"/>
          </a:p>
        </p:txBody>
      </p:sp>
    </p:spTree>
    <p:extLst>
      <p:ext uri="{BB962C8B-B14F-4D97-AF65-F5344CB8AC3E}">
        <p14:creationId xmlns:p14="http://schemas.microsoft.com/office/powerpoint/2010/main" val="2863734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508F-55EA-382C-5DCB-90E9B3DB873E}"/>
              </a:ext>
            </a:extLst>
          </p:cNvPr>
          <p:cNvSpPr>
            <a:spLocks noGrp="1"/>
          </p:cNvSpPr>
          <p:nvPr>
            <p:ph type="title"/>
          </p:nvPr>
        </p:nvSpPr>
        <p:spPr/>
        <p:txBody>
          <a:bodyPr/>
          <a:lstStyle/>
          <a:p>
            <a:r>
              <a:rPr lang="en-CA" dirty="0"/>
              <a:t>Whole Building </a:t>
            </a:r>
            <a:br>
              <a:rPr lang="en-CA" dirty="0"/>
            </a:br>
            <a:r>
              <a:rPr lang="en-CA" dirty="0"/>
              <a:t>Air Tightness</a:t>
            </a:r>
          </a:p>
        </p:txBody>
      </p:sp>
      <p:sp>
        <p:nvSpPr>
          <p:cNvPr id="3" name="Text Placeholder 2">
            <a:extLst>
              <a:ext uri="{FF2B5EF4-FFF2-40B4-BE49-F238E27FC236}">
                <a16:creationId xmlns:a16="http://schemas.microsoft.com/office/drawing/2014/main" id="{5E35C079-0EC8-F812-4C01-6F20B35A169C}"/>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928885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4D4A8-D000-A2B0-9831-EDB13792D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524118-D1C2-642B-A63A-1FC8D7DEE397}"/>
              </a:ext>
            </a:extLst>
          </p:cNvPr>
          <p:cNvSpPr>
            <a:spLocks noGrp="1"/>
          </p:cNvSpPr>
          <p:nvPr>
            <p:ph type="title"/>
          </p:nvPr>
        </p:nvSpPr>
        <p:spPr>
          <a:xfrm>
            <a:off x="210872" y="307775"/>
            <a:ext cx="9135147" cy="682998"/>
          </a:xfrm>
        </p:spPr>
        <p:txBody>
          <a:bodyPr>
            <a:normAutofit/>
          </a:bodyPr>
          <a:lstStyle/>
          <a:p>
            <a:r>
              <a:rPr lang="en-CA" dirty="0"/>
              <a:t>Building air tightness</a:t>
            </a:r>
          </a:p>
        </p:txBody>
      </p:sp>
      <p:sp>
        <p:nvSpPr>
          <p:cNvPr id="3" name="Footer Placeholder 2">
            <a:extLst>
              <a:ext uri="{FF2B5EF4-FFF2-40B4-BE49-F238E27FC236}">
                <a16:creationId xmlns:a16="http://schemas.microsoft.com/office/drawing/2014/main" id="{1E6562D4-20A2-EA0C-AC5A-AD33417279CD}"/>
              </a:ext>
            </a:extLst>
          </p:cNvPr>
          <p:cNvSpPr>
            <a:spLocks noGrp="1"/>
          </p:cNvSpPr>
          <p:nvPr>
            <p:ph type="ftr" sz="quarter" idx="11"/>
          </p:nvPr>
        </p:nvSpPr>
        <p:spPr/>
        <p:txBody>
          <a:bodyPr/>
          <a:lstStyle/>
          <a:p>
            <a:r>
              <a:rPr lang="en-US" dirty="0"/>
              <a:t>Image source:</a:t>
            </a:r>
          </a:p>
        </p:txBody>
      </p:sp>
      <p:grpSp>
        <p:nvGrpSpPr>
          <p:cNvPr id="36" name="Group 35">
            <a:extLst>
              <a:ext uri="{FF2B5EF4-FFF2-40B4-BE49-F238E27FC236}">
                <a16:creationId xmlns:a16="http://schemas.microsoft.com/office/drawing/2014/main" id="{24CD9AF3-34E1-4919-6570-EE6F25912A4B}"/>
              </a:ext>
            </a:extLst>
          </p:cNvPr>
          <p:cNvGrpSpPr/>
          <p:nvPr/>
        </p:nvGrpSpPr>
        <p:grpSpPr>
          <a:xfrm>
            <a:off x="6167454" y="983076"/>
            <a:ext cx="4806163" cy="4808067"/>
            <a:chOff x="3581017" y="1322709"/>
            <a:chExt cx="4806163" cy="4808067"/>
          </a:xfrm>
        </p:grpSpPr>
        <p:grpSp>
          <p:nvGrpSpPr>
            <p:cNvPr id="30" name="Group 29">
              <a:extLst>
                <a:ext uri="{FF2B5EF4-FFF2-40B4-BE49-F238E27FC236}">
                  <a16:creationId xmlns:a16="http://schemas.microsoft.com/office/drawing/2014/main" id="{9A5F9660-733D-35A2-54DA-ADD8F35685AF}"/>
                </a:ext>
              </a:extLst>
            </p:cNvPr>
            <p:cNvGrpSpPr/>
            <p:nvPr/>
          </p:nvGrpSpPr>
          <p:grpSpPr>
            <a:xfrm>
              <a:off x="3581017" y="1322709"/>
              <a:ext cx="4806163" cy="4808067"/>
              <a:chOff x="3581017" y="1322709"/>
              <a:chExt cx="4806163" cy="4808067"/>
            </a:xfrm>
          </p:grpSpPr>
          <p:grpSp>
            <p:nvGrpSpPr>
              <p:cNvPr id="6" name="Group 5">
                <a:extLst>
                  <a:ext uri="{FF2B5EF4-FFF2-40B4-BE49-F238E27FC236}">
                    <a16:creationId xmlns:a16="http://schemas.microsoft.com/office/drawing/2014/main" id="{AAAABB33-A8EC-3CE2-634A-5FF74E183DB8}"/>
                  </a:ext>
                </a:extLst>
              </p:cNvPr>
              <p:cNvGrpSpPr/>
              <p:nvPr/>
            </p:nvGrpSpPr>
            <p:grpSpPr>
              <a:xfrm>
                <a:off x="3581017" y="1322709"/>
                <a:ext cx="4758877" cy="4808067"/>
                <a:chOff x="6538140" y="818559"/>
                <a:chExt cx="4758877" cy="4808067"/>
              </a:xfrm>
            </p:grpSpPr>
            <p:sp>
              <p:nvSpPr>
                <p:cNvPr id="7" name="TextBox 6">
                  <a:extLst>
                    <a:ext uri="{FF2B5EF4-FFF2-40B4-BE49-F238E27FC236}">
                      <a16:creationId xmlns:a16="http://schemas.microsoft.com/office/drawing/2014/main" id="{BB21DBFB-80BB-4614-E8C3-B01324D759EA}"/>
                    </a:ext>
                  </a:extLst>
                </p:cNvPr>
                <p:cNvSpPr txBox="1"/>
                <p:nvPr/>
              </p:nvSpPr>
              <p:spPr>
                <a:xfrm>
                  <a:off x="6538140" y="2966481"/>
                  <a:ext cx="224695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1980’s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Poppins Light" panose="00000400000000000000" pitchFamily="2" charset="0"/>
                      <a:cs typeface="Poppins Light" panose="00000400000000000000" pitchFamily="2" charset="0"/>
                    </a:rPr>
                    <a:t>R2000 home start being built</a:t>
                  </a:r>
                </a:p>
              </p:txBody>
            </p:sp>
            <p:grpSp>
              <p:nvGrpSpPr>
                <p:cNvPr id="8" name="Group 7">
                  <a:extLst>
                    <a:ext uri="{FF2B5EF4-FFF2-40B4-BE49-F238E27FC236}">
                      <a16:creationId xmlns:a16="http://schemas.microsoft.com/office/drawing/2014/main" id="{E0DFEE36-F8FC-EC5A-0A57-EB84CA75C192}"/>
                    </a:ext>
                  </a:extLst>
                </p:cNvPr>
                <p:cNvGrpSpPr/>
                <p:nvPr/>
              </p:nvGrpSpPr>
              <p:grpSpPr>
                <a:xfrm>
                  <a:off x="8040903" y="818559"/>
                  <a:ext cx="3256114" cy="4808067"/>
                  <a:chOff x="8040903" y="818559"/>
                  <a:chExt cx="3256114" cy="4808067"/>
                </a:xfrm>
              </p:grpSpPr>
              <p:sp>
                <p:nvSpPr>
                  <p:cNvPr id="9" name="Flowchart: Terminator 8">
                    <a:extLst>
                      <a:ext uri="{FF2B5EF4-FFF2-40B4-BE49-F238E27FC236}">
                        <a16:creationId xmlns:a16="http://schemas.microsoft.com/office/drawing/2014/main" id="{8374A809-694B-432A-76CE-21B5C2808BA6}"/>
                      </a:ext>
                    </a:extLst>
                  </p:cNvPr>
                  <p:cNvSpPr/>
                  <p:nvPr/>
                </p:nvSpPr>
                <p:spPr>
                  <a:xfrm>
                    <a:off x="8040903" y="818559"/>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1950</a:t>
                    </a:r>
                  </a:p>
                </p:txBody>
              </p:sp>
              <p:sp>
                <p:nvSpPr>
                  <p:cNvPr id="10" name="Flowchart: Terminator 9">
                    <a:extLst>
                      <a:ext uri="{FF2B5EF4-FFF2-40B4-BE49-F238E27FC236}">
                        <a16:creationId xmlns:a16="http://schemas.microsoft.com/office/drawing/2014/main" id="{47F0995A-FC5A-784D-27DC-BC598F1709E5}"/>
                      </a:ext>
                    </a:extLst>
                  </p:cNvPr>
                  <p:cNvSpPr/>
                  <p:nvPr/>
                </p:nvSpPr>
                <p:spPr>
                  <a:xfrm>
                    <a:off x="9151777" y="1534533"/>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1960</a:t>
                    </a:r>
                  </a:p>
                </p:txBody>
              </p:sp>
              <p:sp>
                <p:nvSpPr>
                  <p:cNvPr id="11" name="Flowchart: Terminator 10">
                    <a:extLst>
                      <a:ext uri="{FF2B5EF4-FFF2-40B4-BE49-F238E27FC236}">
                        <a16:creationId xmlns:a16="http://schemas.microsoft.com/office/drawing/2014/main" id="{1421A98F-545F-2C14-2877-9C0396729AC6}"/>
                      </a:ext>
                    </a:extLst>
                  </p:cNvPr>
                  <p:cNvSpPr/>
                  <p:nvPr/>
                </p:nvSpPr>
                <p:spPr>
                  <a:xfrm>
                    <a:off x="8040903" y="2250507"/>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1970</a:t>
                    </a:r>
                  </a:p>
                </p:txBody>
              </p:sp>
              <p:sp>
                <p:nvSpPr>
                  <p:cNvPr id="12" name="Flowchart: Terminator 11">
                    <a:extLst>
                      <a:ext uri="{FF2B5EF4-FFF2-40B4-BE49-F238E27FC236}">
                        <a16:creationId xmlns:a16="http://schemas.microsoft.com/office/drawing/2014/main" id="{0A4966A9-D270-7FE1-FAF3-67596A9FB97A}"/>
                      </a:ext>
                    </a:extLst>
                  </p:cNvPr>
                  <p:cNvSpPr/>
                  <p:nvPr/>
                </p:nvSpPr>
                <p:spPr>
                  <a:xfrm>
                    <a:off x="9151777" y="2966481"/>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1980</a:t>
                    </a:r>
                  </a:p>
                </p:txBody>
              </p:sp>
              <p:sp>
                <p:nvSpPr>
                  <p:cNvPr id="13" name="Flowchart: Terminator 12">
                    <a:extLst>
                      <a:ext uri="{FF2B5EF4-FFF2-40B4-BE49-F238E27FC236}">
                        <a16:creationId xmlns:a16="http://schemas.microsoft.com/office/drawing/2014/main" id="{27F611E9-03C2-A088-E7DB-7459656B612D}"/>
                      </a:ext>
                    </a:extLst>
                  </p:cNvPr>
                  <p:cNvSpPr/>
                  <p:nvPr/>
                </p:nvSpPr>
                <p:spPr>
                  <a:xfrm>
                    <a:off x="8043535" y="3689261"/>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1990</a:t>
                    </a:r>
                  </a:p>
                </p:txBody>
              </p:sp>
              <p:grpSp>
                <p:nvGrpSpPr>
                  <p:cNvPr id="14" name="Group 13">
                    <a:extLst>
                      <a:ext uri="{FF2B5EF4-FFF2-40B4-BE49-F238E27FC236}">
                        <a16:creationId xmlns:a16="http://schemas.microsoft.com/office/drawing/2014/main" id="{DF33D7DE-380D-3043-A1E4-516EC5E52051}"/>
                      </a:ext>
                    </a:extLst>
                  </p:cNvPr>
                  <p:cNvGrpSpPr/>
                  <p:nvPr/>
                </p:nvGrpSpPr>
                <p:grpSpPr>
                  <a:xfrm>
                    <a:off x="8878547" y="881000"/>
                    <a:ext cx="118633" cy="4403844"/>
                    <a:chOff x="5747535" y="1610994"/>
                    <a:chExt cx="118633" cy="4403844"/>
                  </a:xfrm>
                </p:grpSpPr>
                <p:cxnSp>
                  <p:nvCxnSpPr>
                    <p:cNvPr id="20" name="Straight Connector 19">
                      <a:extLst>
                        <a:ext uri="{FF2B5EF4-FFF2-40B4-BE49-F238E27FC236}">
                          <a16:creationId xmlns:a16="http://schemas.microsoft.com/office/drawing/2014/main" id="{436BBC1F-FD37-9B26-6971-DF64E0902CAC}"/>
                        </a:ext>
                      </a:extLst>
                    </p:cNvPr>
                    <p:cNvCxnSpPr>
                      <a:cxnSpLocks/>
                      <a:endCxn id="28" idx="0"/>
                    </p:cNvCxnSpPr>
                    <p:nvPr/>
                  </p:nvCxnSpPr>
                  <p:spPr>
                    <a:xfrm>
                      <a:off x="5808251" y="1610994"/>
                      <a:ext cx="3917" cy="4295844"/>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1" name="Flowchart: Connector 20">
                      <a:extLst>
                        <a:ext uri="{FF2B5EF4-FFF2-40B4-BE49-F238E27FC236}">
                          <a16:creationId xmlns:a16="http://schemas.microsoft.com/office/drawing/2014/main" id="{04B31B5D-BA98-575E-B3B6-FCBD48DB7A7F}"/>
                        </a:ext>
                      </a:extLst>
                    </p:cNvPr>
                    <p:cNvSpPr>
                      <a:spLocks noChangeAspect="1"/>
                    </p:cNvSpPr>
                    <p:nvPr/>
                  </p:nvSpPr>
                  <p:spPr>
                    <a:xfrm>
                      <a:off x="5754251" y="1610994"/>
                      <a:ext cx="108000" cy="108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Flowchart: Connector 21">
                      <a:extLst>
                        <a:ext uri="{FF2B5EF4-FFF2-40B4-BE49-F238E27FC236}">
                          <a16:creationId xmlns:a16="http://schemas.microsoft.com/office/drawing/2014/main" id="{6FBA9983-C94B-EA76-C376-B10753A8386C}"/>
                        </a:ext>
                      </a:extLst>
                    </p:cNvPr>
                    <p:cNvSpPr>
                      <a:spLocks noChangeAspect="1"/>
                    </p:cNvSpPr>
                    <p:nvPr/>
                  </p:nvSpPr>
                  <p:spPr>
                    <a:xfrm>
                      <a:off x="5754251" y="2326968"/>
                      <a:ext cx="108000" cy="108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Flowchart: Connector 22">
                      <a:extLst>
                        <a:ext uri="{FF2B5EF4-FFF2-40B4-BE49-F238E27FC236}">
                          <a16:creationId xmlns:a16="http://schemas.microsoft.com/office/drawing/2014/main" id="{1D897272-A398-E134-0148-063FE4CB4303}"/>
                        </a:ext>
                      </a:extLst>
                    </p:cNvPr>
                    <p:cNvSpPr>
                      <a:spLocks noChangeAspect="1"/>
                    </p:cNvSpPr>
                    <p:nvPr/>
                  </p:nvSpPr>
                  <p:spPr>
                    <a:xfrm>
                      <a:off x="5754251" y="3042942"/>
                      <a:ext cx="108000" cy="108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Flowchart: Connector 23">
                      <a:extLst>
                        <a:ext uri="{FF2B5EF4-FFF2-40B4-BE49-F238E27FC236}">
                          <a16:creationId xmlns:a16="http://schemas.microsoft.com/office/drawing/2014/main" id="{BD580331-15D4-FAD8-01BA-BBBC5C04DB0A}"/>
                        </a:ext>
                      </a:extLst>
                    </p:cNvPr>
                    <p:cNvSpPr>
                      <a:spLocks noChangeAspect="1"/>
                    </p:cNvSpPr>
                    <p:nvPr/>
                  </p:nvSpPr>
                  <p:spPr>
                    <a:xfrm>
                      <a:off x="5754251" y="3758916"/>
                      <a:ext cx="108000" cy="108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Flowchart: Connector 24">
                      <a:extLst>
                        <a:ext uri="{FF2B5EF4-FFF2-40B4-BE49-F238E27FC236}">
                          <a16:creationId xmlns:a16="http://schemas.microsoft.com/office/drawing/2014/main" id="{B827CEEB-066E-47C5-3AFF-BBC9EB8C2B6E}"/>
                        </a:ext>
                      </a:extLst>
                    </p:cNvPr>
                    <p:cNvSpPr>
                      <a:spLocks noChangeAspect="1"/>
                    </p:cNvSpPr>
                    <p:nvPr/>
                  </p:nvSpPr>
                  <p:spPr>
                    <a:xfrm>
                      <a:off x="5751452" y="4474890"/>
                      <a:ext cx="108000" cy="108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6" name="Group 25">
                      <a:extLst>
                        <a:ext uri="{FF2B5EF4-FFF2-40B4-BE49-F238E27FC236}">
                          <a16:creationId xmlns:a16="http://schemas.microsoft.com/office/drawing/2014/main" id="{91889602-DFBD-68F0-39D9-4DBF16957112}"/>
                        </a:ext>
                      </a:extLst>
                    </p:cNvPr>
                    <p:cNvGrpSpPr/>
                    <p:nvPr/>
                  </p:nvGrpSpPr>
                  <p:grpSpPr>
                    <a:xfrm>
                      <a:off x="5747535" y="5190864"/>
                      <a:ext cx="118633" cy="823974"/>
                      <a:chOff x="5554955" y="2680237"/>
                      <a:chExt cx="118633" cy="823974"/>
                    </a:xfrm>
                    <a:solidFill>
                      <a:schemeClr val="accent2"/>
                    </a:solidFill>
                  </p:grpSpPr>
                  <p:sp>
                    <p:nvSpPr>
                      <p:cNvPr id="27" name="Flowchart: Connector 26">
                        <a:extLst>
                          <a:ext uri="{FF2B5EF4-FFF2-40B4-BE49-F238E27FC236}">
                            <a16:creationId xmlns:a16="http://schemas.microsoft.com/office/drawing/2014/main" id="{4F6FF6E8-DC2C-2305-026A-97AAA9FF80CB}"/>
                          </a:ext>
                        </a:extLst>
                      </p:cNvPr>
                      <p:cNvSpPr>
                        <a:spLocks noChangeAspect="1"/>
                      </p:cNvSpPr>
                      <p:nvPr/>
                    </p:nvSpPr>
                    <p:spPr>
                      <a:xfrm>
                        <a:off x="5554955" y="2680237"/>
                        <a:ext cx="108000" cy="108000"/>
                      </a:xfrm>
                      <a:prstGeom prst="flowChartConnector">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Flowchart: Connector 27">
                        <a:extLst>
                          <a:ext uri="{FF2B5EF4-FFF2-40B4-BE49-F238E27FC236}">
                            <a16:creationId xmlns:a16="http://schemas.microsoft.com/office/drawing/2014/main" id="{85DA4BCB-5BCE-74E4-B7C6-1B51C99C5ECB}"/>
                          </a:ext>
                        </a:extLst>
                      </p:cNvPr>
                      <p:cNvSpPr>
                        <a:spLocks noChangeAspect="1"/>
                      </p:cNvSpPr>
                      <p:nvPr/>
                    </p:nvSpPr>
                    <p:spPr>
                      <a:xfrm>
                        <a:off x="5565588" y="3396211"/>
                        <a:ext cx="108000" cy="108000"/>
                      </a:xfrm>
                      <a:prstGeom prst="flowChartConnector">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15" name="Flowchart: Terminator 14">
                    <a:extLst>
                      <a:ext uri="{FF2B5EF4-FFF2-40B4-BE49-F238E27FC236}">
                        <a16:creationId xmlns:a16="http://schemas.microsoft.com/office/drawing/2014/main" id="{9C0096B6-A82E-FA76-6B06-1BA6982F652E}"/>
                      </a:ext>
                    </a:extLst>
                  </p:cNvPr>
                  <p:cNvSpPr/>
                  <p:nvPr/>
                </p:nvSpPr>
                <p:spPr>
                  <a:xfrm>
                    <a:off x="9151777" y="4398429"/>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2000</a:t>
                    </a:r>
                  </a:p>
                </p:txBody>
              </p:sp>
              <p:sp>
                <p:nvSpPr>
                  <p:cNvPr id="16" name="Flowchart: Terminator 15">
                    <a:extLst>
                      <a:ext uri="{FF2B5EF4-FFF2-40B4-BE49-F238E27FC236}">
                        <a16:creationId xmlns:a16="http://schemas.microsoft.com/office/drawing/2014/main" id="{84DF9BE8-44BF-1E29-6C4D-D7298D683C4D}"/>
                      </a:ext>
                    </a:extLst>
                  </p:cNvPr>
                  <p:cNvSpPr/>
                  <p:nvPr/>
                </p:nvSpPr>
                <p:spPr>
                  <a:xfrm>
                    <a:off x="8040903" y="5114403"/>
                    <a:ext cx="697276" cy="225269"/>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2010</a:t>
                    </a:r>
                  </a:p>
                </p:txBody>
              </p:sp>
              <p:sp>
                <p:nvSpPr>
                  <p:cNvPr id="18" name="TextBox 17">
                    <a:extLst>
                      <a:ext uri="{FF2B5EF4-FFF2-40B4-BE49-F238E27FC236}">
                        <a16:creationId xmlns:a16="http://schemas.microsoft.com/office/drawing/2014/main" id="{FD035624-947A-F7BF-3AED-9E614657FAB6}"/>
                      </a:ext>
                    </a:extLst>
                  </p:cNvPr>
                  <p:cNvSpPr txBox="1"/>
                  <p:nvPr/>
                </p:nvSpPr>
                <p:spPr>
                  <a:xfrm>
                    <a:off x="9043346" y="2254661"/>
                    <a:ext cx="224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1970’s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Poppins Light" panose="00000400000000000000" pitchFamily="2" charset="0"/>
                        <a:cs typeface="Poppins Light" panose="00000400000000000000" pitchFamily="2" charset="0"/>
                      </a:rPr>
                      <a:t>The Oil Crisis of 1973 led to more efficient homes, including air leakage testing</a:t>
                    </a:r>
                  </a:p>
                </p:txBody>
              </p:sp>
              <p:sp>
                <p:nvSpPr>
                  <p:cNvPr id="19" name="TextBox 18">
                    <a:extLst>
                      <a:ext uri="{FF2B5EF4-FFF2-40B4-BE49-F238E27FC236}">
                        <a16:creationId xmlns:a16="http://schemas.microsoft.com/office/drawing/2014/main" id="{D65A4129-EA12-2328-4DAF-A82B4EA154F5}"/>
                      </a:ext>
                    </a:extLst>
                  </p:cNvPr>
                  <p:cNvSpPr txBox="1"/>
                  <p:nvPr/>
                </p:nvSpPr>
                <p:spPr>
                  <a:xfrm>
                    <a:off x="9050060" y="5118795"/>
                    <a:ext cx="224695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dirty="0">
                        <a:solidFill>
                          <a:srgbClr val="000000"/>
                        </a:solidFill>
                        <a:latin typeface="Poppins SemiBold" panose="00000700000000000000" pitchFamily="2" charset="0"/>
                        <a:cs typeface="Poppins SemiBold" panose="00000700000000000000" pitchFamily="2" charset="0"/>
                      </a:rPr>
                      <a:t>2010</a:t>
                    </a:r>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Poppins Light" panose="00000400000000000000" pitchFamily="2" charset="0"/>
                        <a:cs typeface="Poppins Light" panose="00000400000000000000" pitchFamily="2" charset="0"/>
                      </a:rPr>
                      <a:t>New code requiring whole building air tightness testing </a:t>
                    </a:r>
                  </a:p>
                </p:txBody>
              </p:sp>
            </p:grpSp>
          </p:grpSp>
          <p:sp>
            <p:nvSpPr>
              <p:cNvPr id="29" name="TextBox 28">
                <a:extLst>
                  <a:ext uri="{FF2B5EF4-FFF2-40B4-BE49-F238E27FC236}">
                    <a16:creationId xmlns:a16="http://schemas.microsoft.com/office/drawing/2014/main" id="{310B1BD9-18CA-1401-A89D-7CD7EA33F139}"/>
                  </a:ext>
                </a:extLst>
              </p:cNvPr>
              <p:cNvSpPr txBox="1"/>
              <p:nvPr/>
            </p:nvSpPr>
            <p:spPr>
              <a:xfrm>
                <a:off x="6140223" y="3879714"/>
                <a:ext cx="224695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1986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Poppins Light" panose="00000400000000000000" pitchFamily="2" charset="0"/>
                    <a:cs typeface="Poppins Light" panose="00000400000000000000" pitchFamily="2" charset="0"/>
                  </a:rPr>
                  <a:t>First north American </a:t>
                </a:r>
                <a:br>
                  <a:rPr lang="en-US" sz="900" dirty="0">
                    <a:solidFill>
                      <a:srgbClr val="000000"/>
                    </a:solidFill>
                    <a:latin typeface="Poppins Light" panose="00000400000000000000" pitchFamily="2" charset="0"/>
                    <a:cs typeface="Poppins Light" panose="00000400000000000000" pitchFamily="2" charset="0"/>
                  </a:rPr>
                </a:br>
                <a:r>
                  <a:rPr lang="en-US" sz="900" dirty="0">
                    <a:solidFill>
                      <a:srgbClr val="000000"/>
                    </a:solidFill>
                    <a:latin typeface="Poppins Light" panose="00000400000000000000" pitchFamily="2" charset="0"/>
                    <a:cs typeface="Poppins Light" panose="00000400000000000000" pitchFamily="2" charset="0"/>
                  </a:rPr>
                  <a:t>Code adoption</a:t>
                </a:r>
              </a:p>
            </p:txBody>
          </p:sp>
        </p:grpSp>
        <p:sp>
          <p:nvSpPr>
            <p:cNvPr id="33" name="TextBox 32">
              <a:extLst>
                <a:ext uri="{FF2B5EF4-FFF2-40B4-BE49-F238E27FC236}">
                  <a16:creationId xmlns:a16="http://schemas.microsoft.com/office/drawing/2014/main" id="{D157EA82-1710-DC30-06B7-74E961414FCD}"/>
                </a:ext>
              </a:extLst>
            </p:cNvPr>
            <p:cNvSpPr txBox="1"/>
            <p:nvPr/>
          </p:nvSpPr>
          <p:spPr>
            <a:xfrm>
              <a:off x="3581017" y="4799457"/>
              <a:ext cx="224695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1990-2000’s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Poppins Light" panose="00000400000000000000" pitchFamily="2" charset="0"/>
                  <a:cs typeface="Poppins Light" panose="00000400000000000000" pitchFamily="2" charset="0"/>
                </a:rPr>
                <a:t>Status quo</a:t>
              </a:r>
            </a:p>
          </p:txBody>
        </p:sp>
      </p:grpSp>
      <p:pic>
        <p:nvPicPr>
          <p:cNvPr id="1026" name="Picture 2">
            <a:extLst>
              <a:ext uri="{FF2B5EF4-FFF2-40B4-BE49-F238E27FC236}">
                <a16:creationId xmlns:a16="http://schemas.microsoft.com/office/drawing/2014/main" id="{8008DC15-5436-A043-5AC1-C8C0CDB8B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36822" y="1510176"/>
            <a:ext cx="5287693" cy="41508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C07C436-E329-F999-AB8E-1FC021EA41FB}"/>
              </a:ext>
            </a:extLst>
          </p:cNvPr>
          <p:cNvSpPr txBox="1"/>
          <p:nvPr/>
        </p:nvSpPr>
        <p:spPr>
          <a:xfrm flipH="1">
            <a:off x="636821" y="5671420"/>
            <a:ext cx="2989516" cy="276999"/>
          </a:xfrm>
          <a:prstGeom prst="rect">
            <a:avLst/>
          </a:prstGeom>
          <a:noFill/>
        </p:spPr>
        <p:txBody>
          <a:bodyPr wrap="square" rtlCol="0">
            <a:spAutoFit/>
          </a:bodyPr>
          <a:lstStyle/>
          <a:p>
            <a:r>
              <a:rPr lang="en-CA" sz="1200" i="1" dirty="0"/>
              <a:t>Image : Saskatchewan Research Council</a:t>
            </a:r>
          </a:p>
        </p:txBody>
      </p:sp>
    </p:spTree>
    <p:extLst>
      <p:ext uri="{BB962C8B-B14F-4D97-AF65-F5344CB8AC3E}">
        <p14:creationId xmlns:p14="http://schemas.microsoft.com/office/powerpoint/2010/main" val="557164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4D14E-012D-72D4-40C2-21C1B310F4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4D479-B142-5187-1D71-984C8680F15E}"/>
              </a:ext>
            </a:extLst>
          </p:cNvPr>
          <p:cNvSpPr>
            <a:spLocks noGrp="1"/>
          </p:cNvSpPr>
          <p:nvPr>
            <p:ph type="title"/>
          </p:nvPr>
        </p:nvSpPr>
        <p:spPr>
          <a:xfrm>
            <a:off x="210872" y="307775"/>
            <a:ext cx="10793826" cy="682998"/>
          </a:xfrm>
        </p:spPr>
        <p:txBody>
          <a:bodyPr>
            <a:normAutofit/>
          </a:bodyPr>
          <a:lstStyle/>
          <a:p>
            <a:r>
              <a:rPr lang="en-CA" dirty="0"/>
              <a:t>The Saskatchewan Conservation House</a:t>
            </a:r>
          </a:p>
        </p:txBody>
      </p:sp>
      <p:sp>
        <p:nvSpPr>
          <p:cNvPr id="4" name="Footer Placeholder 3">
            <a:extLst>
              <a:ext uri="{FF2B5EF4-FFF2-40B4-BE49-F238E27FC236}">
                <a16:creationId xmlns:a16="http://schemas.microsoft.com/office/drawing/2014/main" id="{0023E3B2-7B5E-D9C8-B069-1D6F7243747B}"/>
              </a:ext>
            </a:extLst>
          </p:cNvPr>
          <p:cNvSpPr>
            <a:spLocks noGrp="1"/>
          </p:cNvSpPr>
          <p:nvPr>
            <p:ph type="ftr" sz="quarter" idx="11"/>
          </p:nvPr>
        </p:nvSpPr>
        <p:spPr/>
        <p:txBody>
          <a:bodyPr/>
          <a:lstStyle/>
          <a:p>
            <a:r>
              <a:rPr lang="en-US" dirty="0"/>
              <a:t>Source: Canadian contractor-Towards the Passive House: A short history of energy-efficient housing in Canada (5-part series)  </a:t>
            </a:r>
          </a:p>
        </p:txBody>
      </p:sp>
      <p:grpSp>
        <p:nvGrpSpPr>
          <p:cNvPr id="6" name="Group 5">
            <a:extLst>
              <a:ext uri="{FF2B5EF4-FFF2-40B4-BE49-F238E27FC236}">
                <a16:creationId xmlns:a16="http://schemas.microsoft.com/office/drawing/2014/main" id="{DBD44B28-E157-C13D-9C6A-62426B9EDA3A}"/>
              </a:ext>
            </a:extLst>
          </p:cNvPr>
          <p:cNvGrpSpPr/>
          <p:nvPr/>
        </p:nvGrpSpPr>
        <p:grpSpPr>
          <a:xfrm>
            <a:off x="5466252" y="2826466"/>
            <a:ext cx="6299810" cy="2260037"/>
            <a:chOff x="1458077" y="3311019"/>
            <a:chExt cx="6299810" cy="2260037"/>
          </a:xfrm>
        </p:grpSpPr>
        <p:sp>
          <p:nvSpPr>
            <p:cNvPr id="12" name="TextBox 11">
              <a:extLst>
                <a:ext uri="{FF2B5EF4-FFF2-40B4-BE49-F238E27FC236}">
                  <a16:creationId xmlns:a16="http://schemas.microsoft.com/office/drawing/2014/main" id="{BF2330BF-521C-27EC-0754-C3163CA39625}"/>
                </a:ext>
              </a:extLst>
            </p:cNvPr>
            <p:cNvSpPr txBox="1"/>
            <p:nvPr/>
          </p:nvSpPr>
          <p:spPr>
            <a:xfrm>
              <a:off x="2509283" y="3311019"/>
              <a:ext cx="5237970" cy="523220"/>
            </a:xfrm>
            <a:prstGeom prst="rect">
              <a:avLst/>
            </a:prstGeom>
            <a:noFill/>
          </p:spPr>
          <p:txBody>
            <a:bodyPr wrap="square" rtlCol="0">
              <a:spAutoFit/>
            </a:bodyPr>
            <a:lstStyle/>
            <a:p>
              <a:r>
                <a:rPr lang="en-US" sz="1400" dirty="0">
                  <a:latin typeface="Poppins Light" panose="00000400000000000000" pitchFamily="2" charset="0"/>
                  <a:cs typeface="Poppins Light" panose="00000400000000000000" pitchFamily="2" charset="0"/>
                </a:rPr>
                <a:t>Finding a way to measure where the leakages of energy happen in houses.</a:t>
              </a:r>
            </a:p>
          </p:txBody>
        </p:sp>
        <p:sp>
          <p:nvSpPr>
            <p:cNvPr id="13" name="TextBox 12">
              <a:extLst>
                <a:ext uri="{FF2B5EF4-FFF2-40B4-BE49-F238E27FC236}">
                  <a16:creationId xmlns:a16="http://schemas.microsoft.com/office/drawing/2014/main" id="{50239715-EDF1-9D3B-1365-17B0E6BB1618}"/>
                </a:ext>
              </a:extLst>
            </p:cNvPr>
            <p:cNvSpPr txBox="1"/>
            <p:nvPr/>
          </p:nvSpPr>
          <p:spPr>
            <a:xfrm>
              <a:off x="2509282" y="3877559"/>
              <a:ext cx="5096204" cy="523220"/>
            </a:xfrm>
            <a:prstGeom prst="rect">
              <a:avLst/>
            </a:prstGeom>
            <a:noFill/>
          </p:spPr>
          <p:txBody>
            <a:bodyPr wrap="square" rtlCol="0">
              <a:spAutoFit/>
            </a:bodyPr>
            <a:lstStyle/>
            <a:p>
              <a:r>
                <a:rPr lang="en-US" sz="1400" dirty="0">
                  <a:latin typeface="Poppins Light" panose="00000400000000000000" pitchFamily="2" charset="0"/>
                  <a:cs typeface="Poppins Light" panose="00000400000000000000" pitchFamily="2" charset="0"/>
                </a:rPr>
                <a:t>Finding a way to minimize the waste of energy (and the building of the Saskatchewan Conservation House).</a:t>
              </a:r>
            </a:p>
          </p:txBody>
        </p:sp>
        <p:sp>
          <p:nvSpPr>
            <p:cNvPr id="15" name="TextBox 14">
              <a:extLst>
                <a:ext uri="{FF2B5EF4-FFF2-40B4-BE49-F238E27FC236}">
                  <a16:creationId xmlns:a16="http://schemas.microsoft.com/office/drawing/2014/main" id="{73842DF2-B846-4DF0-CB8E-A58CA6EA5FAC}"/>
                </a:ext>
              </a:extLst>
            </p:cNvPr>
            <p:cNvSpPr txBox="1"/>
            <p:nvPr/>
          </p:nvSpPr>
          <p:spPr>
            <a:xfrm>
              <a:off x="2519916" y="4458289"/>
              <a:ext cx="5096205" cy="523220"/>
            </a:xfrm>
            <a:prstGeom prst="rect">
              <a:avLst/>
            </a:prstGeom>
            <a:noFill/>
          </p:spPr>
          <p:txBody>
            <a:bodyPr wrap="square" rtlCol="0">
              <a:spAutoFit/>
            </a:bodyPr>
            <a:lstStyle/>
            <a:p>
              <a:r>
                <a:rPr lang="en-US" sz="1400" dirty="0">
                  <a:latin typeface="Poppins Light" panose="00000400000000000000" pitchFamily="2" charset="0"/>
                  <a:cs typeface="Poppins Light" panose="00000400000000000000" pitchFamily="2" charset="0"/>
                </a:rPr>
                <a:t>Going out and teaching others how to build and retrofit houses to an acceptable energy standard.</a:t>
              </a:r>
            </a:p>
          </p:txBody>
        </p:sp>
        <p:grpSp>
          <p:nvGrpSpPr>
            <p:cNvPr id="5" name="Group 4">
              <a:extLst>
                <a:ext uri="{FF2B5EF4-FFF2-40B4-BE49-F238E27FC236}">
                  <a16:creationId xmlns:a16="http://schemas.microsoft.com/office/drawing/2014/main" id="{10F5DF2B-BD55-EA27-81A0-199F94A928BC}"/>
                </a:ext>
              </a:extLst>
            </p:cNvPr>
            <p:cNvGrpSpPr/>
            <p:nvPr/>
          </p:nvGrpSpPr>
          <p:grpSpPr>
            <a:xfrm>
              <a:off x="1458077" y="3379916"/>
              <a:ext cx="870453" cy="2016211"/>
              <a:chOff x="1458077" y="3325211"/>
              <a:chExt cx="870453" cy="2016211"/>
            </a:xfrm>
          </p:grpSpPr>
          <p:sp>
            <p:nvSpPr>
              <p:cNvPr id="7" name="Flowchart: Terminator 6">
                <a:extLst>
                  <a:ext uri="{FF2B5EF4-FFF2-40B4-BE49-F238E27FC236}">
                    <a16:creationId xmlns:a16="http://schemas.microsoft.com/office/drawing/2014/main" id="{6A6B04FA-F937-054D-A9B6-A67661D78ED1}"/>
                  </a:ext>
                </a:extLst>
              </p:cNvPr>
              <p:cNvSpPr/>
              <p:nvPr/>
            </p:nvSpPr>
            <p:spPr>
              <a:xfrm>
                <a:off x="1458077" y="3325211"/>
                <a:ext cx="859820" cy="279394"/>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STAGE 1</a:t>
                </a:r>
              </a:p>
            </p:txBody>
          </p:sp>
          <p:sp>
            <p:nvSpPr>
              <p:cNvPr id="8" name="Flowchart: Terminator 7">
                <a:extLst>
                  <a:ext uri="{FF2B5EF4-FFF2-40B4-BE49-F238E27FC236}">
                    <a16:creationId xmlns:a16="http://schemas.microsoft.com/office/drawing/2014/main" id="{3CA7EBD9-21E7-5C1B-C081-94D1429733D0}"/>
                  </a:ext>
                </a:extLst>
              </p:cNvPr>
              <p:cNvSpPr/>
              <p:nvPr/>
            </p:nvSpPr>
            <p:spPr>
              <a:xfrm>
                <a:off x="1468710" y="3891750"/>
                <a:ext cx="859820" cy="279394"/>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STAGE 2</a:t>
                </a:r>
              </a:p>
            </p:txBody>
          </p:sp>
          <p:sp>
            <p:nvSpPr>
              <p:cNvPr id="14" name="Flowchart: Terminator 13">
                <a:extLst>
                  <a:ext uri="{FF2B5EF4-FFF2-40B4-BE49-F238E27FC236}">
                    <a16:creationId xmlns:a16="http://schemas.microsoft.com/office/drawing/2014/main" id="{C075EC8B-428C-1293-4679-C349B43448B6}"/>
                  </a:ext>
                </a:extLst>
              </p:cNvPr>
              <p:cNvSpPr/>
              <p:nvPr/>
            </p:nvSpPr>
            <p:spPr>
              <a:xfrm>
                <a:off x="1468710" y="4472481"/>
                <a:ext cx="859820" cy="279394"/>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STAGE 3</a:t>
                </a:r>
              </a:p>
            </p:txBody>
          </p:sp>
          <p:sp>
            <p:nvSpPr>
              <p:cNvPr id="16" name="Flowchart: Terminator 15">
                <a:extLst>
                  <a:ext uri="{FF2B5EF4-FFF2-40B4-BE49-F238E27FC236}">
                    <a16:creationId xmlns:a16="http://schemas.microsoft.com/office/drawing/2014/main" id="{21A8CDED-C736-EBE7-CA3C-206E7EDB7948}"/>
                  </a:ext>
                </a:extLst>
              </p:cNvPr>
              <p:cNvSpPr/>
              <p:nvPr/>
            </p:nvSpPr>
            <p:spPr>
              <a:xfrm>
                <a:off x="1468710" y="5062028"/>
                <a:ext cx="859820" cy="279394"/>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100" dirty="0">
                    <a:latin typeface="Poppins SemiBold" panose="00000700000000000000" pitchFamily="2" charset="0"/>
                    <a:cs typeface="Poppins SemiBold" panose="00000700000000000000" pitchFamily="2" charset="0"/>
                  </a:rPr>
                  <a:t>STAGE 4</a:t>
                </a:r>
              </a:p>
            </p:txBody>
          </p:sp>
        </p:grpSp>
        <p:sp>
          <p:nvSpPr>
            <p:cNvPr id="17" name="TextBox 16">
              <a:extLst>
                <a:ext uri="{FF2B5EF4-FFF2-40B4-BE49-F238E27FC236}">
                  <a16:creationId xmlns:a16="http://schemas.microsoft.com/office/drawing/2014/main" id="{B88D077C-563C-87C0-0E2D-3B8E9F0787FE}"/>
                </a:ext>
              </a:extLst>
            </p:cNvPr>
            <p:cNvSpPr txBox="1"/>
            <p:nvPr/>
          </p:nvSpPr>
          <p:spPr>
            <a:xfrm>
              <a:off x="2519917" y="5047836"/>
              <a:ext cx="5237970" cy="523220"/>
            </a:xfrm>
            <a:prstGeom prst="rect">
              <a:avLst/>
            </a:prstGeom>
            <a:noFill/>
          </p:spPr>
          <p:txBody>
            <a:bodyPr wrap="square" rtlCol="0">
              <a:spAutoFit/>
            </a:bodyPr>
            <a:lstStyle/>
            <a:p>
              <a:r>
                <a:rPr lang="en-US" sz="1400" dirty="0">
                  <a:latin typeface="Poppins Light" panose="00000400000000000000" pitchFamily="2" charset="0"/>
                  <a:cs typeface="Poppins Light" panose="00000400000000000000" pitchFamily="2" charset="0"/>
                </a:rPr>
                <a:t>Developing software to design energy-efficient homes (and the development of the HOTCAN computer model).</a:t>
              </a:r>
            </a:p>
          </p:txBody>
        </p:sp>
      </p:grpSp>
      <p:sp>
        <p:nvSpPr>
          <p:cNvPr id="18" name="Content Placeholder 2">
            <a:extLst>
              <a:ext uri="{FF2B5EF4-FFF2-40B4-BE49-F238E27FC236}">
                <a16:creationId xmlns:a16="http://schemas.microsoft.com/office/drawing/2014/main" id="{03B6E1C1-66A5-8089-0602-9B8C92CD58F7}"/>
              </a:ext>
            </a:extLst>
          </p:cNvPr>
          <p:cNvSpPr>
            <a:spLocks noGrp="1"/>
          </p:cNvSpPr>
          <p:nvPr>
            <p:ph idx="1"/>
          </p:nvPr>
        </p:nvSpPr>
        <p:spPr>
          <a:xfrm>
            <a:off x="5351838" y="2236097"/>
            <a:ext cx="4208585" cy="417402"/>
          </a:xfrm>
        </p:spPr>
        <p:txBody>
          <a:bodyPr>
            <a:normAutofit/>
          </a:bodyPr>
          <a:lstStyle/>
          <a:p>
            <a:pPr marL="0" indent="0">
              <a:buNone/>
            </a:pPr>
            <a:r>
              <a:rPr lang="en-US" sz="1600" dirty="0">
                <a:solidFill>
                  <a:schemeClr val="tx1"/>
                </a:solidFill>
                <a:cs typeface="Roboto Medium" panose="02000000000000000000" pitchFamily="2" charset="0"/>
              </a:rPr>
              <a:t>There were four main stages to the process:</a:t>
            </a:r>
          </a:p>
        </p:txBody>
      </p:sp>
      <p:pic>
        <p:nvPicPr>
          <p:cNvPr id="9" name="Picture 2">
            <a:extLst>
              <a:ext uri="{FF2B5EF4-FFF2-40B4-BE49-F238E27FC236}">
                <a16:creationId xmlns:a16="http://schemas.microsoft.com/office/drawing/2014/main" id="{436FDB0E-6950-FC2A-0791-5B62C7E5B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0" y="1952382"/>
            <a:ext cx="4226277" cy="35259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2C8BBF1-B1FD-FFB5-D208-61E2A25310BA}"/>
              </a:ext>
            </a:extLst>
          </p:cNvPr>
          <p:cNvSpPr txBox="1"/>
          <p:nvPr/>
        </p:nvSpPr>
        <p:spPr>
          <a:xfrm flipH="1">
            <a:off x="411377" y="5478305"/>
            <a:ext cx="2261485" cy="276999"/>
          </a:xfrm>
          <a:prstGeom prst="rect">
            <a:avLst/>
          </a:prstGeom>
          <a:noFill/>
        </p:spPr>
        <p:txBody>
          <a:bodyPr wrap="square" rtlCol="0">
            <a:spAutoFit/>
          </a:bodyPr>
          <a:lstStyle/>
          <a:p>
            <a:r>
              <a:rPr lang="en-CA" sz="1200" i="1" dirty="0"/>
              <a:t>Image : </a:t>
            </a:r>
            <a:r>
              <a:rPr lang="en-CA" sz="1200" i="1" dirty="0" err="1"/>
              <a:t>Passipedia</a:t>
            </a:r>
            <a:endParaRPr lang="en-CA" sz="1200" i="1" dirty="0"/>
          </a:p>
        </p:txBody>
      </p:sp>
    </p:spTree>
    <p:extLst>
      <p:ext uri="{BB962C8B-B14F-4D97-AF65-F5344CB8AC3E}">
        <p14:creationId xmlns:p14="http://schemas.microsoft.com/office/powerpoint/2010/main" val="177900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3E0D-318A-48C5-986D-1E304CEB07B7}"/>
              </a:ext>
            </a:extLst>
          </p:cNvPr>
          <p:cNvSpPr>
            <a:spLocks noGrp="1"/>
          </p:cNvSpPr>
          <p:nvPr>
            <p:ph type="title"/>
          </p:nvPr>
        </p:nvSpPr>
        <p:spPr/>
        <p:txBody>
          <a:bodyPr>
            <a:normAutofit fontScale="90000"/>
          </a:bodyPr>
          <a:lstStyle/>
          <a:p>
            <a:r>
              <a:rPr lang="en-CA" dirty="0"/>
              <a:t>Getting an idea of performance</a:t>
            </a:r>
          </a:p>
        </p:txBody>
      </p:sp>
      <p:pic>
        <p:nvPicPr>
          <p:cNvPr id="10" name="Picture 9">
            <a:extLst>
              <a:ext uri="{FF2B5EF4-FFF2-40B4-BE49-F238E27FC236}">
                <a16:creationId xmlns:a16="http://schemas.microsoft.com/office/drawing/2014/main" id="{AB81A958-1F8E-8C6F-483D-E6A65C935322}"/>
              </a:ext>
            </a:extLst>
          </p:cNvPr>
          <p:cNvPicPr>
            <a:picLocks noChangeAspect="1"/>
          </p:cNvPicPr>
          <p:nvPr/>
        </p:nvPicPr>
        <p:blipFill>
          <a:blip r:embed="rId3"/>
          <a:stretch>
            <a:fillRect/>
          </a:stretch>
        </p:blipFill>
        <p:spPr>
          <a:xfrm>
            <a:off x="1151233" y="1372045"/>
            <a:ext cx="9024471" cy="3094598"/>
          </a:xfrm>
          <a:prstGeom prst="rect">
            <a:avLst/>
          </a:prstGeom>
        </p:spPr>
      </p:pic>
      <p:pic>
        <p:nvPicPr>
          <p:cNvPr id="12" name="Picture 11">
            <a:extLst>
              <a:ext uri="{FF2B5EF4-FFF2-40B4-BE49-F238E27FC236}">
                <a16:creationId xmlns:a16="http://schemas.microsoft.com/office/drawing/2014/main" id="{62620797-6044-C023-4802-DA58BA6ED25F}"/>
              </a:ext>
            </a:extLst>
          </p:cNvPr>
          <p:cNvPicPr>
            <a:picLocks noChangeAspect="1"/>
          </p:cNvPicPr>
          <p:nvPr/>
        </p:nvPicPr>
        <p:blipFill>
          <a:blip r:embed="rId4"/>
          <a:stretch>
            <a:fillRect/>
          </a:stretch>
        </p:blipFill>
        <p:spPr>
          <a:xfrm>
            <a:off x="498871" y="4684041"/>
            <a:ext cx="5164598" cy="1184853"/>
          </a:xfrm>
          <a:prstGeom prst="rect">
            <a:avLst/>
          </a:prstGeom>
        </p:spPr>
      </p:pic>
      <p:pic>
        <p:nvPicPr>
          <p:cNvPr id="14" name="Picture 13">
            <a:extLst>
              <a:ext uri="{FF2B5EF4-FFF2-40B4-BE49-F238E27FC236}">
                <a16:creationId xmlns:a16="http://schemas.microsoft.com/office/drawing/2014/main" id="{B11C7E85-52CD-F0A0-C3C1-C0E9B830187F}"/>
              </a:ext>
            </a:extLst>
          </p:cNvPr>
          <p:cNvPicPr>
            <a:picLocks noChangeAspect="1"/>
          </p:cNvPicPr>
          <p:nvPr/>
        </p:nvPicPr>
        <p:blipFill>
          <a:blip r:embed="rId5"/>
          <a:stretch>
            <a:fillRect/>
          </a:stretch>
        </p:blipFill>
        <p:spPr>
          <a:xfrm>
            <a:off x="6472517" y="4684040"/>
            <a:ext cx="5030239" cy="1184853"/>
          </a:xfrm>
          <a:prstGeom prst="rect">
            <a:avLst/>
          </a:prstGeom>
        </p:spPr>
      </p:pic>
      <p:sp>
        <p:nvSpPr>
          <p:cNvPr id="15" name="Footer Placeholder 3">
            <a:extLst>
              <a:ext uri="{FF2B5EF4-FFF2-40B4-BE49-F238E27FC236}">
                <a16:creationId xmlns:a16="http://schemas.microsoft.com/office/drawing/2014/main" id="{E6B49AC2-F56F-B961-EE7D-8C270824EBA7}"/>
              </a:ext>
            </a:extLst>
          </p:cNvPr>
          <p:cNvSpPr>
            <a:spLocks noGrp="1"/>
          </p:cNvSpPr>
          <p:nvPr>
            <p:ph type="ftr" sz="quarter" idx="11"/>
          </p:nvPr>
        </p:nvSpPr>
        <p:spPr>
          <a:xfrm>
            <a:off x="210872" y="6462713"/>
            <a:ext cx="6818262" cy="365125"/>
          </a:xfrm>
        </p:spPr>
        <p:txBody>
          <a:bodyPr anchor="ctr">
            <a:normAutofit/>
          </a:bodyPr>
          <a:lstStyle/>
          <a:p>
            <a:pPr>
              <a:spcAft>
                <a:spcPts val="600"/>
              </a:spcAft>
            </a:pPr>
            <a:r>
              <a:rPr lang="en-US" dirty="0"/>
              <a:t>Source: BC Housing – illustrated guide to achieving air tightness</a:t>
            </a:r>
          </a:p>
        </p:txBody>
      </p:sp>
    </p:spTree>
    <p:extLst>
      <p:ext uri="{BB962C8B-B14F-4D97-AF65-F5344CB8AC3E}">
        <p14:creationId xmlns:p14="http://schemas.microsoft.com/office/powerpoint/2010/main" val="3800518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DAC378C-8D01-D767-D9F7-1D7F96DB7144}"/>
              </a:ext>
            </a:extLst>
          </p:cNvPr>
          <p:cNvPicPr>
            <a:picLocks noChangeAspect="1"/>
          </p:cNvPicPr>
          <p:nvPr/>
        </p:nvPicPr>
        <p:blipFill>
          <a:blip r:embed="rId3"/>
          <a:stretch>
            <a:fillRect/>
          </a:stretch>
        </p:blipFill>
        <p:spPr>
          <a:xfrm>
            <a:off x="210872" y="2167798"/>
            <a:ext cx="2993173" cy="3117889"/>
          </a:xfrm>
          <a:prstGeom prst="rect">
            <a:avLst/>
          </a:prstGeom>
          <a:noFill/>
        </p:spPr>
      </p:pic>
      <p:sp>
        <p:nvSpPr>
          <p:cNvPr id="42" name="Title 4">
            <a:extLst>
              <a:ext uri="{FF2B5EF4-FFF2-40B4-BE49-F238E27FC236}">
                <a16:creationId xmlns:a16="http://schemas.microsoft.com/office/drawing/2014/main" id="{33EA2CF1-E699-B1CF-9247-73FAC40DF317}"/>
              </a:ext>
            </a:extLst>
          </p:cNvPr>
          <p:cNvSpPr>
            <a:spLocks noGrp="1"/>
          </p:cNvSpPr>
          <p:nvPr>
            <p:ph type="title"/>
          </p:nvPr>
        </p:nvSpPr>
        <p:spPr>
          <a:xfrm>
            <a:off x="210872" y="307775"/>
            <a:ext cx="7724814" cy="682998"/>
          </a:xfrm>
        </p:spPr>
        <p:txBody>
          <a:bodyPr>
            <a:normAutofit/>
          </a:bodyPr>
          <a:lstStyle/>
          <a:p>
            <a:r>
              <a:rPr lang="en-US" dirty="0"/>
              <a:t>Air tightness over time</a:t>
            </a:r>
          </a:p>
        </p:txBody>
      </p:sp>
      <p:pic>
        <p:nvPicPr>
          <p:cNvPr id="17" name="Picture 16">
            <a:extLst>
              <a:ext uri="{FF2B5EF4-FFF2-40B4-BE49-F238E27FC236}">
                <a16:creationId xmlns:a16="http://schemas.microsoft.com/office/drawing/2014/main" id="{9E09ED56-C390-0816-3E75-42D9D01E9A08}"/>
              </a:ext>
            </a:extLst>
          </p:cNvPr>
          <p:cNvPicPr>
            <a:picLocks noChangeAspect="1"/>
          </p:cNvPicPr>
          <p:nvPr/>
        </p:nvPicPr>
        <p:blipFill>
          <a:blip r:embed="rId4"/>
          <a:srcRect l="18460" r="-1"/>
          <a:stretch>
            <a:fillRect/>
          </a:stretch>
        </p:blipFill>
        <p:spPr>
          <a:xfrm>
            <a:off x="8706318" y="1697961"/>
            <a:ext cx="3226204" cy="3468730"/>
          </a:xfrm>
          <a:prstGeom prst="rect">
            <a:avLst/>
          </a:prstGeom>
        </p:spPr>
      </p:pic>
      <p:pic>
        <p:nvPicPr>
          <p:cNvPr id="8" name="Picture 7">
            <a:extLst>
              <a:ext uri="{FF2B5EF4-FFF2-40B4-BE49-F238E27FC236}">
                <a16:creationId xmlns:a16="http://schemas.microsoft.com/office/drawing/2014/main" id="{9F06D6E2-3DF3-9E37-72A0-0268F6FFF194}"/>
              </a:ext>
            </a:extLst>
          </p:cNvPr>
          <p:cNvPicPr>
            <a:picLocks noChangeAspect="1"/>
          </p:cNvPicPr>
          <p:nvPr/>
        </p:nvPicPr>
        <p:blipFill>
          <a:blip r:embed="rId5"/>
          <a:srcRect b="1067"/>
          <a:stretch>
            <a:fillRect/>
          </a:stretch>
        </p:blipFill>
        <p:spPr>
          <a:xfrm>
            <a:off x="3485662" y="1893246"/>
            <a:ext cx="4994844" cy="3392441"/>
          </a:xfrm>
          <a:prstGeom prst="rect">
            <a:avLst/>
          </a:prstGeom>
        </p:spPr>
      </p:pic>
      <p:sp>
        <p:nvSpPr>
          <p:cNvPr id="9" name="TextBox 8">
            <a:extLst>
              <a:ext uri="{FF2B5EF4-FFF2-40B4-BE49-F238E27FC236}">
                <a16:creationId xmlns:a16="http://schemas.microsoft.com/office/drawing/2014/main" id="{35CAEC3F-6E09-2F21-764D-B4DCC6D090EC}"/>
              </a:ext>
            </a:extLst>
          </p:cNvPr>
          <p:cNvSpPr txBox="1"/>
          <p:nvPr/>
        </p:nvSpPr>
        <p:spPr>
          <a:xfrm flipH="1">
            <a:off x="8773889" y="5388435"/>
            <a:ext cx="2261485" cy="276999"/>
          </a:xfrm>
          <a:prstGeom prst="rect">
            <a:avLst/>
          </a:prstGeom>
          <a:noFill/>
        </p:spPr>
        <p:txBody>
          <a:bodyPr wrap="square" rtlCol="0">
            <a:spAutoFit/>
          </a:bodyPr>
          <a:lstStyle/>
          <a:p>
            <a:r>
              <a:rPr lang="en-CA" sz="1200" i="1" dirty="0"/>
              <a:t>Image : </a:t>
            </a:r>
            <a:r>
              <a:rPr lang="en-CA" sz="1200" i="1" dirty="0" err="1"/>
              <a:t>Retrotech</a:t>
            </a:r>
            <a:r>
              <a:rPr lang="en-CA" sz="1200" i="1" dirty="0"/>
              <a:t> website</a:t>
            </a:r>
          </a:p>
        </p:txBody>
      </p:sp>
      <p:sp>
        <p:nvSpPr>
          <p:cNvPr id="10" name="TextBox 9">
            <a:extLst>
              <a:ext uri="{FF2B5EF4-FFF2-40B4-BE49-F238E27FC236}">
                <a16:creationId xmlns:a16="http://schemas.microsoft.com/office/drawing/2014/main" id="{7C31074C-0CEE-B191-273D-5ADAAFA507BF}"/>
              </a:ext>
            </a:extLst>
          </p:cNvPr>
          <p:cNvSpPr txBox="1"/>
          <p:nvPr/>
        </p:nvSpPr>
        <p:spPr>
          <a:xfrm flipH="1">
            <a:off x="732214" y="5388435"/>
            <a:ext cx="2261485" cy="276999"/>
          </a:xfrm>
          <a:prstGeom prst="rect">
            <a:avLst/>
          </a:prstGeom>
          <a:noFill/>
        </p:spPr>
        <p:txBody>
          <a:bodyPr wrap="square" rtlCol="0">
            <a:spAutoFit/>
          </a:bodyPr>
          <a:lstStyle/>
          <a:p>
            <a:r>
              <a:rPr lang="en-CA" sz="1200" i="1" dirty="0"/>
              <a:t>Image : RDH presentation</a:t>
            </a:r>
          </a:p>
        </p:txBody>
      </p:sp>
      <p:sp>
        <p:nvSpPr>
          <p:cNvPr id="11" name="TextBox 10">
            <a:extLst>
              <a:ext uri="{FF2B5EF4-FFF2-40B4-BE49-F238E27FC236}">
                <a16:creationId xmlns:a16="http://schemas.microsoft.com/office/drawing/2014/main" id="{1582DCC8-8B19-436B-E25E-503D53FB91EF}"/>
              </a:ext>
            </a:extLst>
          </p:cNvPr>
          <p:cNvSpPr txBox="1"/>
          <p:nvPr/>
        </p:nvSpPr>
        <p:spPr>
          <a:xfrm flipH="1">
            <a:off x="3834515" y="5392024"/>
            <a:ext cx="2261485" cy="276999"/>
          </a:xfrm>
          <a:prstGeom prst="rect">
            <a:avLst/>
          </a:prstGeom>
          <a:noFill/>
        </p:spPr>
        <p:txBody>
          <a:bodyPr wrap="square" rtlCol="0">
            <a:spAutoFit/>
          </a:bodyPr>
          <a:lstStyle/>
          <a:p>
            <a:r>
              <a:rPr lang="en-CA" sz="1200" i="1" dirty="0"/>
              <a:t>Image : RDH presentation</a:t>
            </a:r>
          </a:p>
        </p:txBody>
      </p:sp>
      <p:sp>
        <p:nvSpPr>
          <p:cNvPr id="2" name="Footer Placeholder 3">
            <a:extLst>
              <a:ext uri="{FF2B5EF4-FFF2-40B4-BE49-F238E27FC236}">
                <a16:creationId xmlns:a16="http://schemas.microsoft.com/office/drawing/2014/main" id="{9E651EB5-FEE7-DD1F-49F0-23452B3EDAD1}"/>
              </a:ext>
            </a:extLst>
          </p:cNvPr>
          <p:cNvSpPr>
            <a:spLocks noGrp="1"/>
          </p:cNvSpPr>
          <p:nvPr>
            <p:ph type="ftr" sz="quarter" idx="11"/>
          </p:nvPr>
        </p:nvSpPr>
        <p:spPr>
          <a:xfrm>
            <a:off x="210872" y="6462713"/>
            <a:ext cx="6818262" cy="365125"/>
          </a:xfrm>
        </p:spPr>
        <p:txBody>
          <a:bodyPr anchor="ctr">
            <a:normAutofit/>
          </a:bodyPr>
          <a:lstStyle/>
          <a:p>
            <a:pPr>
              <a:spcAft>
                <a:spcPts val="600"/>
              </a:spcAft>
            </a:pPr>
            <a:r>
              <a:rPr lang="en-US" dirty="0"/>
              <a:t>Source: RDH Presentation– Large building air tightness</a:t>
            </a:r>
          </a:p>
        </p:txBody>
      </p:sp>
      <p:sp>
        <p:nvSpPr>
          <p:cNvPr id="3" name="Left Brace 2">
            <a:extLst>
              <a:ext uri="{FF2B5EF4-FFF2-40B4-BE49-F238E27FC236}">
                <a16:creationId xmlns:a16="http://schemas.microsoft.com/office/drawing/2014/main" id="{A492E7FA-82E2-FACB-A127-980A37B15E6B}"/>
              </a:ext>
            </a:extLst>
          </p:cNvPr>
          <p:cNvSpPr/>
          <p:nvPr/>
        </p:nvSpPr>
        <p:spPr>
          <a:xfrm rot="16200000">
            <a:off x="7405251" y="4966588"/>
            <a:ext cx="322729" cy="10749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 name="TextBox 3">
            <a:extLst>
              <a:ext uri="{FF2B5EF4-FFF2-40B4-BE49-F238E27FC236}">
                <a16:creationId xmlns:a16="http://schemas.microsoft.com/office/drawing/2014/main" id="{C45BDE7F-FC7D-4146-5385-DC607DA5C1DC}"/>
              </a:ext>
            </a:extLst>
          </p:cNvPr>
          <p:cNvSpPr txBox="1"/>
          <p:nvPr/>
        </p:nvSpPr>
        <p:spPr>
          <a:xfrm>
            <a:off x="6724334" y="5722449"/>
            <a:ext cx="1839948" cy="369332"/>
          </a:xfrm>
          <a:prstGeom prst="rect">
            <a:avLst/>
          </a:prstGeom>
          <a:noFill/>
        </p:spPr>
        <p:txBody>
          <a:bodyPr wrap="square" rtlCol="0">
            <a:spAutoFit/>
          </a:bodyPr>
          <a:lstStyle/>
          <a:p>
            <a:r>
              <a:rPr lang="en-CA" dirty="0"/>
              <a:t>Tested buildings</a:t>
            </a:r>
          </a:p>
        </p:txBody>
      </p:sp>
    </p:spTree>
    <p:extLst>
      <p:ext uri="{BB962C8B-B14F-4D97-AF65-F5344CB8AC3E}">
        <p14:creationId xmlns:p14="http://schemas.microsoft.com/office/powerpoint/2010/main" val="1360999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8FB4EB8-DC20-B3DB-355E-94CDF89CF202}"/>
              </a:ext>
            </a:extLst>
          </p:cNvPr>
          <p:cNvSpPr>
            <a:spLocks noGrp="1"/>
          </p:cNvSpPr>
          <p:nvPr>
            <p:ph type="title"/>
          </p:nvPr>
        </p:nvSpPr>
        <p:spPr>
          <a:xfrm>
            <a:off x="210872" y="307775"/>
            <a:ext cx="6507169" cy="682998"/>
          </a:xfrm>
        </p:spPr>
        <p:txBody>
          <a:bodyPr anchor="b">
            <a:normAutofit/>
          </a:bodyPr>
          <a:lstStyle/>
          <a:p>
            <a:r>
              <a:rPr lang="en-US" sz="3300"/>
              <a:t>Impact of mandatory testing</a:t>
            </a:r>
          </a:p>
        </p:txBody>
      </p:sp>
      <p:pic>
        <p:nvPicPr>
          <p:cNvPr id="3" name="Picture 2">
            <a:extLst>
              <a:ext uri="{FF2B5EF4-FFF2-40B4-BE49-F238E27FC236}">
                <a16:creationId xmlns:a16="http://schemas.microsoft.com/office/drawing/2014/main" id="{8CEF689E-B16D-78F0-ED55-EF29B7C71CCF}"/>
              </a:ext>
            </a:extLst>
          </p:cNvPr>
          <p:cNvPicPr>
            <a:picLocks noChangeAspect="1"/>
          </p:cNvPicPr>
          <p:nvPr/>
        </p:nvPicPr>
        <p:blipFill>
          <a:blip r:embed="rId3"/>
          <a:stretch>
            <a:fillRect/>
          </a:stretch>
        </p:blipFill>
        <p:spPr>
          <a:xfrm>
            <a:off x="724055" y="1781937"/>
            <a:ext cx="10058400" cy="3294125"/>
          </a:xfrm>
          <a:prstGeom prst="rect">
            <a:avLst/>
          </a:prstGeom>
          <a:noFill/>
        </p:spPr>
      </p:pic>
      <p:sp>
        <p:nvSpPr>
          <p:cNvPr id="4" name="Footer Placeholder 3">
            <a:extLst>
              <a:ext uri="{FF2B5EF4-FFF2-40B4-BE49-F238E27FC236}">
                <a16:creationId xmlns:a16="http://schemas.microsoft.com/office/drawing/2014/main" id="{C20B70C3-4C3C-E34A-C6D5-B388876C48F0}"/>
              </a:ext>
            </a:extLst>
          </p:cNvPr>
          <p:cNvSpPr>
            <a:spLocks noGrp="1"/>
          </p:cNvSpPr>
          <p:nvPr>
            <p:ph type="ftr" sz="quarter" idx="11"/>
          </p:nvPr>
        </p:nvSpPr>
        <p:spPr>
          <a:xfrm>
            <a:off x="210872" y="6462713"/>
            <a:ext cx="6818262" cy="365125"/>
          </a:xfrm>
        </p:spPr>
        <p:txBody>
          <a:bodyPr anchor="ctr">
            <a:normAutofit/>
          </a:bodyPr>
          <a:lstStyle/>
          <a:p>
            <a:pPr>
              <a:spcAft>
                <a:spcPts val="600"/>
              </a:spcAft>
            </a:pPr>
            <a:r>
              <a:rPr lang="en-US" dirty="0"/>
              <a:t>Source: BC Housing – illustrated guide to achieving air tightness</a:t>
            </a:r>
          </a:p>
        </p:txBody>
      </p:sp>
    </p:spTree>
    <p:extLst>
      <p:ext uri="{BB962C8B-B14F-4D97-AF65-F5344CB8AC3E}">
        <p14:creationId xmlns:p14="http://schemas.microsoft.com/office/powerpoint/2010/main" val="349236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9DD6-FA5C-405D-944A-77F27A8D3A32}"/>
              </a:ext>
            </a:extLst>
          </p:cNvPr>
          <p:cNvSpPr>
            <a:spLocks noGrp="1"/>
          </p:cNvSpPr>
          <p:nvPr>
            <p:ph type="title"/>
          </p:nvPr>
        </p:nvSpPr>
        <p:spPr>
          <a:xfrm>
            <a:off x="210872" y="307775"/>
            <a:ext cx="7330831" cy="682998"/>
          </a:xfrm>
        </p:spPr>
        <p:txBody>
          <a:bodyPr>
            <a:normAutofit fontScale="90000"/>
          </a:bodyPr>
          <a:lstStyle/>
          <a:p>
            <a:r>
              <a:rPr lang="en-CA" dirty="0"/>
              <a:t>Don’t we all like to think we are 35?</a:t>
            </a:r>
          </a:p>
        </p:txBody>
      </p:sp>
      <p:pic>
        <p:nvPicPr>
          <p:cNvPr id="8" name="Content Placeholder 7" descr="A chocolate cake in a box&#10;&#10;AI-generated content may be incorrect.">
            <a:extLst>
              <a:ext uri="{FF2B5EF4-FFF2-40B4-BE49-F238E27FC236}">
                <a16:creationId xmlns:a16="http://schemas.microsoft.com/office/drawing/2014/main" id="{744A3E56-6082-CF60-1733-C7147645E35F}"/>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144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56789" y="1635118"/>
            <a:ext cx="5104219" cy="3828164"/>
          </a:xfrm>
        </p:spPr>
      </p:pic>
      <p:pic>
        <p:nvPicPr>
          <p:cNvPr id="3" name="B8E9A586-9514-4814-9662-73ACCCC874A8" descr="IMG_8007.jpg">
            <a:extLst>
              <a:ext uri="{FF2B5EF4-FFF2-40B4-BE49-F238E27FC236}">
                <a16:creationId xmlns:a16="http://schemas.microsoft.com/office/drawing/2014/main" id="{92D697DD-C7B0-D5B7-600E-A24154B5132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30226" b="11997"/>
          <a:stretch>
            <a:fillRect/>
          </a:stretch>
        </p:blipFill>
        <p:spPr bwMode="auto">
          <a:xfrm>
            <a:off x="6380345" y="1635118"/>
            <a:ext cx="4956257" cy="381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38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1361BC-BC69-1357-C9F0-97091290E6A6}"/>
              </a:ext>
            </a:extLst>
          </p:cNvPr>
          <p:cNvSpPr>
            <a:spLocks noGrp="1"/>
          </p:cNvSpPr>
          <p:nvPr>
            <p:ph type="title"/>
          </p:nvPr>
        </p:nvSpPr>
        <p:spPr/>
        <p:txBody>
          <a:bodyPr/>
          <a:lstStyle/>
          <a:p>
            <a:r>
              <a:rPr lang="en-CA" dirty="0"/>
              <a:t>That brings</a:t>
            </a:r>
            <a:br>
              <a:rPr lang="en-CA" dirty="0"/>
            </a:br>
            <a:r>
              <a:rPr lang="en-CA" dirty="0"/>
              <a:t>yet another question</a:t>
            </a:r>
          </a:p>
        </p:txBody>
      </p:sp>
      <p:sp>
        <p:nvSpPr>
          <p:cNvPr id="6" name="Text Placeholder 5">
            <a:extLst>
              <a:ext uri="{FF2B5EF4-FFF2-40B4-BE49-F238E27FC236}">
                <a16:creationId xmlns:a16="http://schemas.microsoft.com/office/drawing/2014/main" id="{BB6DDF76-35CF-883D-8939-1D8BE05A75CF}"/>
              </a:ext>
            </a:extLst>
          </p:cNvPr>
          <p:cNvSpPr>
            <a:spLocks noGrp="1"/>
          </p:cNvSpPr>
          <p:nvPr>
            <p:ph type="body" sz="half" idx="2"/>
          </p:nvPr>
        </p:nvSpPr>
        <p:spPr/>
        <p:txBody>
          <a:bodyPr/>
          <a:lstStyle/>
          <a:p>
            <a:endParaRPr lang="en-CA"/>
          </a:p>
        </p:txBody>
      </p:sp>
      <p:sp>
        <p:nvSpPr>
          <p:cNvPr id="4" name="Footer Placeholder 3">
            <a:extLst>
              <a:ext uri="{FF2B5EF4-FFF2-40B4-BE49-F238E27FC236}">
                <a16:creationId xmlns:a16="http://schemas.microsoft.com/office/drawing/2014/main" id="{FC18C35E-2D25-BA5A-C7FE-DE9B71168A36}"/>
              </a:ext>
            </a:extLst>
          </p:cNvPr>
          <p:cNvSpPr>
            <a:spLocks noGrp="1"/>
          </p:cNvSpPr>
          <p:nvPr>
            <p:ph type="ftr" sz="quarter" idx="4294967295"/>
          </p:nvPr>
        </p:nvSpPr>
        <p:spPr>
          <a:xfrm>
            <a:off x="0" y="6462713"/>
            <a:ext cx="6818313" cy="365125"/>
          </a:xfrm>
        </p:spPr>
        <p:txBody>
          <a:bodyPr/>
          <a:lstStyle/>
          <a:p>
            <a:r>
              <a:rPr lang="en-US"/>
              <a:t>Click to edit Master text styles</a:t>
            </a:r>
          </a:p>
        </p:txBody>
      </p:sp>
      <p:grpSp>
        <p:nvGrpSpPr>
          <p:cNvPr id="7" name="Group 6">
            <a:extLst>
              <a:ext uri="{FF2B5EF4-FFF2-40B4-BE49-F238E27FC236}">
                <a16:creationId xmlns:a16="http://schemas.microsoft.com/office/drawing/2014/main" id="{E6BCFCDF-8503-A141-626F-56471AB3B519}"/>
              </a:ext>
            </a:extLst>
          </p:cNvPr>
          <p:cNvGrpSpPr/>
          <p:nvPr/>
        </p:nvGrpSpPr>
        <p:grpSpPr>
          <a:xfrm>
            <a:off x="6467359" y="1320684"/>
            <a:ext cx="4226847" cy="3610344"/>
            <a:chOff x="0" y="0"/>
            <a:chExt cx="4226847" cy="3610344"/>
          </a:xfrm>
        </p:grpSpPr>
        <p:sp>
          <p:nvSpPr>
            <p:cNvPr id="8" name="Rectangle: Rounded Corners 7">
              <a:extLst>
                <a:ext uri="{FF2B5EF4-FFF2-40B4-BE49-F238E27FC236}">
                  <a16:creationId xmlns:a16="http://schemas.microsoft.com/office/drawing/2014/main" id="{E9C32011-E04D-64F2-AD09-AB3BF029FC1E}"/>
                </a:ext>
              </a:extLst>
            </p:cNvPr>
            <p:cNvSpPr/>
            <p:nvPr/>
          </p:nvSpPr>
          <p:spPr>
            <a:xfrm>
              <a:off x="0" y="0"/>
              <a:ext cx="4226847" cy="361034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CA"/>
            </a:p>
          </p:txBody>
        </p:sp>
        <p:sp>
          <p:nvSpPr>
            <p:cNvPr id="9" name="Rectangle: Rounded Corners 4">
              <a:extLst>
                <a:ext uri="{FF2B5EF4-FFF2-40B4-BE49-F238E27FC236}">
                  <a16:creationId xmlns:a16="http://schemas.microsoft.com/office/drawing/2014/main" id="{FF08662B-98A1-6FF3-5905-81D62F716665}"/>
                </a:ext>
              </a:extLst>
            </p:cNvPr>
            <p:cNvSpPr txBox="1"/>
            <p:nvPr/>
          </p:nvSpPr>
          <p:spPr>
            <a:xfrm>
              <a:off x="105743" y="105743"/>
              <a:ext cx="4015361" cy="3398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CA" sz="4400" kern="1200" dirty="0"/>
                <a:t>If you are not testing, are you </a:t>
              </a:r>
              <a:r>
                <a:rPr lang="en-CA" sz="4400" dirty="0"/>
                <a:t>r</a:t>
              </a:r>
              <a:r>
                <a:rPr lang="en-CA" sz="4400" kern="1200" dirty="0"/>
                <a:t>eally getting what you are expecting?</a:t>
              </a:r>
            </a:p>
          </p:txBody>
        </p:sp>
      </p:grpSp>
    </p:spTree>
    <p:extLst>
      <p:ext uri="{BB962C8B-B14F-4D97-AF65-F5344CB8AC3E}">
        <p14:creationId xmlns:p14="http://schemas.microsoft.com/office/powerpoint/2010/main" val="3607142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ECC0-D032-5709-404D-6B8B6E7D436D}"/>
              </a:ext>
            </a:extLst>
          </p:cNvPr>
          <p:cNvSpPr>
            <a:spLocks noGrp="1"/>
          </p:cNvSpPr>
          <p:nvPr>
            <p:ph type="title"/>
          </p:nvPr>
        </p:nvSpPr>
        <p:spPr>
          <a:xfrm>
            <a:off x="643465" y="812799"/>
            <a:ext cx="3517567" cy="2067559"/>
          </a:xfrm>
        </p:spPr>
        <p:txBody>
          <a:bodyPr anchor="b">
            <a:normAutofit/>
          </a:bodyPr>
          <a:lstStyle/>
          <a:p>
            <a:r>
              <a:rPr lang="en-CA" dirty="0"/>
              <a:t>The first 5 takeaways</a:t>
            </a:r>
          </a:p>
        </p:txBody>
      </p:sp>
      <p:sp>
        <p:nvSpPr>
          <p:cNvPr id="15" name="Text Placeholder 3">
            <a:extLst>
              <a:ext uri="{FF2B5EF4-FFF2-40B4-BE49-F238E27FC236}">
                <a16:creationId xmlns:a16="http://schemas.microsoft.com/office/drawing/2014/main" id="{A1909F9C-82AB-D1F8-7E99-3FBF78AC2A2B}"/>
              </a:ext>
            </a:extLst>
          </p:cNvPr>
          <p:cNvSpPr>
            <a:spLocks noGrp="1"/>
          </p:cNvSpPr>
          <p:nvPr>
            <p:ph type="body" sz="half" idx="2"/>
          </p:nvPr>
        </p:nvSpPr>
        <p:spPr>
          <a:xfrm>
            <a:off x="643465" y="3043050"/>
            <a:ext cx="3517567" cy="3064506"/>
          </a:xfrm>
        </p:spPr>
        <p:txBody>
          <a:bodyPr/>
          <a:lstStyle/>
          <a:p>
            <a:endParaRPr lang="en-US"/>
          </a:p>
        </p:txBody>
      </p:sp>
      <p:graphicFrame>
        <p:nvGraphicFramePr>
          <p:cNvPr id="6" name="Content Placeholder 2">
            <a:extLst>
              <a:ext uri="{FF2B5EF4-FFF2-40B4-BE49-F238E27FC236}">
                <a16:creationId xmlns:a16="http://schemas.microsoft.com/office/drawing/2014/main" id="{7E50F5C5-D5BE-2A21-6F02-173310FE09B8}"/>
              </a:ext>
            </a:extLst>
          </p:cNvPr>
          <p:cNvGraphicFramePr>
            <a:graphicFrameLocks noGrp="1"/>
          </p:cNvGraphicFramePr>
          <p:nvPr>
            <p:ph idx="1"/>
            <p:extLst>
              <p:ext uri="{D42A27DB-BD31-4B8C-83A1-F6EECF244321}">
                <p14:modId xmlns:p14="http://schemas.microsoft.com/office/powerpoint/2010/main" val="4259140486"/>
              </p:ext>
            </p:extLst>
          </p:nvPr>
        </p:nvGraphicFramePr>
        <p:xfrm>
          <a:off x="5884286" y="812799"/>
          <a:ext cx="5928344" cy="5294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owchart: Connector 2">
            <a:extLst>
              <a:ext uri="{FF2B5EF4-FFF2-40B4-BE49-F238E27FC236}">
                <a16:creationId xmlns:a16="http://schemas.microsoft.com/office/drawing/2014/main" id="{1F9884DB-EEC2-8884-1E27-852B50E7AA84}"/>
              </a:ext>
            </a:extLst>
          </p:cNvPr>
          <p:cNvSpPr>
            <a:spLocks noChangeAspect="1"/>
          </p:cNvSpPr>
          <p:nvPr/>
        </p:nvSpPr>
        <p:spPr>
          <a:xfrm>
            <a:off x="4901609" y="889992"/>
            <a:ext cx="707838" cy="707838"/>
          </a:xfrm>
          <a:prstGeom prst="flowChartConnector">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latin typeface="Poppins SemiBold" panose="00000700000000000000" pitchFamily="2" charset="0"/>
                <a:cs typeface="Poppins SemiBold" panose="00000700000000000000" pitchFamily="2" charset="0"/>
              </a:rPr>
              <a:t>1</a:t>
            </a:r>
          </a:p>
        </p:txBody>
      </p:sp>
      <p:sp>
        <p:nvSpPr>
          <p:cNvPr id="4" name="Flowchart: Connector 3">
            <a:extLst>
              <a:ext uri="{FF2B5EF4-FFF2-40B4-BE49-F238E27FC236}">
                <a16:creationId xmlns:a16="http://schemas.microsoft.com/office/drawing/2014/main" id="{98DA0510-49E2-56D9-8551-31AF1F9E85B7}"/>
              </a:ext>
            </a:extLst>
          </p:cNvPr>
          <p:cNvSpPr>
            <a:spLocks noChangeAspect="1"/>
          </p:cNvSpPr>
          <p:nvPr/>
        </p:nvSpPr>
        <p:spPr>
          <a:xfrm>
            <a:off x="4901609" y="1982536"/>
            <a:ext cx="707838" cy="707838"/>
          </a:xfrm>
          <a:prstGeom prst="flowChartConnector">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latin typeface="Poppins SemiBold" panose="00000700000000000000" pitchFamily="2" charset="0"/>
                <a:cs typeface="Poppins SemiBold" panose="00000700000000000000" pitchFamily="2" charset="0"/>
              </a:rPr>
              <a:t>2</a:t>
            </a:r>
          </a:p>
        </p:txBody>
      </p:sp>
      <p:sp>
        <p:nvSpPr>
          <p:cNvPr id="5" name="Flowchart: Connector 4">
            <a:extLst>
              <a:ext uri="{FF2B5EF4-FFF2-40B4-BE49-F238E27FC236}">
                <a16:creationId xmlns:a16="http://schemas.microsoft.com/office/drawing/2014/main" id="{0D325B87-749F-FE4A-E9C4-FCB3E12AC7DA}"/>
              </a:ext>
            </a:extLst>
          </p:cNvPr>
          <p:cNvSpPr>
            <a:spLocks noChangeAspect="1"/>
          </p:cNvSpPr>
          <p:nvPr/>
        </p:nvSpPr>
        <p:spPr>
          <a:xfrm>
            <a:off x="4901609" y="3075080"/>
            <a:ext cx="707838" cy="707838"/>
          </a:xfrm>
          <a:prstGeom prst="flowChartConnector">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latin typeface="Poppins SemiBold" panose="00000700000000000000" pitchFamily="2" charset="0"/>
                <a:cs typeface="Poppins SemiBold" panose="00000700000000000000" pitchFamily="2" charset="0"/>
              </a:rPr>
              <a:t>3</a:t>
            </a:r>
          </a:p>
        </p:txBody>
      </p:sp>
      <p:sp>
        <p:nvSpPr>
          <p:cNvPr id="7" name="Flowchart: Connector 6">
            <a:extLst>
              <a:ext uri="{FF2B5EF4-FFF2-40B4-BE49-F238E27FC236}">
                <a16:creationId xmlns:a16="http://schemas.microsoft.com/office/drawing/2014/main" id="{15CE65FF-BC3A-F28D-7C27-29F4AA5AC4D4}"/>
              </a:ext>
            </a:extLst>
          </p:cNvPr>
          <p:cNvSpPr>
            <a:spLocks noChangeAspect="1"/>
          </p:cNvSpPr>
          <p:nvPr/>
        </p:nvSpPr>
        <p:spPr>
          <a:xfrm>
            <a:off x="4901609" y="4167624"/>
            <a:ext cx="707838" cy="707838"/>
          </a:xfrm>
          <a:prstGeom prst="flowChartConnector">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latin typeface="Poppins SemiBold" panose="00000700000000000000" pitchFamily="2" charset="0"/>
                <a:cs typeface="Poppins SemiBold" panose="00000700000000000000" pitchFamily="2" charset="0"/>
              </a:rPr>
              <a:t>4</a:t>
            </a:r>
          </a:p>
        </p:txBody>
      </p:sp>
      <p:sp>
        <p:nvSpPr>
          <p:cNvPr id="8" name="Flowchart: Connector 7">
            <a:extLst>
              <a:ext uri="{FF2B5EF4-FFF2-40B4-BE49-F238E27FC236}">
                <a16:creationId xmlns:a16="http://schemas.microsoft.com/office/drawing/2014/main" id="{B0502C40-438C-8372-666C-2F63711FA545}"/>
              </a:ext>
            </a:extLst>
          </p:cNvPr>
          <p:cNvSpPr>
            <a:spLocks noChangeAspect="1"/>
          </p:cNvSpPr>
          <p:nvPr/>
        </p:nvSpPr>
        <p:spPr>
          <a:xfrm>
            <a:off x="4901609" y="5260170"/>
            <a:ext cx="707838" cy="707838"/>
          </a:xfrm>
          <a:prstGeom prst="flowChartConnector">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latin typeface="Poppins SemiBold" panose="00000700000000000000" pitchFamily="2" charset="0"/>
                <a:cs typeface="Poppins SemiBold" panose="00000700000000000000" pitchFamily="2" charset="0"/>
              </a:rPr>
              <a:t>5</a:t>
            </a:r>
          </a:p>
        </p:txBody>
      </p:sp>
    </p:spTree>
    <p:extLst>
      <p:ext uri="{BB962C8B-B14F-4D97-AF65-F5344CB8AC3E}">
        <p14:creationId xmlns:p14="http://schemas.microsoft.com/office/powerpoint/2010/main" val="3427369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60454-64DC-81E2-A77A-8049EA0DB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8E43EF-6C89-1E1B-2418-AB6B4BD1749E}"/>
              </a:ext>
            </a:extLst>
          </p:cNvPr>
          <p:cNvSpPr>
            <a:spLocks noGrp="1"/>
          </p:cNvSpPr>
          <p:nvPr>
            <p:ph type="title"/>
          </p:nvPr>
        </p:nvSpPr>
        <p:spPr/>
        <p:txBody>
          <a:bodyPr/>
          <a:lstStyle/>
          <a:p>
            <a:r>
              <a:rPr lang="en-CA" dirty="0"/>
              <a:t>Present day</a:t>
            </a:r>
          </a:p>
        </p:txBody>
      </p:sp>
      <p:sp>
        <p:nvSpPr>
          <p:cNvPr id="3" name="Text Placeholder 2">
            <a:extLst>
              <a:ext uri="{FF2B5EF4-FFF2-40B4-BE49-F238E27FC236}">
                <a16:creationId xmlns:a16="http://schemas.microsoft.com/office/drawing/2014/main" id="{69CFB802-D4A1-1CAC-8764-5172C5AA1ADA}"/>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295108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0AC5D-E29E-A056-C991-80DDC0DEC809}"/>
              </a:ext>
            </a:extLst>
          </p:cNvPr>
          <p:cNvSpPr>
            <a:spLocks noGrp="1"/>
          </p:cNvSpPr>
          <p:nvPr>
            <p:ph type="title"/>
          </p:nvPr>
        </p:nvSpPr>
        <p:spPr/>
        <p:txBody>
          <a:bodyPr>
            <a:normAutofit fontScale="90000"/>
          </a:bodyPr>
          <a:lstStyle/>
          <a:p>
            <a:r>
              <a:rPr lang="en-CA" dirty="0"/>
              <a:t>Where are we standing today?</a:t>
            </a:r>
          </a:p>
        </p:txBody>
      </p:sp>
      <p:pic>
        <p:nvPicPr>
          <p:cNvPr id="4102" name="Picture 6" descr="A hundred years of choking housing growth catches up with Massachusetts -  The Boston Globe">
            <a:extLst>
              <a:ext uri="{FF2B5EF4-FFF2-40B4-BE49-F238E27FC236}">
                <a16:creationId xmlns:a16="http://schemas.microsoft.com/office/drawing/2014/main" id="{D41BA2CA-7439-7C24-0D55-E2F29E59D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413" y="1826361"/>
            <a:ext cx="6756914" cy="38007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CCA98E0-9F1B-4E36-7751-AF1DB3136908}"/>
              </a:ext>
            </a:extLst>
          </p:cNvPr>
          <p:cNvSpPr txBox="1"/>
          <p:nvPr/>
        </p:nvSpPr>
        <p:spPr>
          <a:xfrm flipH="1">
            <a:off x="5421089" y="5684464"/>
            <a:ext cx="2261485" cy="276999"/>
          </a:xfrm>
          <a:prstGeom prst="rect">
            <a:avLst/>
          </a:prstGeom>
          <a:noFill/>
        </p:spPr>
        <p:txBody>
          <a:bodyPr wrap="square" rtlCol="0">
            <a:spAutoFit/>
          </a:bodyPr>
          <a:lstStyle/>
          <a:p>
            <a:r>
              <a:rPr lang="en-CA" sz="1200" i="1" dirty="0"/>
              <a:t>Image : Boston Globe</a:t>
            </a:r>
          </a:p>
        </p:txBody>
      </p:sp>
      <p:sp>
        <p:nvSpPr>
          <p:cNvPr id="4" name="TextBox 3">
            <a:extLst>
              <a:ext uri="{FF2B5EF4-FFF2-40B4-BE49-F238E27FC236}">
                <a16:creationId xmlns:a16="http://schemas.microsoft.com/office/drawing/2014/main" id="{6BD77C94-9D48-D01B-640E-80A8CA83F966}"/>
              </a:ext>
            </a:extLst>
          </p:cNvPr>
          <p:cNvSpPr txBox="1"/>
          <p:nvPr/>
        </p:nvSpPr>
        <p:spPr>
          <a:xfrm flipH="1">
            <a:off x="1405681" y="5684464"/>
            <a:ext cx="2261485" cy="276999"/>
          </a:xfrm>
          <a:prstGeom prst="rect">
            <a:avLst/>
          </a:prstGeom>
          <a:noFill/>
        </p:spPr>
        <p:txBody>
          <a:bodyPr wrap="square" rtlCol="0">
            <a:spAutoFit/>
          </a:bodyPr>
          <a:lstStyle/>
          <a:p>
            <a:r>
              <a:rPr lang="en-CA" sz="1200" i="1" dirty="0"/>
              <a:t>Image : Nested Living</a:t>
            </a:r>
          </a:p>
        </p:txBody>
      </p:sp>
      <p:grpSp>
        <p:nvGrpSpPr>
          <p:cNvPr id="3" name="Group 2">
            <a:extLst>
              <a:ext uri="{FF2B5EF4-FFF2-40B4-BE49-F238E27FC236}">
                <a16:creationId xmlns:a16="http://schemas.microsoft.com/office/drawing/2014/main" id="{3EA854E0-D245-3BDC-B2D0-33CEED10F848}"/>
              </a:ext>
            </a:extLst>
          </p:cNvPr>
          <p:cNvGrpSpPr/>
          <p:nvPr/>
        </p:nvGrpSpPr>
        <p:grpSpPr>
          <a:xfrm>
            <a:off x="588818" y="1607619"/>
            <a:ext cx="4076845" cy="4076845"/>
            <a:chOff x="588818" y="1607619"/>
            <a:chExt cx="4076845" cy="4076845"/>
          </a:xfrm>
        </p:grpSpPr>
        <p:pic>
          <p:nvPicPr>
            <p:cNvPr id="4100" name="Picture 4" descr="Embodied Carbon - Nested Living">
              <a:extLst>
                <a:ext uri="{FF2B5EF4-FFF2-40B4-BE49-F238E27FC236}">
                  <a16:creationId xmlns:a16="http://schemas.microsoft.com/office/drawing/2014/main" id="{836DE66E-17BB-51AC-9E04-E966D5FEA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818" y="1607619"/>
              <a:ext cx="4076845" cy="40768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4C6659-BF0B-4950-4F8C-3EC93606ECE9}"/>
                </a:ext>
              </a:extLst>
            </p:cNvPr>
            <p:cNvSpPr/>
            <p:nvPr/>
          </p:nvSpPr>
          <p:spPr>
            <a:xfrm>
              <a:off x="1225826" y="3074504"/>
              <a:ext cx="1027043" cy="1258957"/>
            </a:xfrm>
            <a:prstGeom prst="rect">
              <a:avLst/>
            </a:prstGeom>
            <a:noFill/>
            <a:ln w="28575">
              <a:solidFill>
                <a:srgbClr val="F58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98783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0231C7-0D12-0BAD-C6FD-50FB6039B9E3}"/>
              </a:ext>
            </a:extLst>
          </p:cNvPr>
          <p:cNvSpPr>
            <a:spLocks noGrp="1"/>
          </p:cNvSpPr>
          <p:nvPr>
            <p:ph type="title" idx="4294967295"/>
          </p:nvPr>
        </p:nvSpPr>
        <p:spPr>
          <a:xfrm>
            <a:off x="360208" y="527050"/>
            <a:ext cx="11369675" cy="785813"/>
          </a:xfrm>
        </p:spPr>
        <p:txBody>
          <a:bodyPr>
            <a:normAutofit/>
          </a:bodyPr>
          <a:lstStyle/>
          <a:p>
            <a:pPr algn="ctr"/>
            <a:r>
              <a:rPr lang="en-US" dirty="0">
                <a:ea typeface="Roboto Medium" panose="02000000000000000000" pitchFamily="2" charset="0"/>
              </a:rPr>
              <a:t>There’s already a lot to Think and Talk About!</a:t>
            </a:r>
          </a:p>
        </p:txBody>
      </p:sp>
      <p:sp>
        <p:nvSpPr>
          <p:cNvPr id="445" name="TextBox 444">
            <a:extLst>
              <a:ext uri="{FF2B5EF4-FFF2-40B4-BE49-F238E27FC236}">
                <a16:creationId xmlns:a16="http://schemas.microsoft.com/office/drawing/2014/main" id="{A73662CA-BC17-2F45-7B54-3564D289BD53}"/>
              </a:ext>
            </a:extLst>
          </p:cNvPr>
          <p:cNvSpPr txBox="1"/>
          <p:nvPr/>
        </p:nvSpPr>
        <p:spPr>
          <a:xfrm>
            <a:off x="3714922" y="3239489"/>
            <a:ext cx="52519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FF6600"/>
                </a:solidFill>
                <a:effectLst/>
                <a:uLnTx/>
                <a:uFillTx/>
                <a:latin typeface="Poppins SemiBold" panose="00000700000000000000" pitchFamily="2" charset="0"/>
                <a:ea typeface="+mn-ea"/>
                <a:cs typeface="Poppins SemiBold" panose="00000700000000000000" pitchFamily="2" charset="0"/>
              </a:rPr>
              <a:t>Do we really need triple glazing?</a:t>
            </a:r>
          </a:p>
        </p:txBody>
      </p:sp>
      <p:sp>
        <p:nvSpPr>
          <p:cNvPr id="446" name="TextBox 445">
            <a:extLst>
              <a:ext uri="{FF2B5EF4-FFF2-40B4-BE49-F238E27FC236}">
                <a16:creationId xmlns:a16="http://schemas.microsoft.com/office/drawing/2014/main" id="{AD641CDA-2F4C-01B6-F3B9-FB73E7746D4D}"/>
              </a:ext>
            </a:extLst>
          </p:cNvPr>
          <p:cNvSpPr txBox="1"/>
          <p:nvPr/>
        </p:nvSpPr>
        <p:spPr>
          <a:xfrm>
            <a:off x="5350779" y="2806157"/>
            <a:ext cx="61009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Poppins Light"/>
                <a:ea typeface="+mn-ea"/>
                <a:cs typeface="+mn-cs"/>
              </a:rPr>
              <a:t>What SHGC do we need for comfort versus energy?</a:t>
            </a:r>
          </a:p>
        </p:txBody>
      </p:sp>
      <p:sp>
        <p:nvSpPr>
          <p:cNvPr id="447" name="TextBox 446">
            <a:extLst>
              <a:ext uri="{FF2B5EF4-FFF2-40B4-BE49-F238E27FC236}">
                <a16:creationId xmlns:a16="http://schemas.microsoft.com/office/drawing/2014/main" id="{52C8FF7A-0F23-2AAC-7703-148193634A4B}"/>
              </a:ext>
            </a:extLst>
          </p:cNvPr>
          <p:cNvSpPr txBox="1"/>
          <p:nvPr/>
        </p:nvSpPr>
        <p:spPr>
          <a:xfrm>
            <a:off x="1762752" y="3313597"/>
            <a:ext cx="19521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00B050"/>
                </a:solidFill>
                <a:effectLst/>
                <a:uLnTx/>
                <a:uFillTx/>
                <a:latin typeface="Poppins Light"/>
                <a:ea typeface="+mn-ea"/>
                <a:cs typeface="+mn-cs"/>
              </a:rPr>
              <a:t>What is a TEDI?</a:t>
            </a:r>
          </a:p>
        </p:txBody>
      </p:sp>
      <p:sp>
        <p:nvSpPr>
          <p:cNvPr id="448" name="TextBox 447">
            <a:extLst>
              <a:ext uri="{FF2B5EF4-FFF2-40B4-BE49-F238E27FC236}">
                <a16:creationId xmlns:a16="http://schemas.microsoft.com/office/drawing/2014/main" id="{5251E1BA-D1CB-A9C3-2C9D-0D4EB158FA80}"/>
              </a:ext>
            </a:extLst>
          </p:cNvPr>
          <p:cNvSpPr txBox="1"/>
          <p:nvPr/>
        </p:nvSpPr>
        <p:spPr>
          <a:xfrm>
            <a:off x="94333" y="3813438"/>
            <a:ext cx="35947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Poppins Light"/>
                <a:ea typeface="+mn-ea"/>
                <a:cs typeface="+mn-cs"/>
              </a:rPr>
              <a:t>What is our building shape?</a:t>
            </a:r>
          </a:p>
        </p:txBody>
      </p:sp>
      <p:sp>
        <p:nvSpPr>
          <p:cNvPr id="449" name="TextBox 448">
            <a:extLst>
              <a:ext uri="{FF2B5EF4-FFF2-40B4-BE49-F238E27FC236}">
                <a16:creationId xmlns:a16="http://schemas.microsoft.com/office/drawing/2014/main" id="{FCE0154C-254C-A9B0-0526-F7A13B2003E6}"/>
              </a:ext>
            </a:extLst>
          </p:cNvPr>
          <p:cNvSpPr txBox="1"/>
          <p:nvPr/>
        </p:nvSpPr>
        <p:spPr>
          <a:xfrm>
            <a:off x="5798448" y="4337533"/>
            <a:ext cx="39551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70C0"/>
                </a:solidFill>
                <a:effectLst/>
                <a:uLnTx/>
                <a:uFillTx/>
                <a:latin typeface="Poppins Light"/>
                <a:ea typeface="+mn-ea"/>
                <a:cs typeface="+mn-cs"/>
              </a:rPr>
              <a:t>Can you just tell me the answer?</a:t>
            </a:r>
          </a:p>
        </p:txBody>
      </p:sp>
      <p:sp>
        <p:nvSpPr>
          <p:cNvPr id="450" name="TextBox 449">
            <a:extLst>
              <a:ext uri="{FF2B5EF4-FFF2-40B4-BE49-F238E27FC236}">
                <a16:creationId xmlns:a16="http://schemas.microsoft.com/office/drawing/2014/main" id="{DA55CB6F-F00D-C6E1-B86C-767E32F57F50}"/>
              </a:ext>
            </a:extLst>
          </p:cNvPr>
          <p:cNvSpPr txBox="1"/>
          <p:nvPr/>
        </p:nvSpPr>
        <p:spPr>
          <a:xfrm>
            <a:off x="2354258" y="2293651"/>
            <a:ext cx="71351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Poppins Light"/>
                <a:ea typeface="+mn-ea"/>
                <a:cs typeface="+mn-cs"/>
              </a:rPr>
              <a:t>What are the drawbacks of greater heat recovery efficiency?</a:t>
            </a:r>
          </a:p>
        </p:txBody>
      </p:sp>
      <p:sp>
        <p:nvSpPr>
          <p:cNvPr id="451" name="TextBox 450">
            <a:extLst>
              <a:ext uri="{FF2B5EF4-FFF2-40B4-BE49-F238E27FC236}">
                <a16:creationId xmlns:a16="http://schemas.microsoft.com/office/drawing/2014/main" id="{EFD1250C-A700-414D-A32A-2E5C349F1A0F}"/>
              </a:ext>
            </a:extLst>
          </p:cNvPr>
          <p:cNvSpPr txBox="1"/>
          <p:nvPr/>
        </p:nvSpPr>
        <p:spPr>
          <a:xfrm>
            <a:off x="348342" y="2791643"/>
            <a:ext cx="5079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What is our maximum glazing ratio?</a:t>
            </a:r>
          </a:p>
        </p:txBody>
      </p:sp>
      <p:sp>
        <p:nvSpPr>
          <p:cNvPr id="452" name="TextBox 451">
            <a:extLst>
              <a:ext uri="{FF2B5EF4-FFF2-40B4-BE49-F238E27FC236}">
                <a16:creationId xmlns:a16="http://schemas.microsoft.com/office/drawing/2014/main" id="{E068D24B-DCCC-C1CE-CA41-07D27AD623AB}"/>
              </a:ext>
            </a:extLst>
          </p:cNvPr>
          <p:cNvSpPr txBox="1"/>
          <p:nvPr/>
        </p:nvSpPr>
        <p:spPr>
          <a:xfrm>
            <a:off x="8930273" y="3308531"/>
            <a:ext cx="8628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00B050"/>
                </a:solidFill>
                <a:effectLst/>
                <a:uLnTx/>
                <a:uFillTx/>
                <a:latin typeface="Poppins Light"/>
                <a:ea typeface="+mn-ea"/>
                <a:cs typeface="+mn-cs"/>
              </a:rPr>
              <a:t>TEUI?</a:t>
            </a:r>
          </a:p>
        </p:txBody>
      </p:sp>
      <p:sp>
        <p:nvSpPr>
          <p:cNvPr id="453" name="TextBox 452">
            <a:extLst>
              <a:ext uri="{FF2B5EF4-FFF2-40B4-BE49-F238E27FC236}">
                <a16:creationId xmlns:a16="http://schemas.microsoft.com/office/drawing/2014/main" id="{E5435731-7C44-3108-9761-80CD92193AEB}"/>
              </a:ext>
            </a:extLst>
          </p:cNvPr>
          <p:cNvSpPr txBox="1"/>
          <p:nvPr/>
        </p:nvSpPr>
        <p:spPr>
          <a:xfrm>
            <a:off x="3614059" y="3772429"/>
            <a:ext cx="8120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srgbClr val="615757"/>
                </a:solidFill>
                <a:effectLst/>
                <a:uLnTx/>
                <a:uFillTx/>
                <a:latin typeface="Poppins SemiBold" panose="00000700000000000000" pitchFamily="2" charset="0"/>
                <a:ea typeface="+mn-ea"/>
                <a:cs typeface="Poppins SemiBold" panose="00000700000000000000" pitchFamily="2" charset="0"/>
              </a:rPr>
              <a:t>What effective R-value do we need for the opaque?</a:t>
            </a:r>
          </a:p>
        </p:txBody>
      </p:sp>
      <p:sp>
        <p:nvSpPr>
          <p:cNvPr id="454" name="TextBox 453">
            <a:extLst>
              <a:ext uri="{FF2B5EF4-FFF2-40B4-BE49-F238E27FC236}">
                <a16:creationId xmlns:a16="http://schemas.microsoft.com/office/drawing/2014/main" id="{CA0ED74A-E3E2-8E28-6E64-7EECBF3C9307}"/>
              </a:ext>
            </a:extLst>
          </p:cNvPr>
          <p:cNvSpPr txBox="1"/>
          <p:nvPr/>
        </p:nvSpPr>
        <p:spPr>
          <a:xfrm>
            <a:off x="1265225" y="4316154"/>
            <a:ext cx="44131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How will the building be heated?</a:t>
            </a:r>
          </a:p>
        </p:txBody>
      </p:sp>
      <p:sp>
        <p:nvSpPr>
          <p:cNvPr id="455" name="TextBox 454">
            <a:extLst>
              <a:ext uri="{FF2B5EF4-FFF2-40B4-BE49-F238E27FC236}">
                <a16:creationId xmlns:a16="http://schemas.microsoft.com/office/drawing/2014/main" id="{2BD3E391-95A1-E51F-E8A5-68DE1502EF6A}"/>
              </a:ext>
            </a:extLst>
          </p:cNvPr>
          <p:cNvSpPr txBox="1"/>
          <p:nvPr/>
        </p:nvSpPr>
        <p:spPr>
          <a:xfrm>
            <a:off x="2031262" y="4828318"/>
            <a:ext cx="69668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Poppins Light"/>
                <a:ea typeface="+mn-ea"/>
                <a:cs typeface="+mn-cs"/>
              </a:rPr>
              <a:t>Can we achieve that level of air-tightness and take credit?</a:t>
            </a:r>
          </a:p>
        </p:txBody>
      </p:sp>
      <p:sp>
        <p:nvSpPr>
          <p:cNvPr id="456" name="TextBox 455">
            <a:extLst>
              <a:ext uri="{FF2B5EF4-FFF2-40B4-BE49-F238E27FC236}">
                <a16:creationId xmlns:a16="http://schemas.microsoft.com/office/drawing/2014/main" id="{92E8B25C-1CF1-2C75-0006-7C84CA7F3AD5}"/>
              </a:ext>
            </a:extLst>
          </p:cNvPr>
          <p:cNvSpPr txBox="1"/>
          <p:nvPr/>
        </p:nvSpPr>
        <p:spPr>
          <a:xfrm>
            <a:off x="6477682" y="5323735"/>
            <a:ext cx="40445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Poppins Light"/>
                <a:ea typeface="+mn-ea"/>
                <a:cs typeface="+mn-cs"/>
              </a:rPr>
              <a:t>Can I delete the exterior insulation to reduce embodied carbon?</a:t>
            </a:r>
          </a:p>
        </p:txBody>
      </p:sp>
      <p:sp>
        <p:nvSpPr>
          <p:cNvPr id="457" name="TextBox 456">
            <a:extLst>
              <a:ext uri="{FF2B5EF4-FFF2-40B4-BE49-F238E27FC236}">
                <a16:creationId xmlns:a16="http://schemas.microsoft.com/office/drawing/2014/main" id="{1503F7F2-32CD-CF27-F545-41C2C8D1EFE2}"/>
              </a:ext>
            </a:extLst>
          </p:cNvPr>
          <p:cNvSpPr txBox="1"/>
          <p:nvPr/>
        </p:nvSpPr>
        <p:spPr>
          <a:xfrm>
            <a:off x="2527749" y="5328153"/>
            <a:ext cx="3394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70C0"/>
                </a:solidFill>
                <a:effectLst/>
                <a:uLnTx/>
                <a:uFillTx/>
                <a:latin typeface="Poppins Light"/>
                <a:ea typeface="+mn-ea"/>
                <a:cs typeface="+mn-cs"/>
              </a:rPr>
              <a:t>How can they still build like this?</a:t>
            </a:r>
          </a:p>
        </p:txBody>
      </p:sp>
      <p:pic>
        <p:nvPicPr>
          <p:cNvPr id="461" name="Picture 460">
            <a:extLst>
              <a:ext uri="{FF2B5EF4-FFF2-40B4-BE49-F238E27FC236}">
                <a16:creationId xmlns:a16="http://schemas.microsoft.com/office/drawing/2014/main" id="{2DFA05DF-3097-51FD-6F84-04ABB57C48A4}"/>
              </a:ext>
            </a:extLst>
          </p:cNvPr>
          <p:cNvPicPr>
            <a:picLocks noChangeAspect="1"/>
          </p:cNvPicPr>
          <p:nvPr/>
        </p:nvPicPr>
        <p:blipFill>
          <a:blip r:embed="rId3"/>
          <a:stretch>
            <a:fillRect/>
          </a:stretch>
        </p:blipFill>
        <p:spPr>
          <a:xfrm>
            <a:off x="1729618" y="1611281"/>
            <a:ext cx="8630854" cy="247685"/>
          </a:xfrm>
          <a:prstGeom prst="rect">
            <a:avLst/>
          </a:prstGeom>
        </p:spPr>
      </p:pic>
    </p:spTree>
    <p:extLst>
      <p:ext uri="{BB962C8B-B14F-4D97-AF65-F5344CB8AC3E}">
        <p14:creationId xmlns:p14="http://schemas.microsoft.com/office/powerpoint/2010/main" val="58742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8"/>
                                        </p:tgtEl>
                                        <p:attrNameLst>
                                          <p:attrName>style.visibility</p:attrName>
                                        </p:attrNameLst>
                                      </p:cBhvr>
                                      <p:to>
                                        <p:strVal val="visible"/>
                                      </p:to>
                                    </p:set>
                                    <p:animEffect transition="in" filter="fade">
                                      <p:cBhvr>
                                        <p:cTn id="10" dur="500"/>
                                        <p:tgtEl>
                                          <p:spTgt spid="4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6"/>
                                        </p:tgtEl>
                                        <p:attrNameLst>
                                          <p:attrName>style.visibility</p:attrName>
                                        </p:attrNameLst>
                                      </p:cBhvr>
                                      <p:to>
                                        <p:strVal val="visible"/>
                                      </p:to>
                                    </p:set>
                                    <p:animEffect transition="in" filter="fade">
                                      <p:cBhvr>
                                        <p:cTn id="13" dur="500"/>
                                        <p:tgtEl>
                                          <p:spTgt spid="4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51"/>
                                        </p:tgtEl>
                                        <p:attrNameLst>
                                          <p:attrName>style.visibility</p:attrName>
                                        </p:attrNameLst>
                                      </p:cBhvr>
                                      <p:to>
                                        <p:strVal val="visible"/>
                                      </p:to>
                                    </p:set>
                                    <p:animEffect transition="in" filter="fade">
                                      <p:cBhvr>
                                        <p:cTn id="18" dur="500"/>
                                        <p:tgtEl>
                                          <p:spTgt spid="4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5"/>
                                        </p:tgtEl>
                                        <p:attrNameLst>
                                          <p:attrName>style.visibility</p:attrName>
                                        </p:attrNameLst>
                                      </p:cBhvr>
                                      <p:to>
                                        <p:strVal val="visible"/>
                                      </p:to>
                                    </p:set>
                                    <p:animEffect transition="in" filter="fade">
                                      <p:cBhvr>
                                        <p:cTn id="21" dur="500"/>
                                        <p:tgtEl>
                                          <p:spTgt spid="4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4"/>
                                        </p:tgtEl>
                                        <p:attrNameLst>
                                          <p:attrName>style.visibility</p:attrName>
                                        </p:attrNameLst>
                                      </p:cBhvr>
                                      <p:to>
                                        <p:strVal val="visible"/>
                                      </p:to>
                                    </p:set>
                                    <p:animEffect transition="in" filter="fade">
                                      <p:cBhvr>
                                        <p:cTn id="24" dur="500"/>
                                        <p:tgtEl>
                                          <p:spTgt spid="4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47"/>
                                        </p:tgtEl>
                                        <p:attrNameLst>
                                          <p:attrName>style.visibility</p:attrName>
                                        </p:attrNameLst>
                                      </p:cBhvr>
                                      <p:to>
                                        <p:strVal val="visible"/>
                                      </p:to>
                                    </p:set>
                                    <p:animEffect transition="in" filter="fade">
                                      <p:cBhvr>
                                        <p:cTn id="29" dur="500"/>
                                        <p:tgtEl>
                                          <p:spTgt spid="4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53"/>
                                        </p:tgtEl>
                                        <p:attrNameLst>
                                          <p:attrName>style.visibility</p:attrName>
                                        </p:attrNameLst>
                                      </p:cBhvr>
                                      <p:to>
                                        <p:strVal val="visible"/>
                                      </p:to>
                                    </p:set>
                                    <p:animEffect transition="in" filter="fade">
                                      <p:cBhvr>
                                        <p:cTn id="32" dur="500"/>
                                        <p:tgtEl>
                                          <p:spTgt spid="4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52"/>
                                        </p:tgtEl>
                                        <p:attrNameLst>
                                          <p:attrName>style.visibility</p:attrName>
                                        </p:attrNameLst>
                                      </p:cBhvr>
                                      <p:to>
                                        <p:strVal val="visible"/>
                                      </p:to>
                                    </p:set>
                                    <p:animEffect transition="in" filter="fade">
                                      <p:cBhvr>
                                        <p:cTn id="35" dur="500"/>
                                        <p:tgtEl>
                                          <p:spTgt spid="45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5"/>
                                        </p:tgtEl>
                                        <p:attrNameLst>
                                          <p:attrName>style.visibility</p:attrName>
                                        </p:attrNameLst>
                                      </p:cBhvr>
                                      <p:to>
                                        <p:strVal val="visible"/>
                                      </p:to>
                                    </p:set>
                                    <p:animEffect transition="in" filter="fade">
                                      <p:cBhvr>
                                        <p:cTn id="38" dur="500"/>
                                        <p:tgtEl>
                                          <p:spTgt spid="45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56"/>
                                        </p:tgtEl>
                                        <p:attrNameLst>
                                          <p:attrName>style.visibility</p:attrName>
                                        </p:attrNameLst>
                                      </p:cBhvr>
                                      <p:to>
                                        <p:strVal val="visible"/>
                                      </p:to>
                                    </p:set>
                                    <p:animEffect transition="in" filter="fade">
                                      <p:cBhvr>
                                        <p:cTn id="41" dur="500"/>
                                        <p:tgtEl>
                                          <p:spTgt spid="45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49"/>
                                        </p:tgtEl>
                                        <p:attrNameLst>
                                          <p:attrName>style.visibility</p:attrName>
                                        </p:attrNameLst>
                                      </p:cBhvr>
                                      <p:to>
                                        <p:strVal val="visible"/>
                                      </p:to>
                                    </p:set>
                                    <p:animEffect transition="in" filter="fade">
                                      <p:cBhvr>
                                        <p:cTn id="46" dur="500"/>
                                        <p:tgtEl>
                                          <p:spTgt spid="44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7"/>
                                        </p:tgtEl>
                                        <p:attrNameLst>
                                          <p:attrName>style.visibility</p:attrName>
                                        </p:attrNameLst>
                                      </p:cBhvr>
                                      <p:to>
                                        <p:strVal val="visible"/>
                                      </p:to>
                                    </p:set>
                                    <p:animEffect transition="in" filter="fade">
                                      <p:cBhvr>
                                        <p:cTn id="49"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0"/>
      <p:bldP spid="446" grpId="0"/>
      <p:bldP spid="447" grpId="0"/>
      <p:bldP spid="448" grpId="0"/>
      <p:bldP spid="449" grpId="0"/>
      <p:bldP spid="450" grpId="0"/>
      <p:bldP spid="451" grpId="0"/>
      <p:bldP spid="452" grpId="0"/>
      <p:bldP spid="453" grpId="0"/>
      <p:bldP spid="454" grpId="0"/>
      <p:bldP spid="455" grpId="0"/>
      <p:bldP spid="456" grpId="0"/>
      <p:bldP spid="45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44087-E198-FB84-52E5-621E934E6B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2D343-5F12-5F0A-3703-D70C198C3F68}"/>
              </a:ext>
            </a:extLst>
          </p:cNvPr>
          <p:cNvSpPr>
            <a:spLocks noGrp="1"/>
          </p:cNvSpPr>
          <p:nvPr>
            <p:ph type="title"/>
          </p:nvPr>
        </p:nvSpPr>
        <p:spPr/>
        <p:txBody>
          <a:bodyPr/>
          <a:lstStyle/>
          <a:p>
            <a:r>
              <a:rPr lang="en-CA" dirty="0">
                <a:solidFill>
                  <a:srgbClr val="212020"/>
                </a:solidFill>
              </a:rPr>
              <a:t>Total Emission Reduction</a:t>
            </a:r>
          </a:p>
        </p:txBody>
      </p:sp>
      <p:sp>
        <p:nvSpPr>
          <p:cNvPr id="8" name="Title 3">
            <a:extLst>
              <a:ext uri="{FF2B5EF4-FFF2-40B4-BE49-F238E27FC236}">
                <a16:creationId xmlns:a16="http://schemas.microsoft.com/office/drawing/2014/main" id="{179EF7F8-311F-D353-087B-363A25EEA039}"/>
              </a:ext>
            </a:extLst>
          </p:cNvPr>
          <p:cNvSpPr txBox="1">
            <a:spLocks/>
          </p:cNvSpPr>
          <p:nvPr/>
        </p:nvSpPr>
        <p:spPr>
          <a:xfrm>
            <a:off x="675788" y="1814937"/>
            <a:ext cx="4028026" cy="4300941"/>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marL="342900" indent="-342900">
              <a:lnSpc>
                <a:spcPct val="120000"/>
              </a:lnSpc>
              <a:spcBef>
                <a:spcPts val="600"/>
              </a:spcBef>
              <a:buFont typeface="Arial" panose="020B0604020202020204" pitchFamily="34" charset="0"/>
              <a:buChar char="•"/>
            </a:pPr>
            <a:r>
              <a:rPr kumimoji="0" lang="en-US" sz="2000" b="0" i="0" u="none" strike="noStrike" kern="1200" cap="none" spc="0" normalizeH="0" baseline="0" noProof="0" dirty="0">
                <a:ln>
                  <a:noFill/>
                </a:ln>
                <a:solidFill>
                  <a:srgbClr val="212020"/>
                </a:solidFill>
                <a:effectLst/>
                <a:uLnTx/>
                <a:uFillTx/>
                <a:latin typeface="Poppins Light" panose="00000400000000000000" pitchFamily="2" charset="0"/>
                <a:ea typeface="+mj-ea"/>
                <a:cs typeface="Poppins Light" panose="00000400000000000000" pitchFamily="2" charset="0"/>
              </a:rPr>
              <a:t>Electrification and energy efficiency both important for reducing GHG</a:t>
            </a:r>
            <a:endParaRPr lang="en-US" sz="2000" dirty="0">
              <a:solidFill>
                <a:srgbClr val="212020"/>
              </a:solidFill>
              <a:latin typeface="Poppins Light" panose="00000400000000000000" pitchFamily="2" charset="0"/>
              <a:cs typeface="Poppins Light" panose="00000400000000000000" pitchFamily="2" charset="0"/>
            </a:endParaRPr>
          </a:p>
          <a:p>
            <a:pPr marL="342900" lvl="0" indent="-342900">
              <a:lnSpc>
                <a:spcPct val="120000"/>
              </a:lnSpc>
              <a:spcBef>
                <a:spcPts val="600"/>
              </a:spcBef>
              <a:buFont typeface="Arial" panose="020B0604020202020204" pitchFamily="34" charset="0"/>
              <a:buChar char="•"/>
              <a:defRPr/>
            </a:pPr>
            <a:r>
              <a:rPr kumimoji="0" lang="en-US" sz="2000" b="0" i="0" u="none" strike="noStrike" kern="1200" cap="none" spc="0" normalizeH="0" baseline="0" noProof="0" dirty="0">
                <a:ln>
                  <a:noFill/>
                </a:ln>
                <a:solidFill>
                  <a:srgbClr val="212020"/>
                </a:solidFill>
                <a:effectLst/>
                <a:uLnTx/>
                <a:uFillTx/>
                <a:latin typeface="Poppins Light" panose="00000400000000000000" pitchFamily="2" charset="0"/>
                <a:ea typeface="+mj-ea"/>
                <a:cs typeface="Poppins Light" panose="00000400000000000000" pitchFamily="2" charset="0"/>
              </a:rPr>
              <a:t>Impact of energy use reduction not as impactful</a:t>
            </a:r>
            <a:r>
              <a:rPr lang="en-US" sz="2000" dirty="0">
                <a:solidFill>
                  <a:srgbClr val="212020"/>
                </a:solidFill>
                <a:latin typeface="Poppins Light" panose="00000400000000000000" pitchFamily="2" charset="0"/>
                <a:cs typeface="Poppins Light" panose="00000400000000000000" pitchFamily="2" charset="0"/>
              </a:rPr>
              <a:t> in locations that have a lower carbon intensive power gird</a:t>
            </a:r>
          </a:p>
          <a:p>
            <a:pPr marL="342900" lvl="0" indent="-342900">
              <a:lnSpc>
                <a:spcPct val="120000"/>
              </a:lnSpc>
              <a:spcBef>
                <a:spcPts val="600"/>
              </a:spcBef>
              <a:buFont typeface="Arial" panose="020B0604020202020204" pitchFamily="34" charset="0"/>
              <a:buChar char="•"/>
              <a:defRPr/>
            </a:pPr>
            <a:r>
              <a:rPr kumimoji="0" lang="en-US" sz="2000" b="0" i="0" u="none" strike="noStrike" kern="1200" cap="none" spc="0" normalizeH="0" baseline="0" noProof="0" dirty="0">
                <a:ln>
                  <a:noFill/>
                </a:ln>
                <a:solidFill>
                  <a:srgbClr val="212020"/>
                </a:solidFill>
                <a:effectLst/>
                <a:uLnTx/>
                <a:uFillTx/>
                <a:latin typeface="Poppins Light" panose="00000400000000000000" pitchFamily="2" charset="0"/>
                <a:ea typeface="+mj-ea"/>
                <a:cs typeface="Poppins Light" panose="00000400000000000000" pitchFamily="2" charset="0"/>
              </a:rPr>
              <a:t>But still need to think about grid capacity</a:t>
            </a:r>
          </a:p>
        </p:txBody>
      </p:sp>
      <p:pic>
        <p:nvPicPr>
          <p:cNvPr id="3" name="Picture 2" descr="A graph showing electrical grid carbon intensity&#10;&#10;Description automatically generated">
            <a:extLst>
              <a:ext uri="{FF2B5EF4-FFF2-40B4-BE49-F238E27FC236}">
                <a16:creationId xmlns:a16="http://schemas.microsoft.com/office/drawing/2014/main" id="{DBB34152-A8D8-6DF3-B424-9E22307AAFDE}"/>
              </a:ext>
            </a:extLst>
          </p:cNvPr>
          <p:cNvPicPr>
            <a:picLocks noChangeAspect="1"/>
          </p:cNvPicPr>
          <p:nvPr/>
        </p:nvPicPr>
        <p:blipFill>
          <a:blip r:embed="rId3">
            <a:extLst>
              <a:ext uri="{28A0092B-C50C-407E-A947-70E740481C1C}">
                <a14:useLocalDpi xmlns:a14="http://schemas.microsoft.com/office/drawing/2010/main" val="0"/>
              </a:ext>
            </a:extLst>
          </a:blip>
          <a:srcRect r="7462"/>
          <a:stretch>
            <a:fillRect/>
          </a:stretch>
        </p:blipFill>
        <p:spPr>
          <a:xfrm>
            <a:off x="4935216" y="1537834"/>
            <a:ext cx="7256784" cy="4633530"/>
          </a:xfrm>
          <a:prstGeom prst="rect">
            <a:avLst/>
          </a:prstGeom>
        </p:spPr>
      </p:pic>
    </p:spTree>
    <p:extLst>
      <p:ext uri="{BB962C8B-B14F-4D97-AF65-F5344CB8AC3E}">
        <p14:creationId xmlns:p14="http://schemas.microsoft.com/office/powerpoint/2010/main" val="293456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E0FA-3F7A-C78B-69EB-8DF78E54C64B}"/>
              </a:ext>
            </a:extLst>
          </p:cNvPr>
          <p:cNvSpPr>
            <a:spLocks noGrp="1"/>
          </p:cNvSpPr>
          <p:nvPr>
            <p:ph type="title"/>
          </p:nvPr>
        </p:nvSpPr>
        <p:spPr>
          <a:xfrm>
            <a:off x="204246" y="327653"/>
            <a:ext cx="8250641" cy="682998"/>
          </a:xfrm>
        </p:spPr>
        <p:txBody>
          <a:bodyPr>
            <a:normAutofit/>
          </a:bodyPr>
          <a:lstStyle/>
          <a:p>
            <a:r>
              <a:rPr lang="en-CA" dirty="0"/>
              <a:t>Efficiency Rule No. 1:</a:t>
            </a:r>
          </a:p>
        </p:txBody>
      </p:sp>
      <p:sp>
        <p:nvSpPr>
          <p:cNvPr id="3" name="Rectangle 2">
            <a:extLst>
              <a:ext uri="{FF2B5EF4-FFF2-40B4-BE49-F238E27FC236}">
                <a16:creationId xmlns:a16="http://schemas.microsoft.com/office/drawing/2014/main" id="{3ABEEF41-2C59-A5E8-9C9B-932C476BAC74}"/>
              </a:ext>
            </a:extLst>
          </p:cNvPr>
          <p:cNvSpPr/>
          <p:nvPr/>
        </p:nvSpPr>
        <p:spPr>
          <a:xfrm>
            <a:off x="7145919" y="6107449"/>
            <a:ext cx="1857983" cy="2806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7" name="TextBox 6">
            <a:extLst>
              <a:ext uri="{FF2B5EF4-FFF2-40B4-BE49-F238E27FC236}">
                <a16:creationId xmlns:a16="http://schemas.microsoft.com/office/drawing/2014/main" id="{E458C628-357E-C583-7CF7-42017830450D}"/>
              </a:ext>
            </a:extLst>
          </p:cNvPr>
          <p:cNvSpPr txBox="1"/>
          <p:nvPr/>
        </p:nvSpPr>
        <p:spPr>
          <a:xfrm>
            <a:off x="1548383" y="2474952"/>
            <a:ext cx="9095234" cy="1754326"/>
          </a:xfrm>
          <a:prstGeom prst="rect">
            <a:avLst/>
          </a:prstGeom>
          <a:solidFill>
            <a:schemeClr val="bg2"/>
          </a:solidFill>
        </p:spPr>
        <p:txBody>
          <a:bodyPr wrap="square" lIns="91440" tIns="45720" rIns="91440" bIns="45720">
            <a:spAutoFit/>
          </a:bodyPr>
          <a:lstStyle>
            <a:defPPr>
              <a:defRPr lang="en-US"/>
            </a:defPPr>
            <a:lvl1pPr algn="ctr">
              <a:defRPr sz="2800" b="1" cap="none" spc="0">
                <a:ln w="22225">
                  <a:noFill/>
                  <a:prstDash val="solid"/>
                </a:ln>
                <a:solidFill>
                  <a:schemeClr val="accent2"/>
                </a:solidFill>
                <a:effectLst/>
              </a:defRPr>
            </a:lvl1pPr>
          </a:lstStyle>
          <a:p>
            <a:r>
              <a:rPr lang="en-US" sz="3600" i="1" dirty="0"/>
              <a:t>The best savings… </a:t>
            </a:r>
          </a:p>
          <a:p>
            <a:endParaRPr lang="en-US" sz="3600" i="1" dirty="0"/>
          </a:p>
          <a:p>
            <a:r>
              <a:rPr lang="en-US" sz="3600" i="1" dirty="0"/>
              <a:t>… is what you don’t use in the first place.</a:t>
            </a:r>
          </a:p>
        </p:txBody>
      </p:sp>
    </p:spTree>
    <p:extLst>
      <p:ext uri="{BB962C8B-B14F-4D97-AF65-F5344CB8AC3E}">
        <p14:creationId xmlns:p14="http://schemas.microsoft.com/office/powerpoint/2010/main" val="293738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0231C7-0D12-0BAD-C6FD-50FB6039B9E3}"/>
              </a:ext>
            </a:extLst>
          </p:cNvPr>
          <p:cNvSpPr>
            <a:spLocks noGrp="1"/>
          </p:cNvSpPr>
          <p:nvPr>
            <p:ph type="title"/>
          </p:nvPr>
        </p:nvSpPr>
        <p:spPr>
          <a:xfrm>
            <a:off x="374732" y="-96812"/>
            <a:ext cx="11009086" cy="1118269"/>
          </a:xfrm>
        </p:spPr>
        <p:txBody>
          <a:bodyPr>
            <a:normAutofit/>
          </a:bodyPr>
          <a:lstStyle/>
          <a:p>
            <a:r>
              <a:rPr lang="en-US" dirty="0">
                <a:solidFill>
                  <a:srgbClr val="212020"/>
                </a:solidFill>
              </a:rPr>
              <a:t>What About “</a:t>
            </a:r>
            <a:r>
              <a:rPr lang="en-US" i="1" dirty="0">
                <a:solidFill>
                  <a:srgbClr val="212020"/>
                </a:solidFill>
              </a:rPr>
              <a:t>THE PERFECT </a:t>
            </a:r>
            <a:r>
              <a:rPr lang="en-US" i="1" dirty="0"/>
              <a:t>WALL</a:t>
            </a:r>
            <a:r>
              <a:rPr lang="en-US" dirty="0">
                <a:solidFill>
                  <a:srgbClr val="212020"/>
                </a:solidFill>
              </a:rPr>
              <a:t>”?</a:t>
            </a:r>
          </a:p>
        </p:txBody>
      </p:sp>
      <p:sp>
        <p:nvSpPr>
          <p:cNvPr id="5" name="Content Placeholder 2">
            <a:extLst>
              <a:ext uri="{FF2B5EF4-FFF2-40B4-BE49-F238E27FC236}">
                <a16:creationId xmlns:a16="http://schemas.microsoft.com/office/drawing/2014/main" id="{FE995E5C-CB76-7854-C623-F373DFA79B49}"/>
              </a:ext>
            </a:extLst>
          </p:cNvPr>
          <p:cNvSpPr>
            <a:spLocks noGrp="1"/>
          </p:cNvSpPr>
          <p:nvPr>
            <p:ph idx="1"/>
          </p:nvPr>
        </p:nvSpPr>
        <p:spPr>
          <a:xfrm>
            <a:off x="601352" y="1647004"/>
            <a:ext cx="4872609" cy="2650049"/>
          </a:xfrm>
        </p:spPr>
        <p:txBody>
          <a:bodyPr>
            <a:normAutofit fontScale="92500" lnSpcReduction="10000"/>
          </a:bodyPr>
          <a:lstStyle/>
          <a:p>
            <a:pPr marL="0" indent="0">
              <a:lnSpc>
                <a:spcPct val="100000"/>
              </a:lnSpc>
              <a:spcBef>
                <a:spcPts val="600"/>
              </a:spcBef>
              <a:buNone/>
            </a:pPr>
            <a:r>
              <a:rPr lang="en-US" sz="2400" dirty="0">
                <a:solidFill>
                  <a:schemeClr val="tx1">
                    <a:lumMod val="75000"/>
                    <a:lumOff val="25000"/>
                  </a:schemeClr>
                </a:solidFill>
                <a:latin typeface="Poppins" panose="00000500000000000000" pitchFamily="2" charset="0"/>
                <a:ea typeface="Roboto" panose="02000000000000000000" pitchFamily="2" charset="0"/>
                <a:cs typeface="Poppins" panose="00000500000000000000" pitchFamily="2" charset="0"/>
              </a:rPr>
              <a:t>As wall thickness increases to meet higher energy performance requirements, it might be reasonable to look at hybrid walls</a:t>
            </a:r>
          </a:p>
          <a:p>
            <a:pPr marL="342900" indent="-342900" defTabSz="1028700">
              <a:lnSpc>
                <a:spcPct val="120000"/>
              </a:lnSpc>
              <a:spcBef>
                <a:spcPts val="600"/>
              </a:spcBef>
              <a:spcAft>
                <a:spcPts val="0"/>
              </a:spcAft>
              <a:buClrTx/>
              <a:buSzTx/>
              <a:buFont typeface="Arial" panose="020B0604020202020204" pitchFamily="34" charset="0"/>
              <a:buChar char="•"/>
              <a:defRPr/>
            </a:pPr>
            <a:r>
              <a:rPr lang="en-US" sz="2200" dirty="0" err="1">
                <a:solidFill>
                  <a:srgbClr val="212020"/>
                </a:solidFill>
                <a:latin typeface="Poppins Light" panose="00000400000000000000" pitchFamily="2" charset="0"/>
                <a:ea typeface="+mj-ea"/>
                <a:cs typeface="Poppins Light" panose="00000400000000000000" pitchFamily="2" charset="0"/>
              </a:rPr>
              <a:t>Vapour</a:t>
            </a:r>
            <a:r>
              <a:rPr lang="en-US" sz="2200" dirty="0">
                <a:solidFill>
                  <a:srgbClr val="212020"/>
                </a:solidFill>
                <a:latin typeface="Poppins Light" panose="00000400000000000000" pitchFamily="2" charset="0"/>
                <a:ea typeface="+mj-ea"/>
                <a:cs typeface="Poppins Light" panose="00000400000000000000" pitchFamily="2" charset="0"/>
              </a:rPr>
              <a:t>-Permeable Membranes</a:t>
            </a:r>
            <a:br>
              <a:rPr lang="en-US" sz="2200" dirty="0">
                <a:solidFill>
                  <a:srgbClr val="212020"/>
                </a:solidFill>
                <a:latin typeface="Poppins Light" panose="00000400000000000000" pitchFamily="2" charset="0"/>
                <a:ea typeface="+mj-ea"/>
                <a:cs typeface="Poppins Light" panose="00000400000000000000" pitchFamily="2" charset="0"/>
              </a:rPr>
            </a:br>
            <a:r>
              <a:rPr lang="en-US" sz="2200" dirty="0">
                <a:solidFill>
                  <a:srgbClr val="212020"/>
                </a:solidFill>
                <a:latin typeface="Poppins Light" panose="00000400000000000000" pitchFamily="2" charset="0"/>
                <a:ea typeface="+mj-ea"/>
                <a:cs typeface="Poppins Light" panose="00000400000000000000" pitchFamily="2" charset="0"/>
              </a:rPr>
              <a:t>and intelligent </a:t>
            </a:r>
            <a:r>
              <a:rPr lang="en-US" sz="2200" dirty="0" err="1">
                <a:solidFill>
                  <a:srgbClr val="212020"/>
                </a:solidFill>
                <a:latin typeface="Poppins Light" panose="00000400000000000000" pitchFamily="2" charset="0"/>
                <a:ea typeface="+mj-ea"/>
                <a:cs typeface="Poppins Light" panose="00000400000000000000" pitchFamily="2" charset="0"/>
              </a:rPr>
              <a:t>vapour</a:t>
            </a:r>
            <a:r>
              <a:rPr lang="en-US" sz="2200" dirty="0">
                <a:solidFill>
                  <a:srgbClr val="212020"/>
                </a:solidFill>
                <a:latin typeface="Poppins Light" panose="00000400000000000000" pitchFamily="2" charset="0"/>
                <a:ea typeface="+mj-ea"/>
                <a:cs typeface="Poppins Light" panose="00000400000000000000" pitchFamily="2" charset="0"/>
              </a:rPr>
              <a:t> barriers</a:t>
            </a:r>
          </a:p>
          <a:p>
            <a:pPr marL="342900" indent="-342900" defTabSz="1028700">
              <a:lnSpc>
                <a:spcPct val="120000"/>
              </a:lnSpc>
              <a:spcBef>
                <a:spcPts val="600"/>
              </a:spcBef>
              <a:spcAft>
                <a:spcPts val="0"/>
              </a:spcAft>
              <a:buClrTx/>
              <a:buSzTx/>
              <a:buFont typeface="Arial" panose="020B0604020202020204" pitchFamily="34" charset="0"/>
              <a:buChar char="•"/>
              <a:defRPr/>
            </a:pPr>
            <a:r>
              <a:rPr lang="en-US" sz="2200" dirty="0">
                <a:solidFill>
                  <a:srgbClr val="212020"/>
                </a:solidFill>
                <a:latin typeface="Poppins Light" panose="00000400000000000000" pitchFamily="2" charset="0"/>
                <a:ea typeface="+mj-ea"/>
                <a:cs typeface="Poppins Light" panose="00000400000000000000" pitchFamily="2" charset="0"/>
              </a:rPr>
              <a:t>Cladding Attachment Limitations</a:t>
            </a:r>
          </a:p>
        </p:txBody>
      </p:sp>
      <p:grpSp>
        <p:nvGrpSpPr>
          <p:cNvPr id="17" name="Group 16">
            <a:extLst>
              <a:ext uri="{FF2B5EF4-FFF2-40B4-BE49-F238E27FC236}">
                <a16:creationId xmlns:a16="http://schemas.microsoft.com/office/drawing/2014/main" id="{5785B978-7F3D-23E0-4069-503DAAA975D3}"/>
              </a:ext>
            </a:extLst>
          </p:cNvPr>
          <p:cNvGrpSpPr/>
          <p:nvPr/>
        </p:nvGrpSpPr>
        <p:grpSpPr>
          <a:xfrm>
            <a:off x="5632061" y="1805180"/>
            <a:ext cx="5834225" cy="3637369"/>
            <a:chOff x="4856603" y="1115606"/>
            <a:chExt cx="5834225" cy="3637369"/>
          </a:xfrm>
        </p:grpSpPr>
        <p:pic>
          <p:nvPicPr>
            <p:cNvPr id="7" name="Graphic 6">
              <a:extLst>
                <a:ext uri="{FF2B5EF4-FFF2-40B4-BE49-F238E27FC236}">
                  <a16:creationId xmlns:a16="http://schemas.microsoft.com/office/drawing/2014/main" id="{40CBADFA-5E3C-51A0-1F03-A0196A785D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0542" y="1549988"/>
              <a:ext cx="1781835" cy="2784449"/>
            </a:xfrm>
            <a:prstGeom prst="rect">
              <a:avLst/>
            </a:prstGeom>
          </p:spPr>
        </p:pic>
        <p:pic>
          <p:nvPicPr>
            <p:cNvPr id="8" name="Picture 7" descr="Chart&#10;&#10;Description automatically generated">
              <a:extLst>
                <a:ext uri="{FF2B5EF4-FFF2-40B4-BE49-F238E27FC236}">
                  <a16:creationId xmlns:a16="http://schemas.microsoft.com/office/drawing/2014/main" id="{F9E4CB2F-65E7-F005-72B5-337D08E1B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548" y="1582977"/>
              <a:ext cx="2739280" cy="2718469"/>
            </a:xfrm>
            <a:prstGeom prst="rect">
              <a:avLst/>
            </a:prstGeom>
          </p:spPr>
        </p:pic>
        <p:sp>
          <p:nvSpPr>
            <p:cNvPr id="9" name="TextBox 8">
              <a:extLst>
                <a:ext uri="{FF2B5EF4-FFF2-40B4-BE49-F238E27FC236}">
                  <a16:creationId xmlns:a16="http://schemas.microsoft.com/office/drawing/2014/main" id="{276FF6CA-7991-55D7-0A1C-C9516FFD4ABF}"/>
                </a:ext>
              </a:extLst>
            </p:cNvPr>
            <p:cNvSpPr txBox="1"/>
            <p:nvPr/>
          </p:nvSpPr>
          <p:spPr>
            <a:xfrm flipH="1">
              <a:off x="4856603" y="4444741"/>
              <a:ext cx="2739279" cy="307777"/>
            </a:xfrm>
            <a:prstGeom prst="rect">
              <a:avLst/>
            </a:prstGeom>
            <a:noFill/>
          </p:spPr>
          <p:txBody>
            <a:bodyPr wrap="square" rtlCol="0">
              <a:spAutoFit/>
            </a:bodyPr>
            <a:lstStyle/>
            <a:p>
              <a:pPr algn="ctr"/>
              <a:r>
                <a:rPr lang="en-US" sz="1400" b="1">
                  <a:solidFill>
                    <a:srgbClr val="212020"/>
                  </a:solidFill>
                  <a:latin typeface="Roboto" panose="02000000000000000000" pitchFamily="2" charset="0"/>
                  <a:ea typeface="Roboto" panose="02000000000000000000" pitchFamily="2" charset="0"/>
                  <a:cs typeface="Poppins Light" panose="00000400000000000000" pitchFamily="2" charset="0"/>
                </a:rPr>
                <a:t>5 inches of Mineral Wool</a:t>
              </a:r>
              <a:endParaRPr lang="en-CA" sz="1400" b="1">
                <a:solidFill>
                  <a:srgbClr val="212020"/>
                </a:solidFill>
                <a:latin typeface="Roboto" panose="02000000000000000000" pitchFamily="2" charset="0"/>
                <a:ea typeface="Roboto" panose="02000000000000000000" pitchFamily="2" charset="0"/>
                <a:cs typeface="Poppins Light" panose="00000400000000000000" pitchFamily="2" charset="0"/>
              </a:endParaRPr>
            </a:p>
          </p:txBody>
        </p:sp>
        <p:sp>
          <p:nvSpPr>
            <p:cNvPr id="10" name="TextBox 9">
              <a:extLst>
                <a:ext uri="{FF2B5EF4-FFF2-40B4-BE49-F238E27FC236}">
                  <a16:creationId xmlns:a16="http://schemas.microsoft.com/office/drawing/2014/main" id="{925B7492-313F-FABC-A6CE-A3A17C4F7B15}"/>
                </a:ext>
              </a:extLst>
            </p:cNvPr>
            <p:cNvSpPr txBox="1"/>
            <p:nvPr/>
          </p:nvSpPr>
          <p:spPr>
            <a:xfrm flipH="1">
              <a:off x="8414067" y="4445198"/>
              <a:ext cx="2276761" cy="307777"/>
            </a:xfrm>
            <a:prstGeom prst="rect">
              <a:avLst/>
            </a:prstGeom>
            <a:noFill/>
          </p:spPr>
          <p:txBody>
            <a:bodyPr wrap="square" rtlCol="0">
              <a:spAutoFit/>
            </a:bodyPr>
            <a:lstStyle/>
            <a:p>
              <a:pPr algn="ctr"/>
              <a:r>
                <a:rPr lang="en-US" sz="1400" b="1">
                  <a:solidFill>
                    <a:srgbClr val="212020"/>
                  </a:solidFill>
                  <a:latin typeface="Roboto" panose="02000000000000000000" pitchFamily="2" charset="0"/>
                  <a:ea typeface="Roboto" panose="02000000000000000000" pitchFamily="2" charset="0"/>
                  <a:cs typeface="Poppins Light" panose="00000400000000000000" pitchFamily="2" charset="0"/>
                </a:rPr>
                <a:t>8 inches of Mineral Wool</a:t>
              </a:r>
              <a:endParaRPr lang="en-CA" sz="1400" b="1">
                <a:solidFill>
                  <a:srgbClr val="212020"/>
                </a:solidFill>
                <a:latin typeface="Roboto" panose="02000000000000000000" pitchFamily="2" charset="0"/>
                <a:ea typeface="Roboto" panose="02000000000000000000" pitchFamily="2" charset="0"/>
                <a:cs typeface="Poppins Light" panose="00000400000000000000" pitchFamily="2" charset="0"/>
              </a:endParaRPr>
            </a:p>
          </p:txBody>
        </p:sp>
        <p:sp>
          <p:nvSpPr>
            <p:cNvPr id="11" name="TextBox 10">
              <a:extLst>
                <a:ext uri="{FF2B5EF4-FFF2-40B4-BE49-F238E27FC236}">
                  <a16:creationId xmlns:a16="http://schemas.microsoft.com/office/drawing/2014/main" id="{A5A919B3-707B-4309-281C-7608E6F8F155}"/>
                </a:ext>
              </a:extLst>
            </p:cNvPr>
            <p:cNvSpPr txBox="1"/>
            <p:nvPr/>
          </p:nvSpPr>
          <p:spPr>
            <a:xfrm flipH="1">
              <a:off x="5368025" y="1115606"/>
              <a:ext cx="1794352" cy="378593"/>
            </a:xfrm>
            <a:prstGeom prst="rect">
              <a:avLst/>
            </a:prstGeom>
            <a:noFill/>
          </p:spPr>
          <p:txBody>
            <a:bodyPr wrap="square" rtlCol="0">
              <a:spAutoFit/>
            </a:bodyPr>
            <a:lstStyle/>
            <a:p>
              <a:pPr algn="ctr"/>
              <a:r>
                <a:rPr lang="en-US" sz="1400" b="1">
                  <a:solidFill>
                    <a:srgbClr val="212020"/>
                  </a:solidFill>
                  <a:latin typeface="Roboto" panose="02000000000000000000" pitchFamily="2" charset="0"/>
                  <a:ea typeface="Roboto" panose="02000000000000000000" pitchFamily="2" charset="0"/>
                  <a:cs typeface="Poppins Light" panose="00000400000000000000" pitchFamily="2" charset="0"/>
                </a:rPr>
                <a:t>Split Insulated</a:t>
              </a:r>
              <a:endParaRPr lang="en-CA" sz="1400" b="1">
                <a:solidFill>
                  <a:srgbClr val="212020"/>
                </a:solidFill>
                <a:latin typeface="Roboto" panose="02000000000000000000" pitchFamily="2" charset="0"/>
                <a:ea typeface="Roboto" panose="02000000000000000000" pitchFamily="2" charset="0"/>
                <a:cs typeface="Poppins Light" panose="00000400000000000000" pitchFamily="2" charset="0"/>
              </a:endParaRPr>
            </a:p>
          </p:txBody>
        </p:sp>
        <p:sp>
          <p:nvSpPr>
            <p:cNvPr id="12" name="TextBox 11">
              <a:extLst>
                <a:ext uri="{FF2B5EF4-FFF2-40B4-BE49-F238E27FC236}">
                  <a16:creationId xmlns:a16="http://schemas.microsoft.com/office/drawing/2014/main" id="{625AF48B-D58D-F378-7840-EAFB69697DED}"/>
                </a:ext>
              </a:extLst>
            </p:cNvPr>
            <p:cNvSpPr txBox="1"/>
            <p:nvPr/>
          </p:nvSpPr>
          <p:spPr>
            <a:xfrm flipH="1">
              <a:off x="8414067" y="1148208"/>
              <a:ext cx="2276761" cy="378593"/>
            </a:xfrm>
            <a:prstGeom prst="rect">
              <a:avLst/>
            </a:prstGeom>
            <a:noFill/>
          </p:spPr>
          <p:txBody>
            <a:bodyPr wrap="square" rtlCol="0">
              <a:spAutoFit/>
            </a:bodyPr>
            <a:lstStyle/>
            <a:p>
              <a:pPr algn="ctr"/>
              <a:r>
                <a:rPr lang="en-US" sz="1400" b="1">
                  <a:solidFill>
                    <a:srgbClr val="212020"/>
                  </a:solidFill>
                  <a:latin typeface="Roboto" panose="02000000000000000000" pitchFamily="2" charset="0"/>
                  <a:ea typeface="Roboto" panose="02000000000000000000" pitchFamily="2" charset="0"/>
                  <a:cs typeface="Poppins Light" panose="00000400000000000000" pitchFamily="2" charset="0"/>
                </a:rPr>
                <a:t>Exterior Insulated</a:t>
              </a:r>
              <a:endParaRPr lang="en-CA" sz="1400" b="1">
                <a:solidFill>
                  <a:srgbClr val="212020"/>
                </a:solidFill>
                <a:latin typeface="Roboto" panose="02000000000000000000" pitchFamily="2" charset="0"/>
                <a:ea typeface="Roboto" panose="02000000000000000000" pitchFamily="2" charset="0"/>
                <a:cs typeface="Poppins Light" panose="00000400000000000000" pitchFamily="2" charset="0"/>
              </a:endParaRPr>
            </a:p>
          </p:txBody>
        </p:sp>
      </p:grpSp>
      <p:sp>
        <p:nvSpPr>
          <p:cNvPr id="13" name="TextBox 12">
            <a:extLst>
              <a:ext uri="{FF2B5EF4-FFF2-40B4-BE49-F238E27FC236}">
                <a16:creationId xmlns:a16="http://schemas.microsoft.com/office/drawing/2014/main" id="{5FF6C499-B416-47FD-9D6D-E104BFA5FED5}"/>
              </a:ext>
            </a:extLst>
          </p:cNvPr>
          <p:cNvSpPr txBox="1"/>
          <p:nvPr/>
        </p:nvSpPr>
        <p:spPr>
          <a:xfrm flipH="1">
            <a:off x="9276879" y="1462338"/>
            <a:ext cx="2276761" cy="369332"/>
          </a:xfrm>
          <a:prstGeom prst="rect">
            <a:avLst/>
          </a:prstGeom>
          <a:noFill/>
        </p:spPr>
        <p:txBody>
          <a:bodyPr wrap="square" rtlCol="0">
            <a:spAutoFit/>
          </a:bodyPr>
          <a:lstStyle/>
          <a:p>
            <a:r>
              <a:rPr lang="en-US" b="1" dirty="0">
                <a:solidFill>
                  <a:srgbClr val="212020"/>
                </a:solidFill>
                <a:latin typeface="Roboto Light" panose="02000000000000000000" pitchFamily="2" charset="0"/>
                <a:ea typeface="Roboto Light" panose="02000000000000000000" pitchFamily="2" charset="0"/>
                <a:cs typeface="Poppins Light" panose="00000400000000000000" pitchFamily="2" charset="0"/>
              </a:rPr>
              <a:t>This wall is 3” wider</a:t>
            </a:r>
            <a:endParaRPr lang="en-CA" b="1" dirty="0">
              <a:solidFill>
                <a:srgbClr val="212020"/>
              </a:solidFill>
              <a:latin typeface="Roboto Light" panose="02000000000000000000" pitchFamily="2" charset="0"/>
              <a:ea typeface="Roboto Light" panose="02000000000000000000" pitchFamily="2" charset="0"/>
              <a:cs typeface="Poppins Light" panose="00000400000000000000" pitchFamily="2" charset="0"/>
            </a:endParaRPr>
          </a:p>
        </p:txBody>
      </p:sp>
      <p:sp>
        <p:nvSpPr>
          <p:cNvPr id="75" name="TextBox 74">
            <a:extLst>
              <a:ext uri="{FF2B5EF4-FFF2-40B4-BE49-F238E27FC236}">
                <a16:creationId xmlns:a16="http://schemas.microsoft.com/office/drawing/2014/main" id="{29CD8F31-5D90-B69F-5818-45E83C29F203}"/>
              </a:ext>
            </a:extLst>
          </p:cNvPr>
          <p:cNvSpPr txBox="1"/>
          <p:nvPr/>
        </p:nvSpPr>
        <p:spPr>
          <a:xfrm>
            <a:off x="5764274" y="5552904"/>
            <a:ext cx="6152646" cy="461665"/>
          </a:xfrm>
          <a:prstGeom prst="rect">
            <a:avLst/>
          </a:prstGeom>
          <a:noFill/>
        </p:spPr>
        <p:txBody>
          <a:bodyPr wrap="none" rtlCol="0">
            <a:spAutoFit/>
          </a:bodyPr>
          <a:lstStyle/>
          <a:p>
            <a:r>
              <a:rPr lang="en-CA" sz="2400" dirty="0">
                <a:solidFill>
                  <a:srgbClr val="ED7D31"/>
                </a:solidFill>
                <a:latin typeface="Roboto Medium" panose="02000000000000000000" pitchFamily="2" charset="0"/>
                <a:ea typeface="Roboto Medium" panose="02000000000000000000" pitchFamily="2" charset="0"/>
              </a:rPr>
              <a:t>R-30 Effective Steel-Framed Wall Assembly</a:t>
            </a:r>
          </a:p>
        </p:txBody>
      </p:sp>
      <p:sp>
        <p:nvSpPr>
          <p:cNvPr id="2" name="TextBox 1">
            <a:extLst>
              <a:ext uri="{FF2B5EF4-FFF2-40B4-BE49-F238E27FC236}">
                <a16:creationId xmlns:a16="http://schemas.microsoft.com/office/drawing/2014/main" id="{0D4B42AF-B9B6-B870-06A9-088BC8C290EF}"/>
              </a:ext>
            </a:extLst>
          </p:cNvPr>
          <p:cNvSpPr txBox="1"/>
          <p:nvPr/>
        </p:nvSpPr>
        <p:spPr>
          <a:xfrm>
            <a:off x="8371340" y="3128094"/>
            <a:ext cx="617477" cy="1015663"/>
          </a:xfrm>
          <a:prstGeom prst="rect">
            <a:avLst/>
          </a:prstGeom>
          <a:noFill/>
        </p:spPr>
        <p:txBody>
          <a:bodyPr wrap="none" rtlCol="0">
            <a:spAutoFit/>
          </a:bodyPr>
          <a:lstStyle/>
          <a:p>
            <a:r>
              <a:rPr lang="en-CA" sz="6000">
                <a:solidFill>
                  <a:srgbClr val="ED7D31"/>
                </a:solidFill>
                <a:latin typeface="Roboto Medium" panose="02000000000000000000" pitchFamily="2" charset="0"/>
                <a:ea typeface="Roboto Medium" panose="02000000000000000000" pitchFamily="2" charset="0"/>
              </a:rPr>
              <a:t>=</a:t>
            </a:r>
          </a:p>
        </p:txBody>
      </p:sp>
      <p:grpSp>
        <p:nvGrpSpPr>
          <p:cNvPr id="3" name="Group 2">
            <a:extLst>
              <a:ext uri="{FF2B5EF4-FFF2-40B4-BE49-F238E27FC236}">
                <a16:creationId xmlns:a16="http://schemas.microsoft.com/office/drawing/2014/main" id="{6BEAA8A4-F232-8809-1BC7-DF0AEEB77A16}"/>
              </a:ext>
            </a:extLst>
          </p:cNvPr>
          <p:cNvGrpSpPr/>
          <p:nvPr/>
        </p:nvGrpSpPr>
        <p:grpSpPr>
          <a:xfrm>
            <a:off x="218166" y="4194996"/>
            <a:ext cx="5504329" cy="2031999"/>
            <a:chOff x="0" y="0"/>
            <a:chExt cx="4226847" cy="3610344"/>
          </a:xfrm>
        </p:grpSpPr>
        <p:sp>
          <p:nvSpPr>
            <p:cNvPr id="6" name="Rectangle: Rounded Corners 5">
              <a:extLst>
                <a:ext uri="{FF2B5EF4-FFF2-40B4-BE49-F238E27FC236}">
                  <a16:creationId xmlns:a16="http://schemas.microsoft.com/office/drawing/2014/main" id="{1CF2C84A-1F4D-41E2-60DA-E2D87BBF8C80}"/>
                </a:ext>
              </a:extLst>
            </p:cNvPr>
            <p:cNvSpPr/>
            <p:nvPr/>
          </p:nvSpPr>
          <p:spPr>
            <a:xfrm>
              <a:off x="0" y="0"/>
              <a:ext cx="4226847" cy="361034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CA"/>
            </a:p>
          </p:txBody>
        </p:sp>
        <p:sp>
          <p:nvSpPr>
            <p:cNvPr id="14" name="Rectangle: Rounded Corners 4">
              <a:extLst>
                <a:ext uri="{FF2B5EF4-FFF2-40B4-BE49-F238E27FC236}">
                  <a16:creationId xmlns:a16="http://schemas.microsoft.com/office/drawing/2014/main" id="{88941393-F501-2634-C33A-23A624723F52}"/>
                </a:ext>
              </a:extLst>
            </p:cNvPr>
            <p:cNvSpPr txBox="1"/>
            <p:nvPr/>
          </p:nvSpPr>
          <p:spPr>
            <a:xfrm>
              <a:off x="105743" y="105743"/>
              <a:ext cx="4015361" cy="3398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t>Don’t make stupid decision for the wrong reasons</a:t>
              </a:r>
            </a:p>
          </p:txBody>
        </p:sp>
      </p:grpSp>
    </p:spTree>
    <p:extLst>
      <p:ext uri="{BB962C8B-B14F-4D97-AF65-F5344CB8AC3E}">
        <p14:creationId xmlns:p14="http://schemas.microsoft.com/office/powerpoint/2010/main" val="158367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4C09-9E43-6A31-02DE-D7CB19BFFD94}"/>
              </a:ext>
            </a:extLst>
          </p:cNvPr>
          <p:cNvSpPr>
            <a:spLocks noGrp="1"/>
          </p:cNvSpPr>
          <p:nvPr>
            <p:ph type="title"/>
          </p:nvPr>
        </p:nvSpPr>
        <p:spPr>
          <a:xfrm>
            <a:off x="210872" y="307775"/>
            <a:ext cx="6507169" cy="682998"/>
          </a:xfrm>
        </p:spPr>
        <p:txBody>
          <a:bodyPr anchor="b">
            <a:normAutofit/>
          </a:bodyPr>
          <a:lstStyle/>
          <a:p>
            <a:r>
              <a:rPr lang="en-CA" dirty="0"/>
              <a:t>Needs a mention</a:t>
            </a:r>
          </a:p>
        </p:txBody>
      </p:sp>
      <p:graphicFrame>
        <p:nvGraphicFramePr>
          <p:cNvPr id="6" name="Content Placeholder 2">
            <a:extLst>
              <a:ext uri="{FF2B5EF4-FFF2-40B4-BE49-F238E27FC236}">
                <a16:creationId xmlns:a16="http://schemas.microsoft.com/office/drawing/2014/main" id="{B4D2E3A9-8139-BD77-C555-2F12A42CB094}"/>
              </a:ext>
            </a:extLst>
          </p:cNvPr>
          <p:cNvGraphicFramePr>
            <a:graphicFrameLocks noGrp="1"/>
          </p:cNvGraphicFramePr>
          <p:nvPr>
            <p:ph idx="1"/>
            <p:extLst>
              <p:ext uri="{D42A27DB-BD31-4B8C-83A1-F6EECF244321}">
                <p14:modId xmlns:p14="http://schemas.microsoft.com/office/powerpoint/2010/main" val="3516943950"/>
              </p:ext>
            </p:extLst>
          </p:nvPr>
        </p:nvGraphicFramePr>
        <p:xfrm>
          <a:off x="724055" y="1548554"/>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669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Poppins" panose="00000500000000000000" pitchFamily="2" charset="0"/>
                <a:cs typeface="Poppins" panose="00000500000000000000" pitchFamily="2" charset="0"/>
              </a:rPr>
              <a:t>Form Matters</a:t>
            </a:r>
          </a:p>
        </p:txBody>
      </p:sp>
      <p:pic>
        <p:nvPicPr>
          <p:cNvPr id="4" name="Picture 3"/>
          <p:cNvPicPr>
            <a:picLocks noChangeAspect="1"/>
          </p:cNvPicPr>
          <p:nvPr/>
        </p:nvPicPr>
        <p:blipFill>
          <a:blip r:embed="rId3"/>
          <a:stretch>
            <a:fillRect/>
          </a:stretch>
        </p:blipFill>
        <p:spPr>
          <a:xfrm>
            <a:off x="354079" y="1853210"/>
            <a:ext cx="7430975" cy="2895600"/>
          </a:xfrm>
          <a:prstGeom prst="rect">
            <a:avLst/>
          </a:prstGeom>
        </p:spPr>
      </p:pic>
      <p:sp>
        <p:nvSpPr>
          <p:cNvPr id="6" name="TextBox 5"/>
          <p:cNvSpPr txBox="1"/>
          <p:nvPr/>
        </p:nvSpPr>
        <p:spPr>
          <a:xfrm>
            <a:off x="97097" y="6455444"/>
            <a:ext cx="8077200" cy="338554"/>
          </a:xfrm>
          <a:prstGeom prst="rect">
            <a:avLst/>
          </a:prstGeom>
          <a:noFill/>
        </p:spPr>
        <p:txBody>
          <a:bodyPr wrap="square" rtlCol="0">
            <a:spAutoFit/>
          </a:bodyPr>
          <a:lstStyle/>
          <a:p>
            <a:r>
              <a:rPr lang="en-US" sz="1600" dirty="0">
                <a:solidFill>
                  <a:schemeClr val="bg1"/>
                </a:solidFill>
              </a:rPr>
              <a:t>Source:  2017 Metrics Research Full Report, BC Housing</a:t>
            </a:r>
          </a:p>
        </p:txBody>
      </p:sp>
      <p:sp>
        <p:nvSpPr>
          <p:cNvPr id="3" name="TextBox 2"/>
          <p:cNvSpPr txBox="1"/>
          <p:nvPr/>
        </p:nvSpPr>
        <p:spPr>
          <a:xfrm>
            <a:off x="199689" y="1357483"/>
            <a:ext cx="7721968"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Vertical Surface Area to Floor Area Ratio</a:t>
            </a:r>
            <a:endParaRPr lang="en-CA" sz="2400" dirty="0">
              <a:latin typeface="Poppins" panose="00000500000000000000" pitchFamily="2" charset="0"/>
              <a:cs typeface="Poppins" panose="00000500000000000000" pitchFamily="2" charset="0"/>
            </a:endParaRPr>
          </a:p>
        </p:txBody>
      </p:sp>
      <p:grpSp>
        <p:nvGrpSpPr>
          <p:cNvPr id="7" name="Group 6">
            <a:extLst>
              <a:ext uri="{FF2B5EF4-FFF2-40B4-BE49-F238E27FC236}">
                <a16:creationId xmlns:a16="http://schemas.microsoft.com/office/drawing/2014/main" id="{A102E590-DDD5-7CA6-5484-3E2A50C764EB}"/>
              </a:ext>
            </a:extLst>
          </p:cNvPr>
          <p:cNvGrpSpPr/>
          <p:nvPr/>
        </p:nvGrpSpPr>
        <p:grpSpPr>
          <a:xfrm>
            <a:off x="8086882" y="1071640"/>
            <a:ext cx="3905429" cy="4034659"/>
            <a:chOff x="7443789" y="1411670"/>
            <a:chExt cx="3905429" cy="4034659"/>
          </a:xfrm>
        </p:grpSpPr>
        <p:pic>
          <p:nvPicPr>
            <p:cNvPr id="5" name="Picture 4"/>
            <p:cNvPicPr>
              <a:picLocks noChangeAspect="1"/>
            </p:cNvPicPr>
            <p:nvPr/>
          </p:nvPicPr>
          <p:blipFill rotWithShape="1">
            <a:blip r:embed="rId4"/>
            <a:srcRect l="2703"/>
            <a:stretch/>
          </p:blipFill>
          <p:spPr>
            <a:xfrm>
              <a:off x="8606018" y="1411670"/>
              <a:ext cx="2743200" cy="4034659"/>
            </a:xfrm>
            <a:prstGeom prst="rect">
              <a:avLst/>
            </a:prstGeom>
          </p:spPr>
        </p:pic>
        <p:pic>
          <p:nvPicPr>
            <p:cNvPr id="8" name="Picture 7">
              <a:extLst>
                <a:ext uri="{FF2B5EF4-FFF2-40B4-BE49-F238E27FC236}">
                  <a16:creationId xmlns:a16="http://schemas.microsoft.com/office/drawing/2014/main" id="{A72319D7-CF9E-41C8-923C-0A46037D0632}"/>
                </a:ext>
              </a:extLst>
            </p:cNvPr>
            <p:cNvPicPr>
              <a:picLocks noChangeAspect="1"/>
            </p:cNvPicPr>
            <p:nvPr/>
          </p:nvPicPr>
          <p:blipFill>
            <a:blip r:embed="rId5"/>
            <a:stretch>
              <a:fillRect/>
            </a:stretch>
          </p:blipFill>
          <p:spPr>
            <a:xfrm>
              <a:off x="7443789" y="1448014"/>
              <a:ext cx="1162230" cy="3281591"/>
            </a:xfrm>
            <a:prstGeom prst="rect">
              <a:avLst/>
            </a:prstGeom>
          </p:spPr>
        </p:pic>
      </p:grpSp>
      <p:pic>
        <p:nvPicPr>
          <p:cNvPr id="9" name="Picture 8">
            <a:extLst>
              <a:ext uri="{FF2B5EF4-FFF2-40B4-BE49-F238E27FC236}">
                <a16:creationId xmlns:a16="http://schemas.microsoft.com/office/drawing/2014/main" id="{B73BCD3F-2152-ABEB-C09B-408B7C6176AE}"/>
              </a:ext>
            </a:extLst>
          </p:cNvPr>
          <p:cNvPicPr>
            <a:picLocks noChangeAspect="1"/>
          </p:cNvPicPr>
          <p:nvPr/>
        </p:nvPicPr>
        <p:blipFill>
          <a:blip r:embed="rId6"/>
          <a:srcRect l="-2908" t="5507" r="7868"/>
          <a:stretch/>
        </p:blipFill>
        <p:spPr>
          <a:xfrm>
            <a:off x="4760630" y="4719135"/>
            <a:ext cx="3469206" cy="1679930"/>
          </a:xfrm>
          <a:prstGeom prst="rect">
            <a:avLst/>
          </a:prstGeom>
        </p:spPr>
      </p:pic>
      <p:sp>
        <p:nvSpPr>
          <p:cNvPr id="11" name="TextBox 10">
            <a:extLst>
              <a:ext uri="{FF2B5EF4-FFF2-40B4-BE49-F238E27FC236}">
                <a16:creationId xmlns:a16="http://schemas.microsoft.com/office/drawing/2014/main" id="{F8042CC8-9353-C856-26C0-DCF22DDAB166}"/>
              </a:ext>
            </a:extLst>
          </p:cNvPr>
          <p:cNvSpPr txBox="1"/>
          <p:nvPr/>
        </p:nvSpPr>
        <p:spPr>
          <a:xfrm>
            <a:off x="312045" y="5158990"/>
            <a:ext cx="5262980"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Floor to ceiling height </a:t>
            </a:r>
            <a:r>
              <a:rPr lang="en-US" sz="2000" dirty="0">
                <a:solidFill>
                  <a:srgbClr val="F58220"/>
                </a:solidFill>
                <a:latin typeface="Poppins" panose="00000500000000000000" pitchFamily="2" charset="0"/>
                <a:cs typeface="Poppins" panose="00000500000000000000" pitchFamily="2" charset="0"/>
              </a:rPr>
              <a:t>matters</a:t>
            </a:r>
            <a:endParaRPr lang="en-CA" sz="2000" dirty="0">
              <a:solidFill>
                <a:srgbClr val="F58220"/>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D7475450-AE59-6BBE-40EE-3874AF6D0E7E}"/>
              </a:ext>
            </a:extLst>
          </p:cNvPr>
          <p:cNvSpPr txBox="1"/>
          <p:nvPr/>
        </p:nvSpPr>
        <p:spPr>
          <a:xfrm>
            <a:off x="312045" y="5666349"/>
            <a:ext cx="5262980"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Single loaded VS Double loaded</a:t>
            </a:r>
            <a:endParaRPr lang="en-CA" sz="20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74546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31CE55-EA55-4EF9-98CE-E7322DFC645A}"/>
              </a:ext>
            </a:extLst>
          </p:cNvPr>
          <p:cNvSpPr>
            <a:spLocks noGrp="1"/>
          </p:cNvSpPr>
          <p:nvPr>
            <p:ph idx="1"/>
          </p:nvPr>
        </p:nvSpPr>
        <p:spPr>
          <a:xfrm>
            <a:off x="5387423" y="1464807"/>
            <a:ext cx="5928344" cy="4085204"/>
          </a:xfrm>
        </p:spPr>
        <p:txBody>
          <a:bodyPr>
            <a:normAutofit fontScale="85000" lnSpcReduction="20000"/>
          </a:bodyPr>
          <a:lstStyle/>
          <a:p>
            <a:pPr marL="285750" indent="-285750">
              <a:buFont typeface="Arial" panose="020B0604020202020204" pitchFamily="34" charset="0"/>
              <a:buChar char="•"/>
            </a:pPr>
            <a:r>
              <a:rPr lang="en-CA" sz="2000" dirty="0">
                <a:cs typeface="Roboto Medium" panose="02000000000000000000" pitchFamily="2" charset="0"/>
              </a:rPr>
              <a:t>Building Envelope Specialist </a:t>
            </a:r>
          </a:p>
          <a:p>
            <a:pPr marL="285750" indent="-285750">
              <a:buFont typeface="Arial" panose="020B0604020202020204" pitchFamily="34" charset="0"/>
              <a:buChar char="•"/>
            </a:pPr>
            <a:r>
              <a:rPr lang="en-CA" sz="2000" dirty="0">
                <a:cs typeface="Roboto Medium" panose="02000000000000000000" pitchFamily="2" charset="0"/>
              </a:rPr>
              <a:t>27 years experience, 22 of which were with a multi-disciplinary North American firm.</a:t>
            </a:r>
          </a:p>
          <a:p>
            <a:pPr marL="285750" indent="-285750">
              <a:buFont typeface="Arial" panose="020B0604020202020204" pitchFamily="34" charset="0"/>
              <a:buChar char="•"/>
            </a:pPr>
            <a:r>
              <a:rPr lang="en-CA" sz="2000" dirty="0">
                <a:cs typeface="Roboto Medium" panose="02000000000000000000" pitchFamily="2" charset="0"/>
              </a:rPr>
              <a:t>Managed the west coast building science department, from Edmonton to San Francisco</a:t>
            </a:r>
          </a:p>
          <a:p>
            <a:pPr marL="285750" indent="-285750">
              <a:buFont typeface="Arial" panose="020B0604020202020204" pitchFamily="34" charset="0"/>
              <a:buChar char="•"/>
            </a:pPr>
            <a:r>
              <a:rPr lang="en-CA" sz="2000" dirty="0">
                <a:cs typeface="Roboto Medium" panose="02000000000000000000" pitchFamily="2" charset="0"/>
              </a:rPr>
              <a:t>But only practiced engineering in Vancouver and lower mainland </a:t>
            </a:r>
          </a:p>
          <a:p>
            <a:pPr marL="285750" indent="-285750">
              <a:buFont typeface="Arial" panose="020B0604020202020204" pitchFamily="34" charset="0"/>
              <a:buChar char="•"/>
            </a:pPr>
            <a:r>
              <a:rPr lang="en-CA" sz="2000" dirty="0">
                <a:cs typeface="Roboto Medium" panose="02000000000000000000" pitchFamily="2" charset="0"/>
              </a:rPr>
              <a:t>Worked on all types of buildings, although now mostly institutional and multi residential NC</a:t>
            </a:r>
          </a:p>
          <a:p>
            <a:pPr marL="285750" indent="-285750">
              <a:buFont typeface="Arial" panose="020B0604020202020204" pitchFamily="34" charset="0"/>
              <a:buChar char="•"/>
            </a:pPr>
            <a:r>
              <a:rPr lang="en-CA" sz="2000" dirty="0">
                <a:cs typeface="Roboto Medium" panose="02000000000000000000" pitchFamily="2" charset="0"/>
              </a:rPr>
              <a:t>About 5 years ago, I started Evoke Buildings with a few other mischiefs –that has allowed me to be more involved in project work again</a:t>
            </a:r>
          </a:p>
          <a:p>
            <a:pPr marL="285750" indent="-285750">
              <a:buFont typeface="Arial" panose="020B0604020202020204" pitchFamily="34" charset="0"/>
              <a:buChar char="•"/>
            </a:pPr>
            <a:endParaRPr lang="en-CA" sz="2000" dirty="0">
              <a:cs typeface="Roboto Medium" panose="02000000000000000000" pitchFamily="2" charset="0"/>
            </a:endParaRPr>
          </a:p>
          <a:p>
            <a:endParaRPr lang="en-CA" dirty="0">
              <a:solidFill>
                <a:schemeClr val="tx1">
                  <a:lumMod val="65000"/>
                  <a:lumOff val="35000"/>
                </a:schemeClr>
              </a:solidFill>
            </a:endParaRPr>
          </a:p>
        </p:txBody>
      </p:sp>
      <p:pic>
        <p:nvPicPr>
          <p:cNvPr id="8" name="Graphic 7" descr="Construction worker female with solid fill">
            <a:extLst>
              <a:ext uri="{FF2B5EF4-FFF2-40B4-BE49-F238E27FC236}">
                <a16:creationId xmlns:a16="http://schemas.microsoft.com/office/drawing/2014/main" id="{94317099-3081-C4CE-07FB-2CF40C4CCA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465" y="1846578"/>
            <a:ext cx="914400" cy="914400"/>
          </a:xfrm>
          <a:prstGeom prst="rect">
            <a:avLst/>
          </a:prstGeom>
        </p:spPr>
      </p:pic>
      <p:sp>
        <p:nvSpPr>
          <p:cNvPr id="9" name="Title 1">
            <a:extLst>
              <a:ext uri="{FF2B5EF4-FFF2-40B4-BE49-F238E27FC236}">
                <a16:creationId xmlns:a16="http://schemas.microsoft.com/office/drawing/2014/main" id="{C355C125-14A9-0BFC-4C6A-BE4D1D964055}"/>
              </a:ext>
            </a:extLst>
          </p:cNvPr>
          <p:cNvSpPr txBox="1">
            <a:spLocks/>
          </p:cNvSpPr>
          <p:nvPr/>
        </p:nvSpPr>
        <p:spPr>
          <a:xfrm>
            <a:off x="643465" y="812799"/>
            <a:ext cx="3517567" cy="20675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i="0" kern="1200" spc="-50" baseline="0">
                <a:solidFill>
                  <a:srgbClr val="FFFFFF"/>
                </a:solidFill>
                <a:latin typeface="Poppins" panose="00000500000000000000" pitchFamily="2" charset="0"/>
                <a:ea typeface="+mj-ea"/>
                <a:cs typeface="Poppins" panose="00000500000000000000" pitchFamily="2" charset="0"/>
              </a:defRPr>
            </a:lvl1pPr>
          </a:lstStyle>
          <a:p>
            <a:pPr algn="r"/>
            <a:r>
              <a:rPr lang="en-CA" dirty="0">
                <a:solidFill>
                  <a:schemeClr val="bg1"/>
                </a:solidFill>
              </a:rPr>
              <a:t>Who am I anyway?</a:t>
            </a:r>
            <a:endParaRPr lang="en-CA" dirty="0"/>
          </a:p>
        </p:txBody>
      </p:sp>
      <p:sp>
        <p:nvSpPr>
          <p:cNvPr id="10" name="Text Placeholder 5">
            <a:extLst>
              <a:ext uri="{FF2B5EF4-FFF2-40B4-BE49-F238E27FC236}">
                <a16:creationId xmlns:a16="http://schemas.microsoft.com/office/drawing/2014/main" id="{E3542558-7CD4-9D89-476B-8F343ECBC0A1}"/>
              </a:ext>
            </a:extLst>
          </p:cNvPr>
          <p:cNvSpPr txBox="1">
            <a:spLocks/>
          </p:cNvSpPr>
          <p:nvPr/>
        </p:nvSpPr>
        <p:spPr>
          <a:xfrm>
            <a:off x="643465" y="3043049"/>
            <a:ext cx="3517567" cy="326205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Roboto Medium" panose="02000000000000000000" pitchFamily="2" charset="0"/>
                <a:ea typeface="Roboto Medium" panose="02000000000000000000" pitchFamily="2" charset="0"/>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rgbClr val="636569"/>
                </a:solidFill>
                <a:latin typeface="Roboto Black" panose="02000000000000000000" pitchFamily="2" charset="0"/>
                <a:ea typeface="Roboto Black" panose="02000000000000000000" pitchFamily="2" charset="0"/>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Poppins Light" panose="00000400000000000000" pitchFamily="2" charset="0"/>
                <a:ea typeface="+mn-ea"/>
                <a:cs typeface="Poppins Light" panose="00000400000000000000" pitchFamily="2" charset="0"/>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Poppins Light" panose="00000400000000000000" pitchFamily="2" charset="0"/>
                <a:ea typeface="+mn-ea"/>
                <a:cs typeface="Poppins Light" panose="00000400000000000000" pitchFamily="2" charset="0"/>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Poppins Light" panose="00000400000000000000" pitchFamily="2" charset="0"/>
                <a:ea typeface="+mn-ea"/>
                <a:cs typeface="Poppins Light" panose="00000400000000000000" pitchFamily="2" charset="0"/>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285750" indent="-285750">
              <a:buFont typeface="Arial" panose="020B0604020202020204" pitchFamily="34" charset="0"/>
              <a:buChar char="•"/>
            </a:pPr>
            <a:endParaRPr lang="en-CA" sz="1600" dirty="0">
              <a:cs typeface="Roboto Medium" panose="02000000000000000000" pitchFamily="2" charset="0"/>
            </a:endParaRPr>
          </a:p>
        </p:txBody>
      </p:sp>
      <p:sp>
        <p:nvSpPr>
          <p:cNvPr id="2" name="Text Placeholder 3">
            <a:extLst>
              <a:ext uri="{FF2B5EF4-FFF2-40B4-BE49-F238E27FC236}">
                <a16:creationId xmlns:a16="http://schemas.microsoft.com/office/drawing/2014/main" id="{E118C30C-AA4F-8E87-4E54-5BC3B1A47C1D}"/>
              </a:ext>
            </a:extLst>
          </p:cNvPr>
          <p:cNvSpPr>
            <a:spLocks noGrp="1"/>
          </p:cNvSpPr>
          <p:nvPr>
            <p:ph type="body" sz="half" idx="2"/>
          </p:nvPr>
        </p:nvSpPr>
        <p:spPr>
          <a:xfrm>
            <a:off x="643464" y="4973450"/>
            <a:ext cx="3517567" cy="1451256"/>
          </a:xfrm>
        </p:spPr>
        <p:txBody>
          <a:bodyPr>
            <a:normAutofit fontScale="92500"/>
          </a:bodyPr>
          <a:lstStyle/>
          <a:p>
            <a:r>
              <a:rPr lang="en-CA" dirty="0"/>
              <a:t>Vancouver </a:t>
            </a:r>
          </a:p>
          <a:p>
            <a:pPr marL="285750" indent="-285750">
              <a:buFontTx/>
              <a:buChar char="-"/>
            </a:pPr>
            <a:r>
              <a:rPr lang="en-CA" dirty="0"/>
              <a:t>Climate zone 4</a:t>
            </a:r>
          </a:p>
          <a:p>
            <a:pPr marL="285750" indent="-285750">
              <a:buFontTx/>
              <a:buChar char="-"/>
            </a:pPr>
            <a:r>
              <a:rPr lang="en-CA" dirty="0"/>
              <a:t>Lots of Rain November to April</a:t>
            </a:r>
          </a:p>
        </p:txBody>
      </p:sp>
    </p:spTree>
    <p:extLst>
      <p:ext uri="{BB962C8B-B14F-4D97-AF65-F5344CB8AC3E}">
        <p14:creationId xmlns:p14="http://schemas.microsoft.com/office/powerpoint/2010/main" val="3837121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07AD8-3F5F-B348-3CD1-FC66B561A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B8D8C-32AE-24BB-CCC9-2C2C8C912390}"/>
              </a:ext>
            </a:extLst>
          </p:cNvPr>
          <p:cNvSpPr>
            <a:spLocks noGrp="1"/>
          </p:cNvSpPr>
          <p:nvPr>
            <p:ph type="title"/>
          </p:nvPr>
        </p:nvSpPr>
        <p:spPr/>
        <p:txBody>
          <a:bodyPr>
            <a:normAutofit fontScale="90000"/>
          </a:bodyPr>
          <a:lstStyle/>
          <a:p>
            <a:r>
              <a:rPr lang="en-CA" dirty="0"/>
              <a:t>Getting an idea of performance</a:t>
            </a:r>
          </a:p>
        </p:txBody>
      </p:sp>
      <p:sp>
        <p:nvSpPr>
          <p:cNvPr id="4" name="Rectangle 3">
            <a:extLst>
              <a:ext uri="{FF2B5EF4-FFF2-40B4-BE49-F238E27FC236}">
                <a16:creationId xmlns:a16="http://schemas.microsoft.com/office/drawing/2014/main" id="{E796C73E-FE88-D7AC-0E52-C85C4A6F3ABB}"/>
              </a:ext>
            </a:extLst>
          </p:cNvPr>
          <p:cNvSpPr/>
          <p:nvPr/>
        </p:nvSpPr>
        <p:spPr>
          <a:xfrm>
            <a:off x="6096000" y="1152703"/>
            <a:ext cx="4561312" cy="523220"/>
          </a:xfrm>
          <a:prstGeom prst="rect">
            <a:avLst/>
          </a:prstGeom>
          <a:noFill/>
        </p:spPr>
        <p:txBody>
          <a:bodyPr wrap="none" lIns="91440" tIns="45720" rIns="91440" bIns="45720">
            <a:spAutoFit/>
          </a:bodyPr>
          <a:lstStyle/>
          <a:p>
            <a:pPr algn="ctr"/>
            <a:r>
              <a:rPr lang="en-US" sz="2800" b="1" dirty="0">
                <a:ln w="22225">
                  <a:noFill/>
                  <a:prstDash val="solid"/>
                </a:ln>
                <a:solidFill>
                  <a:srgbClr val="212020"/>
                </a:solidFill>
                <a:hlinkClick r:id="rId3"/>
              </a:rPr>
              <a:t>www.buildingpathfinder.com</a:t>
            </a:r>
            <a:r>
              <a:rPr lang="en-US" sz="2800" b="1" dirty="0">
                <a:ln w="22225">
                  <a:noFill/>
                  <a:prstDash val="solid"/>
                </a:ln>
                <a:solidFill>
                  <a:srgbClr val="212020"/>
                </a:solidFill>
              </a:rPr>
              <a:t> </a:t>
            </a:r>
            <a:endParaRPr lang="en-US" sz="2800" b="1" cap="none" spc="0" dirty="0">
              <a:ln w="22225">
                <a:noFill/>
                <a:prstDash val="solid"/>
              </a:ln>
              <a:solidFill>
                <a:srgbClr val="212020"/>
              </a:solidFill>
              <a:effectLst/>
            </a:endParaRPr>
          </a:p>
        </p:txBody>
      </p:sp>
      <p:pic>
        <p:nvPicPr>
          <p:cNvPr id="8" name="Picture 7">
            <a:extLst>
              <a:ext uri="{FF2B5EF4-FFF2-40B4-BE49-F238E27FC236}">
                <a16:creationId xmlns:a16="http://schemas.microsoft.com/office/drawing/2014/main" id="{524E897B-1702-0B98-CC51-44EBD519710F}"/>
              </a:ext>
            </a:extLst>
          </p:cNvPr>
          <p:cNvPicPr>
            <a:picLocks noChangeAspect="1"/>
          </p:cNvPicPr>
          <p:nvPr/>
        </p:nvPicPr>
        <p:blipFill>
          <a:blip r:embed="rId4"/>
          <a:stretch>
            <a:fillRect/>
          </a:stretch>
        </p:blipFill>
        <p:spPr>
          <a:xfrm>
            <a:off x="400423" y="2123436"/>
            <a:ext cx="10357224" cy="3986742"/>
          </a:xfrm>
          <a:prstGeom prst="rect">
            <a:avLst/>
          </a:prstGeom>
        </p:spPr>
      </p:pic>
      <p:pic>
        <p:nvPicPr>
          <p:cNvPr id="10" name="Picture 9">
            <a:extLst>
              <a:ext uri="{FF2B5EF4-FFF2-40B4-BE49-F238E27FC236}">
                <a16:creationId xmlns:a16="http://schemas.microsoft.com/office/drawing/2014/main" id="{FEED55E1-8ACA-1CB7-EC36-655257FB3908}"/>
              </a:ext>
            </a:extLst>
          </p:cNvPr>
          <p:cNvPicPr>
            <a:picLocks noChangeAspect="1"/>
          </p:cNvPicPr>
          <p:nvPr/>
        </p:nvPicPr>
        <p:blipFill>
          <a:blip r:embed="rId5"/>
          <a:stretch>
            <a:fillRect/>
          </a:stretch>
        </p:blipFill>
        <p:spPr>
          <a:xfrm>
            <a:off x="510607" y="1367125"/>
            <a:ext cx="2048161" cy="714475"/>
          </a:xfrm>
          <a:prstGeom prst="rect">
            <a:avLst/>
          </a:prstGeom>
        </p:spPr>
      </p:pic>
    </p:spTree>
    <p:extLst>
      <p:ext uri="{BB962C8B-B14F-4D97-AF65-F5344CB8AC3E}">
        <p14:creationId xmlns:p14="http://schemas.microsoft.com/office/powerpoint/2010/main" val="2723257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C9E08-7B28-9374-3B06-9B02ABEFF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E1B3A-5FBE-9EAF-8C21-6BC83E0A88CD}"/>
              </a:ext>
            </a:extLst>
          </p:cNvPr>
          <p:cNvSpPr>
            <a:spLocks noGrp="1"/>
          </p:cNvSpPr>
          <p:nvPr>
            <p:ph type="title"/>
          </p:nvPr>
        </p:nvSpPr>
        <p:spPr/>
        <p:txBody>
          <a:bodyPr>
            <a:normAutofit fontScale="90000"/>
          </a:bodyPr>
          <a:lstStyle/>
          <a:p>
            <a:r>
              <a:rPr lang="en-CA" dirty="0"/>
              <a:t>Getting an idea of performance</a:t>
            </a:r>
          </a:p>
        </p:txBody>
      </p:sp>
      <p:sp>
        <p:nvSpPr>
          <p:cNvPr id="4" name="Rectangle 3">
            <a:extLst>
              <a:ext uri="{FF2B5EF4-FFF2-40B4-BE49-F238E27FC236}">
                <a16:creationId xmlns:a16="http://schemas.microsoft.com/office/drawing/2014/main" id="{92E72608-9AB7-EEE9-CFAD-8DFE0497428A}"/>
              </a:ext>
            </a:extLst>
          </p:cNvPr>
          <p:cNvSpPr/>
          <p:nvPr/>
        </p:nvSpPr>
        <p:spPr>
          <a:xfrm>
            <a:off x="6096000" y="1152703"/>
            <a:ext cx="4561312" cy="523220"/>
          </a:xfrm>
          <a:prstGeom prst="rect">
            <a:avLst/>
          </a:prstGeom>
          <a:noFill/>
        </p:spPr>
        <p:txBody>
          <a:bodyPr wrap="none" lIns="91440" tIns="45720" rIns="91440" bIns="45720">
            <a:spAutoFit/>
          </a:bodyPr>
          <a:lstStyle/>
          <a:p>
            <a:pPr algn="ctr"/>
            <a:r>
              <a:rPr lang="en-US" sz="2800" b="1" dirty="0">
                <a:ln w="22225">
                  <a:noFill/>
                  <a:prstDash val="solid"/>
                </a:ln>
                <a:solidFill>
                  <a:srgbClr val="212020"/>
                </a:solidFill>
                <a:hlinkClick r:id="rId3"/>
              </a:rPr>
              <a:t>www.buildingpathfinder.com</a:t>
            </a:r>
            <a:r>
              <a:rPr lang="en-US" sz="2800" b="1" dirty="0">
                <a:ln w="22225">
                  <a:noFill/>
                  <a:prstDash val="solid"/>
                </a:ln>
                <a:solidFill>
                  <a:srgbClr val="212020"/>
                </a:solidFill>
              </a:rPr>
              <a:t> </a:t>
            </a:r>
            <a:endParaRPr lang="en-US" sz="2800" b="1" cap="none" spc="0" dirty="0">
              <a:ln w="22225">
                <a:noFill/>
                <a:prstDash val="solid"/>
              </a:ln>
              <a:solidFill>
                <a:srgbClr val="212020"/>
              </a:solidFill>
              <a:effectLst/>
            </a:endParaRPr>
          </a:p>
        </p:txBody>
      </p:sp>
      <p:pic>
        <p:nvPicPr>
          <p:cNvPr id="10" name="Picture 9">
            <a:extLst>
              <a:ext uri="{FF2B5EF4-FFF2-40B4-BE49-F238E27FC236}">
                <a16:creationId xmlns:a16="http://schemas.microsoft.com/office/drawing/2014/main" id="{D7EB15FF-92CC-EFBE-FE24-57024637D001}"/>
              </a:ext>
            </a:extLst>
          </p:cNvPr>
          <p:cNvPicPr>
            <a:picLocks noChangeAspect="1"/>
          </p:cNvPicPr>
          <p:nvPr/>
        </p:nvPicPr>
        <p:blipFill>
          <a:blip r:embed="rId4"/>
          <a:stretch>
            <a:fillRect/>
          </a:stretch>
        </p:blipFill>
        <p:spPr>
          <a:xfrm>
            <a:off x="510607" y="1367125"/>
            <a:ext cx="2048161" cy="714475"/>
          </a:xfrm>
          <a:prstGeom prst="rect">
            <a:avLst/>
          </a:prstGeom>
        </p:spPr>
      </p:pic>
      <p:pic>
        <p:nvPicPr>
          <p:cNvPr id="5" name="Picture 4">
            <a:extLst>
              <a:ext uri="{FF2B5EF4-FFF2-40B4-BE49-F238E27FC236}">
                <a16:creationId xmlns:a16="http://schemas.microsoft.com/office/drawing/2014/main" id="{B5FF9B5B-CC1F-566A-6DE7-BB0276F2E04E}"/>
              </a:ext>
            </a:extLst>
          </p:cNvPr>
          <p:cNvPicPr>
            <a:picLocks noChangeAspect="1"/>
          </p:cNvPicPr>
          <p:nvPr/>
        </p:nvPicPr>
        <p:blipFill>
          <a:blip r:embed="rId5"/>
          <a:stretch>
            <a:fillRect/>
          </a:stretch>
        </p:blipFill>
        <p:spPr>
          <a:xfrm>
            <a:off x="460186" y="2081600"/>
            <a:ext cx="10255625" cy="4122115"/>
          </a:xfrm>
          <a:prstGeom prst="rect">
            <a:avLst/>
          </a:prstGeom>
        </p:spPr>
      </p:pic>
    </p:spTree>
    <p:extLst>
      <p:ext uri="{BB962C8B-B14F-4D97-AF65-F5344CB8AC3E}">
        <p14:creationId xmlns:p14="http://schemas.microsoft.com/office/powerpoint/2010/main" val="1830088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E263E-B2A0-4999-ED2B-A8445A0B52BB}"/>
              </a:ext>
            </a:extLst>
          </p:cNvPr>
          <p:cNvSpPr>
            <a:spLocks noGrp="1"/>
          </p:cNvSpPr>
          <p:nvPr>
            <p:ph type="title"/>
          </p:nvPr>
        </p:nvSpPr>
        <p:spPr>
          <a:xfrm>
            <a:off x="210872" y="307775"/>
            <a:ext cx="7570493" cy="682998"/>
          </a:xfrm>
        </p:spPr>
        <p:txBody>
          <a:bodyPr>
            <a:normAutofit fontScale="90000"/>
          </a:bodyPr>
          <a:lstStyle/>
          <a:p>
            <a:r>
              <a:rPr lang="en-CA" dirty="0"/>
              <a:t>Not all buildings need to be iconic</a:t>
            </a:r>
          </a:p>
        </p:txBody>
      </p:sp>
      <p:sp>
        <p:nvSpPr>
          <p:cNvPr id="3" name="Footer Placeholder 2">
            <a:extLst>
              <a:ext uri="{FF2B5EF4-FFF2-40B4-BE49-F238E27FC236}">
                <a16:creationId xmlns:a16="http://schemas.microsoft.com/office/drawing/2014/main" id="{1CB04BF3-602C-D4E9-C0AB-9DB77869544A}"/>
              </a:ext>
            </a:extLst>
          </p:cNvPr>
          <p:cNvSpPr>
            <a:spLocks noGrp="1"/>
          </p:cNvSpPr>
          <p:nvPr>
            <p:ph type="ftr" sz="quarter" idx="11"/>
          </p:nvPr>
        </p:nvSpPr>
        <p:spPr/>
        <p:txBody>
          <a:bodyPr/>
          <a:lstStyle/>
          <a:p>
            <a:r>
              <a:rPr lang="en-US" dirty="0"/>
              <a:t>Source: Habitat 67 (</a:t>
            </a:r>
            <a:r>
              <a:rPr lang="en-CA" dirty="0"/>
              <a:t>Moshe Safdie)</a:t>
            </a:r>
            <a:r>
              <a:rPr lang="en-US" dirty="0"/>
              <a:t>+ Timbre &amp; Harmony (</a:t>
            </a:r>
            <a:r>
              <a:rPr lang="en-US" dirty="0" err="1"/>
              <a:t>ryder</a:t>
            </a:r>
            <a:r>
              <a:rPr lang="en-US" dirty="0"/>
              <a:t> architecture)</a:t>
            </a:r>
          </a:p>
        </p:txBody>
      </p:sp>
      <p:pic>
        <p:nvPicPr>
          <p:cNvPr id="3076" name="Picture 4">
            <a:extLst>
              <a:ext uri="{FF2B5EF4-FFF2-40B4-BE49-F238E27FC236}">
                <a16:creationId xmlns:a16="http://schemas.microsoft.com/office/drawing/2014/main" id="{A5D11927-3BF9-9B6C-22A3-40DB4D21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08700" y="2294970"/>
            <a:ext cx="4997637" cy="31768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CEDC68-14CF-514F-4781-663C46E27E27}"/>
              </a:ext>
            </a:extLst>
          </p:cNvPr>
          <p:cNvPicPr>
            <a:picLocks noChangeAspect="1"/>
          </p:cNvPicPr>
          <p:nvPr/>
        </p:nvPicPr>
        <p:blipFill>
          <a:blip r:embed="rId4"/>
          <a:stretch>
            <a:fillRect/>
          </a:stretch>
        </p:blipFill>
        <p:spPr>
          <a:xfrm>
            <a:off x="6228954" y="2294970"/>
            <a:ext cx="4883216" cy="3176851"/>
          </a:xfrm>
          <a:prstGeom prst="rect">
            <a:avLst/>
          </a:prstGeom>
        </p:spPr>
      </p:pic>
    </p:spTree>
    <p:extLst>
      <p:ext uri="{BB962C8B-B14F-4D97-AF65-F5344CB8AC3E}">
        <p14:creationId xmlns:p14="http://schemas.microsoft.com/office/powerpoint/2010/main" val="35592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42BB8-F5BB-4FAC-C614-B2EF415D2683}"/>
              </a:ext>
            </a:extLst>
          </p:cNvPr>
          <p:cNvSpPr>
            <a:spLocks noGrp="1"/>
          </p:cNvSpPr>
          <p:nvPr>
            <p:ph type="title"/>
          </p:nvPr>
        </p:nvSpPr>
        <p:spPr/>
        <p:txBody>
          <a:bodyPr/>
          <a:lstStyle/>
          <a:p>
            <a:r>
              <a:rPr lang="en-CA" dirty="0"/>
              <a:t>Opaque Wall</a:t>
            </a:r>
            <a:br>
              <a:rPr lang="en-CA" dirty="0"/>
            </a:br>
            <a:r>
              <a:rPr lang="en-CA" dirty="0" err="1"/>
              <a:t>Uvalue</a:t>
            </a:r>
            <a:endParaRPr lang="en-CA" dirty="0"/>
          </a:p>
        </p:txBody>
      </p:sp>
      <p:sp>
        <p:nvSpPr>
          <p:cNvPr id="4" name="Text Placeholder 3">
            <a:extLst>
              <a:ext uri="{FF2B5EF4-FFF2-40B4-BE49-F238E27FC236}">
                <a16:creationId xmlns:a16="http://schemas.microsoft.com/office/drawing/2014/main" id="{D9275F79-5FF8-9C83-828E-DCB178D5501D}"/>
              </a:ext>
            </a:extLst>
          </p:cNvPr>
          <p:cNvSpPr>
            <a:spLocks noGrp="1"/>
          </p:cNvSpPr>
          <p:nvPr>
            <p:ph type="body" sz="half" idx="2"/>
          </p:nvPr>
        </p:nvSpPr>
        <p:spPr/>
        <p:txBody>
          <a:bodyPr/>
          <a:lstStyle/>
          <a:p>
            <a:endParaRPr lang="en-CA"/>
          </a:p>
        </p:txBody>
      </p:sp>
      <p:pic>
        <p:nvPicPr>
          <p:cNvPr id="5" name="Picture 4">
            <a:extLst>
              <a:ext uri="{FF2B5EF4-FFF2-40B4-BE49-F238E27FC236}">
                <a16:creationId xmlns:a16="http://schemas.microsoft.com/office/drawing/2014/main" id="{0A2CB240-D6D3-8F1C-2313-99CE1F4FE5CE}"/>
              </a:ext>
            </a:extLst>
          </p:cNvPr>
          <p:cNvPicPr>
            <a:picLocks noChangeAspect="1"/>
          </p:cNvPicPr>
          <p:nvPr/>
        </p:nvPicPr>
        <p:blipFill>
          <a:blip r:embed="rId3"/>
          <a:stretch>
            <a:fillRect/>
          </a:stretch>
        </p:blipFill>
        <p:spPr>
          <a:xfrm>
            <a:off x="7426127" y="933803"/>
            <a:ext cx="2086266" cy="600159"/>
          </a:xfrm>
          <a:prstGeom prst="rect">
            <a:avLst/>
          </a:prstGeom>
        </p:spPr>
      </p:pic>
      <p:pic>
        <p:nvPicPr>
          <p:cNvPr id="6" name="Picture 5">
            <a:extLst>
              <a:ext uri="{FF2B5EF4-FFF2-40B4-BE49-F238E27FC236}">
                <a16:creationId xmlns:a16="http://schemas.microsoft.com/office/drawing/2014/main" id="{2234BF27-B152-EE02-8EB4-238ACC8C346C}"/>
              </a:ext>
            </a:extLst>
          </p:cNvPr>
          <p:cNvPicPr>
            <a:picLocks noChangeAspect="1"/>
          </p:cNvPicPr>
          <p:nvPr/>
        </p:nvPicPr>
        <p:blipFill>
          <a:blip r:embed="rId4"/>
          <a:stretch>
            <a:fillRect/>
          </a:stretch>
        </p:blipFill>
        <p:spPr>
          <a:xfrm>
            <a:off x="6092441" y="1533962"/>
            <a:ext cx="4753638" cy="1366520"/>
          </a:xfrm>
          <a:prstGeom prst="rect">
            <a:avLst/>
          </a:prstGeom>
        </p:spPr>
      </p:pic>
      <p:pic>
        <p:nvPicPr>
          <p:cNvPr id="7" name="Picture 6">
            <a:extLst>
              <a:ext uri="{FF2B5EF4-FFF2-40B4-BE49-F238E27FC236}">
                <a16:creationId xmlns:a16="http://schemas.microsoft.com/office/drawing/2014/main" id="{104D1B9F-820C-5E66-9483-2B9E2FB55AB2}"/>
              </a:ext>
            </a:extLst>
          </p:cNvPr>
          <p:cNvPicPr>
            <a:picLocks noChangeAspect="1"/>
          </p:cNvPicPr>
          <p:nvPr/>
        </p:nvPicPr>
        <p:blipFill>
          <a:blip r:embed="rId5"/>
          <a:stretch>
            <a:fillRect/>
          </a:stretch>
        </p:blipFill>
        <p:spPr>
          <a:xfrm>
            <a:off x="6086523" y="3134507"/>
            <a:ext cx="4765474" cy="2789690"/>
          </a:xfrm>
          <a:prstGeom prst="rect">
            <a:avLst/>
          </a:prstGeom>
        </p:spPr>
      </p:pic>
    </p:spTree>
    <p:extLst>
      <p:ext uri="{BB962C8B-B14F-4D97-AF65-F5344CB8AC3E}">
        <p14:creationId xmlns:p14="http://schemas.microsoft.com/office/powerpoint/2010/main" val="826114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 Frame &amp; Detailing</a:t>
            </a:r>
          </a:p>
        </p:txBody>
      </p:sp>
      <p:sp>
        <p:nvSpPr>
          <p:cNvPr id="9" name="TextBox 8">
            <a:extLst>
              <a:ext uri="{FF2B5EF4-FFF2-40B4-BE49-F238E27FC236}">
                <a16:creationId xmlns:a16="http://schemas.microsoft.com/office/drawing/2014/main" id="{AB272902-9F44-4F6C-A8BA-48C340BCDB1C}"/>
              </a:ext>
            </a:extLst>
          </p:cNvPr>
          <p:cNvSpPr txBox="1"/>
          <p:nvPr/>
        </p:nvSpPr>
        <p:spPr>
          <a:xfrm flipH="1">
            <a:off x="215344" y="6492821"/>
            <a:ext cx="6670967" cy="276999"/>
          </a:xfrm>
          <a:prstGeom prst="rect">
            <a:avLst/>
          </a:prstGeom>
          <a:noFill/>
        </p:spPr>
        <p:txBody>
          <a:bodyPr wrap="square" rtlCol="0">
            <a:spAutoFit/>
          </a:bodyPr>
          <a:lstStyle/>
          <a:p>
            <a:r>
              <a:rPr lang="en-US" sz="1200" b="1" dirty="0">
                <a:solidFill>
                  <a:schemeClr val="bg1"/>
                </a:solidFill>
                <a:latin typeface="Poppins Light" panose="00000400000000000000" pitchFamily="2" charset="0"/>
                <a:cs typeface="Poppins Light" panose="00000400000000000000" pitchFamily="2" charset="0"/>
              </a:rPr>
              <a:t>Source:  Guide to Low Thermal Energy Demand for Large Buildings , BC Housing</a:t>
            </a:r>
            <a:endParaRPr lang="en-CA" sz="1200" b="1" dirty="0">
              <a:solidFill>
                <a:schemeClr val="bg1"/>
              </a:solidFill>
              <a:latin typeface="Poppins Light" panose="00000400000000000000" pitchFamily="2" charset="0"/>
              <a:cs typeface="Poppins Light" panose="00000400000000000000" pitchFamily="2" charset="0"/>
            </a:endParaRPr>
          </a:p>
        </p:txBody>
      </p:sp>
      <p:grpSp>
        <p:nvGrpSpPr>
          <p:cNvPr id="5" name="Group 4">
            <a:extLst>
              <a:ext uri="{FF2B5EF4-FFF2-40B4-BE49-F238E27FC236}">
                <a16:creationId xmlns:a16="http://schemas.microsoft.com/office/drawing/2014/main" id="{192B20A6-7639-4599-8826-983E7BE171D5}"/>
              </a:ext>
            </a:extLst>
          </p:cNvPr>
          <p:cNvGrpSpPr/>
          <p:nvPr/>
        </p:nvGrpSpPr>
        <p:grpSpPr>
          <a:xfrm>
            <a:off x="1901064" y="1448590"/>
            <a:ext cx="9383828" cy="3863817"/>
            <a:chOff x="2596803" y="1399857"/>
            <a:chExt cx="9383828" cy="386381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03" y="1527704"/>
              <a:ext cx="2276856" cy="162347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742" y="3610638"/>
              <a:ext cx="2192066" cy="133169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5937" y="1503390"/>
              <a:ext cx="2299300" cy="16234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1952" y="3429000"/>
              <a:ext cx="2264387" cy="1478834"/>
            </a:xfrm>
            <a:prstGeom prst="rect">
              <a:avLst/>
            </a:prstGeom>
          </p:spPr>
        </p:pic>
        <p:pic>
          <p:nvPicPr>
            <p:cNvPr id="10" name="Picture 9">
              <a:extLst>
                <a:ext uri="{FF2B5EF4-FFF2-40B4-BE49-F238E27FC236}">
                  <a16:creationId xmlns:a16="http://schemas.microsoft.com/office/drawing/2014/main" id="{8AD81AF3-360A-4190-9886-63FDC7CF7ED1}"/>
                </a:ext>
              </a:extLst>
            </p:cNvPr>
            <p:cNvPicPr>
              <a:picLocks noChangeAspect="1"/>
            </p:cNvPicPr>
            <p:nvPr/>
          </p:nvPicPr>
          <p:blipFill>
            <a:blip r:embed="rId7"/>
            <a:stretch>
              <a:fillRect/>
            </a:stretch>
          </p:blipFill>
          <p:spPr>
            <a:xfrm>
              <a:off x="8234448" y="1399857"/>
              <a:ext cx="3746183" cy="1827848"/>
            </a:xfrm>
            <a:prstGeom prst="rect">
              <a:avLst/>
            </a:prstGeom>
          </p:spPr>
        </p:pic>
        <p:pic>
          <p:nvPicPr>
            <p:cNvPr id="11" name="Picture 10">
              <a:extLst>
                <a:ext uri="{FF2B5EF4-FFF2-40B4-BE49-F238E27FC236}">
                  <a16:creationId xmlns:a16="http://schemas.microsoft.com/office/drawing/2014/main" id="{2E74A7AF-30ED-4904-9DEA-D750D8876E69}"/>
                </a:ext>
              </a:extLst>
            </p:cNvPr>
            <p:cNvPicPr>
              <a:picLocks noChangeAspect="1"/>
            </p:cNvPicPr>
            <p:nvPr/>
          </p:nvPicPr>
          <p:blipFill>
            <a:blip r:embed="rId8"/>
            <a:stretch>
              <a:fillRect/>
            </a:stretch>
          </p:blipFill>
          <p:spPr>
            <a:xfrm>
              <a:off x="8485257" y="3227705"/>
              <a:ext cx="3375184" cy="2035969"/>
            </a:xfrm>
            <a:prstGeom prst="rect">
              <a:avLst/>
            </a:prstGeom>
          </p:spPr>
        </p:pic>
      </p:grpSp>
      <p:sp>
        <p:nvSpPr>
          <p:cNvPr id="13" name="TextBox 12">
            <a:extLst>
              <a:ext uri="{FF2B5EF4-FFF2-40B4-BE49-F238E27FC236}">
                <a16:creationId xmlns:a16="http://schemas.microsoft.com/office/drawing/2014/main" id="{D5295B85-486E-4B39-9683-E6D4B6421175}"/>
              </a:ext>
            </a:extLst>
          </p:cNvPr>
          <p:cNvSpPr txBox="1"/>
          <p:nvPr/>
        </p:nvSpPr>
        <p:spPr>
          <a:xfrm flipH="1">
            <a:off x="735626" y="5395697"/>
            <a:ext cx="1175377" cy="830997"/>
          </a:xfrm>
          <a:prstGeom prst="rect">
            <a:avLst/>
          </a:prstGeom>
          <a:noFill/>
        </p:spPr>
        <p:txBody>
          <a:bodyPr wrap="square" rtlCol="0">
            <a:spAutoFit/>
          </a:bodyPr>
          <a:lstStyle/>
          <a:p>
            <a:pPr algn="r"/>
            <a:r>
              <a:rPr lang="en-US" sz="2400" b="1">
                <a:solidFill>
                  <a:srgbClr val="212020"/>
                </a:solidFill>
                <a:latin typeface="Roboto Medium" panose="02000000000000000000" pitchFamily="2" charset="0"/>
                <a:ea typeface="Roboto Medium" panose="02000000000000000000" pitchFamily="2" charset="0"/>
                <a:cs typeface="Poppins Light" panose="00000400000000000000" pitchFamily="2" charset="0"/>
              </a:rPr>
              <a:t>Sill</a:t>
            </a:r>
          </a:p>
          <a:p>
            <a:pPr algn="r"/>
            <a:r>
              <a:rPr lang="en-US" sz="2400" b="1">
                <a:solidFill>
                  <a:srgbClr val="212020"/>
                </a:solidFill>
                <a:latin typeface="Roboto Medium" panose="02000000000000000000" pitchFamily="2" charset="0"/>
                <a:ea typeface="Roboto Medium" panose="02000000000000000000" pitchFamily="2" charset="0"/>
                <a:cs typeface="Poppins Light" panose="00000400000000000000" pitchFamily="2" charset="0"/>
              </a:rPr>
              <a:t>Head</a:t>
            </a:r>
            <a:endParaRPr lang="en-CA" sz="2400" b="1">
              <a:solidFill>
                <a:srgbClr val="212020"/>
              </a:solidFill>
              <a:latin typeface="Roboto Medium" panose="02000000000000000000" pitchFamily="2" charset="0"/>
              <a:ea typeface="Roboto Medium" panose="02000000000000000000" pitchFamily="2" charset="0"/>
              <a:cs typeface="Poppins Light" panose="00000400000000000000" pitchFamily="2" charset="0"/>
            </a:endParaRPr>
          </a:p>
        </p:txBody>
      </p:sp>
      <p:grpSp>
        <p:nvGrpSpPr>
          <p:cNvPr id="6" name="Group 5">
            <a:extLst>
              <a:ext uri="{FF2B5EF4-FFF2-40B4-BE49-F238E27FC236}">
                <a16:creationId xmlns:a16="http://schemas.microsoft.com/office/drawing/2014/main" id="{E708233A-2C24-4262-AE61-869D9F0B73E4}"/>
              </a:ext>
            </a:extLst>
          </p:cNvPr>
          <p:cNvGrpSpPr/>
          <p:nvPr/>
        </p:nvGrpSpPr>
        <p:grpSpPr>
          <a:xfrm>
            <a:off x="2101184" y="5358865"/>
            <a:ext cx="8870374" cy="826000"/>
            <a:chOff x="2691243" y="5395697"/>
            <a:chExt cx="8870374" cy="826000"/>
          </a:xfrm>
        </p:grpSpPr>
        <p:sp>
          <p:nvSpPr>
            <p:cNvPr id="12" name="TextBox 11">
              <a:extLst>
                <a:ext uri="{FF2B5EF4-FFF2-40B4-BE49-F238E27FC236}">
                  <a16:creationId xmlns:a16="http://schemas.microsoft.com/office/drawing/2014/main" id="{44A3CC73-570E-467A-A8D7-0082EF73ED59}"/>
                </a:ext>
              </a:extLst>
            </p:cNvPr>
            <p:cNvSpPr txBox="1"/>
            <p:nvPr/>
          </p:nvSpPr>
          <p:spPr>
            <a:xfrm flipH="1">
              <a:off x="2691243" y="5401795"/>
              <a:ext cx="2618511" cy="461665"/>
            </a:xfrm>
            <a:prstGeom prst="rect">
              <a:avLst/>
            </a:prstGeom>
            <a:noFill/>
          </p:spPr>
          <p:txBody>
            <a:bodyPr wrap="square" rtlCol="0">
              <a:spAutoFit/>
            </a:bodyPr>
            <a:lstStyle/>
            <a:p>
              <a:pPr algn="ctr"/>
              <a:r>
                <a:rPr lang="en-US" sz="2400" b="1">
                  <a:solidFill>
                    <a:srgbClr val="F58220"/>
                  </a:solidFill>
                  <a:latin typeface="Poppins Light" panose="00000400000000000000" pitchFamily="2" charset="0"/>
                  <a:cs typeface="Poppins Light" panose="00000400000000000000" pitchFamily="2" charset="0"/>
                </a:rPr>
                <a:t>0.28 W/m K</a:t>
              </a:r>
              <a:endParaRPr lang="en-CA" sz="2400" b="1">
                <a:solidFill>
                  <a:srgbClr val="F58220"/>
                </a:solidFill>
                <a:latin typeface="Poppins Light" panose="00000400000000000000" pitchFamily="2" charset="0"/>
                <a:cs typeface="Poppins Light" panose="00000400000000000000" pitchFamily="2" charset="0"/>
              </a:endParaRPr>
            </a:p>
          </p:txBody>
        </p:sp>
        <p:sp>
          <p:nvSpPr>
            <p:cNvPr id="14" name="TextBox 13">
              <a:extLst>
                <a:ext uri="{FF2B5EF4-FFF2-40B4-BE49-F238E27FC236}">
                  <a16:creationId xmlns:a16="http://schemas.microsoft.com/office/drawing/2014/main" id="{E6D4E831-2B85-4951-B6AD-FDB31BD173BE}"/>
                </a:ext>
              </a:extLst>
            </p:cNvPr>
            <p:cNvSpPr txBox="1"/>
            <p:nvPr/>
          </p:nvSpPr>
          <p:spPr>
            <a:xfrm flipH="1">
              <a:off x="5615937" y="5395697"/>
              <a:ext cx="2618511" cy="461665"/>
            </a:xfrm>
            <a:prstGeom prst="rect">
              <a:avLst/>
            </a:prstGeom>
            <a:noFill/>
          </p:spPr>
          <p:txBody>
            <a:bodyPr wrap="square" rtlCol="0">
              <a:spAutoFit/>
            </a:bodyPr>
            <a:lstStyle/>
            <a:p>
              <a:pPr algn="ctr"/>
              <a:r>
                <a:rPr lang="en-US" sz="2400" b="1">
                  <a:solidFill>
                    <a:srgbClr val="F58220"/>
                  </a:solidFill>
                  <a:latin typeface="Poppins Light" panose="00000400000000000000" pitchFamily="2" charset="0"/>
                  <a:cs typeface="Poppins Light" panose="00000400000000000000" pitchFamily="2" charset="0"/>
                </a:rPr>
                <a:t>0.08 W/m K</a:t>
              </a:r>
              <a:endParaRPr lang="en-CA" sz="2400" b="1">
                <a:solidFill>
                  <a:srgbClr val="F58220"/>
                </a:solidFill>
                <a:latin typeface="Poppins Light" panose="00000400000000000000" pitchFamily="2" charset="0"/>
                <a:cs typeface="Poppins Light" panose="00000400000000000000" pitchFamily="2" charset="0"/>
              </a:endParaRPr>
            </a:p>
          </p:txBody>
        </p:sp>
        <p:sp>
          <p:nvSpPr>
            <p:cNvPr id="15" name="TextBox 14">
              <a:extLst>
                <a:ext uri="{FF2B5EF4-FFF2-40B4-BE49-F238E27FC236}">
                  <a16:creationId xmlns:a16="http://schemas.microsoft.com/office/drawing/2014/main" id="{4F02B33B-96DF-4905-BAF6-174259ABA08A}"/>
                </a:ext>
              </a:extLst>
            </p:cNvPr>
            <p:cNvSpPr txBox="1"/>
            <p:nvPr/>
          </p:nvSpPr>
          <p:spPr>
            <a:xfrm flipH="1">
              <a:off x="8943106" y="5395697"/>
              <a:ext cx="2618511" cy="461665"/>
            </a:xfrm>
            <a:prstGeom prst="rect">
              <a:avLst/>
            </a:prstGeom>
            <a:noFill/>
          </p:spPr>
          <p:txBody>
            <a:bodyPr wrap="square" rtlCol="0">
              <a:spAutoFit/>
            </a:bodyPr>
            <a:lstStyle/>
            <a:p>
              <a:pPr algn="ctr"/>
              <a:r>
                <a:rPr lang="en-US" sz="2400" b="1">
                  <a:solidFill>
                    <a:srgbClr val="F58220"/>
                  </a:solidFill>
                  <a:latin typeface="Poppins Light" panose="00000400000000000000" pitchFamily="2" charset="0"/>
                  <a:cs typeface="Poppins Light" panose="00000400000000000000" pitchFamily="2" charset="0"/>
                </a:rPr>
                <a:t>0.08 W/m K</a:t>
              </a:r>
              <a:endParaRPr lang="en-CA" sz="2400" b="1">
                <a:solidFill>
                  <a:srgbClr val="F58220"/>
                </a:solidFill>
                <a:latin typeface="Poppins Light" panose="00000400000000000000" pitchFamily="2" charset="0"/>
                <a:cs typeface="Poppins Light" panose="00000400000000000000" pitchFamily="2" charset="0"/>
              </a:endParaRPr>
            </a:p>
          </p:txBody>
        </p:sp>
        <p:sp>
          <p:nvSpPr>
            <p:cNvPr id="18" name="TextBox 17">
              <a:extLst>
                <a:ext uri="{FF2B5EF4-FFF2-40B4-BE49-F238E27FC236}">
                  <a16:creationId xmlns:a16="http://schemas.microsoft.com/office/drawing/2014/main" id="{F520373B-2B3E-4181-BCAD-2B25F928F927}"/>
                </a:ext>
              </a:extLst>
            </p:cNvPr>
            <p:cNvSpPr txBox="1"/>
            <p:nvPr/>
          </p:nvSpPr>
          <p:spPr>
            <a:xfrm flipH="1">
              <a:off x="2691243" y="5760032"/>
              <a:ext cx="2618511" cy="461665"/>
            </a:xfrm>
            <a:prstGeom prst="rect">
              <a:avLst/>
            </a:prstGeom>
            <a:noFill/>
          </p:spPr>
          <p:txBody>
            <a:bodyPr wrap="square" rtlCol="0">
              <a:spAutoFit/>
            </a:bodyPr>
            <a:lstStyle/>
            <a:p>
              <a:pPr algn="ctr"/>
              <a:r>
                <a:rPr lang="en-US" sz="2400" b="1">
                  <a:solidFill>
                    <a:srgbClr val="F58220"/>
                  </a:solidFill>
                  <a:latin typeface="Poppins Light" panose="00000400000000000000" pitchFamily="2" charset="0"/>
                  <a:cs typeface="Poppins Light" panose="00000400000000000000" pitchFamily="2" charset="0"/>
                </a:rPr>
                <a:t>0.53 W/m K</a:t>
              </a:r>
              <a:endParaRPr lang="en-CA" sz="2400" b="1">
                <a:solidFill>
                  <a:srgbClr val="F58220"/>
                </a:solidFill>
                <a:latin typeface="Poppins Light" panose="00000400000000000000" pitchFamily="2" charset="0"/>
                <a:cs typeface="Poppins Light" panose="00000400000000000000" pitchFamily="2" charset="0"/>
              </a:endParaRPr>
            </a:p>
          </p:txBody>
        </p:sp>
        <p:sp>
          <p:nvSpPr>
            <p:cNvPr id="19" name="TextBox 18">
              <a:extLst>
                <a:ext uri="{FF2B5EF4-FFF2-40B4-BE49-F238E27FC236}">
                  <a16:creationId xmlns:a16="http://schemas.microsoft.com/office/drawing/2014/main" id="{55381E16-A374-4273-B8D4-3F204D41B8F4}"/>
                </a:ext>
              </a:extLst>
            </p:cNvPr>
            <p:cNvSpPr txBox="1"/>
            <p:nvPr/>
          </p:nvSpPr>
          <p:spPr>
            <a:xfrm flipH="1">
              <a:off x="5615937" y="5753934"/>
              <a:ext cx="2618511" cy="461665"/>
            </a:xfrm>
            <a:prstGeom prst="rect">
              <a:avLst/>
            </a:prstGeom>
            <a:noFill/>
          </p:spPr>
          <p:txBody>
            <a:bodyPr wrap="square" rtlCol="0">
              <a:spAutoFit/>
            </a:bodyPr>
            <a:lstStyle/>
            <a:p>
              <a:pPr algn="ctr"/>
              <a:r>
                <a:rPr lang="en-US" sz="2400" b="1">
                  <a:solidFill>
                    <a:srgbClr val="F58220"/>
                  </a:solidFill>
                  <a:latin typeface="Poppins Light" panose="00000400000000000000" pitchFamily="2" charset="0"/>
                  <a:cs typeface="Poppins Light" panose="00000400000000000000" pitchFamily="2" charset="0"/>
                </a:rPr>
                <a:t>0.11 W/m K</a:t>
              </a:r>
              <a:endParaRPr lang="en-CA" sz="2400" b="1">
                <a:solidFill>
                  <a:srgbClr val="F58220"/>
                </a:solidFill>
                <a:latin typeface="Poppins Light" panose="00000400000000000000" pitchFamily="2" charset="0"/>
                <a:cs typeface="Poppins Light" panose="00000400000000000000" pitchFamily="2" charset="0"/>
              </a:endParaRPr>
            </a:p>
          </p:txBody>
        </p:sp>
        <p:sp>
          <p:nvSpPr>
            <p:cNvPr id="20" name="TextBox 19">
              <a:extLst>
                <a:ext uri="{FF2B5EF4-FFF2-40B4-BE49-F238E27FC236}">
                  <a16:creationId xmlns:a16="http://schemas.microsoft.com/office/drawing/2014/main" id="{776AA0E0-293C-4360-BF9A-7B80093A49F6}"/>
                </a:ext>
              </a:extLst>
            </p:cNvPr>
            <p:cNvSpPr txBox="1"/>
            <p:nvPr/>
          </p:nvSpPr>
          <p:spPr>
            <a:xfrm flipH="1">
              <a:off x="8943106" y="5753934"/>
              <a:ext cx="2618511" cy="461665"/>
            </a:xfrm>
            <a:prstGeom prst="rect">
              <a:avLst/>
            </a:prstGeom>
            <a:noFill/>
          </p:spPr>
          <p:txBody>
            <a:bodyPr wrap="square" rtlCol="0">
              <a:spAutoFit/>
            </a:bodyPr>
            <a:lstStyle/>
            <a:p>
              <a:pPr algn="ctr"/>
              <a:r>
                <a:rPr lang="en-US" sz="2400" b="1">
                  <a:solidFill>
                    <a:srgbClr val="F58220"/>
                  </a:solidFill>
                  <a:latin typeface="Poppins Light" panose="00000400000000000000" pitchFamily="2" charset="0"/>
                  <a:cs typeface="Poppins Light" panose="00000400000000000000" pitchFamily="2" charset="0"/>
                </a:rPr>
                <a:t>0.04 W/m K</a:t>
              </a:r>
              <a:endParaRPr lang="en-CA" sz="2400" b="1">
                <a:solidFill>
                  <a:srgbClr val="F58220"/>
                </a:solidFill>
                <a:latin typeface="Poppins Light" panose="00000400000000000000" pitchFamily="2" charset="0"/>
                <a:cs typeface="Poppins Light" panose="00000400000000000000" pitchFamily="2" charset="0"/>
              </a:endParaRPr>
            </a:p>
          </p:txBody>
        </p:sp>
      </p:grpSp>
    </p:spTree>
    <p:extLst>
      <p:ext uri="{BB962C8B-B14F-4D97-AF65-F5344CB8AC3E}">
        <p14:creationId xmlns:p14="http://schemas.microsoft.com/office/powerpoint/2010/main" val="467822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ench, outdoor, park&#10;&#10;Description automatically generated">
            <a:extLst>
              <a:ext uri="{FF2B5EF4-FFF2-40B4-BE49-F238E27FC236}">
                <a16:creationId xmlns:a16="http://schemas.microsoft.com/office/drawing/2014/main" id="{6503A1FD-AC09-4435-8CF3-E1B13065354C}"/>
              </a:ext>
            </a:extLst>
          </p:cNvPr>
          <p:cNvPicPr>
            <a:picLocks noChangeAspect="1"/>
          </p:cNvPicPr>
          <p:nvPr/>
        </p:nvPicPr>
        <p:blipFill rotWithShape="1">
          <a:blip r:embed="rId3">
            <a:extLst>
              <a:ext uri="{28A0092B-C50C-407E-A947-70E740481C1C}">
                <a14:useLocalDpi xmlns:a14="http://schemas.microsoft.com/office/drawing/2010/main" val="0"/>
              </a:ext>
            </a:extLst>
          </a:blip>
          <a:srcRect t="5033" r="803" b="17844"/>
          <a:stretch/>
        </p:blipFill>
        <p:spPr>
          <a:xfrm>
            <a:off x="9336681" y="-1"/>
            <a:ext cx="2855319" cy="2078067"/>
          </a:xfrm>
          <a:prstGeom prst="rect">
            <a:avLst/>
          </a:prstGeom>
        </p:spPr>
      </p:pic>
      <p:sp>
        <p:nvSpPr>
          <p:cNvPr id="2" name="Title 1"/>
          <p:cNvSpPr>
            <a:spLocks noGrp="1"/>
          </p:cNvSpPr>
          <p:nvPr>
            <p:ph type="title"/>
          </p:nvPr>
        </p:nvSpPr>
        <p:spPr/>
        <p:txBody>
          <a:bodyPr/>
          <a:lstStyle/>
          <a:p>
            <a:r>
              <a:rPr lang="en-US"/>
              <a:t>Glazing Configuration</a:t>
            </a:r>
          </a:p>
        </p:txBody>
      </p:sp>
      <p:pic>
        <p:nvPicPr>
          <p:cNvPr id="4" name="Picture 3"/>
          <p:cNvPicPr/>
          <p:nvPr/>
        </p:nvPicPr>
        <p:blipFill rotWithShape="1">
          <a:blip r:embed="rId4">
            <a:extLst>
              <a:ext uri="{28A0092B-C50C-407E-A947-70E740481C1C}">
                <a14:useLocalDpi xmlns:a14="http://schemas.microsoft.com/office/drawing/2010/main" val="0"/>
              </a:ext>
            </a:extLst>
          </a:blip>
          <a:srcRect t="9117" b="23336"/>
          <a:stretch/>
        </p:blipFill>
        <p:spPr bwMode="auto">
          <a:xfrm>
            <a:off x="1195718" y="1462211"/>
            <a:ext cx="7411960" cy="2776086"/>
          </a:xfrm>
          <a:prstGeom prst="rect">
            <a:avLst/>
          </a:prstGeom>
          <a:ln>
            <a:noFill/>
          </a:ln>
          <a:extLst>
            <a:ext uri="{53640926-AAD7-44D8-BBD7-CCE9431645EC}">
              <a14:shadowObscured xmlns:a14="http://schemas.microsoft.com/office/drawing/2010/main"/>
            </a:ext>
          </a:extLst>
        </p:spPr>
      </p:pic>
      <p:graphicFrame>
        <p:nvGraphicFramePr>
          <p:cNvPr id="5" name="Table 4"/>
          <p:cNvGraphicFramePr>
            <a:graphicFrameLocks noGrp="1"/>
          </p:cNvGraphicFramePr>
          <p:nvPr>
            <p:extLst>
              <p:ext uri="{D42A27DB-BD31-4B8C-83A1-F6EECF244321}">
                <p14:modId xmlns:p14="http://schemas.microsoft.com/office/powerpoint/2010/main" val="1782022075"/>
              </p:ext>
            </p:extLst>
          </p:nvPr>
        </p:nvGraphicFramePr>
        <p:xfrm>
          <a:off x="116454" y="4452616"/>
          <a:ext cx="8300182" cy="1772407"/>
        </p:xfrm>
        <a:graphic>
          <a:graphicData uri="http://schemas.openxmlformats.org/drawingml/2006/table">
            <a:tbl>
              <a:tblPr firstRow="1" firstCol="1" bandRow="1">
                <a:tableStyleId>{5C22544A-7EE6-4342-B048-85BDC9FD1C3A}</a:tableStyleId>
              </a:tblPr>
              <a:tblGrid>
                <a:gridCol w="1546091">
                  <a:extLst>
                    <a:ext uri="{9D8B030D-6E8A-4147-A177-3AD203B41FA5}">
                      <a16:colId xmlns:a16="http://schemas.microsoft.com/office/drawing/2014/main" val="20000"/>
                    </a:ext>
                  </a:extLst>
                </a:gridCol>
                <a:gridCol w="1776846">
                  <a:extLst>
                    <a:ext uri="{9D8B030D-6E8A-4147-A177-3AD203B41FA5}">
                      <a16:colId xmlns:a16="http://schemas.microsoft.com/office/drawing/2014/main" val="20001"/>
                    </a:ext>
                  </a:extLst>
                </a:gridCol>
                <a:gridCol w="1662545">
                  <a:extLst>
                    <a:ext uri="{9D8B030D-6E8A-4147-A177-3AD203B41FA5}">
                      <a16:colId xmlns:a16="http://schemas.microsoft.com/office/drawing/2014/main" val="20002"/>
                    </a:ext>
                  </a:extLst>
                </a:gridCol>
                <a:gridCol w="1776846">
                  <a:extLst>
                    <a:ext uri="{9D8B030D-6E8A-4147-A177-3AD203B41FA5}">
                      <a16:colId xmlns:a16="http://schemas.microsoft.com/office/drawing/2014/main" val="20003"/>
                    </a:ext>
                  </a:extLst>
                </a:gridCol>
                <a:gridCol w="1537854">
                  <a:extLst>
                    <a:ext uri="{9D8B030D-6E8A-4147-A177-3AD203B41FA5}">
                      <a16:colId xmlns:a16="http://schemas.microsoft.com/office/drawing/2014/main" val="20004"/>
                    </a:ext>
                  </a:extLst>
                </a:gridCol>
              </a:tblGrid>
              <a:tr h="797047">
                <a:tc>
                  <a:txBody>
                    <a:bodyPr/>
                    <a:lstStyle/>
                    <a:p>
                      <a:pPr marL="0" marR="0" algn="ctr">
                        <a:spcBef>
                          <a:spcPts val="0"/>
                        </a:spcBef>
                        <a:spcAft>
                          <a:spcPts val="0"/>
                        </a:spcAft>
                      </a:pPr>
                      <a:r>
                        <a:rPr lang="en-US" sz="1600" dirty="0">
                          <a:solidFill>
                            <a:schemeClr val="tx1">
                              <a:lumMod val="75000"/>
                              <a:lumOff val="25000"/>
                            </a:schemeClr>
                          </a:solidFill>
                          <a:effectLst/>
                          <a:latin typeface="Poppins Light" panose="00000400000000000000" pitchFamily="2" charset="0"/>
                          <a:cs typeface="Poppins Light" panose="00000400000000000000" pitchFamily="2" charset="0"/>
                        </a:rPr>
                        <a:t>Wall Clear Field R16 </a:t>
                      </a:r>
                      <a:endParaRPr lang="en-US" sz="1600" dirty="0">
                        <a:solidFill>
                          <a:schemeClr val="tx1">
                            <a:lumMod val="75000"/>
                            <a:lumOff val="25000"/>
                          </a:schemeClr>
                        </a:solidFill>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effectLst/>
                          <a:latin typeface="Poppins Light" panose="00000400000000000000" pitchFamily="2" charset="0"/>
                          <a:cs typeface="Poppins Light" panose="00000400000000000000" pitchFamily="2" charset="0"/>
                        </a:rPr>
                        <a:t>Horizontal Strip Glazing</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2020"/>
                    </a:solidFill>
                  </a:tcPr>
                </a:tc>
                <a:tc>
                  <a:txBody>
                    <a:bodyPr/>
                    <a:lstStyle/>
                    <a:p>
                      <a:pPr marL="0" marR="0" algn="ctr">
                        <a:spcBef>
                          <a:spcPts val="0"/>
                        </a:spcBef>
                        <a:spcAft>
                          <a:spcPts val="0"/>
                        </a:spcAft>
                      </a:pPr>
                      <a:r>
                        <a:rPr lang="en-US" sz="1600">
                          <a:effectLst/>
                          <a:latin typeface="Poppins Light" panose="00000400000000000000" pitchFamily="2" charset="0"/>
                          <a:cs typeface="Poppins Light" panose="00000400000000000000" pitchFamily="2" charset="0"/>
                        </a:rPr>
                        <a:t>Vertical Strip Glazing</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2020"/>
                    </a:solidFill>
                  </a:tcPr>
                </a:tc>
                <a:tc>
                  <a:txBody>
                    <a:bodyPr/>
                    <a:lstStyle/>
                    <a:p>
                      <a:pPr marL="0" marR="0" algn="ctr">
                        <a:spcBef>
                          <a:spcPts val="0"/>
                        </a:spcBef>
                        <a:spcAft>
                          <a:spcPts val="0"/>
                        </a:spcAft>
                      </a:pPr>
                      <a:r>
                        <a:rPr lang="en-US" sz="1600">
                          <a:effectLst/>
                          <a:latin typeface="Poppins Light" panose="00000400000000000000" pitchFamily="2" charset="0"/>
                          <a:cs typeface="Poppins Light" panose="00000400000000000000" pitchFamily="2" charset="0"/>
                        </a:rPr>
                        <a:t>Punched Window Opening</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2020"/>
                    </a:solidFill>
                  </a:tcPr>
                </a:tc>
                <a:tc>
                  <a:txBody>
                    <a:bodyPr/>
                    <a:lstStyle/>
                    <a:p>
                      <a:pPr marL="0" marR="0" algn="ctr">
                        <a:spcBef>
                          <a:spcPts val="0"/>
                        </a:spcBef>
                        <a:spcAft>
                          <a:spcPts val="0"/>
                        </a:spcAft>
                      </a:pPr>
                      <a:r>
                        <a:rPr lang="en-US" sz="1600">
                          <a:effectLst/>
                          <a:latin typeface="Poppins Light" panose="00000400000000000000" pitchFamily="2" charset="0"/>
                          <a:cs typeface="Poppins Light" panose="00000400000000000000" pitchFamily="2" charset="0"/>
                        </a:rPr>
                        <a:t>Two Punched Window Openings</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2020"/>
                    </a:solidFill>
                  </a:tcPr>
                </a:tc>
                <a:extLst>
                  <a:ext uri="{0D108BD9-81ED-4DB2-BD59-A6C34878D82A}">
                    <a16:rowId xmlns:a16="http://schemas.microsoft.com/office/drawing/2014/main" val="10000"/>
                  </a:ext>
                </a:extLst>
              </a:tr>
              <a:tr h="325769">
                <a:tc>
                  <a:txBody>
                    <a:bodyPr/>
                    <a:lstStyle/>
                    <a:p>
                      <a:pPr marL="0" marR="0" algn="l">
                        <a:spcBef>
                          <a:spcPts val="0"/>
                        </a:spcBef>
                        <a:spcAft>
                          <a:spcPts val="0"/>
                        </a:spcAft>
                      </a:pPr>
                      <a:r>
                        <a:rPr lang="en-US" sz="1600">
                          <a:effectLst/>
                          <a:latin typeface="Poppins Light" panose="00000400000000000000" pitchFamily="2" charset="0"/>
                          <a:cs typeface="Poppins Light" panose="00000400000000000000" pitchFamily="2" charset="0"/>
                        </a:rPr>
                        <a:t>Interface </a:t>
                      </a:r>
                    </a:p>
                    <a:p>
                      <a:pPr marL="0" marR="0" algn="l">
                        <a:spcBef>
                          <a:spcPts val="0"/>
                        </a:spcBef>
                        <a:spcAft>
                          <a:spcPts val="0"/>
                        </a:spcAft>
                      </a:pPr>
                      <a:r>
                        <a:rPr lang="en-US" sz="1600">
                          <a:effectLst/>
                          <a:latin typeface="Poppins Light" panose="00000400000000000000" pitchFamily="2" charset="0"/>
                          <a:cs typeface="Poppins Light" panose="00000400000000000000" pitchFamily="2" charset="0"/>
                        </a:rPr>
                        <a:t>Length (m)</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8220"/>
                    </a:solidFill>
                  </a:tcPr>
                </a:tc>
                <a:tc>
                  <a:txBody>
                    <a:bodyPr/>
                    <a:lstStyle/>
                    <a:p>
                      <a:pPr marL="0" marR="0" algn="ctr">
                        <a:spcBef>
                          <a:spcPts val="0"/>
                        </a:spcBef>
                        <a:spcAft>
                          <a:spcPts val="0"/>
                        </a:spcAft>
                      </a:pPr>
                      <a:r>
                        <a:rPr lang="en-US" sz="1600">
                          <a:effectLst/>
                          <a:latin typeface="Poppins Light" panose="00000400000000000000" pitchFamily="2" charset="0"/>
                          <a:cs typeface="Poppins Light" panose="00000400000000000000" pitchFamily="2" charset="0"/>
                        </a:rPr>
                        <a:t>5</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effectLst/>
                          <a:latin typeface="Poppins Light" panose="00000400000000000000" pitchFamily="2" charset="0"/>
                          <a:cs typeface="Poppins Light" panose="00000400000000000000" pitchFamily="2" charset="0"/>
                        </a:rPr>
                        <a:t>2.7</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effectLst/>
                          <a:latin typeface="Poppins Light" panose="00000400000000000000" pitchFamily="2" charset="0"/>
                          <a:cs typeface="Poppins Light" panose="00000400000000000000" pitchFamily="2" charset="0"/>
                        </a:rPr>
                        <a:t>6.6</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effectLst/>
                          <a:latin typeface="Poppins Light" panose="00000400000000000000" pitchFamily="2" charset="0"/>
                          <a:cs typeface="Poppins Light" panose="00000400000000000000" pitchFamily="2" charset="0"/>
                        </a:rPr>
                        <a:t>9.6</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5769">
                <a:tc>
                  <a:txBody>
                    <a:bodyPr/>
                    <a:lstStyle/>
                    <a:p>
                      <a:pPr marL="0" marR="0" algn="l">
                        <a:spcBef>
                          <a:spcPts val="0"/>
                        </a:spcBef>
                        <a:spcAft>
                          <a:spcPts val="0"/>
                        </a:spcAft>
                      </a:pPr>
                      <a:r>
                        <a:rPr lang="en-US" sz="1600" dirty="0">
                          <a:effectLst/>
                          <a:latin typeface="Poppins Light" panose="00000400000000000000" pitchFamily="2" charset="0"/>
                          <a:cs typeface="Poppins Light" panose="00000400000000000000" pitchFamily="2" charset="0"/>
                        </a:rPr>
                        <a:t>Overall </a:t>
                      </a:r>
                    </a:p>
                    <a:p>
                      <a:pPr marL="0" marR="0" algn="l">
                        <a:spcBef>
                          <a:spcPts val="0"/>
                        </a:spcBef>
                        <a:spcAft>
                          <a:spcPts val="0"/>
                        </a:spcAft>
                      </a:pPr>
                      <a:r>
                        <a:rPr lang="en-US" sz="1600" dirty="0">
                          <a:effectLst/>
                          <a:latin typeface="Poppins Light" panose="00000400000000000000" pitchFamily="2" charset="0"/>
                          <a:cs typeface="Poppins Light" panose="00000400000000000000" pitchFamily="2" charset="0"/>
                        </a:rPr>
                        <a:t>R-Value</a:t>
                      </a:r>
                      <a:endParaRPr lang="en-US" sz="1600" dirty="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8220"/>
                    </a:solidFill>
                  </a:tcPr>
                </a:tc>
                <a:tc>
                  <a:txBody>
                    <a:bodyPr/>
                    <a:lstStyle/>
                    <a:p>
                      <a:pPr marL="0" marR="0" algn="ctr">
                        <a:spcBef>
                          <a:spcPts val="0"/>
                        </a:spcBef>
                        <a:spcAft>
                          <a:spcPts val="0"/>
                        </a:spcAft>
                      </a:pPr>
                      <a:r>
                        <a:rPr lang="en-US" sz="1600">
                          <a:effectLst/>
                          <a:latin typeface="Poppins Light" panose="00000400000000000000" pitchFamily="2" charset="0"/>
                          <a:cs typeface="Poppins Light" panose="00000400000000000000" pitchFamily="2" charset="0"/>
                        </a:rPr>
                        <a:t>10.2</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effectLst/>
                          <a:latin typeface="Poppins Light" panose="00000400000000000000" pitchFamily="2" charset="0"/>
                          <a:cs typeface="Poppins Light" panose="00000400000000000000" pitchFamily="2" charset="0"/>
                        </a:rPr>
                        <a:t>12.2</a:t>
                      </a:r>
                      <a:endParaRPr lang="en-US" sz="160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Poppins Light" panose="00000400000000000000" pitchFamily="2" charset="0"/>
                          <a:cs typeface="Poppins Light" panose="00000400000000000000" pitchFamily="2" charset="0"/>
                        </a:rPr>
                        <a:t>9.2</a:t>
                      </a:r>
                      <a:endParaRPr lang="en-US" sz="1600" dirty="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Poppins Light" panose="00000400000000000000" pitchFamily="2" charset="0"/>
                          <a:cs typeface="Poppins Light" panose="00000400000000000000" pitchFamily="2" charset="0"/>
                        </a:rPr>
                        <a:t>7.8</a:t>
                      </a:r>
                      <a:endParaRPr lang="en-US" sz="1600" dirty="0">
                        <a:effectLst/>
                        <a:latin typeface="Poppins Light" panose="00000400000000000000" pitchFamily="2" charset="0"/>
                        <a:ea typeface="Times New Roman" panose="02020603050405020304" pitchFamily="18" charset="0"/>
                        <a:cs typeface="Poppins Light" panose="000004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16" name="Group 15">
            <a:extLst>
              <a:ext uri="{FF2B5EF4-FFF2-40B4-BE49-F238E27FC236}">
                <a16:creationId xmlns:a16="http://schemas.microsoft.com/office/drawing/2014/main" id="{7C6553C1-8128-4E31-9259-F575467DDBFE}"/>
              </a:ext>
            </a:extLst>
          </p:cNvPr>
          <p:cNvGrpSpPr/>
          <p:nvPr/>
        </p:nvGrpSpPr>
        <p:grpSpPr>
          <a:xfrm flipH="1">
            <a:off x="8753327" y="-10161"/>
            <a:ext cx="562209" cy="6285429"/>
            <a:chOff x="8679373" y="-11779"/>
            <a:chExt cx="462309" cy="6355990"/>
          </a:xfrm>
        </p:grpSpPr>
        <p:sp>
          <p:nvSpPr>
            <p:cNvPr id="9" name="Rectangle 8">
              <a:extLst>
                <a:ext uri="{FF2B5EF4-FFF2-40B4-BE49-F238E27FC236}">
                  <a16:creationId xmlns:a16="http://schemas.microsoft.com/office/drawing/2014/main" id="{98120242-0F21-4380-87FF-30BED18CB48A}"/>
                </a:ext>
              </a:extLst>
            </p:cNvPr>
            <p:cNvSpPr/>
            <p:nvPr/>
          </p:nvSpPr>
          <p:spPr>
            <a:xfrm>
              <a:off x="8680843" y="-11779"/>
              <a:ext cx="455557" cy="2137341"/>
            </a:xfrm>
            <a:prstGeom prst="rect">
              <a:avLst/>
            </a:prstGeom>
            <a:solidFill>
              <a:srgbClr val="F58220"/>
            </a:solidFill>
          </p:spPr>
          <p:txBody>
            <a:bodyPr vert="vert270" wrap="square" lIns="91440" tIns="45720" rIns="91440" bIns="45720">
              <a:spAutoFit/>
            </a:bodyPr>
            <a:lstStyle/>
            <a:p>
              <a:pPr algn="ctr"/>
              <a:r>
                <a:rPr lang="en-US" sz="2400" b="0" cap="none" spc="0">
                  <a:ln w="0"/>
                  <a:solidFill>
                    <a:schemeClr val="bg1"/>
                  </a:solidFill>
                  <a:effectLst>
                    <a:outerShdw blurRad="38100" dist="19050" dir="2700000" algn="tl" rotWithShape="0">
                      <a:schemeClr val="dk1">
                        <a:alpha val="40000"/>
                      </a:schemeClr>
                    </a:outerShdw>
                  </a:effectLst>
                  <a:latin typeface="Poppins Light" panose="00000400000000000000" pitchFamily="2" charset="0"/>
                  <a:cs typeface="Poppins Light" panose="00000400000000000000" pitchFamily="2" charset="0"/>
                </a:rPr>
                <a:t>Horizontal</a:t>
              </a:r>
            </a:p>
          </p:txBody>
        </p:sp>
        <p:sp>
          <p:nvSpPr>
            <p:cNvPr id="12" name="Rectangle 11">
              <a:extLst>
                <a:ext uri="{FF2B5EF4-FFF2-40B4-BE49-F238E27FC236}">
                  <a16:creationId xmlns:a16="http://schemas.microsoft.com/office/drawing/2014/main" id="{786A0AA8-8C14-4D11-A9F2-22167B23CD5B}"/>
                </a:ext>
              </a:extLst>
            </p:cNvPr>
            <p:cNvSpPr/>
            <p:nvPr/>
          </p:nvSpPr>
          <p:spPr>
            <a:xfrm>
              <a:off x="8686125" y="2129521"/>
              <a:ext cx="455557" cy="2134735"/>
            </a:xfrm>
            <a:prstGeom prst="rect">
              <a:avLst/>
            </a:prstGeom>
            <a:solidFill>
              <a:srgbClr val="F58220"/>
            </a:solidFill>
          </p:spPr>
          <p:txBody>
            <a:bodyPr vert="vert270" wrap="square" lIns="91440" tIns="45720" rIns="91440" bIns="45720">
              <a:spAutoFit/>
            </a:bodyPr>
            <a:lstStyle/>
            <a:p>
              <a:pPr algn="ctr"/>
              <a:r>
                <a:rPr lang="en-US" sz="2400" b="0" cap="none" spc="0">
                  <a:ln w="0"/>
                  <a:solidFill>
                    <a:schemeClr val="bg1"/>
                  </a:solidFill>
                  <a:effectLst>
                    <a:outerShdw blurRad="38100" dist="19050" dir="2700000" algn="tl" rotWithShape="0">
                      <a:schemeClr val="dk1">
                        <a:alpha val="40000"/>
                      </a:schemeClr>
                    </a:outerShdw>
                  </a:effectLst>
                  <a:latin typeface="Poppins Light" panose="00000400000000000000" pitchFamily="2" charset="0"/>
                  <a:cs typeface="Poppins Light" panose="00000400000000000000" pitchFamily="2" charset="0"/>
                </a:rPr>
                <a:t>Vertical</a:t>
              </a:r>
            </a:p>
          </p:txBody>
        </p:sp>
        <p:sp>
          <p:nvSpPr>
            <p:cNvPr id="13" name="Rectangle 12">
              <a:extLst>
                <a:ext uri="{FF2B5EF4-FFF2-40B4-BE49-F238E27FC236}">
                  <a16:creationId xmlns:a16="http://schemas.microsoft.com/office/drawing/2014/main" id="{579751A7-3821-4F42-BB0B-818B6DA21E3B}"/>
                </a:ext>
              </a:extLst>
            </p:cNvPr>
            <p:cNvSpPr/>
            <p:nvPr/>
          </p:nvSpPr>
          <p:spPr>
            <a:xfrm>
              <a:off x="8679373" y="4239548"/>
              <a:ext cx="455557" cy="2104663"/>
            </a:xfrm>
            <a:prstGeom prst="rect">
              <a:avLst/>
            </a:prstGeom>
            <a:solidFill>
              <a:srgbClr val="F58220"/>
            </a:solidFill>
            <a:ln>
              <a:solidFill>
                <a:srgbClr val="F58220"/>
              </a:solidFill>
            </a:ln>
          </p:spPr>
          <p:txBody>
            <a:bodyPr vert="vert270" wrap="square" lIns="91440" tIns="45720" rIns="91440" bIns="45720">
              <a:spAutoFit/>
            </a:bodyPr>
            <a:lstStyle/>
            <a:p>
              <a:pPr algn="ctr"/>
              <a:r>
                <a:rPr lang="en-US" sz="2400" b="0" cap="none" spc="0">
                  <a:ln w="0"/>
                  <a:solidFill>
                    <a:schemeClr val="bg1"/>
                  </a:solidFill>
                  <a:effectLst>
                    <a:outerShdw blurRad="38100" dist="19050" dir="2700000" algn="tl" rotWithShape="0">
                      <a:schemeClr val="dk1">
                        <a:alpha val="40000"/>
                      </a:schemeClr>
                    </a:outerShdw>
                  </a:effectLst>
                  <a:latin typeface="Poppins Light" panose="00000400000000000000" pitchFamily="2" charset="0"/>
                  <a:cs typeface="Poppins Light" panose="00000400000000000000" pitchFamily="2" charset="0"/>
                </a:rPr>
                <a:t>Punched</a:t>
              </a:r>
            </a:p>
          </p:txBody>
        </p:sp>
      </p:grpSp>
      <p:sp>
        <p:nvSpPr>
          <p:cNvPr id="20" name="TextBox 19">
            <a:extLst>
              <a:ext uri="{FF2B5EF4-FFF2-40B4-BE49-F238E27FC236}">
                <a16:creationId xmlns:a16="http://schemas.microsoft.com/office/drawing/2014/main" id="{C411130A-85FC-4693-849B-5D701E1AB22A}"/>
              </a:ext>
            </a:extLst>
          </p:cNvPr>
          <p:cNvSpPr txBox="1"/>
          <p:nvPr/>
        </p:nvSpPr>
        <p:spPr>
          <a:xfrm flipH="1">
            <a:off x="228596" y="6403694"/>
            <a:ext cx="7258054" cy="276999"/>
          </a:xfrm>
          <a:prstGeom prst="rect">
            <a:avLst/>
          </a:prstGeom>
          <a:noFill/>
        </p:spPr>
        <p:txBody>
          <a:bodyPr wrap="square" rtlCol="0">
            <a:spAutoFit/>
          </a:bodyPr>
          <a:lstStyle/>
          <a:p>
            <a:r>
              <a:rPr lang="en-US" sz="1200" b="1" dirty="0">
                <a:solidFill>
                  <a:schemeClr val="bg1"/>
                </a:solidFill>
                <a:latin typeface="Poppins Light" panose="00000400000000000000" pitchFamily="2" charset="0"/>
                <a:cs typeface="Poppins Light" panose="00000400000000000000" pitchFamily="2" charset="0"/>
              </a:rPr>
              <a:t>Source:  Chapter 4, Guide to Low Thermal Energy Demand for Large Buildings,  BC Housing</a:t>
            </a:r>
            <a:endParaRPr lang="en-CA" sz="1200" b="1" dirty="0">
              <a:solidFill>
                <a:schemeClr val="bg1"/>
              </a:solidFill>
              <a:latin typeface="Poppins Light" panose="00000400000000000000" pitchFamily="2" charset="0"/>
              <a:cs typeface="Poppins Light" panose="00000400000000000000" pitchFamily="2" charset="0"/>
            </a:endParaRPr>
          </a:p>
        </p:txBody>
      </p:sp>
      <p:cxnSp>
        <p:nvCxnSpPr>
          <p:cNvPr id="23" name="Straight Connector 22">
            <a:extLst>
              <a:ext uri="{FF2B5EF4-FFF2-40B4-BE49-F238E27FC236}">
                <a16:creationId xmlns:a16="http://schemas.microsoft.com/office/drawing/2014/main" id="{EE330C79-B25A-41AE-935C-E54B1C958519}"/>
              </a:ext>
            </a:extLst>
          </p:cNvPr>
          <p:cNvCxnSpPr>
            <a:cxnSpLocks/>
          </p:cNvCxnSpPr>
          <p:nvPr/>
        </p:nvCxnSpPr>
        <p:spPr>
          <a:xfrm flipH="1">
            <a:off x="9315534" y="-7255"/>
            <a:ext cx="6506" cy="6273430"/>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5BCF8B5A-4DA7-4296-9343-9C0933D0031B}"/>
              </a:ext>
            </a:extLst>
          </p:cNvPr>
          <p:cNvCxnSpPr>
            <a:cxnSpLocks/>
          </p:cNvCxnSpPr>
          <p:nvPr/>
        </p:nvCxnSpPr>
        <p:spPr>
          <a:xfrm flipV="1">
            <a:off x="8759750" y="2081719"/>
            <a:ext cx="3414045" cy="369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6" name="Picture 25" descr="A picture containing brick, building material&#10;&#10;Description automatically generated">
            <a:extLst>
              <a:ext uri="{FF2B5EF4-FFF2-40B4-BE49-F238E27FC236}">
                <a16:creationId xmlns:a16="http://schemas.microsoft.com/office/drawing/2014/main" id="{354D193A-31BE-4684-8D8A-798C7C8A5172}"/>
              </a:ext>
            </a:extLst>
          </p:cNvPr>
          <p:cNvPicPr>
            <a:picLocks noChangeAspect="1"/>
          </p:cNvPicPr>
          <p:nvPr/>
        </p:nvPicPr>
        <p:blipFill rotWithShape="1">
          <a:blip r:embed="rId5">
            <a:extLst>
              <a:ext uri="{28A0092B-C50C-407E-A947-70E740481C1C}">
                <a14:useLocalDpi xmlns:a14="http://schemas.microsoft.com/office/drawing/2010/main" val="0"/>
              </a:ext>
            </a:extLst>
          </a:blip>
          <a:srcRect r="5943"/>
          <a:stretch/>
        </p:blipFill>
        <p:spPr>
          <a:xfrm>
            <a:off x="9336681" y="4246973"/>
            <a:ext cx="2848813" cy="2019202"/>
          </a:xfrm>
          <a:prstGeom prst="rect">
            <a:avLst/>
          </a:prstGeom>
        </p:spPr>
      </p:pic>
      <p:cxnSp>
        <p:nvCxnSpPr>
          <p:cNvPr id="19" name="Straight Connector 18">
            <a:extLst>
              <a:ext uri="{FF2B5EF4-FFF2-40B4-BE49-F238E27FC236}">
                <a16:creationId xmlns:a16="http://schemas.microsoft.com/office/drawing/2014/main" id="{8D651CAA-9719-4B45-864B-0246453BB7F4}"/>
              </a:ext>
            </a:extLst>
          </p:cNvPr>
          <p:cNvCxnSpPr>
            <a:cxnSpLocks/>
          </p:cNvCxnSpPr>
          <p:nvPr/>
        </p:nvCxnSpPr>
        <p:spPr>
          <a:xfrm flipV="1">
            <a:off x="8790131" y="4218403"/>
            <a:ext cx="3414045" cy="3915"/>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7" name="Picture 16" descr="A picture containing sky, building, outdoor&#10;&#10;Description automatically generated">
            <a:extLst>
              <a:ext uri="{FF2B5EF4-FFF2-40B4-BE49-F238E27FC236}">
                <a16:creationId xmlns:a16="http://schemas.microsoft.com/office/drawing/2014/main" id="{97E83DD5-3D7D-4967-A4A5-E8AD4AB49B2A}"/>
              </a:ext>
            </a:extLst>
          </p:cNvPr>
          <p:cNvPicPr>
            <a:picLocks noChangeAspect="1"/>
          </p:cNvPicPr>
          <p:nvPr/>
        </p:nvPicPr>
        <p:blipFill rotWithShape="1">
          <a:blip r:embed="rId6">
            <a:extLst>
              <a:ext uri="{28A0092B-C50C-407E-A947-70E740481C1C}">
                <a14:useLocalDpi xmlns:a14="http://schemas.microsoft.com/office/drawing/2010/main" val="0"/>
              </a:ext>
            </a:extLst>
          </a:blip>
          <a:srcRect t="1106" r="7674"/>
          <a:stretch/>
        </p:blipFill>
        <p:spPr>
          <a:xfrm>
            <a:off x="9336682" y="2123847"/>
            <a:ext cx="2867494" cy="2078067"/>
          </a:xfrm>
          <a:prstGeom prst="rect">
            <a:avLst/>
          </a:prstGeom>
        </p:spPr>
      </p:pic>
    </p:spTree>
    <p:extLst>
      <p:ext uri="{BB962C8B-B14F-4D97-AF65-F5344CB8AC3E}">
        <p14:creationId xmlns:p14="http://schemas.microsoft.com/office/powerpoint/2010/main" val="1976769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46CE4E-79D9-45CE-B723-3AE660018BA8}"/>
              </a:ext>
            </a:extLst>
          </p:cNvPr>
          <p:cNvSpPr/>
          <p:nvPr/>
        </p:nvSpPr>
        <p:spPr>
          <a:xfrm>
            <a:off x="827114" y="1697888"/>
            <a:ext cx="3441637" cy="31659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nvGrpSpPr>
          <p:cNvPr id="60" name="Group 59">
            <a:extLst>
              <a:ext uri="{FF2B5EF4-FFF2-40B4-BE49-F238E27FC236}">
                <a16:creationId xmlns:a16="http://schemas.microsoft.com/office/drawing/2014/main" id="{F8F8A81E-FE8E-0EF2-2C4E-D4275D727015}"/>
              </a:ext>
            </a:extLst>
          </p:cNvPr>
          <p:cNvGrpSpPr/>
          <p:nvPr/>
        </p:nvGrpSpPr>
        <p:grpSpPr>
          <a:xfrm>
            <a:off x="109297" y="1854776"/>
            <a:ext cx="7166372" cy="3929053"/>
            <a:chOff x="-2152497" y="1298756"/>
            <a:chExt cx="9328569" cy="5486886"/>
          </a:xfrm>
        </p:grpSpPr>
        <p:grpSp>
          <p:nvGrpSpPr>
            <p:cNvPr id="8" name="Group 7">
              <a:extLst>
                <a:ext uri="{FF2B5EF4-FFF2-40B4-BE49-F238E27FC236}">
                  <a16:creationId xmlns:a16="http://schemas.microsoft.com/office/drawing/2014/main" id="{D522FB3E-84CE-46EB-AAEF-CCE8A27C9B1C}"/>
                </a:ext>
              </a:extLst>
            </p:cNvPr>
            <p:cNvGrpSpPr/>
            <p:nvPr/>
          </p:nvGrpSpPr>
          <p:grpSpPr>
            <a:xfrm>
              <a:off x="-2152497" y="1298756"/>
              <a:ext cx="9328569" cy="5486886"/>
              <a:chOff x="5322804" y="1763491"/>
              <a:chExt cx="6059717" cy="4257431"/>
            </a:xfrm>
          </p:grpSpPr>
          <p:pic>
            <p:nvPicPr>
              <p:cNvPr id="9" name="Picture 8" descr="Diagram, engineering drawing&#10;&#10;Description automatically generated">
                <a:extLst>
                  <a:ext uri="{FF2B5EF4-FFF2-40B4-BE49-F238E27FC236}">
                    <a16:creationId xmlns:a16="http://schemas.microsoft.com/office/drawing/2014/main" id="{DECFB7B8-D6E8-4BCF-9CE4-FF399700018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22804" y="1763491"/>
                <a:ext cx="6059717" cy="4257431"/>
              </a:xfrm>
              <a:prstGeom prst="rect">
                <a:avLst/>
              </a:prstGeom>
            </p:spPr>
          </p:pic>
          <p:sp>
            <p:nvSpPr>
              <p:cNvPr id="12" name="TextBox 11">
                <a:extLst>
                  <a:ext uri="{FF2B5EF4-FFF2-40B4-BE49-F238E27FC236}">
                    <a16:creationId xmlns:a16="http://schemas.microsoft.com/office/drawing/2014/main" id="{3DB9426B-5B54-4186-B8F7-6185433DDAC5}"/>
                  </a:ext>
                </a:extLst>
              </p:cNvPr>
              <p:cNvSpPr txBox="1"/>
              <p:nvPr/>
            </p:nvSpPr>
            <p:spPr>
              <a:xfrm>
                <a:off x="7267452" y="5146354"/>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1</a:t>
                </a:r>
              </a:p>
            </p:txBody>
          </p:sp>
          <p:sp>
            <p:nvSpPr>
              <p:cNvPr id="13" name="TextBox 12">
                <a:extLst>
                  <a:ext uri="{FF2B5EF4-FFF2-40B4-BE49-F238E27FC236}">
                    <a16:creationId xmlns:a16="http://schemas.microsoft.com/office/drawing/2014/main" id="{1E29C169-09F5-4139-B294-53A7CDAC1E11}"/>
                  </a:ext>
                </a:extLst>
              </p:cNvPr>
              <p:cNvSpPr txBox="1"/>
              <p:nvPr/>
            </p:nvSpPr>
            <p:spPr>
              <a:xfrm>
                <a:off x="7631518" y="4908395"/>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2</a:t>
                </a:r>
              </a:p>
            </p:txBody>
          </p:sp>
          <p:sp>
            <p:nvSpPr>
              <p:cNvPr id="14" name="TextBox 13">
                <a:extLst>
                  <a:ext uri="{FF2B5EF4-FFF2-40B4-BE49-F238E27FC236}">
                    <a16:creationId xmlns:a16="http://schemas.microsoft.com/office/drawing/2014/main" id="{BA8B9CF2-20C1-4610-B9ED-FF277BC71F4C}"/>
                  </a:ext>
                </a:extLst>
              </p:cNvPr>
              <p:cNvSpPr txBox="1"/>
              <p:nvPr/>
            </p:nvSpPr>
            <p:spPr>
              <a:xfrm>
                <a:off x="7995584" y="4723729"/>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3</a:t>
                </a:r>
              </a:p>
            </p:txBody>
          </p:sp>
          <p:sp>
            <p:nvSpPr>
              <p:cNvPr id="16" name="TextBox 15">
                <a:extLst>
                  <a:ext uri="{FF2B5EF4-FFF2-40B4-BE49-F238E27FC236}">
                    <a16:creationId xmlns:a16="http://schemas.microsoft.com/office/drawing/2014/main" id="{E75549BC-3ED8-4FD9-9A1E-E8136BB1F324}"/>
                  </a:ext>
                </a:extLst>
              </p:cNvPr>
              <p:cNvSpPr txBox="1"/>
              <p:nvPr/>
            </p:nvSpPr>
            <p:spPr>
              <a:xfrm>
                <a:off x="8328721" y="4503595"/>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4</a:t>
                </a:r>
              </a:p>
            </p:txBody>
          </p:sp>
          <p:sp>
            <p:nvSpPr>
              <p:cNvPr id="17" name="TextBox 16">
                <a:extLst>
                  <a:ext uri="{FF2B5EF4-FFF2-40B4-BE49-F238E27FC236}">
                    <a16:creationId xmlns:a16="http://schemas.microsoft.com/office/drawing/2014/main" id="{1974CFA5-0121-4737-BC6C-E0C8A93688DC}"/>
                  </a:ext>
                </a:extLst>
              </p:cNvPr>
              <p:cNvSpPr txBox="1"/>
              <p:nvPr/>
            </p:nvSpPr>
            <p:spPr>
              <a:xfrm>
                <a:off x="5992200" y="3948472"/>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1</a:t>
                </a:r>
              </a:p>
            </p:txBody>
          </p:sp>
          <p:sp>
            <p:nvSpPr>
              <p:cNvPr id="18" name="TextBox 17">
                <a:extLst>
                  <a:ext uri="{FF2B5EF4-FFF2-40B4-BE49-F238E27FC236}">
                    <a16:creationId xmlns:a16="http://schemas.microsoft.com/office/drawing/2014/main" id="{FFA834C3-3EEC-4116-9026-F785CC23544E}"/>
                  </a:ext>
                </a:extLst>
              </p:cNvPr>
              <p:cNvSpPr txBox="1"/>
              <p:nvPr/>
            </p:nvSpPr>
            <p:spPr>
              <a:xfrm>
                <a:off x="5845207" y="3674568"/>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2</a:t>
                </a:r>
              </a:p>
            </p:txBody>
          </p:sp>
          <p:sp>
            <p:nvSpPr>
              <p:cNvPr id="19" name="TextBox 18">
                <a:extLst>
                  <a:ext uri="{FF2B5EF4-FFF2-40B4-BE49-F238E27FC236}">
                    <a16:creationId xmlns:a16="http://schemas.microsoft.com/office/drawing/2014/main" id="{39A8FF07-047F-4B03-9AD6-22FFFEE91F4A}"/>
                  </a:ext>
                </a:extLst>
              </p:cNvPr>
              <p:cNvSpPr txBox="1"/>
              <p:nvPr/>
            </p:nvSpPr>
            <p:spPr>
              <a:xfrm>
                <a:off x="6020947" y="3358589"/>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3</a:t>
                </a:r>
              </a:p>
            </p:txBody>
          </p:sp>
          <p:sp>
            <p:nvSpPr>
              <p:cNvPr id="20" name="TextBox 19">
                <a:extLst>
                  <a:ext uri="{FF2B5EF4-FFF2-40B4-BE49-F238E27FC236}">
                    <a16:creationId xmlns:a16="http://schemas.microsoft.com/office/drawing/2014/main" id="{9700C51A-46B5-4FEB-BD0E-C184D0687ED5}"/>
                  </a:ext>
                </a:extLst>
              </p:cNvPr>
              <p:cNvSpPr txBox="1"/>
              <p:nvPr/>
            </p:nvSpPr>
            <p:spPr>
              <a:xfrm>
                <a:off x="6322556" y="3190439"/>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4</a:t>
                </a:r>
              </a:p>
            </p:txBody>
          </p:sp>
          <p:sp>
            <p:nvSpPr>
              <p:cNvPr id="21" name="TextBox 20">
                <a:extLst>
                  <a:ext uri="{FF2B5EF4-FFF2-40B4-BE49-F238E27FC236}">
                    <a16:creationId xmlns:a16="http://schemas.microsoft.com/office/drawing/2014/main" id="{74987A30-3779-49D1-A5F6-9C0E2F75A831}"/>
                  </a:ext>
                </a:extLst>
              </p:cNvPr>
              <p:cNvSpPr txBox="1"/>
              <p:nvPr/>
            </p:nvSpPr>
            <p:spPr>
              <a:xfrm>
                <a:off x="6670713" y="3050254"/>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5</a:t>
                </a:r>
              </a:p>
            </p:txBody>
          </p:sp>
          <p:sp>
            <p:nvSpPr>
              <p:cNvPr id="22" name="TextBox 21">
                <a:extLst>
                  <a:ext uri="{FF2B5EF4-FFF2-40B4-BE49-F238E27FC236}">
                    <a16:creationId xmlns:a16="http://schemas.microsoft.com/office/drawing/2014/main" id="{373A86FF-96DA-498D-9430-5698E63EFB93}"/>
                  </a:ext>
                </a:extLst>
              </p:cNvPr>
              <p:cNvSpPr txBox="1"/>
              <p:nvPr/>
            </p:nvSpPr>
            <p:spPr>
              <a:xfrm>
                <a:off x="6968328" y="2937728"/>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6</a:t>
                </a:r>
              </a:p>
            </p:txBody>
          </p:sp>
          <p:sp>
            <p:nvSpPr>
              <p:cNvPr id="23" name="Freeform: Shape 22">
                <a:extLst>
                  <a:ext uri="{FF2B5EF4-FFF2-40B4-BE49-F238E27FC236}">
                    <a16:creationId xmlns:a16="http://schemas.microsoft.com/office/drawing/2014/main" id="{7C07B902-F8F0-403C-9495-CBEFAE16E984}"/>
                  </a:ext>
                </a:extLst>
              </p:cNvPr>
              <p:cNvSpPr/>
              <p:nvPr/>
            </p:nvSpPr>
            <p:spPr>
              <a:xfrm>
                <a:off x="6037158" y="3156269"/>
                <a:ext cx="1588726" cy="1009723"/>
              </a:xfrm>
              <a:custGeom>
                <a:avLst/>
                <a:gdLst>
                  <a:gd name="connsiteX0" fmla="*/ 310684 w 1588726"/>
                  <a:gd name="connsiteY0" fmla="*/ 1009723 h 1009723"/>
                  <a:gd name="connsiteX1" fmla="*/ 0 w 1588726"/>
                  <a:gd name="connsiteY1" fmla="*/ 575472 h 1009723"/>
                  <a:gd name="connsiteX2" fmla="*/ 1246267 w 1588726"/>
                  <a:gd name="connsiteY2" fmla="*/ 0 h 1009723"/>
                  <a:gd name="connsiteX3" fmla="*/ 1588726 w 1588726"/>
                  <a:gd name="connsiteY3" fmla="*/ 381294 h 1009723"/>
                </a:gdLst>
                <a:ahLst/>
                <a:cxnLst>
                  <a:cxn ang="0">
                    <a:pos x="connsiteX0" y="connsiteY0"/>
                  </a:cxn>
                  <a:cxn ang="0">
                    <a:pos x="connsiteX1" y="connsiteY1"/>
                  </a:cxn>
                  <a:cxn ang="0">
                    <a:pos x="connsiteX2" y="connsiteY2"/>
                  </a:cxn>
                  <a:cxn ang="0">
                    <a:pos x="connsiteX3" y="connsiteY3"/>
                  </a:cxn>
                </a:cxnLst>
                <a:rect l="l" t="t" r="r" b="b"/>
                <a:pathLst>
                  <a:path w="1588726" h="1009723">
                    <a:moveTo>
                      <a:pt x="310684" y="1009723"/>
                    </a:moveTo>
                    <a:lnTo>
                      <a:pt x="0" y="575472"/>
                    </a:lnTo>
                    <a:lnTo>
                      <a:pt x="1246267" y="0"/>
                    </a:lnTo>
                    <a:lnTo>
                      <a:pt x="1588726" y="381294"/>
                    </a:lnTo>
                  </a:path>
                </a:pathLst>
              </a:custGeom>
              <a:noFill/>
              <a:ln w="25400">
                <a:solidFill>
                  <a:srgbClr val="F58220">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cxnSp>
            <p:nvCxnSpPr>
              <p:cNvPr id="24" name="Straight Connector 23">
                <a:extLst>
                  <a:ext uri="{FF2B5EF4-FFF2-40B4-BE49-F238E27FC236}">
                    <a16:creationId xmlns:a16="http://schemas.microsoft.com/office/drawing/2014/main" id="{00BA8298-478C-4E52-AEAE-FBA2DC686ECE}"/>
                  </a:ext>
                </a:extLst>
              </p:cNvPr>
              <p:cNvCxnSpPr/>
              <p:nvPr/>
            </p:nvCxnSpPr>
            <p:spPr>
              <a:xfrm flipV="1">
                <a:off x="7126112" y="4469615"/>
                <a:ext cx="1347093" cy="808112"/>
              </a:xfrm>
              <a:prstGeom prst="line">
                <a:avLst/>
              </a:prstGeom>
              <a:noFill/>
              <a:ln w="25400">
                <a:solidFill>
                  <a:srgbClr val="F58220">
                    <a:alpha val="83000"/>
                  </a:srgb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TextBox 24">
                <a:extLst>
                  <a:ext uri="{FF2B5EF4-FFF2-40B4-BE49-F238E27FC236}">
                    <a16:creationId xmlns:a16="http://schemas.microsoft.com/office/drawing/2014/main" id="{A7843AAD-8895-4265-8E8F-80A89E136DDC}"/>
                  </a:ext>
                </a:extLst>
              </p:cNvPr>
              <p:cNvSpPr txBox="1"/>
              <p:nvPr/>
            </p:nvSpPr>
            <p:spPr>
              <a:xfrm>
                <a:off x="7345098" y="2971603"/>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7</a:t>
                </a:r>
              </a:p>
            </p:txBody>
          </p:sp>
          <p:sp>
            <p:nvSpPr>
              <p:cNvPr id="26" name="TextBox 25">
                <a:extLst>
                  <a:ext uri="{FF2B5EF4-FFF2-40B4-BE49-F238E27FC236}">
                    <a16:creationId xmlns:a16="http://schemas.microsoft.com/office/drawing/2014/main" id="{FDB08EB7-5142-435C-A6BF-BC5AAEF13084}"/>
                  </a:ext>
                </a:extLst>
              </p:cNvPr>
              <p:cNvSpPr txBox="1"/>
              <p:nvPr/>
            </p:nvSpPr>
            <p:spPr>
              <a:xfrm>
                <a:off x="7519510" y="3165245"/>
                <a:ext cx="170121" cy="286575"/>
              </a:xfrm>
              <a:prstGeom prst="rect">
                <a:avLst/>
              </a:prstGeom>
              <a:noFill/>
            </p:spPr>
            <p:txBody>
              <a:bodyPr wrap="square" rtlCol="0">
                <a:spAutoFit/>
              </a:bodyPr>
              <a:lstStyle/>
              <a:p>
                <a:r>
                  <a:rPr lang="en-CA">
                    <a:solidFill>
                      <a:srgbClr val="C00000"/>
                    </a:solidFill>
                    <a:latin typeface="Calibri" panose="020F0502020204030204" pitchFamily="34" charset="0"/>
                    <a:cs typeface="Calibri" panose="020F0502020204030204" pitchFamily="34" charset="0"/>
                  </a:rPr>
                  <a:t>8</a:t>
                </a:r>
              </a:p>
            </p:txBody>
          </p:sp>
        </p:grpSp>
        <p:cxnSp>
          <p:nvCxnSpPr>
            <p:cNvPr id="46" name="Straight Connector 45">
              <a:extLst>
                <a:ext uri="{FF2B5EF4-FFF2-40B4-BE49-F238E27FC236}">
                  <a16:creationId xmlns:a16="http://schemas.microsoft.com/office/drawing/2014/main" id="{0E8461C8-03E8-1DC2-3980-9AD6EC3ABDBF}"/>
                </a:ext>
              </a:extLst>
            </p:cNvPr>
            <p:cNvCxnSpPr>
              <a:cxnSpLocks/>
            </p:cNvCxnSpPr>
            <p:nvPr/>
          </p:nvCxnSpPr>
          <p:spPr>
            <a:xfrm flipV="1">
              <a:off x="4705985" y="3111164"/>
              <a:ext cx="1249991" cy="635672"/>
            </a:xfrm>
            <a:prstGeom prst="line">
              <a:avLst/>
            </a:prstGeom>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55" name="Ink 54">
                  <a:extLst>
                    <a:ext uri="{FF2B5EF4-FFF2-40B4-BE49-F238E27FC236}">
                      <a16:creationId xmlns:a16="http://schemas.microsoft.com/office/drawing/2014/main" id="{FFBE7D83-494F-2A0A-55C8-EA22FAF9D54E}"/>
                    </a:ext>
                  </a:extLst>
                </p14:cNvPr>
                <p14:cNvContentPartPr/>
                <p14:nvPr/>
              </p14:nvContentPartPr>
              <p14:xfrm>
                <a:off x="4613105" y="3746836"/>
                <a:ext cx="92880" cy="132840"/>
              </p14:xfrm>
            </p:contentPart>
          </mc:Choice>
          <mc:Fallback xmlns="">
            <p:pic>
              <p:nvPicPr>
                <p:cNvPr id="55" name="Ink 54">
                  <a:extLst>
                    <a:ext uri="{FF2B5EF4-FFF2-40B4-BE49-F238E27FC236}">
                      <a16:creationId xmlns:a16="http://schemas.microsoft.com/office/drawing/2014/main" id="{FFBE7D83-494F-2A0A-55C8-EA22FAF9D54E}"/>
                    </a:ext>
                  </a:extLst>
                </p:cNvPr>
                <p:cNvPicPr/>
                <p:nvPr/>
              </p:nvPicPr>
              <p:blipFill>
                <a:blip r:embed="rId5"/>
                <a:stretch>
                  <a:fillRect/>
                </a:stretch>
              </p:blipFill>
              <p:spPr>
                <a:xfrm>
                  <a:off x="4590120" y="3721677"/>
                  <a:ext cx="139320" cy="18265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6" name="Ink 55">
                  <a:extLst>
                    <a:ext uri="{FF2B5EF4-FFF2-40B4-BE49-F238E27FC236}">
                      <a16:creationId xmlns:a16="http://schemas.microsoft.com/office/drawing/2014/main" id="{B4516339-3651-89F8-C628-564CC29C1142}"/>
                    </a:ext>
                  </a:extLst>
                </p14:cNvPr>
                <p14:cNvContentPartPr/>
                <p14:nvPr/>
              </p14:nvContentPartPr>
              <p14:xfrm>
                <a:off x="5971025" y="3075076"/>
                <a:ext cx="88560" cy="56160"/>
              </p14:xfrm>
            </p:contentPart>
          </mc:Choice>
          <mc:Fallback xmlns="">
            <p:pic>
              <p:nvPicPr>
                <p:cNvPr id="56" name="Ink 55">
                  <a:extLst>
                    <a:ext uri="{FF2B5EF4-FFF2-40B4-BE49-F238E27FC236}">
                      <a16:creationId xmlns:a16="http://schemas.microsoft.com/office/drawing/2014/main" id="{B4516339-3651-89F8-C628-564CC29C1142}"/>
                    </a:ext>
                  </a:extLst>
                </p:cNvPr>
                <p:cNvPicPr/>
                <p:nvPr/>
              </p:nvPicPr>
              <p:blipFill>
                <a:blip r:embed="rId7"/>
                <a:stretch>
                  <a:fillRect/>
                </a:stretch>
              </p:blipFill>
              <p:spPr>
                <a:xfrm>
                  <a:off x="5947596" y="3050005"/>
                  <a:ext cx="134949" cy="105801"/>
                </a:xfrm>
                <a:prstGeom prst="rect">
                  <a:avLst/>
                </a:prstGeom>
              </p:spPr>
            </p:pic>
          </mc:Fallback>
        </mc:AlternateContent>
      </p:grpSp>
      <p:sp>
        <p:nvSpPr>
          <p:cNvPr id="27" name="TextBox 26">
            <a:extLst>
              <a:ext uri="{FF2B5EF4-FFF2-40B4-BE49-F238E27FC236}">
                <a16:creationId xmlns:a16="http://schemas.microsoft.com/office/drawing/2014/main" id="{9E5F2803-23E4-40F6-8037-6091E1EA5D49}"/>
              </a:ext>
            </a:extLst>
          </p:cNvPr>
          <p:cNvSpPr txBox="1"/>
          <p:nvPr/>
        </p:nvSpPr>
        <p:spPr>
          <a:xfrm>
            <a:off x="1781181" y="3909676"/>
            <a:ext cx="1433504" cy="369332"/>
          </a:xfrm>
          <a:prstGeom prst="rect">
            <a:avLst/>
          </a:prstGeom>
          <a:noFill/>
        </p:spPr>
        <p:txBody>
          <a:bodyPr wrap="square" rtlCol="0">
            <a:spAutoFit/>
          </a:bodyPr>
          <a:lstStyle/>
          <a:p>
            <a:r>
              <a:rPr lang="en-CA">
                <a:latin typeface="Calibri" panose="020F0502020204030204" pitchFamily="34" charset="0"/>
                <a:cs typeface="Calibri" panose="020F0502020204030204" pitchFamily="34" charset="0"/>
              </a:rPr>
              <a:t>2x interface</a:t>
            </a:r>
          </a:p>
        </p:txBody>
      </p:sp>
      <p:sp>
        <p:nvSpPr>
          <p:cNvPr id="28" name="TextBox 27">
            <a:extLst>
              <a:ext uri="{FF2B5EF4-FFF2-40B4-BE49-F238E27FC236}">
                <a16:creationId xmlns:a16="http://schemas.microsoft.com/office/drawing/2014/main" id="{F42C8E3F-4155-4C77-BB31-AC8C8C2E7AC9}"/>
              </a:ext>
            </a:extLst>
          </p:cNvPr>
          <p:cNvSpPr txBox="1"/>
          <p:nvPr/>
        </p:nvSpPr>
        <p:spPr>
          <a:xfrm>
            <a:off x="6179772" y="1767709"/>
            <a:ext cx="1433504" cy="646331"/>
          </a:xfrm>
          <a:prstGeom prst="rect">
            <a:avLst/>
          </a:prstGeom>
          <a:noFill/>
        </p:spPr>
        <p:txBody>
          <a:bodyPr wrap="square" rtlCol="0">
            <a:spAutoFit/>
          </a:bodyPr>
          <a:lstStyle/>
          <a:p>
            <a:r>
              <a:rPr lang="en-CA" dirty="0">
                <a:latin typeface="Calibri" panose="020F0502020204030204" pitchFamily="34" charset="0"/>
                <a:cs typeface="Calibri" panose="020F0502020204030204" pitchFamily="34" charset="0"/>
              </a:rPr>
              <a:t>Point</a:t>
            </a:r>
          </a:p>
          <a:p>
            <a:r>
              <a:rPr lang="en-CA" dirty="0">
                <a:latin typeface="Calibri" panose="020F0502020204030204" pitchFamily="34" charset="0"/>
                <a:cs typeface="Calibri" panose="020F0502020204030204" pitchFamily="34" charset="0"/>
              </a:rPr>
              <a:t>support</a:t>
            </a:r>
          </a:p>
        </p:txBody>
      </p:sp>
      <p:sp>
        <p:nvSpPr>
          <p:cNvPr id="32" name="Title 4">
            <a:extLst>
              <a:ext uri="{FF2B5EF4-FFF2-40B4-BE49-F238E27FC236}">
                <a16:creationId xmlns:a16="http://schemas.microsoft.com/office/drawing/2014/main" id="{57CE29B8-C932-4C3E-8A4C-F1244FFD89AF}"/>
              </a:ext>
            </a:extLst>
          </p:cNvPr>
          <p:cNvSpPr>
            <a:spLocks noGrp="1"/>
          </p:cNvSpPr>
          <p:nvPr>
            <p:ph type="title"/>
          </p:nvPr>
        </p:nvSpPr>
        <p:spPr>
          <a:xfrm>
            <a:off x="298735" y="384224"/>
            <a:ext cx="10515600" cy="639750"/>
          </a:xfrm>
        </p:spPr>
        <p:txBody>
          <a:bodyPr/>
          <a:lstStyle/>
          <a:p>
            <a:r>
              <a:rPr lang="en-CA"/>
              <a:t>Balcony Configuration</a:t>
            </a:r>
          </a:p>
        </p:txBody>
      </p:sp>
      <p:pic>
        <p:nvPicPr>
          <p:cNvPr id="4" name="Picture 3">
            <a:extLst>
              <a:ext uri="{FF2B5EF4-FFF2-40B4-BE49-F238E27FC236}">
                <a16:creationId xmlns:a16="http://schemas.microsoft.com/office/drawing/2014/main" id="{7B4A05E4-39F5-4E3B-B114-9F4D83D71250}"/>
              </a:ext>
            </a:extLst>
          </p:cNvPr>
          <p:cNvPicPr>
            <a:picLocks noChangeAspect="1"/>
          </p:cNvPicPr>
          <p:nvPr/>
        </p:nvPicPr>
        <p:blipFill>
          <a:blip r:embed="rId8"/>
          <a:stretch>
            <a:fillRect/>
          </a:stretch>
        </p:blipFill>
        <p:spPr>
          <a:xfrm>
            <a:off x="9274370" y="3029634"/>
            <a:ext cx="2341798" cy="2399170"/>
          </a:xfrm>
          <a:prstGeom prst="rect">
            <a:avLst/>
          </a:prstGeom>
        </p:spPr>
      </p:pic>
      <p:pic>
        <p:nvPicPr>
          <p:cNvPr id="6" name="Picture 5">
            <a:extLst>
              <a:ext uri="{FF2B5EF4-FFF2-40B4-BE49-F238E27FC236}">
                <a16:creationId xmlns:a16="http://schemas.microsoft.com/office/drawing/2014/main" id="{BFA28E75-D89F-4F0A-AECD-26484C608F16}"/>
              </a:ext>
            </a:extLst>
          </p:cNvPr>
          <p:cNvPicPr>
            <a:picLocks noChangeAspect="1"/>
          </p:cNvPicPr>
          <p:nvPr/>
        </p:nvPicPr>
        <p:blipFill>
          <a:blip r:embed="rId9"/>
          <a:stretch>
            <a:fillRect/>
          </a:stretch>
        </p:blipFill>
        <p:spPr>
          <a:xfrm>
            <a:off x="7613276" y="510321"/>
            <a:ext cx="2908502" cy="2504231"/>
          </a:xfrm>
          <a:prstGeom prst="rect">
            <a:avLst/>
          </a:prstGeom>
        </p:spPr>
      </p:pic>
      <p:sp>
        <p:nvSpPr>
          <p:cNvPr id="11" name="TextBox 10">
            <a:extLst>
              <a:ext uri="{FF2B5EF4-FFF2-40B4-BE49-F238E27FC236}">
                <a16:creationId xmlns:a16="http://schemas.microsoft.com/office/drawing/2014/main" id="{CBE0EAA3-309A-4788-796C-E6DBEBD4D715}"/>
              </a:ext>
            </a:extLst>
          </p:cNvPr>
          <p:cNvSpPr txBox="1"/>
          <p:nvPr/>
        </p:nvSpPr>
        <p:spPr>
          <a:xfrm flipH="1">
            <a:off x="188840" y="6452857"/>
            <a:ext cx="7258054" cy="276999"/>
          </a:xfrm>
          <a:prstGeom prst="rect">
            <a:avLst/>
          </a:prstGeom>
          <a:noFill/>
        </p:spPr>
        <p:txBody>
          <a:bodyPr wrap="square" rtlCol="0">
            <a:spAutoFit/>
          </a:bodyPr>
          <a:lstStyle/>
          <a:p>
            <a:r>
              <a:rPr lang="en-US" sz="1200" b="1" dirty="0">
                <a:solidFill>
                  <a:schemeClr val="bg1"/>
                </a:solidFill>
                <a:latin typeface="Poppins Light" panose="00000400000000000000" pitchFamily="2" charset="0"/>
                <a:cs typeface="Poppins Light" panose="00000400000000000000" pitchFamily="2" charset="0"/>
              </a:rPr>
              <a:t>Source:  Perkins + Wills: Thermally Broken Balcony Report</a:t>
            </a:r>
            <a:endParaRPr lang="en-CA" sz="1200" b="1" dirty="0">
              <a:solidFill>
                <a:schemeClr val="bg1"/>
              </a:solidFill>
              <a:latin typeface="Poppins Light" panose="00000400000000000000" pitchFamily="2" charset="0"/>
              <a:cs typeface="Poppins Light" panose="00000400000000000000" pitchFamily="2" charset="0"/>
            </a:endParaRPr>
          </a:p>
        </p:txBody>
      </p:sp>
      <p:pic>
        <p:nvPicPr>
          <p:cNvPr id="30" name="Picture 29">
            <a:extLst>
              <a:ext uri="{FF2B5EF4-FFF2-40B4-BE49-F238E27FC236}">
                <a16:creationId xmlns:a16="http://schemas.microsoft.com/office/drawing/2014/main" id="{01AB869F-1F78-2B3E-7DA5-C1DF1E6BED49}"/>
              </a:ext>
            </a:extLst>
          </p:cNvPr>
          <p:cNvPicPr>
            <a:picLocks noChangeAspect="1"/>
          </p:cNvPicPr>
          <p:nvPr/>
        </p:nvPicPr>
        <p:blipFill>
          <a:blip r:embed="rId10"/>
          <a:stretch>
            <a:fillRect/>
          </a:stretch>
        </p:blipFill>
        <p:spPr>
          <a:xfrm rot="19643155">
            <a:off x="6166523" y="3876584"/>
            <a:ext cx="2529296" cy="1560629"/>
          </a:xfrm>
          <a:prstGeom prst="rect">
            <a:avLst/>
          </a:prstGeom>
        </p:spPr>
      </p:pic>
      <p:sp>
        <p:nvSpPr>
          <p:cNvPr id="29" name="TextBox 28">
            <a:extLst>
              <a:ext uri="{FF2B5EF4-FFF2-40B4-BE49-F238E27FC236}">
                <a16:creationId xmlns:a16="http://schemas.microsoft.com/office/drawing/2014/main" id="{08AD7467-4CE8-46F6-94C0-6E93F94B2E3C}"/>
              </a:ext>
            </a:extLst>
          </p:cNvPr>
          <p:cNvSpPr txBox="1"/>
          <p:nvPr/>
        </p:nvSpPr>
        <p:spPr>
          <a:xfrm>
            <a:off x="7901242" y="3059797"/>
            <a:ext cx="1433504" cy="646331"/>
          </a:xfrm>
          <a:prstGeom prst="rect">
            <a:avLst/>
          </a:prstGeom>
          <a:noFill/>
        </p:spPr>
        <p:txBody>
          <a:bodyPr wrap="square" rtlCol="0">
            <a:spAutoFit/>
          </a:bodyPr>
          <a:lstStyle/>
          <a:p>
            <a:r>
              <a:rPr lang="en-CA" dirty="0">
                <a:latin typeface="Calibri" panose="020F0502020204030204" pitchFamily="34" charset="0"/>
                <a:cs typeface="Calibri" panose="020F0502020204030204" pitchFamily="34" charset="0"/>
              </a:rPr>
              <a:t>Thermal Break</a:t>
            </a:r>
          </a:p>
        </p:txBody>
      </p:sp>
    </p:spTree>
    <p:extLst>
      <p:ext uri="{BB962C8B-B14F-4D97-AF65-F5344CB8AC3E}">
        <p14:creationId xmlns:p14="http://schemas.microsoft.com/office/powerpoint/2010/main" val="1071343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0DE22-8FC9-2F45-30D4-C4A0BE37D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F9EC95-9F8E-13A1-76DB-929D72656D4B}"/>
              </a:ext>
            </a:extLst>
          </p:cNvPr>
          <p:cNvSpPr>
            <a:spLocks noGrp="1"/>
          </p:cNvSpPr>
          <p:nvPr>
            <p:ph type="title"/>
          </p:nvPr>
        </p:nvSpPr>
        <p:spPr/>
        <p:txBody>
          <a:bodyPr/>
          <a:lstStyle/>
          <a:p>
            <a:r>
              <a:rPr lang="en-CA" dirty="0"/>
              <a:t>Low Carbon Study</a:t>
            </a:r>
          </a:p>
        </p:txBody>
      </p:sp>
      <p:sp>
        <p:nvSpPr>
          <p:cNvPr id="4" name="Footer Placeholder 3">
            <a:extLst>
              <a:ext uri="{FF2B5EF4-FFF2-40B4-BE49-F238E27FC236}">
                <a16:creationId xmlns:a16="http://schemas.microsoft.com/office/drawing/2014/main" id="{DD71FBC6-14E0-C166-7491-10E9F0E9EF5B}"/>
              </a:ext>
            </a:extLst>
          </p:cNvPr>
          <p:cNvSpPr>
            <a:spLocks noGrp="1"/>
          </p:cNvSpPr>
          <p:nvPr>
            <p:ph type="ftr" sz="quarter" idx="11"/>
          </p:nvPr>
        </p:nvSpPr>
        <p:spPr/>
        <p:txBody>
          <a:bodyPr/>
          <a:lstStyle/>
          <a:p>
            <a:r>
              <a:rPr lang="en-US" dirty="0"/>
              <a:t>Source: BC Housing low carbon solutions for Multi-unit Residential Buildings </a:t>
            </a:r>
          </a:p>
        </p:txBody>
      </p:sp>
      <p:sp>
        <p:nvSpPr>
          <p:cNvPr id="5" name="Title 3">
            <a:extLst>
              <a:ext uri="{FF2B5EF4-FFF2-40B4-BE49-F238E27FC236}">
                <a16:creationId xmlns:a16="http://schemas.microsoft.com/office/drawing/2014/main" id="{DC6BEDE5-4A3C-E6EE-9A99-2A83A49CAED0}"/>
              </a:ext>
            </a:extLst>
          </p:cNvPr>
          <p:cNvSpPr txBox="1">
            <a:spLocks/>
          </p:cNvSpPr>
          <p:nvPr/>
        </p:nvSpPr>
        <p:spPr>
          <a:xfrm>
            <a:off x="584406" y="2371839"/>
            <a:ext cx="5846276" cy="3636164"/>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marL="342900" indent="-342900">
              <a:lnSpc>
                <a:spcPct val="120000"/>
              </a:lnSpc>
              <a:buFont typeface="Arial" panose="020B0604020202020204" pitchFamily="34" charset="0"/>
              <a:buChar char="•"/>
            </a:pPr>
            <a:r>
              <a:rPr lang="en-US" sz="2000" dirty="0">
                <a:solidFill>
                  <a:srgbClr val="212020"/>
                </a:solidFill>
                <a:latin typeface="Poppins Light" panose="00000400000000000000" pitchFamily="2" charset="0"/>
                <a:ea typeface="+mn-ea"/>
                <a:cs typeface="Poppins Light" panose="00000400000000000000" pitchFamily="2" charset="0"/>
              </a:rPr>
              <a:t>Identify how embodied carbon can be meaningfully reduced for new construction and renewals for the full building lifecycle</a:t>
            </a:r>
          </a:p>
          <a:p>
            <a:pPr marL="342900" indent="-342900">
              <a:lnSpc>
                <a:spcPct val="120000"/>
              </a:lnSpc>
              <a:buFont typeface="Arial" panose="020B0604020202020204" pitchFamily="34" charset="0"/>
              <a:buChar char="•"/>
            </a:pPr>
            <a:r>
              <a:rPr lang="en-US" sz="2000" dirty="0">
                <a:solidFill>
                  <a:srgbClr val="212020"/>
                </a:solidFill>
                <a:latin typeface="Poppins Light" panose="00000400000000000000" pitchFamily="2" charset="0"/>
                <a:ea typeface="+mn-ea"/>
                <a:cs typeface="Poppins Light" panose="00000400000000000000" pitchFamily="2" charset="0"/>
              </a:rPr>
              <a:t>Provide guidance to aid decision making at the component and system level</a:t>
            </a:r>
          </a:p>
          <a:p>
            <a:pPr marL="342900" indent="-342900">
              <a:lnSpc>
                <a:spcPct val="120000"/>
              </a:lnSpc>
              <a:buFont typeface="Arial" panose="020B0604020202020204" pitchFamily="34" charset="0"/>
              <a:buChar char="•"/>
            </a:pPr>
            <a:r>
              <a:rPr lang="en-US" sz="2000" dirty="0">
                <a:solidFill>
                  <a:srgbClr val="212020"/>
                </a:solidFill>
                <a:latin typeface="Poppins Light" panose="00000400000000000000" pitchFamily="2" charset="0"/>
                <a:ea typeface="+mn-ea"/>
                <a:cs typeface="Poppins Light" panose="00000400000000000000" pitchFamily="2" charset="0"/>
              </a:rPr>
              <a:t>Highlight solutions that balance emissions with durability, cost, and occupant comfort</a:t>
            </a:r>
          </a:p>
        </p:txBody>
      </p:sp>
      <p:pic>
        <p:nvPicPr>
          <p:cNvPr id="7" name="Picture 6">
            <a:extLst>
              <a:ext uri="{FF2B5EF4-FFF2-40B4-BE49-F238E27FC236}">
                <a16:creationId xmlns:a16="http://schemas.microsoft.com/office/drawing/2014/main" id="{D0F922DB-1C80-CEEC-6F5F-710049764726}"/>
              </a:ext>
            </a:extLst>
          </p:cNvPr>
          <p:cNvPicPr>
            <a:picLocks noChangeAspect="1"/>
          </p:cNvPicPr>
          <p:nvPr/>
        </p:nvPicPr>
        <p:blipFill>
          <a:blip r:embed="rId3"/>
          <a:stretch>
            <a:fillRect/>
          </a:stretch>
        </p:blipFill>
        <p:spPr>
          <a:xfrm>
            <a:off x="6886007" y="1146662"/>
            <a:ext cx="3448996" cy="44742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8" name="Group 7">
            <a:extLst>
              <a:ext uri="{FF2B5EF4-FFF2-40B4-BE49-F238E27FC236}">
                <a16:creationId xmlns:a16="http://schemas.microsoft.com/office/drawing/2014/main" id="{B6C2930A-6AD6-0D90-1805-F6DC62F1CEC0}"/>
              </a:ext>
            </a:extLst>
          </p:cNvPr>
          <p:cNvGrpSpPr/>
          <p:nvPr/>
        </p:nvGrpSpPr>
        <p:grpSpPr>
          <a:xfrm>
            <a:off x="281275" y="1445483"/>
            <a:ext cx="5515902" cy="828617"/>
            <a:chOff x="3574" y="0"/>
            <a:chExt cx="3656837" cy="1116715"/>
          </a:xfrm>
        </p:grpSpPr>
        <p:sp>
          <p:nvSpPr>
            <p:cNvPr id="9" name="Rectangle: Rounded Corners 8">
              <a:extLst>
                <a:ext uri="{FF2B5EF4-FFF2-40B4-BE49-F238E27FC236}">
                  <a16:creationId xmlns:a16="http://schemas.microsoft.com/office/drawing/2014/main" id="{5C71ED31-0A5F-5A56-6EE7-001BB1FDBFF6}"/>
                </a:ext>
              </a:extLst>
            </p:cNvPr>
            <p:cNvSpPr/>
            <p:nvPr/>
          </p:nvSpPr>
          <p:spPr>
            <a:xfrm>
              <a:off x="3574" y="0"/>
              <a:ext cx="3656837" cy="111671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CA"/>
            </a:p>
          </p:txBody>
        </p:sp>
        <p:sp>
          <p:nvSpPr>
            <p:cNvPr id="10" name="Rectangle: Rounded Corners 4">
              <a:extLst>
                <a:ext uri="{FF2B5EF4-FFF2-40B4-BE49-F238E27FC236}">
                  <a16:creationId xmlns:a16="http://schemas.microsoft.com/office/drawing/2014/main" id="{6ECB5330-832F-2C6A-66D7-E27C33246DDB}"/>
                </a:ext>
              </a:extLst>
            </p:cNvPr>
            <p:cNvSpPr txBox="1"/>
            <p:nvPr/>
          </p:nvSpPr>
          <p:spPr>
            <a:xfrm>
              <a:off x="36281" y="32707"/>
              <a:ext cx="3591423" cy="10513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Enclosure centric study</a:t>
              </a:r>
              <a:endParaRPr lang="en-CA" sz="3600" kern="1200" dirty="0"/>
            </a:p>
          </p:txBody>
        </p:sp>
      </p:grpSp>
      <p:pic>
        <p:nvPicPr>
          <p:cNvPr id="12" name="Graphic 11" descr="Link with solid fill">
            <a:hlinkClick r:id="rId4"/>
            <a:extLst>
              <a:ext uri="{FF2B5EF4-FFF2-40B4-BE49-F238E27FC236}">
                <a16:creationId xmlns:a16="http://schemas.microsoft.com/office/drawing/2014/main" id="{D38852D6-14CE-B05D-5A21-146433085C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09433" y="4967139"/>
            <a:ext cx="914400" cy="914400"/>
          </a:xfrm>
          <a:prstGeom prst="rect">
            <a:avLst/>
          </a:prstGeom>
        </p:spPr>
      </p:pic>
      <p:sp>
        <p:nvSpPr>
          <p:cNvPr id="13" name="Title 3">
            <a:hlinkClick r:id="rId7"/>
            <a:extLst>
              <a:ext uri="{FF2B5EF4-FFF2-40B4-BE49-F238E27FC236}">
                <a16:creationId xmlns:a16="http://schemas.microsoft.com/office/drawing/2014/main" id="{05DB6C66-336B-D56C-6802-BFBE723C49B4}"/>
              </a:ext>
            </a:extLst>
          </p:cNvPr>
          <p:cNvSpPr txBox="1">
            <a:spLocks/>
          </p:cNvSpPr>
          <p:nvPr/>
        </p:nvSpPr>
        <p:spPr>
          <a:xfrm>
            <a:off x="10509433" y="4689928"/>
            <a:ext cx="765628" cy="476730"/>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algn="ctr">
              <a:lnSpc>
                <a:spcPct val="120000"/>
              </a:lnSpc>
            </a:pPr>
            <a:r>
              <a:rPr lang="en-US" sz="2000" b="1" dirty="0">
                <a:solidFill>
                  <a:srgbClr val="F58220"/>
                </a:solidFill>
                <a:latin typeface="Poppins Light" panose="00000400000000000000" pitchFamily="2" charset="0"/>
                <a:ea typeface="Source Sans Pro Light"/>
                <a:cs typeface="Poppins Light" panose="00000400000000000000" pitchFamily="2" charset="0"/>
              </a:rPr>
              <a:t>Link</a:t>
            </a:r>
            <a:endParaRPr lang="en-US" sz="2000" dirty="0">
              <a:solidFill>
                <a:srgbClr val="F58220"/>
              </a:solidFill>
              <a:latin typeface="Poppins Light" panose="00000400000000000000" pitchFamily="2" charset="0"/>
              <a:ea typeface="Source Sans Pro Light"/>
            </a:endParaRPr>
          </a:p>
          <a:p>
            <a:pPr marL="342900" indent="-342900">
              <a:lnSpc>
                <a:spcPct val="120000"/>
              </a:lnSpc>
              <a:buFont typeface="Arial" panose="020B0604020202020204" pitchFamily="34" charset="0"/>
              <a:buChar char="•"/>
            </a:pPr>
            <a:endParaRPr lang="en-US" sz="2000" dirty="0">
              <a:solidFill>
                <a:schemeClr val="tx1"/>
              </a:solidFill>
              <a:latin typeface="Poppins Light" panose="00000400000000000000" pitchFamily="2" charset="0"/>
              <a:ea typeface="Source Sans Pro Light"/>
            </a:endParaRPr>
          </a:p>
          <a:p>
            <a:pPr marL="342900" indent="-342900">
              <a:lnSpc>
                <a:spcPct val="120000"/>
              </a:lnSpc>
              <a:buFont typeface="Arial" panose="020B0604020202020204" pitchFamily="34" charset="0"/>
              <a:buChar char="•"/>
            </a:pPr>
            <a:endParaRPr lang="en-US" sz="2933" dirty="0">
              <a:solidFill>
                <a:schemeClr val="tx1"/>
              </a:solidFill>
              <a:ea typeface="Source Sans Pro Light" panose="020B0403030403020204" pitchFamily="34" charset="77"/>
            </a:endParaRPr>
          </a:p>
        </p:txBody>
      </p:sp>
    </p:spTree>
    <p:extLst>
      <p:ext uri="{BB962C8B-B14F-4D97-AF65-F5344CB8AC3E}">
        <p14:creationId xmlns:p14="http://schemas.microsoft.com/office/powerpoint/2010/main" val="1627079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3AB491-37B2-1BB2-6419-B4A5D2267D4F}"/>
              </a:ext>
            </a:extLst>
          </p:cNvPr>
          <p:cNvSpPr>
            <a:spLocks noGrp="1"/>
          </p:cNvSpPr>
          <p:nvPr>
            <p:ph type="title"/>
          </p:nvPr>
        </p:nvSpPr>
        <p:spPr/>
        <p:txBody>
          <a:bodyPr/>
          <a:lstStyle/>
          <a:p>
            <a:r>
              <a:rPr lang="en-CA" dirty="0"/>
              <a:t>The future</a:t>
            </a:r>
          </a:p>
        </p:txBody>
      </p:sp>
      <p:graphicFrame>
        <p:nvGraphicFramePr>
          <p:cNvPr id="8" name="Diagram 7">
            <a:extLst>
              <a:ext uri="{FF2B5EF4-FFF2-40B4-BE49-F238E27FC236}">
                <a16:creationId xmlns:a16="http://schemas.microsoft.com/office/drawing/2014/main" id="{BE9D4129-E950-18AB-63F8-33DC52F944F5}"/>
              </a:ext>
            </a:extLst>
          </p:cNvPr>
          <p:cNvGraphicFramePr/>
          <p:nvPr>
            <p:extLst>
              <p:ext uri="{D42A27DB-BD31-4B8C-83A1-F6EECF244321}">
                <p14:modId xmlns:p14="http://schemas.microsoft.com/office/powerpoint/2010/main" val="1132563843"/>
              </p:ext>
            </p:extLst>
          </p:nvPr>
        </p:nvGraphicFramePr>
        <p:xfrm>
          <a:off x="6024282" y="1691341"/>
          <a:ext cx="4936565" cy="3639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Picture of scale with drawing on one side of the scale representing AI, the other side representing a human brain, with a suited judge in the background">
            <a:extLst>
              <a:ext uri="{FF2B5EF4-FFF2-40B4-BE49-F238E27FC236}">
                <a16:creationId xmlns:a16="http://schemas.microsoft.com/office/drawing/2014/main" id="{B38DF756-A065-9D5B-D69C-6E57CB4814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353" y="2205317"/>
            <a:ext cx="4068132" cy="27134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B919F00-E0CF-42F3-3916-4A9C0C40D73D}"/>
              </a:ext>
            </a:extLst>
          </p:cNvPr>
          <p:cNvSpPr txBox="1"/>
          <p:nvPr/>
        </p:nvSpPr>
        <p:spPr>
          <a:xfrm flipH="1">
            <a:off x="926353" y="4972173"/>
            <a:ext cx="2989516" cy="276999"/>
          </a:xfrm>
          <a:prstGeom prst="rect">
            <a:avLst/>
          </a:prstGeom>
          <a:noFill/>
        </p:spPr>
        <p:txBody>
          <a:bodyPr wrap="square" rtlCol="0">
            <a:spAutoFit/>
          </a:bodyPr>
          <a:lstStyle/>
          <a:p>
            <a:r>
              <a:rPr lang="en-CA" sz="1200" i="1" dirty="0"/>
              <a:t>Image : The Scholarly Kitchen</a:t>
            </a:r>
          </a:p>
        </p:txBody>
      </p:sp>
    </p:spTree>
    <p:extLst>
      <p:ext uri="{BB962C8B-B14F-4D97-AF65-F5344CB8AC3E}">
        <p14:creationId xmlns:p14="http://schemas.microsoft.com/office/powerpoint/2010/main" val="28553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4AB0-7906-4249-9D6E-61CB8C7E139E}"/>
              </a:ext>
            </a:extLst>
          </p:cNvPr>
          <p:cNvSpPr>
            <a:spLocks noGrp="1"/>
          </p:cNvSpPr>
          <p:nvPr>
            <p:ph type="title"/>
          </p:nvPr>
        </p:nvSpPr>
        <p:spPr>
          <a:xfrm>
            <a:off x="2666450" y="2042789"/>
            <a:ext cx="6859100" cy="987281"/>
          </a:xfrm>
        </p:spPr>
        <p:txBody>
          <a:bodyPr>
            <a:normAutofit fontScale="90000"/>
          </a:bodyPr>
          <a:lstStyle/>
          <a:p>
            <a:pPr algn="ctr"/>
            <a:r>
              <a:rPr lang="en-CA" dirty="0"/>
              <a:t>THANK YOU</a:t>
            </a:r>
            <a:br>
              <a:rPr lang="en-CA" dirty="0"/>
            </a:br>
            <a:r>
              <a:rPr lang="en-CA" dirty="0"/>
              <a:t>smercier@evokebuildigns.com</a:t>
            </a:r>
          </a:p>
        </p:txBody>
      </p:sp>
    </p:spTree>
    <p:extLst>
      <p:ext uri="{BB962C8B-B14F-4D97-AF65-F5344CB8AC3E}">
        <p14:creationId xmlns:p14="http://schemas.microsoft.com/office/powerpoint/2010/main" val="452743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A698B-ECC0-CD91-9F8C-1CEC0DEEE5A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2D66E25-D13E-3D15-74B4-F4583BD75334}"/>
              </a:ext>
            </a:extLst>
          </p:cNvPr>
          <p:cNvSpPr>
            <a:spLocks noGrp="1"/>
          </p:cNvSpPr>
          <p:nvPr>
            <p:ph type="title"/>
          </p:nvPr>
        </p:nvSpPr>
        <p:spPr>
          <a:xfrm>
            <a:off x="210872" y="307775"/>
            <a:ext cx="10793826" cy="682998"/>
          </a:xfrm>
        </p:spPr>
        <p:txBody>
          <a:bodyPr>
            <a:normAutofit/>
          </a:bodyPr>
          <a:lstStyle/>
          <a:p>
            <a:r>
              <a:rPr lang="en-CA" dirty="0"/>
              <a:t>Things I was told that still ring through today!</a:t>
            </a:r>
            <a:endParaRPr lang="en-US" dirty="0"/>
          </a:p>
        </p:txBody>
      </p:sp>
      <p:sp>
        <p:nvSpPr>
          <p:cNvPr id="13" name="Footer Placeholder 3">
            <a:extLst>
              <a:ext uri="{FF2B5EF4-FFF2-40B4-BE49-F238E27FC236}">
                <a16:creationId xmlns:a16="http://schemas.microsoft.com/office/drawing/2014/main" id="{B84F7F3A-6E9D-4963-963C-0AC318A54D06}"/>
              </a:ext>
            </a:extLst>
          </p:cNvPr>
          <p:cNvSpPr>
            <a:spLocks noGrp="1"/>
          </p:cNvSpPr>
          <p:nvPr>
            <p:ph type="ftr" sz="quarter" idx="11"/>
          </p:nvPr>
        </p:nvSpPr>
        <p:spPr>
          <a:xfrm>
            <a:off x="210872" y="6462713"/>
            <a:ext cx="6818262" cy="365125"/>
          </a:xfrm>
        </p:spPr>
        <p:txBody>
          <a:bodyPr/>
          <a:lstStyle/>
          <a:p>
            <a:pPr>
              <a:spcAft>
                <a:spcPts val="600"/>
              </a:spcAft>
            </a:pPr>
            <a:r>
              <a:rPr lang="en-US" dirty="0"/>
              <a:t>Source: Pierre gallant and Mark Lawton</a:t>
            </a:r>
          </a:p>
        </p:txBody>
      </p:sp>
      <p:sp>
        <p:nvSpPr>
          <p:cNvPr id="16" name="TextBox 15">
            <a:extLst>
              <a:ext uri="{FF2B5EF4-FFF2-40B4-BE49-F238E27FC236}">
                <a16:creationId xmlns:a16="http://schemas.microsoft.com/office/drawing/2014/main" id="{250DCE78-F273-D871-4F94-4FC367005DD8}"/>
              </a:ext>
            </a:extLst>
          </p:cNvPr>
          <p:cNvSpPr txBox="1"/>
          <p:nvPr/>
        </p:nvSpPr>
        <p:spPr>
          <a:xfrm>
            <a:off x="210872" y="1371246"/>
            <a:ext cx="6379535" cy="320344"/>
          </a:xfrm>
          <a:prstGeom prst="rect">
            <a:avLst/>
          </a:prstGeom>
          <a:noFill/>
        </p:spPr>
        <p:txBody>
          <a:bodyPr wrap="square" rtlCol="0">
            <a:spAutoFit/>
          </a:bodyPr>
          <a:lstStyle/>
          <a:p>
            <a:pPr marL="91440" marR="0" lvl="0" indent="-91440" algn="l" defTabSz="914400" rtl="0" eaLnBrk="1" fontAlgn="auto" latinLnBrk="0" hangingPunct="1">
              <a:lnSpc>
                <a:spcPct val="110000"/>
              </a:lnSpc>
              <a:spcBef>
                <a:spcPts val="1200"/>
              </a:spcBef>
              <a:spcAft>
                <a:spcPts val="200"/>
              </a:spcAft>
              <a:buClr>
                <a:srgbClr val="FF6600"/>
              </a:buClr>
              <a:buSzPct val="100000"/>
              <a:buFont typeface="Calibri" panose="020F0502020204030204" pitchFamily="34" charset="0"/>
              <a:buChar char=" "/>
              <a:tabLst/>
              <a:defRPr/>
            </a:pPr>
            <a:r>
              <a:rPr lang="en-US" sz="1400" dirty="0">
                <a:latin typeface="Roboto Medium" panose="02000000000000000000" pitchFamily="2" charset="0"/>
                <a:ea typeface="Roboto Medium" panose="02000000000000000000" pitchFamily="2" charset="0"/>
                <a:cs typeface="Roboto Medium" panose="02000000000000000000" pitchFamily="2" charset="0"/>
              </a:rPr>
              <a:t>Some only have a little to do with building science: </a:t>
            </a:r>
          </a:p>
        </p:txBody>
      </p:sp>
      <p:sp>
        <p:nvSpPr>
          <p:cNvPr id="22" name="Flowchart: Connector 21">
            <a:extLst>
              <a:ext uri="{FF2B5EF4-FFF2-40B4-BE49-F238E27FC236}">
                <a16:creationId xmlns:a16="http://schemas.microsoft.com/office/drawing/2014/main" id="{BC66A9A4-5772-98A0-673A-FEA5D442C541}"/>
              </a:ext>
            </a:extLst>
          </p:cNvPr>
          <p:cNvSpPr>
            <a:spLocks noChangeAspect="1"/>
          </p:cNvSpPr>
          <p:nvPr/>
        </p:nvSpPr>
        <p:spPr>
          <a:xfrm>
            <a:off x="1254033" y="1858326"/>
            <a:ext cx="432000" cy="432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latin typeface="Poppins SemiBold" panose="00000700000000000000" pitchFamily="2" charset="0"/>
                <a:cs typeface="Poppins SemiBold" panose="00000700000000000000" pitchFamily="2" charset="0"/>
              </a:rPr>
              <a:t>1</a:t>
            </a:r>
          </a:p>
        </p:txBody>
      </p:sp>
      <p:sp>
        <p:nvSpPr>
          <p:cNvPr id="23" name="Flowchart: Connector 22">
            <a:extLst>
              <a:ext uri="{FF2B5EF4-FFF2-40B4-BE49-F238E27FC236}">
                <a16:creationId xmlns:a16="http://schemas.microsoft.com/office/drawing/2014/main" id="{E1A78B33-4F3A-1894-7139-1F769971DCA8}"/>
              </a:ext>
            </a:extLst>
          </p:cNvPr>
          <p:cNvSpPr>
            <a:spLocks noChangeAspect="1"/>
          </p:cNvSpPr>
          <p:nvPr/>
        </p:nvSpPr>
        <p:spPr>
          <a:xfrm>
            <a:off x="1254033" y="2421162"/>
            <a:ext cx="432000" cy="432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latin typeface="Poppins SemiBold" panose="00000700000000000000" pitchFamily="2" charset="0"/>
                <a:cs typeface="Poppins SemiBold" panose="00000700000000000000" pitchFamily="2" charset="0"/>
              </a:rPr>
              <a:t>2</a:t>
            </a:r>
          </a:p>
        </p:txBody>
      </p:sp>
      <p:sp>
        <p:nvSpPr>
          <p:cNvPr id="24" name="Flowchart: Connector 23">
            <a:extLst>
              <a:ext uri="{FF2B5EF4-FFF2-40B4-BE49-F238E27FC236}">
                <a16:creationId xmlns:a16="http://schemas.microsoft.com/office/drawing/2014/main" id="{225F5AEC-21DE-CA0B-BB69-43861608A0C5}"/>
              </a:ext>
            </a:extLst>
          </p:cNvPr>
          <p:cNvSpPr>
            <a:spLocks noChangeAspect="1"/>
          </p:cNvSpPr>
          <p:nvPr/>
        </p:nvSpPr>
        <p:spPr>
          <a:xfrm>
            <a:off x="1254033" y="2988618"/>
            <a:ext cx="432000" cy="432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latin typeface="Poppins SemiBold" panose="00000700000000000000" pitchFamily="2" charset="0"/>
                <a:cs typeface="Poppins SemiBold" panose="00000700000000000000" pitchFamily="2" charset="0"/>
              </a:rPr>
              <a:t>3</a:t>
            </a:r>
          </a:p>
        </p:txBody>
      </p:sp>
      <p:sp>
        <p:nvSpPr>
          <p:cNvPr id="25" name="Flowchart: Connector 24">
            <a:extLst>
              <a:ext uri="{FF2B5EF4-FFF2-40B4-BE49-F238E27FC236}">
                <a16:creationId xmlns:a16="http://schemas.microsoft.com/office/drawing/2014/main" id="{B733C52D-7BEB-D86A-F977-347A042EC391}"/>
              </a:ext>
            </a:extLst>
          </p:cNvPr>
          <p:cNvSpPr>
            <a:spLocks noChangeAspect="1"/>
          </p:cNvSpPr>
          <p:nvPr/>
        </p:nvSpPr>
        <p:spPr>
          <a:xfrm>
            <a:off x="1254033" y="3553717"/>
            <a:ext cx="432000" cy="432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latin typeface="Poppins SemiBold" panose="00000700000000000000" pitchFamily="2" charset="0"/>
                <a:cs typeface="Poppins SemiBold" panose="00000700000000000000" pitchFamily="2" charset="0"/>
              </a:rPr>
              <a:t>4</a:t>
            </a:r>
          </a:p>
        </p:txBody>
      </p:sp>
      <p:sp>
        <p:nvSpPr>
          <p:cNvPr id="26" name="TextBox 25">
            <a:extLst>
              <a:ext uri="{FF2B5EF4-FFF2-40B4-BE49-F238E27FC236}">
                <a16:creationId xmlns:a16="http://schemas.microsoft.com/office/drawing/2014/main" id="{34ED1C9E-8B2A-BA3C-C9F8-F5DFE3C0E021}"/>
              </a:ext>
            </a:extLst>
          </p:cNvPr>
          <p:cNvSpPr txBox="1"/>
          <p:nvPr/>
        </p:nvSpPr>
        <p:spPr>
          <a:xfrm>
            <a:off x="1933350" y="1943660"/>
            <a:ext cx="5114260" cy="338554"/>
          </a:xfrm>
          <a:prstGeom prst="rect">
            <a:avLst/>
          </a:prstGeom>
          <a:noFill/>
        </p:spPr>
        <p:txBody>
          <a:bodyPr wrap="square" rtlCol="0">
            <a:spAutoFit/>
          </a:bodyPr>
          <a:lstStyle/>
          <a:p>
            <a:r>
              <a:rPr lang="en-US" sz="1600" b="1" dirty="0">
                <a:solidFill>
                  <a:schemeClr val="accent2"/>
                </a:solidFill>
                <a:latin typeface="Poppins Light" panose="00000400000000000000" pitchFamily="2" charset="0"/>
                <a:cs typeface="Poppins Light" panose="00000400000000000000" pitchFamily="2" charset="0"/>
              </a:rPr>
              <a:t>Hire for attitude, you can teach the rest</a:t>
            </a:r>
          </a:p>
        </p:txBody>
      </p:sp>
      <p:sp>
        <p:nvSpPr>
          <p:cNvPr id="27" name="TextBox 26">
            <a:extLst>
              <a:ext uri="{FF2B5EF4-FFF2-40B4-BE49-F238E27FC236}">
                <a16:creationId xmlns:a16="http://schemas.microsoft.com/office/drawing/2014/main" id="{1B6066B2-3A31-85EC-2B5E-532853393B51}"/>
              </a:ext>
            </a:extLst>
          </p:cNvPr>
          <p:cNvSpPr txBox="1"/>
          <p:nvPr/>
        </p:nvSpPr>
        <p:spPr>
          <a:xfrm>
            <a:off x="1933350" y="2470053"/>
            <a:ext cx="5743360" cy="338554"/>
          </a:xfrm>
          <a:prstGeom prst="rect">
            <a:avLst/>
          </a:prstGeom>
          <a:noFill/>
        </p:spPr>
        <p:txBody>
          <a:bodyPr wrap="square" rtlCol="0">
            <a:spAutoFit/>
          </a:bodyPr>
          <a:lstStyle/>
          <a:p>
            <a:r>
              <a:rPr lang="en-US" sz="1600" b="1" dirty="0">
                <a:solidFill>
                  <a:schemeClr val="accent2"/>
                </a:solidFill>
                <a:latin typeface="Poppins Light" panose="00000400000000000000" pitchFamily="2" charset="0"/>
                <a:cs typeface="Poppins Light" panose="00000400000000000000" pitchFamily="2" charset="0"/>
              </a:rPr>
              <a:t>You can make a mistake, but don’t make it again</a:t>
            </a:r>
          </a:p>
        </p:txBody>
      </p:sp>
      <p:sp>
        <p:nvSpPr>
          <p:cNvPr id="28" name="TextBox 27">
            <a:extLst>
              <a:ext uri="{FF2B5EF4-FFF2-40B4-BE49-F238E27FC236}">
                <a16:creationId xmlns:a16="http://schemas.microsoft.com/office/drawing/2014/main" id="{165346FC-B6F5-6F74-98AF-A3D728D77D6A}"/>
              </a:ext>
            </a:extLst>
          </p:cNvPr>
          <p:cNvSpPr txBox="1"/>
          <p:nvPr/>
        </p:nvSpPr>
        <p:spPr>
          <a:xfrm>
            <a:off x="1933350" y="3033511"/>
            <a:ext cx="8763006" cy="338554"/>
          </a:xfrm>
          <a:prstGeom prst="rect">
            <a:avLst/>
          </a:prstGeom>
          <a:noFill/>
        </p:spPr>
        <p:txBody>
          <a:bodyPr wrap="square" rtlCol="0">
            <a:spAutoFit/>
          </a:bodyPr>
          <a:lstStyle/>
          <a:p>
            <a:r>
              <a:rPr lang="en-US" sz="1600" b="1" dirty="0">
                <a:solidFill>
                  <a:schemeClr val="accent2"/>
                </a:solidFill>
                <a:latin typeface="Poppins Light" panose="00000400000000000000" pitchFamily="2" charset="0"/>
                <a:cs typeface="Poppins Light" panose="00000400000000000000" pitchFamily="2" charset="0"/>
              </a:rPr>
              <a:t>We are both advisors and gate keepers</a:t>
            </a:r>
          </a:p>
        </p:txBody>
      </p:sp>
      <p:sp>
        <p:nvSpPr>
          <p:cNvPr id="29" name="TextBox 28">
            <a:extLst>
              <a:ext uri="{FF2B5EF4-FFF2-40B4-BE49-F238E27FC236}">
                <a16:creationId xmlns:a16="http://schemas.microsoft.com/office/drawing/2014/main" id="{B4549233-ACCB-49AA-C726-9EB45726F750}"/>
              </a:ext>
            </a:extLst>
          </p:cNvPr>
          <p:cNvSpPr txBox="1"/>
          <p:nvPr/>
        </p:nvSpPr>
        <p:spPr>
          <a:xfrm>
            <a:off x="1933350" y="3596969"/>
            <a:ext cx="8763006" cy="338554"/>
          </a:xfrm>
          <a:prstGeom prst="rect">
            <a:avLst/>
          </a:prstGeom>
          <a:noFill/>
        </p:spPr>
        <p:txBody>
          <a:bodyPr wrap="square" rtlCol="0">
            <a:spAutoFit/>
          </a:bodyPr>
          <a:lstStyle/>
          <a:p>
            <a:r>
              <a:rPr lang="en-US" sz="1600" b="1" dirty="0">
                <a:solidFill>
                  <a:schemeClr val="accent2"/>
                </a:solidFill>
                <a:latin typeface="Poppins Light" panose="00000400000000000000" pitchFamily="2" charset="0"/>
                <a:cs typeface="Poppins Light" panose="00000400000000000000" pitchFamily="2" charset="0"/>
              </a:rPr>
              <a:t>It doesn’t matter so much what you know if you cannot communicate it</a:t>
            </a:r>
          </a:p>
        </p:txBody>
      </p:sp>
      <p:sp>
        <p:nvSpPr>
          <p:cNvPr id="30" name="TextBox 29">
            <a:extLst>
              <a:ext uri="{FF2B5EF4-FFF2-40B4-BE49-F238E27FC236}">
                <a16:creationId xmlns:a16="http://schemas.microsoft.com/office/drawing/2014/main" id="{C50B67F3-DE49-E408-0619-3EA6DE3256D6}"/>
              </a:ext>
            </a:extLst>
          </p:cNvPr>
          <p:cNvSpPr txBox="1"/>
          <p:nvPr/>
        </p:nvSpPr>
        <p:spPr>
          <a:xfrm>
            <a:off x="210872" y="4462332"/>
            <a:ext cx="6379535" cy="320344"/>
          </a:xfrm>
          <a:prstGeom prst="rect">
            <a:avLst/>
          </a:prstGeom>
          <a:noFill/>
        </p:spPr>
        <p:txBody>
          <a:bodyPr wrap="square" rtlCol="0">
            <a:spAutoFit/>
          </a:bodyPr>
          <a:lstStyle/>
          <a:p>
            <a:pPr marL="91440" marR="0" lvl="0" indent="-91440" algn="l" defTabSz="914400" rtl="0" eaLnBrk="1" fontAlgn="auto" latinLnBrk="0" hangingPunct="1">
              <a:lnSpc>
                <a:spcPct val="110000"/>
              </a:lnSpc>
              <a:spcBef>
                <a:spcPts val="1200"/>
              </a:spcBef>
              <a:spcAft>
                <a:spcPts val="200"/>
              </a:spcAft>
              <a:buClr>
                <a:srgbClr val="FF6600"/>
              </a:buClr>
              <a:buSzPct val="100000"/>
              <a:buFont typeface="Calibri" panose="020F0502020204030204" pitchFamily="34" charset="0"/>
              <a:buChar char=" "/>
              <a:tabLst/>
              <a:defRPr/>
            </a:pPr>
            <a:r>
              <a:rPr lang="en-US" sz="1400" dirty="0">
                <a:latin typeface="Roboto Medium" panose="02000000000000000000" pitchFamily="2" charset="0"/>
                <a:ea typeface="Roboto Medium" panose="02000000000000000000" pitchFamily="2" charset="0"/>
                <a:cs typeface="Roboto Medium" panose="02000000000000000000" pitchFamily="2" charset="0"/>
              </a:rPr>
              <a:t>But something that is more relevant to today’s presentation</a:t>
            </a:r>
          </a:p>
        </p:txBody>
      </p:sp>
      <p:sp>
        <p:nvSpPr>
          <p:cNvPr id="39" name="Flowchart: Connector 38">
            <a:extLst>
              <a:ext uri="{FF2B5EF4-FFF2-40B4-BE49-F238E27FC236}">
                <a16:creationId xmlns:a16="http://schemas.microsoft.com/office/drawing/2014/main" id="{F7B7D5C5-0B05-9555-927C-102017CEDADD}"/>
              </a:ext>
            </a:extLst>
          </p:cNvPr>
          <p:cNvSpPr>
            <a:spLocks noChangeAspect="1"/>
          </p:cNvSpPr>
          <p:nvPr/>
        </p:nvSpPr>
        <p:spPr>
          <a:xfrm>
            <a:off x="1254033" y="4948974"/>
            <a:ext cx="432000" cy="43200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latin typeface="Poppins SemiBold" panose="00000700000000000000" pitchFamily="2" charset="0"/>
                <a:cs typeface="Poppins SemiBold" panose="00000700000000000000" pitchFamily="2" charset="0"/>
              </a:rPr>
              <a:t>5</a:t>
            </a:r>
          </a:p>
        </p:txBody>
      </p:sp>
      <p:sp>
        <p:nvSpPr>
          <p:cNvPr id="42" name="TextBox 41">
            <a:extLst>
              <a:ext uri="{FF2B5EF4-FFF2-40B4-BE49-F238E27FC236}">
                <a16:creationId xmlns:a16="http://schemas.microsoft.com/office/drawing/2014/main" id="{5D60C29B-281E-89CE-7E3D-3CF14B9A8C0D}"/>
              </a:ext>
            </a:extLst>
          </p:cNvPr>
          <p:cNvSpPr txBox="1"/>
          <p:nvPr/>
        </p:nvSpPr>
        <p:spPr>
          <a:xfrm>
            <a:off x="1918292" y="4993417"/>
            <a:ext cx="8454658" cy="338554"/>
          </a:xfrm>
          <a:prstGeom prst="rect">
            <a:avLst/>
          </a:prstGeom>
          <a:noFill/>
        </p:spPr>
        <p:txBody>
          <a:bodyPr wrap="square" rtlCol="0">
            <a:spAutoFit/>
          </a:bodyPr>
          <a:lstStyle/>
          <a:p>
            <a:r>
              <a:rPr lang="en-US" sz="1600" b="1" dirty="0">
                <a:solidFill>
                  <a:schemeClr val="accent2"/>
                </a:solidFill>
                <a:latin typeface="Poppins Light" panose="00000400000000000000" pitchFamily="2" charset="0"/>
                <a:cs typeface="Poppins Light" panose="00000400000000000000" pitchFamily="2" charset="0"/>
              </a:rPr>
              <a:t>We have done that before.</a:t>
            </a:r>
          </a:p>
        </p:txBody>
      </p:sp>
    </p:spTree>
    <p:extLst>
      <p:ext uri="{BB962C8B-B14F-4D97-AF65-F5344CB8AC3E}">
        <p14:creationId xmlns:p14="http://schemas.microsoft.com/office/powerpoint/2010/main" val="4585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animBg="1"/>
      <p:bldP spid="23" grpId="0" animBg="1"/>
      <p:bldP spid="24" grpId="0" animBg="1"/>
      <p:bldP spid="25" grpId="0" animBg="1"/>
      <p:bldP spid="26" grpId="0"/>
      <p:bldP spid="27" grpId="0"/>
      <p:bldP spid="28" grpId="0"/>
      <p:bldP spid="29" grpId="0"/>
      <p:bldP spid="30" grpId="0"/>
      <p:bldP spid="39" grpId="0" animBg="1"/>
      <p:bldP spid="4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E64D0-9CA7-22AC-1B0F-677F583BD015}"/>
              </a:ext>
            </a:extLst>
          </p:cNvPr>
          <p:cNvSpPr>
            <a:spLocks noGrp="1"/>
          </p:cNvSpPr>
          <p:nvPr>
            <p:ph type="title"/>
          </p:nvPr>
        </p:nvSpPr>
        <p:spPr/>
        <p:txBody>
          <a:bodyPr/>
          <a:lstStyle/>
          <a:p>
            <a:r>
              <a:rPr lang="en-CA" dirty="0"/>
              <a:t>Pembina Reframed</a:t>
            </a:r>
          </a:p>
        </p:txBody>
      </p:sp>
      <p:sp>
        <p:nvSpPr>
          <p:cNvPr id="4" name="Footer Placeholder 3">
            <a:extLst>
              <a:ext uri="{FF2B5EF4-FFF2-40B4-BE49-F238E27FC236}">
                <a16:creationId xmlns:a16="http://schemas.microsoft.com/office/drawing/2014/main" id="{7C2D550E-3E07-4F84-09E1-4C38F487D25F}"/>
              </a:ext>
            </a:extLst>
          </p:cNvPr>
          <p:cNvSpPr>
            <a:spLocks noGrp="1"/>
          </p:cNvSpPr>
          <p:nvPr>
            <p:ph type="ftr" sz="quarter" idx="11"/>
          </p:nvPr>
        </p:nvSpPr>
        <p:spPr/>
        <p:txBody>
          <a:bodyPr/>
          <a:lstStyle/>
          <a:p>
            <a:r>
              <a:rPr lang="en-US" dirty="0"/>
              <a:t>Source: Pembina institute</a:t>
            </a:r>
          </a:p>
        </p:txBody>
      </p:sp>
      <p:pic>
        <p:nvPicPr>
          <p:cNvPr id="6" name="Picture 5">
            <a:extLst>
              <a:ext uri="{FF2B5EF4-FFF2-40B4-BE49-F238E27FC236}">
                <a16:creationId xmlns:a16="http://schemas.microsoft.com/office/drawing/2014/main" id="{19F21068-E5D2-FDD7-4B71-C996FC69282A}"/>
              </a:ext>
            </a:extLst>
          </p:cNvPr>
          <p:cNvPicPr>
            <a:picLocks noChangeAspect="1"/>
          </p:cNvPicPr>
          <p:nvPr/>
        </p:nvPicPr>
        <p:blipFill>
          <a:blip r:embed="rId3"/>
          <a:stretch>
            <a:fillRect/>
          </a:stretch>
        </p:blipFill>
        <p:spPr>
          <a:xfrm>
            <a:off x="5896179" y="649274"/>
            <a:ext cx="5750876" cy="2309589"/>
          </a:xfrm>
          <a:prstGeom prst="rect">
            <a:avLst/>
          </a:prstGeom>
        </p:spPr>
      </p:pic>
      <p:pic>
        <p:nvPicPr>
          <p:cNvPr id="8" name="Picture 7">
            <a:extLst>
              <a:ext uri="{FF2B5EF4-FFF2-40B4-BE49-F238E27FC236}">
                <a16:creationId xmlns:a16="http://schemas.microsoft.com/office/drawing/2014/main" id="{7EC888ED-9FB1-637B-75D1-6A7210C8CDB3}"/>
              </a:ext>
            </a:extLst>
          </p:cNvPr>
          <p:cNvPicPr>
            <a:picLocks noChangeAspect="1"/>
          </p:cNvPicPr>
          <p:nvPr/>
        </p:nvPicPr>
        <p:blipFill>
          <a:blip r:embed="rId4"/>
          <a:stretch>
            <a:fillRect/>
          </a:stretch>
        </p:blipFill>
        <p:spPr>
          <a:xfrm>
            <a:off x="5822287" y="2542841"/>
            <a:ext cx="5584622" cy="2193339"/>
          </a:xfrm>
          <a:prstGeom prst="rect">
            <a:avLst/>
          </a:prstGeom>
        </p:spPr>
      </p:pic>
      <p:pic>
        <p:nvPicPr>
          <p:cNvPr id="10" name="Picture 9">
            <a:extLst>
              <a:ext uri="{FF2B5EF4-FFF2-40B4-BE49-F238E27FC236}">
                <a16:creationId xmlns:a16="http://schemas.microsoft.com/office/drawing/2014/main" id="{EC383CB5-8815-363B-7356-03921962BC66}"/>
              </a:ext>
            </a:extLst>
          </p:cNvPr>
          <p:cNvPicPr>
            <a:picLocks noChangeAspect="1"/>
          </p:cNvPicPr>
          <p:nvPr/>
        </p:nvPicPr>
        <p:blipFill>
          <a:blip r:embed="rId5"/>
          <a:stretch>
            <a:fillRect/>
          </a:stretch>
        </p:blipFill>
        <p:spPr>
          <a:xfrm>
            <a:off x="5822287" y="4409052"/>
            <a:ext cx="5596608" cy="1879196"/>
          </a:xfrm>
          <a:prstGeom prst="rect">
            <a:avLst/>
          </a:prstGeom>
        </p:spPr>
      </p:pic>
      <p:grpSp>
        <p:nvGrpSpPr>
          <p:cNvPr id="22" name="Group 21">
            <a:extLst>
              <a:ext uri="{FF2B5EF4-FFF2-40B4-BE49-F238E27FC236}">
                <a16:creationId xmlns:a16="http://schemas.microsoft.com/office/drawing/2014/main" id="{FB43C512-84A6-BD16-33B8-4AEDEC072DEB}"/>
              </a:ext>
            </a:extLst>
          </p:cNvPr>
          <p:cNvGrpSpPr/>
          <p:nvPr/>
        </p:nvGrpSpPr>
        <p:grpSpPr>
          <a:xfrm>
            <a:off x="658209" y="2145093"/>
            <a:ext cx="5237970" cy="2567814"/>
            <a:chOff x="636025" y="2565037"/>
            <a:chExt cx="5237970" cy="2567814"/>
          </a:xfrm>
        </p:grpSpPr>
        <p:sp>
          <p:nvSpPr>
            <p:cNvPr id="12" name="TextBox 11">
              <a:extLst>
                <a:ext uri="{FF2B5EF4-FFF2-40B4-BE49-F238E27FC236}">
                  <a16:creationId xmlns:a16="http://schemas.microsoft.com/office/drawing/2014/main" id="{55B4A63B-1612-4A72-65C3-581393A4BEC5}"/>
                </a:ext>
              </a:extLst>
            </p:cNvPr>
            <p:cNvSpPr txBox="1"/>
            <p:nvPr/>
          </p:nvSpPr>
          <p:spPr>
            <a:xfrm>
              <a:off x="636025" y="2565037"/>
              <a:ext cx="523797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Poppins Light" panose="00000400000000000000" pitchFamily="2" charset="0"/>
                  <a:cs typeface="Poppins Light" panose="00000400000000000000" pitchFamily="2" charset="0"/>
                </a:rPr>
                <a:t>Cost effectiveness</a:t>
              </a:r>
            </a:p>
          </p:txBody>
        </p:sp>
        <p:sp>
          <p:nvSpPr>
            <p:cNvPr id="13" name="TextBox 12">
              <a:extLst>
                <a:ext uri="{FF2B5EF4-FFF2-40B4-BE49-F238E27FC236}">
                  <a16:creationId xmlns:a16="http://schemas.microsoft.com/office/drawing/2014/main" id="{FBF33E20-E3A6-F360-E8B3-D93FF3ECDC74}"/>
                </a:ext>
              </a:extLst>
            </p:cNvPr>
            <p:cNvSpPr txBox="1"/>
            <p:nvPr/>
          </p:nvSpPr>
          <p:spPr>
            <a:xfrm>
              <a:off x="636025" y="3143976"/>
              <a:ext cx="5096204"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Poppins Light" panose="00000400000000000000" pitchFamily="2" charset="0"/>
                  <a:cs typeface="Poppins Light" panose="00000400000000000000" pitchFamily="2" charset="0"/>
                </a:rPr>
                <a:t>Resiliency &amp; adaptability</a:t>
              </a:r>
            </a:p>
          </p:txBody>
        </p:sp>
        <p:sp>
          <p:nvSpPr>
            <p:cNvPr id="14" name="TextBox 13">
              <a:extLst>
                <a:ext uri="{FF2B5EF4-FFF2-40B4-BE49-F238E27FC236}">
                  <a16:creationId xmlns:a16="http://schemas.microsoft.com/office/drawing/2014/main" id="{2B60DD9F-6883-7EAC-9CDD-4D508EDCA459}"/>
                </a:ext>
              </a:extLst>
            </p:cNvPr>
            <p:cNvSpPr txBox="1"/>
            <p:nvPr/>
          </p:nvSpPr>
          <p:spPr>
            <a:xfrm>
              <a:off x="636025" y="3722915"/>
              <a:ext cx="5096205"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Poppins Light" panose="00000400000000000000" pitchFamily="2" charset="0"/>
                  <a:cs typeface="Poppins Light" panose="00000400000000000000" pitchFamily="2" charset="0"/>
                </a:rPr>
                <a:t>Health &amp; Wellness</a:t>
              </a:r>
            </a:p>
          </p:txBody>
        </p:sp>
        <p:sp>
          <p:nvSpPr>
            <p:cNvPr id="16" name="TextBox 15">
              <a:extLst>
                <a:ext uri="{FF2B5EF4-FFF2-40B4-BE49-F238E27FC236}">
                  <a16:creationId xmlns:a16="http://schemas.microsoft.com/office/drawing/2014/main" id="{056EF079-C9EC-264E-2528-8D4C9D8E0FB4}"/>
                </a:ext>
              </a:extLst>
            </p:cNvPr>
            <p:cNvSpPr txBox="1"/>
            <p:nvPr/>
          </p:nvSpPr>
          <p:spPr>
            <a:xfrm>
              <a:off x="636025" y="4301854"/>
              <a:ext cx="523797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Poppins Light" panose="00000400000000000000" pitchFamily="2" charset="0"/>
                  <a:cs typeface="Poppins Light" panose="00000400000000000000" pitchFamily="2" charset="0"/>
                </a:rPr>
                <a:t>Energy efficiency &amp; carbon emissions</a:t>
              </a:r>
            </a:p>
          </p:txBody>
        </p:sp>
      </p:grpSp>
    </p:spTree>
    <p:extLst>
      <p:ext uri="{BB962C8B-B14F-4D97-AF65-F5344CB8AC3E}">
        <p14:creationId xmlns:p14="http://schemas.microsoft.com/office/powerpoint/2010/main" val="2487371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6464-412A-C1E6-58A2-19BFA84F5ADD}"/>
              </a:ext>
            </a:extLst>
          </p:cNvPr>
          <p:cNvSpPr>
            <a:spLocks noGrp="1"/>
          </p:cNvSpPr>
          <p:nvPr>
            <p:ph type="title"/>
          </p:nvPr>
        </p:nvSpPr>
        <p:spPr/>
        <p:txBody>
          <a:bodyPr/>
          <a:lstStyle/>
          <a:p>
            <a:r>
              <a:rPr lang="en-CA" dirty="0"/>
              <a:t>Le Chateau – DEEP retrofit</a:t>
            </a:r>
          </a:p>
        </p:txBody>
      </p:sp>
      <p:pic>
        <p:nvPicPr>
          <p:cNvPr id="5" name="Picture Placeholder 2" descr="A picture containing building, outdoor, sky, stone&#10;&#10;Description automatically generated">
            <a:extLst>
              <a:ext uri="{FF2B5EF4-FFF2-40B4-BE49-F238E27FC236}">
                <a16:creationId xmlns:a16="http://schemas.microsoft.com/office/drawing/2014/main" id="{985B5ADF-D348-8CAB-EABB-3483E2887A49}"/>
              </a:ext>
            </a:extLst>
          </p:cNvPr>
          <p:cNvPicPr>
            <a:picLocks noChangeAspect="1"/>
          </p:cNvPicPr>
          <p:nvPr/>
        </p:nvPicPr>
        <p:blipFill rotWithShape="1">
          <a:blip r:embed="rId3"/>
          <a:srcRect t="37" r="1" b="1"/>
          <a:stretch/>
        </p:blipFill>
        <p:spPr>
          <a:xfrm>
            <a:off x="687916" y="1543569"/>
            <a:ext cx="5864173" cy="4396509"/>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6" name="Picture 5">
            <a:extLst>
              <a:ext uri="{FF2B5EF4-FFF2-40B4-BE49-F238E27FC236}">
                <a16:creationId xmlns:a16="http://schemas.microsoft.com/office/drawing/2014/main" id="{8962DE4A-52DE-29CB-3E69-2B2C1AB15818}"/>
              </a:ext>
            </a:extLst>
          </p:cNvPr>
          <p:cNvPicPr>
            <a:picLocks noChangeAspect="1"/>
          </p:cNvPicPr>
          <p:nvPr/>
        </p:nvPicPr>
        <p:blipFill rotWithShape="1">
          <a:blip r:embed="rId4"/>
          <a:srcRect t="4401" r="3" b="2236"/>
          <a:stretch/>
        </p:blipFill>
        <p:spPr>
          <a:xfrm>
            <a:off x="5035105" y="1393938"/>
            <a:ext cx="6468979" cy="3593697"/>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7" name="TextBox 6">
            <a:extLst>
              <a:ext uri="{FF2B5EF4-FFF2-40B4-BE49-F238E27FC236}">
                <a16:creationId xmlns:a16="http://schemas.microsoft.com/office/drawing/2014/main" id="{465175A8-5327-140E-EA58-E3500B5F18FA}"/>
              </a:ext>
            </a:extLst>
          </p:cNvPr>
          <p:cNvSpPr txBox="1"/>
          <p:nvPr/>
        </p:nvSpPr>
        <p:spPr>
          <a:xfrm>
            <a:off x="7222836" y="5098473"/>
            <a:ext cx="3870037" cy="369332"/>
          </a:xfrm>
          <a:prstGeom prst="rect">
            <a:avLst/>
          </a:prstGeom>
          <a:noFill/>
        </p:spPr>
        <p:txBody>
          <a:bodyPr wrap="square" rtlCol="0">
            <a:spAutoFit/>
          </a:bodyPr>
          <a:lstStyle/>
          <a:p>
            <a:r>
              <a:rPr lang="en-CA" dirty="0"/>
              <a:t>Rendering of intended retrofit</a:t>
            </a:r>
          </a:p>
        </p:txBody>
      </p:sp>
    </p:spTree>
    <p:extLst>
      <p:ext uri="{BB962C8B-B14F-4D97-AF65-F5344CB8AC3E}">
        <p14:creationId xmlns:p14="http://schemas.microsoft.com/office/powerpoint/2010/main" val="4259420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3EB07-D279-C6E8-F5C2-9C0573BD63D1}"/>
              </a:ext>
            </a:extLst>
          </p:cNvPr>
          <p:cNvSpPr>
            <a:spLocks noGrp="1"/>
          </p:cNvSpPr>
          <p:nvPr>
            <p:ph type="title"/>
          </p:nvPr>
        </p:nvSpPr>
        <p:spPr>
          <a:xfrm>
            <a:off x="210872" y="307775"/>
            <a:ext cx="9315900" cy="682998"/>
          </a:xfrm>
        </p:spPr>
        <p:txBody>
          <a:bodyPr>
            <a:normAutofit/>
          </a:bodyPr>
          <a:lstStyle/>
          <a:p>
            <a:r>
              <a:rPr lang="en-CA" dirty="0"/>
              <a:t>Balancing act</a:t>
            </a:r>
          </a:p>
        </p:txBody>
      </p:sp>
      <p:sp>
        <p:nvSpPr>
          <p:cNvPr id="4" name="Footer Placeholder 3">
            <a:extLst>
              <a:ext uri="{FF2B5EF4-FFF2-40B4-BE49-F238E27FC236}">
                <a16:creationId xmlns:a16="http://schemas.microsoft.com/office/drawing/2014/main" id="{F93D7283-7B67-1A64-458E-9EB846DEA53C}"/>
              </a:ext>
            </a:extLst>
          </p:cNvPr>
          <p:cNvSpPr>
            <a:spLocks noGrp="1"/>
          </p:cNvSpPr>
          <p:nvPr>
            <p:ph type="ftr" sz="quarter" idx="11"/>
          </p:nvPr>
        </p:nvSpPr>
        <p:spPr/>
        <p:txBody>
          <a:bodyPr/>
          <a:lstStyle/>
          <a:p>
            <a:r>
              <a:rPr lang="en-US"/>
              <a:t>Click to edit Master text styles</a:t>
            </a:r>
          </a:p>
        </p:txBody>
      </p:sp>
      <p:sp>
        <p:nvSpPr>
          <p:cNvPr id="5" name="TextBox 4">
            <a:extLst>
              <a:ext uri="{FF2B5EF4-FFF2-40B4-BE49-F238E27FC236}">
                <a16:creationId xmlns:a16="http://schemas.microsoft.com/office/drawing/2014/main" id="{574CD866-CF1B-59B6-5E39-4EFD7FB279D9}"/>
              </a:ext>
            </a:extLst>
          </p:cNvPr>
          <p:cNvSpPr txBox="1"/>
          <p:nvPr/>
        </p:nvSpPr>
        <p:spPr>
          <a:xfrm rot="16200000">
            <a:off x="-1566931" y="3526687"/>
            <a:ext cx="4943019" cy="400110"/>
          </a:xfrm>
          <a:prstGeom prst="rect">
            <a:avLst/>
          </a:prstGeom>
          <a:noFill/>
        </p:spPr>
        <p:txBody>
          <a:bodyPr wrap="square" lIns="121920" tIns="60960" rIns="121920" bIns="60960" rtlCol="0" anchor="t">
            <a:spAutoFit/>
          </a:bodyPr>
          <a:lstStyle/>
          <a:p>
            <a:pPr defTabSz="609585"/>
            <a:r>
              <a:rPr lang="en-US" dirty="0">
                <a:solidFill>
                  <a:prstClr val="black"/>
                </a:solidFill>
                <a:latin typeface="Poppins" panose="00000500000000000000" pitchFamily="2" charset="0"/>
                <a:ea typeface="ＭＳ Ｐゴシック"/>
                <a:cs typeface="Poppins" panose="00000500000000000000" pitchFamily="2" charset="0"/>
              </a:rPr>
              <a:t>Conventional building envelope renewal</a:t>
            </a:r>
          </a:p>
        </p:txBody>
      </p:sp>
      <p:pic>
        <p:nvPicPr>
          <p:cNvPr id="6" name="Picture 5" descr="A picture containing green&#10;&#10;Description automatically generated">
            <a:extLst>
              <a:ext uri="{FF2B5EF4-FFF2-40B4-BE49-F238E27FC236}">
                <a16:creationId xmlns:a16="http://schemas.microsoft.com/office/drawing/2014/main" id="{E5B46B1A-F0DF-780F-6F36-0273298570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612" y="1509505"/>
            <a:ext cx="3230856" cy="2468166"/>
          </a:xfrm>
          <a:prstGeom prst="rect">
            <a:avLst/>
          </a:prstGeom>
        </p:spPr>
      </p:pic>
      <p:pic>
        <p:nvPicPr>
          <p:cNvPr id="7" name="Picture 3" descr="Chart, bar chart&#10;&#10;Description automatically generated">
            <a:extLst>
              <a:ext uri="{FF2B5EF4-FFF2-40B4-BE49-F238E27FC236}">
                <a16:creationId xmlns:a16="http://schemas.microsoft.com/office/drawing/2014/main" id="{BA6D8260-5DC8-A57B-32B9-A90553B441E0}"/>
              </a:ext>
            </a:extLst>
          </p:cNvPr>
          <p:cNvPicPr>
            <a:picLocks noChangeAspect="1"/>
          </p:cNvPicPr>
          <p:nvPr/>
        </p:nvPicPr>
        <p:blipFill>
          <a:blip r:embed="rId4"/>
          <a:stretch>
            <a:fillRect/>
          </a:stretch>
        </p:blipFill>
        <p:spPr>
          <a:xfrm>
            <a:off x="1394683" y="4083127"/>
            <a:ext cx="3383440" cy="2205502"/>
          </a:xfrm>
          <a:prstGeom prst="rect">
            <a:avLst/>
          </a:prstGeom>
        </p:spPr>
      </p:pic>
      <p:pic>
        <p:nvPicPr>
          <p:cNvPr id="8" name="Picture 7">
            <a:extLst>
              <a:ext uri="{FF2B5EF4-FFF2-40B4-BE49-F238E27FC236}">
                <a16:creationId xmlns:a16="http://schemas.microsoft.com/office/drawing/2014/main" id="{6175F290-22F9-9930-4218-6DC6B58AA3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9134" y="3981191"/>
            <a:ext cx="3230856" cy="2217061"/>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7699D5DE-25D9-ADAE-59E4-E0584AB569BE}"/>
              </a:ext>
            </a:extLst>
          </p:cNvPr>
          <p:cNvPicPr>
            <a:picLocks noChangeAspect="1"/>
          </p:cNvPicPr>
          <p:nvPr/>
        </p:nvPicPr>
        <p:blipFill>
          <a:blip r:embed="rId6"/>
          <a:srcRect l="8639"/>
          <a:stretch>
            <a:fillRect/>
          </a:stretch>
        </p:blipFill>
        <p:spPr>
          <a:xfrm>
            <a:off x="5775410" y="1123003"/>
            <a:ext cx="6142856" cy="2818711"/>
          </a:xfrm>
          <a:prstGeom prst="rect">
            <a:avLst/>
          </a:prstGeom>
        </p:spPr>
      </p:pic>
      <p:sp>
        <p:nvSpPr>
          <p:cNvPr id="12" name="TextBox 11">
            <a:extLst>
              <a:ext uri="{FF2B5EF4-FFF2-40B4-BE49-F238E27FC236}">
                <a16:creationId xmlns:a16="http://schemas.microsoft.com/office/drawing/2014/main" id="{8D810657-7898-42AD-758A-D279347B38C4}"/>
              </a:ext>
            </a:extLst>
          </p:cNvPr>
          <p:cNvSpPr txBox="1"/>
          <p:nvPr/>
        </p:nvSpPr>
        <p:spPr>
          <a:xfrm rot="16200000">
            <a:off x="2966550" y="3526687"/>
            <a:ext cx="4943019" cy="400110"/>
          </a:xfrm>
          <a:prstGeom prst="rect">
            <a:avLst/>
          </a:prstGeom>
          <a:noFill/>
        </p:spPr>
        <p:txBody>
          <a:bodyPr wrap="square" lIns="121920" tIns="60960" rIns="121920" bIns="60960" rtlCol="0" anchor="t">
            <a:spAutoFit/>
          </a:bodyPr>
          <a:lstStyle/>
          <a:p>
            <a:pPr defTabSz="609585"/>
            <a:r>
              <a:rPr lang="en-US" dirty="0">
                <a:solidFill>
                  <a:prstClr val="black"/>
                </a:solidFill>
                <a:latin typeface="Poppins" panose="00000500000000000000" pitchFamily="2" charset="0"/>
                <a:ea typeface="ＭＳ Ｐゴシック"/>
                <a:cs typeface="Poppins" panose="00000500000000000000" pitchFamily="2" charset="0"/>
              </a:rPr>
              <a:t>Best solution for market transformation</a:t>
            </a:r>
          </a:p>
        </p:txBody>
      </p:sp>
    </p:spTree>
    <p:extLst>
      <p:ext uri="{BB962C8B-B14F-4D97-AF65-F5344CB8AC3E}">
        <p14:creationId xmlns:p14="http://schemas.microsoft.com/office/powerpoint/2010/main" val="153176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AFFCA-C57D-0FD3-4D82-97473533914D}"/>
              </a:ext>
            </a:extLst>
          </p:cNvPr>
          <p:cNvSpPr>
            <a:spLocks noGrp="1"/>
          </p:cNvSpPr>
          <p:nvPr>
            <p:ph type="title"/>
          </p:nvPr>
        </p:nvSpPr>
        <p:spPr/>
        <p:txBody>
          <a:bodyPr/>
          <a:lstStyle/>
          <a:p>
            <a:r>
              <a:rPr lang="en-CA" dirty="0"/>
              <a:t>The drainage cavity</a:t>
            </a:r>
          </a:p>
        </p:txBody>
      </p:sp>
      <p:sp>
        <p:nvSpPr>
          <p:cNvPr id="3" name="Text Placeholder 2">
            <a:extLst>
              <a:ext uri="{FF2B5EF4-FFF2-40B4-BE49-F238E27FC236}">
                <a16:creationId xmlns:a16="http://schemas.microsoft.com/office/drawing/2014/main" id="{F640F4B7-5A60-2377-6D96-FA493616F6C5}"/>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19626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60C403-CF0D-DADD-80CC-C1374539CADC}"/>
              </a:ext>
            </a:extLst>
          </p:cNvPr>
          <p:cNvSpPr>
            <a:spLocks noGrp="1"/>
          </p:cNvSpPr>
          <p:nvPr>
            <p:ph type="title"/>
          </p:nvPr>
        </p:nvSpPr>
        <p:spPr/>
        <p:txBody>
          <a:bodyPr/>
          <a:lstStyle/>
          <a:p>
            <a:r>
              <a:rPr lang="en-CA" dirty="0"/>
              <a:t>Early publications</a:t>
            </a:r>
          </a:p>
        </p:txBody>
      </p:sp>
      <p:pic>
        <p:nvPicPr>
          <p:cNvPr id="12" name="Picture 11">
            <a:extLst>
              <a:ext uri="{FF2B5EF4-FFF2-40B4-BE49-F238E27FC236}">
                <a16:creationId xmlns:a16="http://schemas.microsoft.com/office/drawing/2014/main" id="{5C871915-0261-B739-E7FC-A95B183AAA6C}"/>
              </a:ext>
            </a:extLst>
          </p:cNvPr>
          <p:cNvPicPr>
            <a:picLocks noChangeAspect="1"/>
          </p:cNvPicPr>
          <p:nvPr/>
        </p:nvPicPr>
        <p:blipFill>
          <a:blip r:embed="rId3"/>
          <a:stretch>
            <a:fillRect/>
          </a:stretch>
        </p:blipFill>
        <p:spPr>
          <a:xfrm>
            <a:off x="1568267" y="1442528"/>
            <a:ext cx="8506808" cy="4798429"/>
          </a:xfrm>
          <a:prstGeom prst="rect">
            <a:avLst/>
          </a:prstGeom>
        </p:spPr>
      </p:pic>
      <p:cxnSp>
        <p:nvCxnSpPr>
          <p:cNvPr id="3" name="Straight Connector 2">
            <a:extLst>
              <a:ext uri="{FF2B5EF4-FFF2-40B4-BE49-F238E27FC236}">
                <a16:creationId xmlns:a16="http://schemas.microsoft.com/office/drawing/2014/main" id="{8E50EB3D-04C3-EB26-7D68-68F5A4B9AA91}"/>
              </a:ext>
            </a:extLst>
          </p:cNvPr>
          <p:cNvCxnSpPr>
            <a:cxnSpLocks/>
          </p:cNvCxnSpPr>
          <p:nvPr/>
        </p:nvCxnSpPr>
        <p:spPr>
          <a:xfrm>
            <a:off x="5528235" y="5301129"/>
            <a:ext cx="208578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04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4C945-6FF7-AA3B-7BBC-662E66AC7E0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EFB0494-6892-F051-0801-079769474AE1}"/>
              </a:ext>
            </a:extLst>
          </p:cNvPr>
          <p:cNvSpPr>
            <a:spLocks noGrp="1"/>
          </p:cNvSpPr>
          <p:nvPr>
            <p:ph type="ftr" sz="quarter" idx="11"/>
          </p:nvPr>
        </p:nvSpPr>
        <p:spPr/>
        <p:txBody>
          <a:bodyPr/>
          <a:lstStyle/>
          <a:p>
            <a:r>
              <a:rPr lang="en-US" dirty="0"/>
              <a:t>CBD-40  </a:t>
            </a:r>
            <a:r>
              <a:rPr lang="en-US" dirty="0">
                <a:hlinkClick r:id="rId3"/>
              </a:rPr>
              <a:t>https://nrc-publications.canada.ca/eng/view/ft/?id=85c77a08-0a5b-4920-8dd5-e8c1ebdf878a</a:t>
            </a:r>
            <a:r>
              <a:rPr lang="en-US" dirty="0"/>
              <a:t> </a:t>
            </a:r>
          </a:p>
        </p:txBody>
      </p:sp>
      <p:sp>
        <p:nvSpPr>
          <p:cNvPr id="5" name="Title 4">
            <a:extLst>
              <a:ext uri="{FF2B5EF4-FFF2-40B4-BE49-F238E27FC236}">
                <a16:creationId xmlns:a16="http://schemas.microsoft.com/office/drawing/2014/main" id="{09D2D782-361C-3A95-4030-F963719D80CB}"/>
              </a:ext>
            </a:extLst>
          </p:cNvPr>
          <p:cNvSpPr>
            <a:spLocks noGrp="1"/>
          </p:cNvSpPr>
          <p:nvPr>
            <p:ph type="title"/>
          </p:nvPr>
        </p:nvSpPr>
        <p:spPr/>
        <p:txBody>
          <a:bodyPr/>
          <a:lstStyle/>
          <a:p>
            <a:r>
              <a:rPr lang="en-CA" dirty="0"/>
              <a:t>The drainage cavity</a:t>
            </a:r>
          </a:p>
        </p:txBody>
      </p:sp>
      <p:sp>
        <p:nvSpPr>
          <p:cNvPr id="6" name="TextBox 5">
            <a:extLst>
              <a:ext uri="{FF2B5EF4-FFF2-40B4-BE49-F238E27FC236}">
                <a16:creationId xmlns:a16="http://schemas.microsoft.com/office/drawing/2014/main" id="{2D037AEA-8C5D-4D6B-152A-CBB6F49BBB48}"/>
              </a:ext>
            </a:extLst>
          </p:cNvPr>
          <p:cNvSpPr txBox="1"/>
          <p:nvPr/>
        </p:nvSpPr>
        <p:spPr>
          <a:xfrm>
            <a:off x="1732255" y="1926249"/>
            <a:ext cx="8327065" cy="1200329"/>
          </a:xfrm>
          <a:prstGeom prst="rect">
            <a:avLst/>
          </a:prstGeom>
          <a:noFill/>
        </p:spPr>
        <p:txBody>
          <a:bodyPr wrap="square">
            <a:spAutoFit/>
          </a:bodyPr>
          <a:lstStyle/>
          <a:p>
            <a:pPr algn="ctr"/>
            <a:r>
              <a:rPr lang="en-CA" sz="2400" b="1" dirty="0">
                <a:solidFill>
                  <a:schemeClr val="tx1">
                    <a:lumMod val="75000"/>
                    <a:lumOff val="25000"/>
                  </a:schemeClr>
                </a:solidFill>
              </a:rPr>
              <a:t>“As with capillary suction and gravity, water entry resulting from an air pressure difference can be controlled by the introduction of an air space in the joint or wall.”</a:t>
            </a:r>
          </a:p>
        </p:txBody>
      </p:sp>
      <p:sp>
        <p:nvSpPr>
          <p:cNvPr id="3" name="TextBox 2">
            <a:extLst>
              <a:ext uri="{FF2B5EF4-FFF2-40B4-BE49-F238E27FC236}">
                <a16:creationId xmlns:a16="http://schemas.microsoft.com/office/drawing/2014/main" id="{39205742-6CB7-CAF0-C041-50DDA5C6E96B}"/>
              </a:ext>
            </a:extLst>
          </p:cNvPr>
          <p:cNvSpPr txBox="1"/>
          <p:nvPr/>
        </p:nvSpPr>
        <p:spPr>
          <a:xfrm>
            <a:off x="2354729" y="3691790"/>
            <a:ext cx="7082118" cy="1477328"/>
          </a:xfrm>
          <a:prstGeom prst="rect">
            <a:avLst/>
          </a:prstGeom>
          <a:noFill/>
        </p:spPr>
        <p:txBody>
          <a:bodyPr wrap="square">
            <a:spAutoFit/>
          </a:bodyPr>
          <a:lstStyle/>
          <a:p>
            <a:r>
              <a:rPr lang="en-US" i="1" dirty="0"/>
              <a:t>[JS: Summary. While much of the article remains correct and relevant, the most jarring omission in the document is any mentioned of what today is as the fundamental concept of drained rain penetration control strategies: that is a “second-line of defense” or </a:t>
            </a:r>
            <a:r>
              <a:rPr lang="en-US" b="1" i="1" u="sng" dirty="0"/>
              <a:t>drainage plane </a:t>
            </a:r>
            <a:r>
              <a:rPr lang="en-US" i="1" dirty="0"/>
              <a:t>/ water resistant barrier integrated with flashing and weep holes…</a:t>
            </a:r>
            <a:endParaRPr lang="en-CA" i="1" dirty="0"/>
          </a:p>
        </p:txBody>
      </p:sp>
    </p:spTree>
    <p:extLst>
      <p:ext uri="{BB962C8B-B14F-4D97-AF65-F5344CB8AC3E}">
        <p14:creationId xmlns:p14="http://schemas.microsoft.com/office/powerpoint/2010/main" val="4269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B6252-3C1A-C883-EFE6-22063566B5CA}"/>
            </a:ext>
          </a:extLst>
        </p:cNvPr>
        <p:cNvGrpSpPr/>
        <p:nvPr/>
      </p:nvGrpSpPr>
      <p:grpSpPr>
        <a:xfrm>
          <a:off x="0" y="0"/>
          <a:ext cx="0" cy="0"/>
          <a:chOff x="0" y="0"/>
          <a:chExt cx="0" cy="0"/>
        </a:xfrm>
      </p:grpSpPr>
      <p:cxnSp>
        <p:nvCxnSpPr>
          <p:cNvPr id="2154" name="Straight Connector 2153">
            <a:extLst>
              <a:ext uri="{FF2B5EF4-FFF2-40B4-BE49-F238E27FC236}">
                <a16:creationId xmlns:a16="http://schemas.microsoft.com/office/drawing/2014/main" id="{359396FA-2506-A6A7-228E-76CA7A7CD695}"/>
              </a:ext>
            </a:extLst>
          </p:cNvPr>
          <p:cNvCxnSpPr>
            <a:cxnSpLocks/>
          </p:cNvCxnSpPr>
          <p:nvPr/>
        </p:nvCxnSpPr>
        <p:spPr>
          <a:xfrm>
            <a:off x="2942979" y="4203844"/>
            <a:ext cx="0" cy="1704672"/>
          </a:xfrm>
          <a:prstGeom prst="line">
            <a:avLst/>
          </a:prstGeom>
          <a:ln w="19050">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2155" name="Straight Connector 2154">
            <a:extLst>
              <a:ext uri="{FF2B5EF4-FFF2-40B4-BE49-F238E27FC236}">
                <a16:creationId xmlns:a16="http://schemas.microsoft.com/office/drawing/2014/main" id="{E39D9361-6077-402B-D3EC-B05040A24ED8}"/>
              </a:ext>
            </a:extLst>
          </p:cNvPr>
          <p:cNvCxnSpPr>
            <a:cxnSpLocks/>
          </p:cNvCxnSpPr>
          <p:nvPr/>
        </p:nvCxnSpPr>
        <p:spPr>
          <a:xfrm>
            <a:off x="4191780" y="4211675"/>
            <a:ext cx="0" cy="1704672"/>
          </a:xfrm>
          <a:prstGeom prst="line">
            <a:avLst/>
          </a:prstGeom>
          <a:ln w="19050">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2156" name="Straight Connector 2155">
            <a:extLst>
              <a:ext uri="{FF2B5EF4-FFF2-40B4-BE49-F238E27FC236}">
                <a16:creationId xmlns:a16="http://schemas.microsoft.com/office/drawing/2014/main" id="{4CCB1182-4C5C-D674-71B7-8DCA853B8FBB}"/>
              </a:ext>
            </a:extLst>
          </p:cNvPr>
          <p:cNvCxnSpPr>
            <a:cxnSpLocks/>
          </p:cNvCxnSpPr>
          <p:nvPr/>
        </p:nvCxnSpPr>
        <p:spPr>
          <a:xfrm>
            <a:off x="5437429" y="4211675"/>
            <a:ext cx="0" cy="1704672"/>
          </a:xfrm>
          <a:prstGeom prst="line">
            <a:avLst/>
          </a:prstGeom>
          <a:ln w="19050">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2157" name="Straight Connector 2156">
            <a:extLst>
              <a:ext uri="{FF2B5EF4-FFF2-40B4-BE49-F238E27FC236}">
                <a16:creationId xmlns:a16="http://schemas.microsoft.com/office/drawing/2014/main" id="{E1C495DE-736B-EB2A-D446-50C18C75EB57}"/>
              </a:ext>
            </a:extLst>
          </p:cNvPr>
          <p:cNvCxnSpPr>
            <a:cxnSpLocks/>
          </p:cNvCxnSpPr>
          <p:nvPr/>
        </p:nvCxnSpPr>
        <p:spPr>
          <a:xfrm>
            <a:off x="7924728" y="4212830"/>
            <a:ext cx="0" cy="1704672"/>
          </a:xfrm>
          <a:prstGeom prst="line">
            <a:avLst/>
          </a:prstGeom>
          <a:ln w="19050">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2104" name="Straight Connector 2103">
            <a:extLst>
              <a:ext uri="{FF2B5EF4-FFF2-40B4-BE49-F238E27FC236}">
                <a16:creationId xmlns:a16="http://schemas.microsoft.com/office/drawing/2014/main" id="{D3D11273-D8E8-C243-4384-0ECED5126A6A}"/>
              </a:ext>
            </a:extLst>
          </p:cNvPr>
          <p:cNvCxnSpPr>
            <a:cxnSpLocks/>
            <a:stCxn id="21" idx="0"/>
          </p:cNvCxnSpPr>
          <p:nvPr/>
        </p:nvCxnSpPr>
        <p:spPr>
          <a:xfrm>
            <a:off x="1706607" y="4196013"/>
            <a:ext cx="0" cy="1704672"/>
          </a:xfrm>
          <a:prstGeom prst="line">
            <a:avLst/>
          </a:prstGeom>
          <a:ln w="19050">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2116" name="Straight Connector 2115">
            <a:extLst>
              <a:ext uri="{FF2B5EF4-FFF2-40B4-BE49-F238E27FC236}">
                <a16:creationId xmlns:a16="http://schemas.microsoft.com/office/drawing/2014/main" id="{2684A3FA-00A9-9BE9-EE71-05820C98ADB1}"/>
              </a:ext>
            </a:extLst>
          </p:cNvPr>
          <p:cNvCxnSpPr>
            <a:cxnSpLocks/>
          </p:cNvCxnSpPr>
          <p:nvPr/>
        </p:nvCxnSpPr>
        <p:spPr>
          <a:xfrm>
            <a:off x="1706607" y="5908413"/>
            <a:ext cx="6218121" cy="0"/>
          </a:xfrm>
          <a:prstGeom prst="line">
            <a:avLst/>
          </a:prstGeom>
          <a:ln w="19050">
            <a:solidFill>
              <a:srgbClr val="F5822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4ED0085-1CCC-FD94-900E-934834B163E3}"/>
              </a:ext>
            </a:extLst>
          </p:cNvPr>
          <p:cNvSpPr>
            <a:spLocks noGrp="1"/>
          </p:cNvSpPr>
          <p:nvPr>
            <p:ph type="title"/>
          </p:nvPr>
        </p:nvSpPr>
        <p:spPr/>
        <p:txBody>
          <a:bodyPr>
            <a:normAutofit fontScale="90000"/>
          </a:bodyPr>
          <a:lstStyle/>
          <a:p>
            <a:r>
              <a:rPr lang="en-CA" dirty="0"/>
              <a:t>The drainage cavity timeline </a:t>
            </a:r>
          </a:p>
        </p:txBody>
      </p:sp>
      <p:sp>
        <p:nvSpPr>
          <p:cNvPr id="21" name="Flowchart: Terminator 20">
            <a:extLst>
              <a:ext uri="{FF2B5EF4-FFF2-40B4-BE49-F238E27FC236}">
                <a16:creationId xmlns:a16="http://schemas.microsoft.com/office/drawing/2014/main" id="{A3EE9DB5-FC34-2A84-0937-3F5B33ED712F}"/>
              </a:ext>
            </a:extLst>
          </p:cNvPr>
          <p:cNvSpPr/>
          <p:nvPr/>
        </p:nvSpPr>
        <p:spPr>
          <a:xfrm>
            <a:off x="1230834" y="4196013"/>
            <a:ext cx="951546" cy="334925"/>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400" dirty="0">
                <a:latin typeface="Poppins SemiBold" panose="00000700000000000000" pitchFamily="2" charset="0"/>
                <a:cs typeface="Poppins SemiBold" panose="00000700000000000000" pitchFamily="2" charset="0"/>
              </a:rPr>
              <a:t>1950</a:t>
            </a:r>
          </a:p>
        </p:txBody>
      </p:sp>
      <p:sp>
        <p:nvSpPr>
          <p:cNvPr id="38" name="Flowchart: Terminator 37">
            <a:extLst>
              <a:ext uri="{FF2B5EF4-FFF2-40B4-BE49-F238E27FC236}">
                <a16:creationId xmlns:a16="http://schemas.microsoft.com/office/drawing/2014/main" id="{E85515D5-8592-43FD-802D-5F4579FD40C6}"/>
              </a:ext>
            </a:extLst>
          </p:cNvPr>
          <p:cNvSpPr/>
          <p:nvPr/>
        </p:nvSpPr>
        <p:spPr>
          <a:xfrm>
            <a:off x="2476731" y="4196013"/>
            <a:ext cx="951546" cy="334925"/>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400" dirty="0">
                <a:latin typeface="Poppins SemiBold" panose="00000700000000000000" pitchFamily="2" charset="0"/>
                <a:cs typeface="Poppins SemiBold" panose="00000700000000000000" pitchFamily="2" charset="0"/>
              </a:rPr>
              <a:t>1960</a:t>
            </a:r>
          </a:p>
        </p:txBody>
      </p:sp>
      <p:sp>
        <p:nvSpPr>
          <p:cNvPr id="42" name="Flowchart: Terminator 41">
            <a:extLst>
              <a:ext uri="{FF2B5EF4-FFF2-40B4-BE49-F238E27FC236}">
                <a16:creationId xmlns:a16="http://schemas.microsoft.com/office/drawing/2014/main" id="{584CBA44-043B-5C4A-7603-CE987EAA2E8D}"/>
              </a:ext>
            </a:extLst>
          </p:cNvPr>
          <p:cNvSpPr/>
          <p:nvPr/>
        </p:nvSpPr>
        <p:spPr>
          <a:xfrm>
            <a:off x="3726939" y="4196013"/>
            <a:ext cx="951546" cy="334925"/>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400" dirty="0">
                <a:latin typeface="Poppins SemiBold" panose="00000700000000000000" pitchFamily="2" charset="0"/>
                <a:cs typeface="Poppins SemiBold" panose="00000700000000000000" pitchFamily="2" charset="0"/>
              </a:rPr>
              <a:t>1970</a:t>
            </a:r>
          </a:p>
        </p:txBody>
      </p:sp>
      <p:sp>
        <p:nvSpPr>
          <p:cNvPr id="46" name="Flowchart: Terminator 45">
            <a:extLst>
              <a:ext uri="{FF2B5EF4-FFF2-40B4-BE49-F238E27FC236}">
                <a16:creationId xmlns:a16="http://schemas.microsoft.com/office/drawing/2014/main" id="{A65F3727-0E2B-C8F8-C871-72EF8AE4365E}"/>
              </a:ext>
            </a:extLst>
          </p:cNvPr>
          <p:cNvSpPr/>
          <p:nvPr/>
        </p:nvSpPr>
        <p:spPr>
          <a:xfrm>
            <a:off x="4978873" y="4196013"/>
            <a:ext cx="951546" cy="334925"/>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400" dirty="0">
                <a:latin typeface="Poppins SemiBold" panose="00000700000000000000" pitchFamily="2" charset="0"/>
                <a:cs typeface="Poppins SemiBold" panose="00000700000000000000" pitchFamily="2" charset="0"/>
              </a:rPr>
              <a:t>1980</a:t>
            </a:r>
          </a:p>
        </p:txBody>
      </p:sp>
      <p:sp>
        <p:nvSpPr>
          <p:cNvPr id="55" name="Flowchart: Terminator 54">
            <a:extLst>
              <a:ext uri="{FF2B5EF4-FFF2-40B4-BE49-F238E27FC236}">
                <a16:creationId xmlns:a16="http://schemas.microsoft.com/office/drawing/2014/main" id="{E8120040-E0C4-10E2-ED72-DB6861E5BB5C}"/>
              </a:ext>
            </a:extLst>
          </p:cNvPr>
          <p:cNvSpPr/>
          <p:nvPr/>
        </p:nvSpPr>
        <p:spPr>
          <a:xfrm>
            <a:off x="6230807" y="4203844"/>
            <a:ext cx="951546" cy="334925"/>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400" dirty="0">
                <a:latin typeface="Poppins SemiBold" panose="00000700000000000000" pitchFamily="2" charset="0"/>
                <a:cs typeface="Poppins SemiBold" panose="00000700000000000000" pitchFamily="2" charset="0"/>
              </a:rPr>
              <a:t>1990</a:t>
            </a:r>
          </a:p>
        </p:txBody>
      </p:sp>
      <p:sp>
        <p:nvSpPr>
          <p:cNvPr id="58" name="Flowchart: Terminator 57">
            <a:extLst>
              <a:ext uri="{FF2B5EF4-FFF2-40B4-BE49-F238E27FC236}">
                <a16:creationId xmlns:a16="http://schemas.microsoft.com/office/drawing/2014/main" id="{E4F0DF40-8F87-C156-34D3-51B53892B9BB}"/>
              </a:ext>
            </a:extLst>
          </p:cNvPr>
          <p:cNvSpPr/>
          <p:nvPr/>
        </p:nvSpPr>
        <p:spPr>
          <a:xfrm>
            <a:off x="7476704" y="4203844"/>
            <a:ext cx="951546" cy="334925"/>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400" dirty="0">
                <a:latin typeface="Poppins SemiBold" panose="00000700000000000000" pitchFamily="2" charset="0"/>
                <a:cs typeface="Poppins SemiBold" panose="00000700000000000000" pitchFamily="2" charset="0"/>
              </a:rPr>
              <a:t>2000</a:t>
            </a:r>
          </a:p>
        </p:txBody>
      </p:sp>
      <p:sp>
        <p:nvSpPr>
          <p:cNvPr id="63" name="Flowchart: Terminator 62">
            <a:extLst>
              <a:ext uri="{FF2B5EF4-FFF2-40B4-BE49-F238E27FC236}">
                <a16:creationId xmlns:a16="http://schemas.microsoft.com/office/drawing/2014/main" id="{F4684FF5-D166-E0CD-5F12-60C408E55D5F}"/>
              </a:ext>
            </a:extLst>
          </p:cNvPr>
          <p:cNvSpPr/>
          <p:nvPr/>
        </p:nvSpPr>
        <p:spPr>
          <a:xfrm>
            <a:off x="8729495" y="4203844"/>
            <a:ext cx="951546" cy="334925"/>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400" dirty="0">
                <a:latin typeface="Poppins SemiBold" panose="00000700000000000000" pitchFamily="2" charset="0"/>
                <a:cs typeface="Poppins SemiBold" panose="00000700000000000000" pitchFamily="2" charset="0"/>
              </a:rPr>
              <a:t>2010</a:t>
            </a:r>
          </a:p>
        </p:txBody>
      </p:sp>
      <p:sp>
        <p:nvSpPr>
          <p:cNvPr id="2063" name="Flowchart: Terminator 2062">
            <a:extLst>
              <a:ext uri="{FF2B5EF4-FFF2-40B4-BE49-F238E27FC236}">
                <a16:creationId xmlns:a16="http://schemas.microsoft.com/office/drawing/2014/main" id="{6CA56CD9-EDD2-37A1-7052-5CC6FBEBC11F}"/>
              </a:ext>
            </a:extLst>
          </p:cNvPr>
          <p:cNvSpPr/>
          <p:nvPr/>
        </p:nvSpPr>
        <p:spPr>
          <a:xfrm>
            <a:off x="9981429" y="4211675"/>
            <a:ext cx="951546" cy="334925"/>
          </a:xfrm>
          <a:prstGeom prst="flowChartTerminator">
            <a:avLst/>
          </a:prstGeom>
          <a:ln>
            <a:solidFill>
              <a:srgbClr val="F58220"/>
            </a:solidFill>
          </a:ln>
        </p:spPr>
        <p:style>
          <a:lnRef idx="2">
            <a:schemeClr val="accent2">
              <a:shade val="15000"/>
            </a:schemeClr>
          </a:lnRef>
          <a:fillRef idx="1">
            <a:schemeClr val="accent2"/>
          </a:fillRef>
          <a:effectRef idx="0">
            <a:schemeClr val="accent2"/>
          </a:effectRef>
          <a:fontRef idx="minor">
            <a:schemeClr val="lt1"/>
          </a:fontRef>
        </p:style>
        <p:txBody>
          <a:bodyPr tIns="0" bIns="0" rtlCol="0" anchor="ctr"/>
          <a:lstStyle/>
          <a:p>
            <a:pPr algn="ctr"/>
            <a:r>
              <a:rPr lang="en-CA" sz="1400" dirty="0">
                <a:latin typeface="Poppins SemiBold" panose="00000700000000000000" pitchFamily="2" charset="0"/>
                <a:cs typeface="Poppins SemiBold" panose="00000700000000000000" pitchFamily="2" charset="0"/>
              </a:rPr>
              <a:t>2020</a:t>
            </a:r>
          </a:p>
        </p:txBody>
      </p:sp>
      <p:grpSp>
        <p:nvGrpSpPr>
          <p:cNvPr id="2093" name="Group 2092">
            <a:extLst>
              <a:ext uri="{FF2B5EF4-FFF2-40B4-BE49-F238E27FC236}">
                <a16:creationId xmlns:a16="http://schemas.microsoft.com/office/drawing/2014/main" id="{CF1F704B-18E8-38A0-864C-1A8246276CB5}"/>
              </a:ext>
            </a:extLst>
          </p:cNvPr>
          <p:cNvGrpSpPr/>
          <p:nvPr/>
        </p:nvGrpSpPr>
        <p:grpSpPr>
          <a:xfrm>
            <a:off x="1652607" y="3812404"/>
            <a:ext cx="8858592" cy="123233"/>
            <a:chOff x="1628544" y="3045391"/>
            <a:chExt cx="8858592" cy="123233"/>
          </a:xfrm>
        </p:grpSpPr>
        <p:cxnSp>
          <p:nvCxnSpPr>
            <p:cNvPr id="2074" name="Straight Connector 2073">
              <a:extLst>
                <a:ext uri="{FF2B5EF4-FFF2-40B4-BE49-F238E27FC236}">
                  <a16:creationId xmlns:a16="http://schemas.microsoft.com/office/drawing/2014/main" id="{EA420AE4-A018-D906-3979-FE7005057237}"/>
                </a:ext>
              </a:extLst>
            </p:cNvPr>
            <p:cNvCxnSpPr>
              <a:cxnSpLocks/>
            </p:cNvCxnSpPr>
            <p:nvPr/>
          </p:nvCxnSpPr>
          <p:spPr>
            <a:xfrm>
              <a:off x="1720702" y="3099391"/>
              <a:ext cx="8750595" cy="15662"/>
            </a:xfrm>
            <a:prstGeom prst="line">
              <a:avLst/>
            </a:prstGeom>
            <a:ln w="254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79" name="Flowchart: Connector 2078">
              <a:extLst>
                <a:ext uri="{FF2B5EF4-FFF2-40B4-BE49-F238E27FC236}">
                  <a16:creationId xmlns:a16="http://schemas.microsoft.com/office/drawing/2014/main" id="{4623F68E-4FDF-9828-817E-6693671E08A6}"/>
                </a:ext>
              </a:extLst>
            </p:cNvPr>
            <p:cNvSpPr/>
            <p:nvPr/>
          </p:nvSpPr>
          <p:spPr>
            <a:xfrm>
              <a:off x="1628544" y="3045391"/>
              <a:ext cx="108000" cy="108000"/>
            </a:xfrm>
            <a:prstGeom prst="flowChartConnector">
              <a:avLst/>
            </a:prstGeom>
            <a:solidFill>
              <a:schemeClr val="accent2"/>
            </a:solidFill>
            <a:ln>
              <a:solidFill>
                <a:srgbClr val="F58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80" name="Flowchart: Connector 2079">
              <a:extLst>
                <a:ext uri="{FF2B5EF4-FFF2-40B4-BE49-F238E27FC236}">
                  <a16:creationId xmlns:a16="http://schemas.microsoft.com/office/drawing/2014/main" id="{AD0E7BBC-F299-9578-427C-DBB3563A7D24}"/>
                </a:ext>
              </a:extLst>
            </p:cNvPr>
            <p:cNvSpPr/>
            <p:nvPr/>
          </p:nvSpPr>
          <p:spPr>
            <a:xfrm>
              <a:off x="2874441" y="3054100"/>
              <a:ext cx="108000" cy="108000"/>
            </a:xfrm>
            <a:prstGeom prst="flowChartConnector">
              <a:avLst/>
            </a:prstGeom>
            <a:solidFill>
              <a:schemeClr val="accent2"/>
            </a:solidFill>
            <a:ln>
              <a:solidFill>
                <a:srgbClr val="F58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81" name="Flowchart: Connector 2080">
              <a:extLst>
                <a:ext uri="{FF2B5EF4-FFF2-40B4-BE49-F238E27FC236}">
                  <a16:creationId xmlns:a16="http://schemas.microsoft.com/office/drawing/2014/main" id="{E0E4A1D2-9E92-0F31-C5B6-A90A2F31F2F6}"/>
                </a:ext>
              </a:extLst>
            </p:cNvPr>
            <p:cNvSpPr/>
            <p:nvPr/>
          </p:nvSpPr>
          <p:spPr>
            <a:xfrm>
              <a:off x="4120338" y="3054100"/>
              <a:ext cx="108000" cy="108000"/>
            </a:xfrm>
            <a:prstGeom prst="flowChartConnector">
              <a:avLst/>
            </a:prstGeom>
            <a:solidFill>
              <a:schemeClr val="accent2"/>
            </a:solidFill>
            <a:ln>
              <a:solidFill>
                <a:srgbClr val="F58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82" name="Flowchart: Connector 2081">
              <a:extLst>
                <a:ext uri="{FF2B5EF4-FFF2-40B4-BE49-F238E27FC236}">
                  <a16:creationId xmlns:a16="http://schemas.microsoft.com/office/drawing/2014/main" id="{F529FE86-06CD-30CD-289D-184DCEC4033B}"/>
                </a:ext>
              </a:extLst>
            </p:cNvPr>
            <p:cNvSpPr/>
            <p:nvPr/>
          </p:nvSpPr>
          <p:spPr>
            <a:xfrm>
              <a:off x="5366235" y="3054100"/>
              <a:ext cx="108000" cy="108000"/>
            </a:xfrm>
            <a:prstGeom prst="flowChartConnector">
              <a:avLst/>
            </a:prstGeom>
            <a:solidFill>
              <a:schemeClr val="accent2"/>
            </a:solidFill>
            <a:ln>
              <a:solidFill>
                <a:srgbClr val="F58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83" name="Flowchart: Connector 2082">
              <a:extLst>
                <a:ext uri="{FF2B5EF4-FFF2-40B4-BE49-F238E27FC236}">
                  <a16:creationId xmlns:a16="http://schemas.microsoft.com/office/drawing/2014/main" id="{2012B3E8-2423-02E4-677B-F279B6291625}"/>
                </a:ext>
              </a:extLst>
            </p:cNvPr>
            <p:cNvSpPr/>
            <p:nvPr/>
          </p:nvSpPr>
          <p:spPr>
            <a:xfrm>
              <a:off x="6609767" y="3054174"/>
              <a:ext cx="108000" cy="108000"/>
            </a:xfrm>
            <a:prstGeom prst="flowChartConnector">
              <a:avLst/>
            </a:prstGeom>
            <a:solidFill>
              <a:schemeClr val="accent2"/>
            </a:solidFill>
            <a:ln>
              <a:solidFill>
                <a:srgbClr val="F58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84" name="Flowchart: Connector 2083">
              <a:extLst>
                <a:ext uri="{FF2B5EF4-FFF2-40B4-BE49-F238E27FC236}">
                  <a16:creationId xmlns:a16="http://schemas.microsoft.com/office/drawing/2014/main" id="{ACA768CA-16E4-6ACC-962A-7BD971FB7CA7}"/>
                </a:ext>
              </a:extLst>
            </p:cNvPr>
            <p:cNvSpPr/>
            <p:nvPr/>
          </p:nvSpPr>
          <p:spPr>
            <a:xfrm>
              <a:off x="7855664" y="3054174"/>
              <a:ext cx="108000" cy="108000"/>
            </a:xfrm>
            <a:prstGeom prst="flowChartConnector">
              <a:avLst/>
            </a:prstGeom>
            <a:solidFill>
              <a:schemeClr val="accent2"/>
            </a:solidFill>
            <a:ln>
              <a:solidFill>
                <a:srgbClr val="F58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91" name="Flowchart: Connector 2090">
              <a:extLst>
                <a:ext uri="{FF2B5EF4-FFF2-40B4-BE49-F238E27FC236}">
                  <a16:creationId xmlns:a16="http://schemas.microsoft.com/office/drawing/2014/main" id="{684DAF36-6666-7E8D-69E4-AB5F4B3D8351}"/>
                </a:ext>
              </a:extLst>
            </p:cNvPr>
            <p:cNvSpPr/>
            <p:nvPr/>
          </p:nvSpPr>
          <p:spPr>
            <a:xfrm>
              <a:off x="9117400" y="3054100"/>
              <a:ext cx="108000" cy="108000"/>
            </a:xfrm>
            <a:prstGeom prst="flowChartConnector">
              <a:avLst/>
            </a:prstGeom>
            <a:solidFill>
              <a:schemeClr val="accent2"/>
            </a:solidFill>
            <a:ln>
              <a:solidFill>
                <a:srgbClr val="F58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92" name="Flowchart: Connector 2091">
              <a:extLst>
                <a:ext uri="{FF2B5EF4-FFF2-40B4-BE49-F238E27FC236}">
                  <a16:creationId xmlns:a16="http://schemas.microsoft.com/office/drawing/2014/main" id="{7FB00CF1-EA6E-E15A-C495-CB819BF1EFF8}"/>
                </a:ext>
              </a:extLst>
            </p:cNvPr>
            <p:cNvSpPr/>
            <p:nvPr/>
          </p:nvSpPr>
          <p:spPr>
            <a:xfrm>
              <a:off x="10379136" y="3060624"/>
              <a:ext cx="108000" cy="108000"/>
            </a:xfrm>
            <a:prstGeom prst="flowChartConnector">
              <a:avLst/>
            </a:prstGeom>
            <a:solidFill>
              <a:schemeClr val="accent2"/>
            </a:solidFill>
            <a:ln>
              <a:solidFill>
                <a:srgbClr val="F58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096" name="TextBox 2095">
            <a:extLst>
              <a:ext uri="{FF2B5EF4-FFF2-40B4-BE49-F238E27FC236}">
                <a16:creationId xmlns:a16="http://schemas.microsoft.com/office/drawing/2014/main" id="{AAC02E58-673F-0C95-2FBB-3AD5063B5426}"/>
              </a:ext>
            </a:extLst>
          </p:cNvPr>
          <p:cNvSpPr txBox="1"/>
          <p:nvPr/>
        </p:nvSpPr>
        <p:spPr>
          <a:xfrm>
            <a:off x="1700233" y="4975122"/>
            <a:ext cx="1235100" cy="646331"/>
          </a:xfrm>
          <a:prstGeom prst="rect">
            <a:avLst/>
          </a:prstGeom>
          <a:noFill/>
          <a:ln>
            <a:noFill/>
          </a:ln>
        </p:spPr>
        <p:txBody>
          <a:bodyPr wrap="square" rtlCol="0">
            <a:spAutoFit/>
          </a:bodyPr>
          <a:lstStyle/>
          <a:p>
            <a:r>
              <a:rPr lang="en-CA" sz="900" dirty="0">
                <a:latin typeface="Poppins SemiBold" panose="00000700000000000000" pitchFamily="2" charset="0"/>
                <a:cs typeface="Poppins SemiBold" panose="00000700000000000000" pitchFamily="2" charset="0"/>
              </a:rPr>
              <a:t>1950’s</a:t>
            </a:r>
          </a:p>
          <a:p>
            <a:r>
              <a:rPr lang="en-CA" sz="900" dirty="0">
                <a:latin typeface="Poppins Light" panose="00000400000000000000" pitchFamily="2" charset="0"/>
                <a:cs typeface="Poppins Light" panose="00000400000000000000" pitchFamily="2" charset="0"/>
              </a:rPr>
              <a:t>Became more widely used in UK and Ireland </a:t>
            </a:r>
          </a:p>
        </p:txBody>
      </p:sp>
      <p:sp>
        <p:nvSpPr>
          <p:cNvPr id="2099" name="TextBox 2098">
            <a:extLst>
              <a:ext uri="{FF2B5EF4-FFF2-40B4-BE49-F238E27FC236}">
                <a16:creationId xmlns:a16="http://schemas.microsoft.com/office/drawing/2014/main" id="{C2E395A7-F7C0-2214-BD7B-8C8FB8F7952F}"/>
              </a:ext>
            </a:extLst>
          </p:cNvPr>
          <p:cNvSpPr txBox="1"/>
          <p:nvPr/>
        </p:nvSpPr>
        <p:spPr>
          <a:xfrm>
            <a:off x="2946130" y="4975122"/>
            <a:ext cx="1245650" cy="784830"/>
          </a:xfrm>
          <a:prstGeom prst="rect">
            <a:avLst/>
          </a:prstGeom>
          <a:noFill/>
        </p:spPr>
        <p:txBody>
          <a:bodyPr wrap="square" rtlCol="0">
            <a:spAutoFit/>
          </a:bodyPr>
          <a:lstStyle/>
          <a:p>
            <a:r>
              <a:rPr lang="en-CA" sz="900" dirty="0">
                <a:latin typeface="Poppins SemiBold" panose="00000700000000000000" pitchFamily="2" charset="0"/>
                <a:cs typeface="Poppins SemiBold" panose="00000700000000000000" pitchFamily="2" charset="0"/>
              </a:rPr>
              <a:t>1960’s </a:t>
            </a:r>
          </a:p>
          <a:p>
            <a:r>
              <a:rPr lang="en-CA" sz="900" dirty="0">
                <a:latin typeface="Poppins Light" panose="00000400000000000000" pitchFamily="2" charset="0"/>
                <a:cs typeface="Poppins Light" panose="00000400000000000000" pitchFamily="2" charset="0"/>
              </a:rPr>
              <a:t>Research of rainwater penetration and adoption  begins </a:t>
            </a:r>
          </a:p>
        </p:txBody>
      </p:sp>
      <p:sp>
        <p:nvSpPr>
          <p:cNvPr id="2100" name="TextBox 2099">
            <a:extLst>
              <a:ext uri="{FF2B5EF4-FFF2-40B4-BE49-F238E27FC236}">
                <a16:creationId xmlns:a16="http://schemas.microsoft.com/office/drawing/2014/main" id="{D00BDB9E-D1D8-0274-465C-D36F6CDAAAB8}"/>
              </a:ext>
            </a:extLst>
          </p:cNvPr>
          <p:cNvSpPr txBox="1"/>
          <p:nvPr/>
        </p:nvSpPr>
        <p:spPr>
          <a:xfrm>
            <a:off x="4192027" y="4975122"/>
            <a:ext cx="1245402" cy="784830"/>
          </a:xfrm>
          <a:prstGeom prst="rect">
            <a:avLst/>
          </a:prstGeom>
          <a:noFill/>
        </p:spPr>
        <p:txBody>
          <a:bodyPr wrap="square" rtlCol="0">
            <a:spAutoFit/>
          </a:bodyPr>
          <a:lstStyle/>
          <a:p>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1970’s </a:t>
            </a:r>
          </a:p>
          <a:p>
            <a:r>
              <a:rPr lang="en-CA" sz="900" dirty="0">
                <a:latin typeface="Poppins Light" panose="00000400000000000000" pitchFamily="2" charset="0"/>
                <a:cs typeface="Poppins Light" panose="00000400000000000000" pitchFamily="2" charset="0"/>
              </a:rPr>
              <a:t>Cavity in facades starts to be more widely used in Canada </a:t>
            </a:r>
            <a:endParaRPr lang="en-CA" sz="1000" dirty="0">
              <a:latin typeface="Poppins Light" panose="00000400000000000000" pitchFamily="2" charset="0"/>
              <a:cs typeface="Poppins Light" panose="00000400000000000000" pitchFamily="2" charset="0"/>
            </a:endParaRPr>
          </a:p>
        </p:txBody>
      </p:sp>
      <p:sp>
        <p:nvSpPr>
          <p:cNvPr id="2101" name="TextBox 2100">
            <a:extLst>
              <a:ext uri="{FF2B5EF4-FFF2-40B4-BE49-F238E27FC236}">
                <a16:creationId xmlns:a16="http://schemas.microsoft.com/office/drawing/2014/main" id="{BFC5E3B7-3FE4-66A1-A004-04D97E9E3C2D}"/>
              </a:ext>
            </a:extLst>
          </p:cNvPr>
          <p:cNvSpPr txBox="1"/>
          <p:nvPr/>
        </p:nvSpPr>
        <p:spPr>
          <a:xfrm>
            <a:off x="5437430" y="4975122"/>
            <a:ext cx="2489922"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1980’s – 1990’s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Poppins Light" panose="00000400000000000000" pitchFamily="2" charset="0"/>
                <a:ea typeface="+mn-ea"/>
                <a:cs typeface="Poppins Light" panose="00000400000000000000" pitchFamily="2" charset="0"/>
              </a:rPr>
              <a:t>People forget about it… </a:t>
            </a:r>
          </a:p>
        </p:txBody>
      </p:sp>
      <p:cxnSp>
        <p:nvCxnSpPr>
          <p:cNvPr id="2119" name="Straight Connector 2118">
            <a:extLst>
              <a:ext uri="{FF2B5EF4-FFF2-40B4-BE49-F238E27FC236}">
                <a16:creationId xmlns:a16="http://schemas.microsoft.com/office/drawing/2014/main" id="{15845C89-A511-5E6F-C26E-59DD6F28E83D}"/>
              </a:ext>
            </a:extLst>
          </p:cNvPr>
          <p:cNvCxnSpPr>
            <a:cxnSpLocks/>
          </p:cNvCxnSpPr>
          <p:nvPr/>
        </p:nvCxnSpPr>
        <p:spPr>
          <a:xfrm flipV="1">
            <a:off x="1827282" y="2333625"/>
            <a:ext cx="0" cy="1532779"/>
          </a:xfrm>
          <a:prstGeom prst="line">
            <a:avLst/>
          </a:prstGeom>
          <a:ln>
            <a:solidFill>
              <a:srgbClr val="F58220"/>
            </a:solidFill>
          </a:ln>
        </p:spPr>
        <p:style>
          <a:lnRef idx="1">
            <a:schemeClr val="accent1"/>
          </a:lnRef>
          <a:fillRef idx="0">
            <a:schemeClr val="accent1"/>
          </a:fillRef>
          <a:effectRef idx="0">
            <a:schemeClr val="accent1"/>
          </a:effectRef>
          <a:fontRef idx="minor">
            <a:schemeClr val="tx1"/>
          </a:fontRef>
        </p:style>
      </p:cxnSp>
      <p:sp>
        <p:nvSpPr>
          <p:cNvPr id="2122" name="TextBox 2121">
            <a:extLst>
              <a:ext uri="{FF2B5EF4-FFF2-40B4-BE49-F238E27FC236}">
                <a16:creationId xmlns:a16="http://schemas.microsoft.com/office/drawing/2014/main" id="{58EB014B-4C50-1FD0-CB28-365295505CC2}"/>
              </a:ext>
            </a:extLst>
          </p:cNvPr>
          <p:cNvSpPr txBox="1"/>
          <p:nvPr/>
        </p:nvSpPr>
        <p:spPr>
          <a:xfrm>
            <a:off x="1827282" y="2333625"/>
            <a:ext cx="2182742" cy="577081"/>
          </a:xfrm>
          <a:prstGeom prst="rect">
            <a:avLst/>
          </a:prstGeom>
          <a:noFill/>
        </p:spPr>
        <p:txBody>
          <a:bodyPr wrap="square" rtlCol="0">
            <a:spAutoFit/>
          </a:bodyPr>
          <a:lstStyle/>
          <a:p>
            <a:r>
              <a:rPr lang="en-CA" sz="1050" dirty="0">
                <a:solidFill>
                  <a:srgbClr val="F58220"/>
                </a:solidFill>
                <a:latin typeface="Poppins SemiBold" panose="00000700000000000000" pitchFamily="2" charset="0"/>
                <a:cs typeface="Poppins SemiBold" panose="00000700000000000000" pitchFamily="2" charset="0"/>
              </a:rPr>
              <a:t>1950’s</a:t>
            </a:r>
          </a:p>
          <a:p>
            <a:r>
              <a:rPr lang="en-CA" sz="1050" dirty="0">
                <a:latin typeface="Poppins Light" panose="00000400000000000000" pitchFamily="2" charset="0"/>
                <a:cs typeface="Poppins Light" panose="00000400000000000000" pitchFamily="2" charset="0"/>
              </a:rPr>
              <a:t>One of the US’ first rainscreen buildings, Alcoa Building</a:t>
            </a:r>
          </a:p>
        </p:txBody>
      </p:sp>
      <p:cxnSp>
        <p:nvCxnSpPr>
          <p:cNvPr id="2123" name="Straight Connector 2122">
            <a:extLst>
              <a:ext uri="{FF2B5EF4-FFF2-40B4-BE49-F238E27FC236}">
                <a16:creationId xmlns:a16="http://schemas.microsoft.com/office/drawing/2014/main" id="{70CA8909-229B-FB3A-5040-0A942B85782B}"/>
              </a:ext>
            </a:extLst>
          </p:cNvPr>
          <p:cNvCxnSpPr>
            <a:cxnSpLocks/>
          </p:cNvCxnSpPr>
          <p:nvPr/>
        </p:nvCxnSpPr>
        <p:spPr>
          <a:xfrm flipV="1">
            <a:off x="3254687" y="3000973"/>
            <a:ext cx="0" cy="865431"/>
          </a:xfrm>
          <a:prstGeom prst="line">
            <a:avLst/>
          </a:prstGeom>
          <a:ln>
            <a:solidFill>
              <a:srgbClr val="F58220"/>
            </a:solidFill>
          </a:ln>
        </p:spPr>
        <p:style>
          <a:lnRef idx="1">
            <a:schemeClr val="accent1"/>
          </a:lnRef>
          <a:fillRef idx="0">
            <a:schemeClr val="accent1"/>
          </a:fillRef>
          <a:effectRef idx="0">
            <a:schemeClr val="accent1"/>
          </a:effectRef>
          <a:fontRef idx="minor">
            <a:schemeClr val="tx1"/>
          </a:fontRef>
        </p:style>
      </p:cxnSp>
      <p:sp>
        <p:nvSpPr>
          <p:cNvPr id="2124" name="TextBox 2123">
            <a:extLst>
              <a:ext uri="{FF2B5EF4-FFF2-40B4-BE49-F238E27FC236}">
                <a16:creationId xmlns:a16="http://schemas.microsoft.com/office/drawing/2014/main" id="{0F444679-576A-19BA-4C4B-587CA4E430FE}"/>
              </a:ext>
            </a:extLst>
          </p:cNvPr>
          <p:cNvSpPr txBox="1"/>
          <p:nvPr/>
        </p:nvSpPr>
        <p:spPr>
          <a:xfrm>
            <a:off x="3254686" y="3000973"/>
            <a:ext cx="2675727" cy="577081"/>
          </a:xfrm>
          <a:prstGeom prst="rect">
            <a:avLst/>
          </a:prstGeom>
          <a:noFill/>
        </p:spPr>
        <p:txBody>
          <a:bodyPr wrap="square" rtlCol="0">
            <a:spAutoFit/>
          </a:bodyPr>
          <a:lstStyle/>
          <a:p>
            <a:r>
              <a:rPr lang="en-CA" sz="1050" dirty="0">
                <a:solidFill>
                  <a:srgbClr val="F58220"/>
                </a:solidFill>
                <a:latin typeface="Poppins SemiBold" panose="00000700000000000000" pitchFamily="2" charset="0"/>
                <a:cs typeface="Poppins SemiBold" panose="00000700000000000000" pitchFamily="2" charset="0"/>
              </a:rPr>
              <a:t>1963 – The rain penetration and its controls (CBD-40)</a:t>
            </a:r>
          </a:p>
          <a:p>
            <a:r>
              <a:rPr lang="en-CA" sz="1050" dirty="0">
                <a:latin typeface="Poppins Light" panose="00000400000000000000" pitchFamily="2" charset="0"/>
                <a:cs typeface="Poppins Light" panose="00000400000000000000" pitchFamily="2" charset="0"/>
              </a:rPr>
              <a:t>Published and begins adoption</a:t>
            </a:r>
          </a:p>
        </p:txBody>
      </p:sp>
      <p:sp>
        <p:nvSpPr>
          <p:cNvPr id="2127" name="TextBox 2126">
            <a:extLst>
              <a:ext uri="{FF2B5EF4-FFF2-40B4-BE49-F238E27FC236}">
                <a16:creationId xmlns:a16="http://schemas.microsoft.com/office/drawing/2014/main" id="{0D7173F0-4F21-2E83-3382-22AFCA33CB00}"/>
              </a:ext>
            </a:extLst>
          </p:cNvPr>
          <p:cNvSpPr txBox="1"/>
          <p:nvPr/>
        </p:nvSpPr>
        <p:spPr>
          <a:xfrm>
            <a:off x="8037063" y="3006554"/>
            <a:ext cx="1944365" cy="577081"/>
          </a:xfrm>
          <a:prstGeom prst="rect">
            <a:avLst/>
          </a:prstGeom>
          <a:noFill/>
        </p:spPr>
        <p:txBody>
          <a:bodyPr wrap="square" rtlCol="0">
            <a:spAutoFit/>
          </a:bodyPr>
          <a:lstStyle/>
          <a:p>
            <a:r>
              <a:rPr lang="en-CA" sz="1050" dirty="0">
                <a:solidFill>
                  <a:srgbClr val="F58220"/>
                </a:solidFill>
                <a:latin typeface="Poppins SemiBold" panose="00000700000000000000" pitchFamily="2" charset="0"/>
                <a:cs typeface="Poppins SemiBold" panose="00000700000000000000" pitchFamily="2" charset="0"/>
              </a:rPr>
              <a:t>2000’s</a:t>
            </a:r>
          </a:p>
          <a:p>
            <a:r>
              <a:rPr lang="en-CA" sz="1050" dirty="0">
                <a:latin typeface="Poppins Light" panose="00000400000000000000" pitchFamily="2" charset="0"/>
                <a:cs typeface="Poppins Light" panose="00000400000000000000" pitchFamily="2" charset="0"/>
              </a:rPr>
              <a:t>Rainscreen Principle brought to U.S. West Coast</a:t>
            </a:r>
          </a:p>
        </p:txBody>
      </p:sp>
      <p:cxnSp>
        <p:nvCxnSpPr>
          <p:cNvPr id="2128" name="Straight Connector 2127">
            <a:extLst>
              <a:ext uri="{FF2B5EF4-FFF2-40B4-BE49-F238E27FC236}">
                <a16:creationId xmlns:a16="http://schemas.microsoft.com/office/drawing/2014/main" id="{2DB71F2F-BE1F-B597-F345-7BE5BF0C8391}"/>
              </a:ext>
            </a:extLst>
          </p:cNvPr>
          <p:cNvCxnSpPr>
            <a:cxnSpLocks/>
          </p:cNvCxnSpPr>
          <p:nvPr/>
        </p:nvCxnSpPr>
        <p:spPr>
          <a:xfrm flipV="1">
            <a:off x="8039603" y="3012907"/>
            <a:ext cx="0" cy="865431"/>
          </a:xfrm>
          <a:prstGeom prst="line">
            <a:avLst/>
          </a:prstGeom>
          <a:ln>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2132" name="Straight Connector 2131">
            <a:extLst>
              <a:ext uri="{FF2B5EF4-FFF2-40B4-BE49-F238E27FC236}">
                <a16:creationId xmlns:a16="http://schemas.microsoft.com/office/drawing/2014/main" id="{389560E1-8730-F229-91E1-2CEA884649B4}"/>
              </a:ext>
            </a:extLst>
          </p:cNvPr>
          <p:cNvCxnSpPr>
            <a:cxnSpLocks/>
            <a:stCxn id="2142" idx="0"/>
          </p:cNvCxnSpPr>
          <p:nvPr/>
        </p:nvCxnSpPr>
        <p:spPr>
          <a:xfrm flipH="1" flipV="1">
            <a:off x="7657656" y="1733550"/>
            <a:ext cx="9076" cy="1496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33" name="TextBox 2132">
            <a:extLst>
              <a:ext uri="{FF2B5EF4-FFF2-40B4-BE49-F238E27FC236}">
                <a16:creationId xmlns:a16="http://schemas.microsoft.com/office/drawing/2014/main" id="{20E65588-BDBB-13FF-3C58-9434571D470E}"/>
              </a:ext>
            </a:extLst>
          </p:cNvPr>
          <p:cNvSpPr txBox="1"/>
          <p:nvPr/>
        </p:nvSpPr>
        <p:spPr>
          <a:xfrm>
            <a:off x="7664885" y="1762195"/>
            <a:ext cx="3268090" cy="1007968"/>
          </a:xfrm>
          <a:prstGeom prst="rect">
            <a:avLst/>
          </a:prstGeom>
          <a:noFill/>
        </p:spPr>
        <p:txBody>
          <a:bodyPr wrap="square" rtlCol="0">
            <a:spAutoFit/>
          </a:bodyPr>
          <a:lstStyle/>
          <a:p>
            <a:r>
              <a:rPr lang="en-CA" sz="1050" dirty="0">
                <a:solidFill>
                  <a:srgbClr val="F58220"/>
                </a:solidFill>
                <a:latin typeface="Poppins SemiBold" panose="00000700000000000000" pitchFamily="2" charset="0"/>
                <a:cs typeface="Poppins SemiBold" panose="00000700000000000000" pitchFamily="2" charset="0"/>
              </a:rPr>
              <a:t>1998 – Barrett Commission</a:t>
            </a:r>
          </a:p>
          <a:p>
            <a:r>
              <a:rPr lang="en-US" sz="1050" dirty="0">
                <a:latin typeface="Poppins Light" panose="00000400000000000000" pitchFamily="2" charset="0"/>
                <a:cs typeface="Poppins Light" panose="00000400000000000000" pitchFamily="2" charset="0"/>
              </a:rPr>
              <a:t>Commission of Inquiry into the Quality of Condominium Construction in B.C.</a:t>
            </a:r>
          </a:p>
          <a:p>
            <a:pPr marL="360000" indent="-171450">
              <a:spcBef>
                <a:spcPts val="600"/>
              </a:spcBef>
              <a:buFont typeface="Wingdings" panose="05000000000000000000" pitchFamily="2" charset="2"/>
              <a:buChar char="à"/>
            </a:pPr>
            <a:r>
              <a:rPr lang="en-US" sz="900" dirty="0">
                <a:latin typeface="Poppins SemiBold" panose="00000700000000000000" pitchFamily="2" charset="0"/>
                <a:cs typeface="Poppins SemiBold" panose="00000700000000000000" pitchFamily="2" charset="0"/>
                <a:sym typeface="Wingdings" panose="05000000000000000000" pitchFamily="2" charset="2"/>
              </a:rPr>
              <a:t>Building Codes</a:t>
            </a:r>
          </a:p>
          <a:p>
            <a:pPr marL="360000" indent="-171450">
              <a:spcBef>
                <a:spcPts val="600"/>
              </a:spcBef>
              <a:buFont typeface="Wingdings" panose="05000000000000000000" pitchFamily="2" charset="2"/>
              <a:buChar char="à"/>
            </a:pPr>
            <a:r>
              <a:rPr lang="en-US" sz="900" dirty="0">
                <a:latin typeface="Poppins SemiBold" panose="00000700000000000000" pitchFamily="2" charset="0"/>
                <a:cs typeface="Poppins SemiBold" panose="00000700000000000000" pitchFamily="2" charset="0"/>
                <a:sym typeface="Wingdings" panose="05000000000000000000" pitchFamily="2" charset="2"/>
              </a:rPr>
              <a:t>Building Envelope Professionals (BEP)</a:t>
            </a:r>
            <a:endParaRPr lang="en-CA" sz="900" dirty="0">
              <a:latin typeface="Poppins SemiBold" panose="00000700000000000000" pitchFamily="2" charset="0"/>
              <a:cs typeface="Poppins SemiBold" panose="00000700000000000000" pitchFamily="2" charset="0"/>
            </a:endParaRPr>
          </a:p>
        </p:txBody>
      </p:sp>
      <p:pic>
        <p:nvPicPr>
          <p:cNvPr id="2135" name="Graphic 2134" descr="Building with solid fill">
            <a:extLst>
              <a:ext uri="{FF2B5EF4-FFF2-40B4-BE49-F238E27FC236}">
                <a16:creationId xmlns:a16="http://schemas.microsoft.com/office/drawing/2014/main" id="{7CA79E1C-5308-9226-A2B6-963552BAFF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0108" y="3527475"/>
            <a:ext cx="534145" cy="534145"/>
          </a:xfrm>
          <a:prstGeom prst="rect">
            <a:avLst/>
          </a:prstGeom>
        </p:spPr>
      </p:pic>
      <p:pic>
        <p:nvPicPr>
          <p:cNvPr id="2142" name="Graphic 2141" descr="Rain with solid fill">
            <a:extLst>
              <a:ext uri="{FF2B5EF4-FFF2-40B4-BE49-F238E27FC236}">
                <a16:creationId xmlns:a16="http://schemas.microsoft.com/office/drawing/2014/main" id="{AE2A72FE-8993-A6E1-2F57-9A243D1C5C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4534" y="3229859"/>
            <a:ext cx="344395" cy="344395"/>
          </a:xfrm>
          <a:prstGeom prst="rect">
            <a:avLst/>
          </a:prstGeom>
        </p:spPr>
      </p:pic>
      <p:sp>
        <p:nvSpPr>
          <p:cNvPr id="2145" name="TextBox 2144">
            <a:extLst>
              <a:ext uri="{FF2B5EF4-FFF2-40B4-BE49-F238E27FC236}">
                <a16:creationId xmlns:a16="http://schemas.microsoft.com/office/drawing/2014/main" id="{717E4964-71B6-4F54-712E-D0D23CA9B574}"/>
              </a:ext>
            </a:extLst>
          </p:cNvPr>
          <p:cNvSpPr txBox="1"/>
          <p:nvPr/>
        </p:nvSpPr>
        <p:spPr>
          <a:xfrm>
            <a:off x="205037" y="1361589"/>
            <a:ext cx="6749498" cy="276999"/>
          </a:xfrm>
          <a:prstGeom prst="rect">
            <a:avLst/>
          </a:prstGeom>
          <a:noFill/>
        </p:spPr>
        <p:txBody>
          <a:bodyPr wrap="square" rtlCol="0">
            <a:spAutoFit/>
          </a:bodyPr>
          <a:lstStyle/>
          <a:p>
            <a:r>
              <a:rPr lang="en-CA" sz="1200" dirty="0">
                <a:latin typeface="Roboto Medium" panose="02000000000000000000" pitchFamily="2" charset="0"/>
                <a:ea typeface="Roboto Medium" panose="02000000000000000000" pitchFamily="2" charset="0"/>
                <a:cs typeface="Roboto Medium" panose="02000000000000000000" pitchFamily="2" charset="0"/>
              </a:rPr>
              <a:t>Rainscreen cladding can be traced back hundreds of years in some form or another. </a:t>
            </a:r>
          </a:p>
        </p:txBody>
      </p:sp>
    </p:spTree>
    <p:extLst>
      <p:ext uri="{BB962C8B-B14F-4D97-AF65-F5344CB8AC3E}">
        <p14:creationId xmlns:p14="http://schemas.microsoft.com/office/powerpoint/2010/main" val="3147115764"/>
      </p:ext>
    </p:extLst>
  </p:cSld>
  <p:clrMapOvr>
    <a:masterClrMapping/>
  </p:clrMapOvr>
</p:sld>
</file>

<file path=ppt/theme/theme1.xml><?xml version="1.0" encoding="utf-8"?>
<a:theme xmlns:a="http://schemas.openxmlformats.org/drawingml/2006/main" name="1_RetrospectVTI">
  <a:themeElements>
    <a:clrScheme name="Evoke Colours">
      <a:dk1>
        <a:srgbClr val="000000"/>
      </a:dk1>
      <a:lt1>
        <a:sysClr val="window" lastClr="FFFFFF"/>
      </a:lt1>
      <a:dk2>
        <a:srgbClr val="38383B"/>
      </a:dk2>
      <a:lt2>
        <a:srgbClr val="E7E6E6"/>
      </a:lt2>
      <a:accent1>
        <a:srgbClr val="FF6600"/>
      </a:accent1>
      <a:accent2>
        <a:srgbClr val="F58220"/>
      </a:accent2>
      <a:accent3>
        <a:srgbClr val="2E86AB"/>
      </a:accent3>
      <a:accent4>
        <a:srgbClr val="0600A5"/>
      </a:accent4>
      <a:accent5>
        <a:srgbClr val="DF3FCA"/>
      </a:accent5>
      <a:accent6>
        <a:srgbClr val="615757"/>
      </a:accent6>
      <a:hlink>
        <a:srgbClr val="0070C0"/>
      </a:hlink>
      <a:folHlink>
        <a:srgbClr val="6F3B55"/>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BD12FF5501454AB9EE8328DEEC4FA4" ma:contentTypeVersion="19" ma:contentTypeDescription="Create a new document." ma:contentTypeScope="" ma:versionID="a0b75f0b882bb1911a8635022ce9879a">
  <xsd:schema xmlns:xsd="http://www.w3.org/2001/XMLSchema" xmlns:xs="http://www.w3.org/2001/XMLSchema" xmlns:p="http://schemas.microsoft.com/office/2006/metadata/properties" xmlns:ns2="ad1dbccd-f63c-4408-b865-9ff57c28bf0a" xmlns:ns3="69a36c8d-d4d6-42eb-8808-e5c55a2ff3b1" targetNamespace="http://schemas.microsoft.com/office/2006/metadata/properties" ma:root="true" ma:fieldsID="eb09b24a1fb44ba597fdb1637a0272ec" ns2:_="" ns3:_="">
    <xsd:import namespace="ad1dbccd-f63c-4408-b865-9ff57c28bf0a"/>
    <xsd:import namespace="69a36c8d-d4d6-42eb-8808-e5c55a2ff3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1dbccd-f63c-4408-b865-9ff57c28bf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1a899a-a76b-4fe1-b7cc-335a2f91188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a36c8d-d4d6-42eb-8808-e5c55a2ff3b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a79215-cfe2-4584-a99e-3974265edfff}" ma:internalName="TaxCatchAll" ma:showField="CatchAllData" ma:web="69a36c8d-d4d6-42eb-8808-e5c55a2ff3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d1dbccd-f63c-4408-b865-9ff57c28bf0a">
      <Terms xmlns="http://schemas.microsoft.com/office/infopath/2007/PartnerControls"/>
    </lcf76f155ced4ddcb4097134ff3c332f>
    <TaxCatchAll xmlns="69a36c8d-d4d6-42eb-8808-e5c55a2ff3b1" xsi:nil="true"/>
  </documentManagement>
</p:properties>
</file>

<file path=customXml/itemProps1.xml><?xml version="1.0" encoding="utf-8"?>
<ds:datastoreItem xmlns:ds="http://schemas.openxmlformats.org/officeDocument/2006/customXml" ds:itemID="{75D11234-0EA1-4059-909A-ABC0B0A23E82}">
  <ds:schemaRefs>
    <ds:schemaRef ds:uri="http://schemas.microsoft.com/sharepoint/v3/contenttype/forms"/>
  </ds:schemaRefs>
</ds:datastoreItem>
</file>

<file path=customXml/itemProps2.xml><?xml version="1.0" encoding="utf-8"?>
<ds:datastoreItem xmlns:ds="http://schemas.openxmlformats.org/officeDocument/2006/customXml" ds:itemID="{ADD99A24-137D-4368-926E-BFDA9CEB65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1dbccd-f63c-4408-b865-9ff57c28bf0a"/>
    <ds:schemaRef ds:uri="69a36c8d-d4d6-42eb-8808-e5c55a2ff3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C4954B-70D6-44E2-B083-74A334D28775}">
  <ds:schemaRefs>
    <ds:schemaRef ds:uri="69a36c8d-d4d6-42eb-8808-e5c55a2ff3b1"/>
    <ds:schemaRef ds:uri="ad1dbccd-f63c-4408-b865-9ff57c28bf0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11080</TotalTime>
  <Words>7292</Words>
  <Application>Microsoft Office PowerPoint</Application>
  <PresentationFormat>Widescreen</PresentationFormat>
  <Paragraphs>713</Paragraphs>
  <Slides>52</Slides>
  <Notes>50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52</vt:i4>
      </vt:variant>
    </vt:vector>
  </HeadingPairs>
  <TitlesOfParts>
    <vt:vector size="69" baseType="lpstr">
      <vt:lpstr>Aptos</vt:lpstr>
      <vt:lpstr>Aptos Display</vt:lpstr>
      <vt:lpstr>Arial</vt:lpstr>
      <vt:lpstr>Calibri</vt:lpstr>
      <vt:lpstr>Franklin Gothic Book</vt:lpstr>
      <vt:lpstr>Oswald</vt:lpstr>
      <vt:lpstr>Poppins</vt:lpstr>
      <vt:lpstr>Poppins Light</vt:lpstr>
      <vt:lpstr>Poppins SemiBold</vt:lpstr>
      <vt:lpstr>Roboto</vt:lpstr>
      <vt:lpstr>Roboto Black</vt:lpstr>
      <vt:lpstr>Roboto Light</vt:lpstr>
      <vt:lpstr>Roboto Medium</vt:lpstr>
      <vt:lpstr>Source Sans Pro Light</vt:lpstr>
      <vt:lpstr>Wingdings</vt:lpstr>
      <vt:lpstr>1_RetrospectVTI</vt:lpstr>
      <vt:lpstr>Office Theme</vt:lpstr>
      <vt:lpstr>Can we learn from the past?</vt:lpstr>
      <vt:lpstr>What am I here to talk about?</vt:lpstr>
      <vt:lpstr>Don’t we all like to think we are 35?</vt:lpstr>
      <vt:lpstr>PowerPoint Presentation</vt:lpstr>
      <vt:lpstr>Things I was told that still ring through today!</vt:lpstr>
      <vt:lpstr>The drainage cavity</vt:lpstr>
      <vt:lpstr>Early publications</vt:lpstr>
      <vt:lpstr>The drainage cavity</vt:lpstr>
      <vt:lpstr>The drainage cavity timeline </vt:lpstr>
      <vt:lpstr>The leaky condo crisis</vt:lpstr>
      <vt:lpstr>Contributing factors</vt:lpstr>
      <vt:lpstr>History repeating itself?</vt:lpstr>
      <vt:lpstr>Better Insulation</vt:lpstr>
      <vt:lpstr>Evolution of Insulation</vt:lpstr>
      <vt:lpstr>The beginning</vt:lpstr>
      <vt:lpstr>ASHRAE 1365 (2011)</vt:lpstr>
      <vt:lpstr>From concept to practice  </vt:lpstr>
      <vt:lpstr>The thermal bridging guide</vt:lpstr>
      <vt:lpstr>BETB Guide and Thermal Bridging</vt:lpstr>
      <vt:lpstr>PowerPoint Presentation</vt:lpstr>
      <vt:lpstr>Better tools, Better results</vt:lpstr>
      <vt:lpstr>All in the same boat, no surprise</vt:lpstr>
      <vt:lpstr>That leaves the question…</vt:lpstr>
      <vt:lpstr>Whole Building  Air Tightness</vt:lpstr>
      <vt:lpstr>Building air tightness</vt:lpstr>
      <vt:lpstr>The Saskatchewan Conservation House</vt:lpstr>
      <vt:lpstr>Getting an idea of performance</vt:lpstr>
      <vt:lpstr>Air tightness over time</vt:lpstr>
      <vt:lpstr>Impact of mandatory testing</vt:lpstr>
      <vt:lpstr>That brings yet another question</vt:lpstr>
      <vt:lpstr>The first 5 takeaways</vt:lpstr>
      <vt:lpstr>Present day</vt:lpstr>
      <vt:lpstr>Where are we standing today?</vt:lpstr>
      <vt:lpstr>There’s already a lot to Think and Talk About!</vt:lpstr>
      <vt:lpstr>Total Emission Reduction</vt:lpstr>
      <vt:lpstr>Efficiency Rule No. 1:</vt:lpstr>
      <vt:lpstr>What About “THE PERFECT WALL”?</vt:lpstr>
      <vt:lpstr>Needs a mention</vt:lpstr>
      <vt:lpstr>Form Matters</vt:lpstr>
      <vt:lpstr>Getting an idea of performance</vt:lpstr>
      <vt:lpstr>Getting an idea of performance</vt:lpstr>
      <vt:lpstr>Not all buildings need to be iconic</vt:lpstr>
      <vt:lpstr>Opaque Wall Uvalue</vt:lpstr>
      <vt:lpstr>Window Frame &amp; Detailing</vt:lpstr>
      <vt:lpstr>Glazing Configuration</vt:lpstr>
      <vt:lpstr>Balcony Configuration</vt:lpstr>
      <vt:lpstr>Low Carbon Study</vt:lpstr>
      <vt:lpstr>The future</vt:lpstr>
      <vt:lpstr>THANK YOU smercier@evokebuildigns.com</vt:lpstr>
      <vt:lpstr>Pembina Reframed</vt:lpstr>
      <vt:lpstr>Le Chateau – DEEP retrofit</vt:lpstr>
      <vt:lpstr>Balancing 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Patrick Roppel</dc:creator>
  <cp:lastModifiedBy>Sophie Mercier, P.Eng.</cp:lastModifiedBy>
  <cp:revision>8</cp:revision>
  <dcterms:created xsi:type="dcterms:W3CDTF">2021-01-04T07:05:09Z</dcterms:created>
  <dcterms:modified xsi:type="dcterms:W3CDTF">2025-08-06T12:33:18Z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0x01010071BD12FF5501454AB9EE8328DEEC4FA4</vt:lpwstr>
  </property>
  <property fmtid="{D5CDD505-2E9C-101B-9397-08002B2CF9AE}" pid="3" name="MediaServiceImageTags">
    <vt:lpwstr/>
  </property>
</Properties>
</file>