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sldIdLst>
    <p:sldId id="256" r:id="rId2"/>
    <p:sldId id="283" r:id="rId3"/>
    <p:sldId id="262" r:id="rId4"/>
    <p:sldId id="268" r:id="rId5"/>
    <p:sldId id="269" r:id="rId6"/>
    <p:sldId id="265" r:id="rId7"/>
    <p:sldId id="258" r:id="rId8"/>
    <p:sldId id="261" r:id="rId9"/>
    <p:sldId id="257" r:id="rId10"/>
    <p:sldId id="263" r:id="rId11"/>
    <p:sldId id="270" r:id="rId12"/>
    <p:sldId id="266" r:id="rId13"/>
    <p:sldId id="289" r:id="rId14"/>
    <p:sldId id="290" r:id="rId15"/>
    <p:sldId id="267" r:id="rId16"/>
    <p:sldId id="271" r:id="rId17"/>
    <p:sldId id="272" r:id="rId18"/>
    <p:sldId id="323" r:id="rId19"/>
    <p:sldId id="324" r:id="rId20"/>
    <p:sldId id="274" r:id="rId21"/>
    <p:sldId id="275" r:id="rId22"/>
    <p:sldId id="276" r:id="rId23"/>
    <p:sldId id="277" r:id="rId24"/>
    <p:sldId id="278" r:id="rId25"/>
    <p:sldId id="279" r:id="rId26"/>
    <p:sldId id="284" r:id="rId27"/>
    <p:sldId id="314" r:id="rId28"/>
    <p:sldId id="317" r:id="rId29"/>
    <p:sldId id="259" r:id="rId30"/>
    <p:sldId id="260" r:id="rId31"/>
    <p:sldId id="315" r:id="rId32"/>
    <p:sldId id="316" r:id="rId33"/>
    <p:sldId id="320" r:id="rId34"/>
    <p:sldId id="281" r:id="rId35"/>
    <p:sldId id="313" r:id="rId36"/>
    <p:sldId id="312" r:id="rId37"/>
    <p:sldId id="309" r:id="rId38"/>
    <p:sldId id="310" r:id="rId39"/>
    <p:sldId id="311" r:id="rId40"/>
    <p:sldId id="280" r:id="rId41"/>
    <p:sldId id="282" r:id="rId42"/>
    <p:sldId id="332" r:id="rId43"/>
    <p:sldId id="318" r:id="rId44"/>
    <p:sldId id="330" r:id="rId45"/>
    <p:sldId id="331" r:id="rId46"/>
    <p:sldId id="321" r:id="rId47"/>
    <p:sldId id="328" r:id="rId48"/>
    <p:sldId id="329" r:id="rId49"/>
    <p:sldId id="264" r:id="rId50"/>
    <p:sldId id="325" r:id="rId51"/>
    <p:sldId id="326" r:id="rId52"/>
    <p:sldId id="327" r:id="rId53"/>
    <p:sldId id="322" r:id="rId54"/>
    <p:sldId id="333" r:id="rId55"/>
    <p:sldId id="334" r:id="rId56"/>
    <p:sldId id="27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37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Bahnfleth" userId="0cea67e5c4c967a8" providerId="LiveId" clId="{93C4F771-246C-4152-87FE-05813310E9D3}"/>
    <pc:docChg chg="modSld">
      <pc:chgData name="William Bahnfleth" userId="0cea67e5c4c967a8" providerId="LiveId" clId="{93C4F771-246C-4152-87FE-05813310E9D3}" dt="2025-08-04T12:44:51.197" v="6" actId="14100"/>
      <pc:docMkLst>
        <pc:docMk/>
      </pc:docMkLst>
      <pc:sldChg chg="modSp mod">
        <pc:chgData name="William Bahnfleth" userId="0cea67e5c4c967a8" providerId="LiveId" clId="{93C4F771-246C-4152-87FE-05813310E9D3}" dt="2025-08-04T12:22:48.804" v="3" actId="6549"/>
        <pc:sldMkLst>
          <pc:docMk/>
          <pc:sldMk cId="1412102624" sldId="262"/>
        </pc:sldMkLst>
        <pc:spChg chg="mod">
          <ac:chgData name="William Bahnfleth" userId="0cea67e5c4c967a8" providerId="LiveId" clId="{93C4F771-246C-4152-87FE-05813310E9D3}" dt="2025-08-04T12:22:48.804" v="3" actId="6549"/>
          <ac:spMkLst>
            <pc:docMk/>
            <pc:sldMk cId="1412102624" sldId="262"/>
            <ac:spMk id="3" creationId="{FA15BC31-6BFE-E4B0-1BA3-9F405E207A29}"/>
          </ac:spMkLst>
        </pc:spChg>
      </pc:sldChg>
      <pc:sldChg chg="modSp mod">
        <pc:chgData name="William Bahnfleth" userId="0cea67e5c4c967a8" providerId="LiveId" clId="{93C4F771-246C-4152-87FE-05813310E9D3}" dt="2025-08-04T12:42:23.529" v="5" actId="20577"/>
        <pc:sldMkLst>
          <pc:docMk/>
          <pc:sldMk cId="2900442160" sldId="279"/>
        </pc:sldMkLst>
        <pc:spChg chg="mod">
          <ac:chgData name="William Bahnfleth" userId="0cea67e5c4c967a8" providerId="LiveId" clId="{93C4F771-246C-4152-87FE-05813310E9D3}" dt="2025-08-04T12:42:23.529" v="5" actId="20577"/>
          <ac:spMkLst>
            <pc:docMk/>
            <pc:sldMk cId="2900442160" sldId="279"/>
            <ac:spMk id="8" creationId="{9293E8BD-6AB0-D1CC-1CD6-0126AA5A2096}"/>
          </ac:spMkLst>
        </pc:spChg>
      </pc:sldChg>
      <pc:sldChg chg="modSp mod">
        <pc:chgData name="William Bahnfleth" userId="0cea67e5c4c967a8" providerId="LiveId" clId="{93C4F771-246C-4152-87FE-05813310E9D3}" dt="2025-08-04T12:44:51.197" v="6" actId="14100"/>
        <pc:sldMkLst>
          <pc:docMk/>
          <pc:sldMk cId="3149827451" sldId="315"/>
        </pc:sldMkLst>
        <pc:picChg chg="mod">
          <ac:chgData name="William Bahnfleth" userId="0cea67e5c4c967a8" providerId="LiveId" clId="{93C4F771-246C-4152-87FE-05813310E9D3}" dt="2025-08-04T12:44:51.197" v="6" actId="14100"/>
          <ac:picMkLst>
            <pc:docMk/>
            <pc:sldMk cId="3149827451" sldId="315"/>
            <ac:picMk id="9" creationId="{962DA699-20FD-F6B8-1997-34718545A57D}"/>
          </ac:picMkLst>
        </pc:picChg>
      </pc:sldChg>
    </pc:docChg>
  </pc:docChgLst>
  <pc:docChgLst>
    <pc:chgData name="Bahnfleth, William P" userId="ecdfbec9-2a01-468d-b86e-f2ec5b1c107b" providerId="ADAL" clId="{75919340-88B5-412A-9801-B37090454AFA}"/>
    <pc:docChg chg="undo redo custSel addSld delSld modSld sldOrd">
      <pc:chgData name="Bahnfleth, William P" userId="ecdfbec9-2a01-468d-b86e-f2ec5b1c107b" providerId="ADAL" clId="{75919340-88B5-412A-9801-B37090454AFA}" dt="2025-08-01T05:42:57.522" v="5506" actId="14100"/>
      <pc:docMkLst>
        <pc:docMk/>
      </pc:docMkLst>
      <pc:sldChg chg="addSp modSp mod">
        <pc:chgData name="Bahnfleth, William P" userId="ecdfbec9-2a01-468d-b86e-f2ec5b1c107b" providerId="ADAL" clId="{75919340-88B5-412A-9801-B37090454AFA}" dt="2025-07-14T04:18:52.322" v="166" actId="20577"/>
        <pc:sldMkLst>
          <pc:docMk/>
          <pc:sldMk cId="2694830873" sldId="256"/>
        </pc:sldMkLst>
        <pc:spChg chg="mod">
          <ac:chgData name="Bahnfleth, William P" userId="ecdfbec9-2a01-468d-b86e-f2ec5b1c107b" providerId="ADAL" clId="{75919340-88B5-412A-9801-B37090454AFA}" dt="2025-07-14T04:12:22.349" v="2" actId="255"/>
          <ac:spMkLst>
            <pc:docMk/>
            <pc:sldMk cId="2694830873" sldId="256"/>
            <ac:spMk id="2" creationId="{1459A22D-2A41-C960-3254-9061186F5128}"/>
          </ac:spMkLst>
        </pc:spChg>
        <pc:spChg chg="mod">
          <ac:chgData name="Bahnfleth, William P" userId="ecdfbec9-2a01-468d-b86e-f2ec5b1c107b" providerId="ADAL" clId="{75919340-88B5-412A-9801-B37090454AFA}" dt="2025-07-14T04:12:59.024" v="85" actId="20577"/>
          <ac:spMkLst>
            <pc:docMk/>
            <pc:sldMk cId="2694830873" sldId="256"/>
            <ac:spMk id="3" creationId="{9B1FC6BF-29DB-72A0-00E1-EC07CC53DFC4}"/>
          </ac:spMkLst>
        </pc:spChg>
        <pc:spChg chg="add mod">
          <ac:chgData name="Bahnfleth, William P" userId="ecdfbec9-2a01-468d-b86e-f2ec5b1c107b" providerId="ADAL" clId="{75919340-88B5-412A-9801-B37090454AFA}" dt="2025-07-14T04:18:52.322" v="166" actId="20577"/>
          <ac:spMkLst>
            <pc:docMk/>
            <pc:sldMk cId="2694830873" sldId="256"/>
            <ac:spMk id="5" creationId="{47473025-21A2-EC6F-C747-58000530D5EC}"/>
          </ac:spMkLst>
        </pc:spChg>
        <pc:picChg chg="add mod">
          <ac:chgData name="Bahnfleth, William P" userId="ecdfbec9-2a01-468d-b86e-f2ec5b1c107b" providerId="ADAL" clId="{75919340-88B5-412A-9801-B37090454AFA}" dt="2025-07-14T04:17:23.502" v="87" actId="1076"/>
          <ac:picMkLst>
            <pc:docMk/>
            <pc:sldMk cId="2694830873" sldId="256"/>
            <ac:picMk id="4" creationId="{3E8F23AF-FB70-6BF4-25F6-21BE3D0832ED}"/>
          </ac:picMkLst>
        </pc:picChg>
      </pc:sldChg>
      <pc:sldChg chg="modSp new mod ord">
        <pc:chgData name="Bahnfleth, William P" userId="ecdfbec9-2a01-468d-b86e-f2ec5b1c107b" providerId="ADAL" clId="{75919340-88B5-412A-9801-B37090454AFA}" dt="2025-07-31T22:11:05.295" v="1713" actId="20577"/>
        <pc:sldMkLst>
          <pc:docMk/>
          <pc:sldMk cId="4066561648" sldId="257"/>
        </pc:sldMkLst>
        <pc:spChg chg="mod">
          <ac:chgData name="Bahnfleth, William P" userId="ecdfbec9-2a01-468d-b86e-f2ec5b1c107b" providerId="ADAL" clId="{75919340-88B5-412A-9801-B37090454AFA}" dt="2025-07-31T13:59:51.405" v="373" actId="20577"/>
          <ac:spMkLst>
            <pc:docMk/>
            <pc:sldMk cId="4066561648" sldId="257"/>
            <ac:spMk id="2" creationId="{2A7E9738-5829-553A-3D69-301A135D9DCA}"/>
          </ac:spMkLst>
        </pc:spChg>
        <pc:spChg chg="mod">
          <ac:chgData name="Bahnfleth, William P" userId="ecdfbec9-2a01-468d-b86e-f2ec5b1c107b" providerId="ADAL" clId="{75919340-88B5-412A-9801-B37090454AFA}" dt="2025-07-31T22:11:05.295" v="1713" actId="20577"/>
          <ac:spMkLst>
            <pc:docMk/>
            <pc:sldMk cId="4066561648" sldId="257"/>
            <ac:spMk id="3" creationId="{7269B90F-6183-8142-ED57-430A29DB46DA}"/>
          </ac:spMkLst>
        </pc:spChg>
      </pc:sldChg>
      <pc:sldChg chg="addSp delSp modSp new mod ord modClrScheme chgLayout">
        <pc:chgData name="Bahnfleth, William P" userId="ecdfbec9-2a01-468d-b86e-f2ec5b1c107b" providerId="ADAL" clId="{75919340-88B5-412A-9801-B37090454AFA}" dt="2025-07-31T22:19:13.779" v="1961" actId="1076"/>
        <pc:sldMkLst>
          <pc:docMk/>
          <pc:sldMk cId="3994685487" sldId="258"/>
        </pc:sldMkLst>
        <pc:spChg chg="mod ord">
          <ac:chgData name="Bahnfleth, William P" userId="ecdfbec9-2a01-468d-b86e-f2ec5b1c107b" providerId="ADAL" clId="{75919340-88B5-412A-9801-B37090454AFA}" dt="2025-07-31T06:00:57.656" v="191" actId="700"/>
          <ac:spMkLst>
            <pc:docMk/>
            <pc:sldMk cId="3994685487" sldId="258"/>
            <ac:spMk id="4" creationId="{DAEEA560-2315-8120-E202-7288471C2A1B}"/>
          </ac:spMkLst>
        </pc:spChg>
        <pc:spChg chg="mod ord">
          <ac:chgData name="Bahnfleth, William P" userId="ecdfbec9-2a01-468d-b86e-f2ec5b1c107b" providerId="ADAL" clId="{75919340-88B5-412A-9801-B37090454AFA}" dt="2025-07-31T06:00:57.656" v="191" actId="700"/>
          <ac:spMkLst>
            <pc:docMk/>
            <pc:sldMk cId="3994685487" sldId="258"/>
            <ac:spMk id="5" creationId="{AD3D8EBD-68C2-A1D6-7E8F-F4CB0EAE7B7F}"/>
          </ac:spMkLst>
        </pc:spChg>
        <pc:spChg chg="add mod">
          <ac:chgData name="Bahnfleth, William P" userId="ecdfbec9-2a01-468d-b86e-f2ec5b1c107b" providerId="ADAL" clId="{75919340-88B5-412A-9801-B37090454AFA}" dt="2025-07-31T22:19:13.779" v="1961" actId="1076"/>
          <ac:spMkLst>
            <pc:docMk/>
            <pc:sldMk cId="3994685487" sldId="258"/>
            <ac:spMk id="8" creationId="{5EC238D9-0147-29AF-9474-EEA2A74CEFA4}"/>
          </ac:spMkLst>
        </pc:spChg>
        <pc:picChg chg="add mod">
          <ac:chgData name="Bahnfleth, William P" userId="ecdfbec9-2a01-468d-b86e-f2ec5b1c107b" providerId="ADAL" clId="{75919340-88B5-412A-9801-B37090454AFA}" dt="2025-07-31T22:19:10.965" v="1960" actId="1076"/>
          <ac:picMkLst>
            <pc:docMk/>
            <pc:sldMk cId="3994685487" sldId="258"/>
            <ac:picMk id="6" creationId="{C096F76E-EED7-B7F6-1194-9E32B7EB9D6B}"/>
          </ac:picMkLst>
        </pc:picChg>
      </pc:sldChg>
      <pc:sldChg chg="addSp delSp modSp new mod ord modClrScheme chgLayout">
        <pc:chgData name="Bahnfleth, William P" userId="ecdfbec9-2a01-468d-b86e-f2ec5b1c107b" providerId="ADAL" clId="{75919340-88B5-412A-9801-B37090454AFA}" dt="2025-08-01T02:32:19.817" v="2493"/>
        <pc:sldMkLst>
          <pc:docMk/>
          <pc:sldMk cId="2413408924" sldId="259"/>
        </pc:sldMkLst>
        <pc:spChg chg="mod ord">
          <ac:chgData name="Bahnfleth, William P" userId="ecdfbec9-2a01-468d-b86e-f2ec5b1c107b" providerId="ADAL" clId="{75919340-88B5-412A-9801-B37090454AFA}" dt="2025-07-31T06:09:38.287" v="213" actId="700"/>
          <ac:spMkLst>
            <pc:docMk/>
            <pc:sldMk cId="2413408924" sldId="259"/>
            <ac:spMk id="4" creationId="{31768AAD-1875-EE25-BA7A-737D52C2C4C7}"/>
          </ac:spMkLst>
        </pc:spChg>
        <pc:spChg chg="mod ord">
          <ac:chgData name="Bahnfleth, William P" userId="ecdfbec9-2a01-468d-b86e-f2ec5b1c107b" providerId="ADAL" clId="{75919340-88B5-412A-9801-B37090454AFA}" dt="2025-07-31T06:09:38.287" v="213" actId="700"/>
          <ac:spMkLst>
            <pc:docMk/>
            <pc:sldMk cId="2413408924" sldId="259"/>
            <ac:spMk id="5" creationId="{BF22B971-DD21-474C-F145-E18126661B1A}"/>
          </ac:spMkLst>
        </pc:spChg>
        <pc:spChg chg="mod ord">
          <ac:chgData name="Bahnfleth, William P" userId="ecdfbec9-2a01-468d-b86e-f2ec5b1c107b" providerId="ADAL" clId="{75919340-88B5-412A-9801-B37090454AFA}" dt="2025-07-31T06:09:38.287" v="213" actId="700"/>
          <ac:spMkLst>
            <pc:docMk/>
            <pc:sldMk cId="2413408924" sldId="259"/>
            <ac:spMk id="6" creationId="{4EED5860-3AD3-DC40-DB0A-097548FFBA72}"/>
          </ac:spMkLst>
        </pc:spChg>
        <pc:spChg chg="add mod ord">
          <ac:chgData name="Bahnfleth, William P" userId="ecdfbec9-2a01-468d-b86e-f2ec5b1c107b" providerId="ADAL" clId="{75919340-88B5-412A-9801-B37090454AFA}" dt="2025-07-31T06:14:57.249" v="240" actId="6549"/>
          <ac:spMkLst>
            <pc:docMk/>
            <pc:sldMk cId="2413408924" sldId="259"/>
            <ac:spMk id="7" creationId="{517B1CDD-E155-3368-E743-62A28D65F20C}"/>
          </ac:spMkLst>
        </pc:spChg>
        <pc:spChg chg="add mod ord">
          <ac:chgData name="Bahnfleth, William P" userId="ecdfbec9-2a01-468d-b86e-f2ec5b1c107b" providerId="ADAL" clId="{75919340-88B5-412A-9801-B37090454AFA}" dt="2025-07-31T06:09:38.287" v="213" actId="700"/>
          <ac:spMkLst>
            <pc:docMk/>
            <pc:sldMk cId="2413408924" sldId="259"/>
            <ac:spMk id="8" creationId="{CD878CCB-642E-21A2-D879-698654540444}"/>
          </ac:spMkLst>
        </pc:spChg>
        <pc:spChg chg="add mod">
          <ac:chgData name="Bahnfleth, William P" userId="ecdfbec9-2a01-468d-b86e-f2ec5b1c107b" providerId="ADAL" clId="{75919340-88B5-412A-9801-B37090454AFA}" dt="2025-07-31T06:10:22.824" v="217" actId="14100"/>
          <ac:spMkLst>
            <pc:docMk/>
            <pc:sldMk cId="2413408924" sldId="259"/>
            <ac:spMk id="12" creationId="{45BD4A98-700E-A165-7719-1F8638CE80BF}"/>
          </ac:spMkLst>
        </pc:spChg>
      </pc:sldChg>
      <pc:sldChg chg="addSp delSp modSp new mod ord modClrScheme chgLayout">
        <pc:chgData name="Bahnfleth, William P" userId="ecdfbec9-2a01-468d-b86e-f2ec5b1c107b" providerId="ADAL" clId="{75919340-88B5-412A-9801-B37090454AFA}" dt="2025-08-01T02:32:22.151" v="2495"/>
        <pc:sldMkLst>
          <pc:docMk/>
          <pc:sldMk cId="4190618617" sldId="260"/>
        </pc:sldMkLst>
        <pc:spChg chg="mod ord">
          <ac:chgData name="Bahnfleth, William P" userId="ecdfbec9-2a01-468d-b86e-f2ec5b1c107b" providerId="ADAL" clId="{75919340-88B5-412A-9801-B37090454AFA}" dt="2025-07-31T22:08:10.349" v="1653" actId="700"/>
          <ac:spMkLst>
            <pc:docMk/>
            <pc:sldMk cId="4190618617" sldId="260"/>
            <ac:spMk id="2" creationId="{B5549242-C1D3-E409-5313-CD5FB35E2A3F}"/>
          </ac:spMkLst>
        </pc:spChg>
        <pc:spChg chg="mod ord">
          <ac:chgData name="Bahnfleth, William P" userId="ecdfbec9-2a01-468d-b86e-f2ec5b1c107b" providerId="ADAL" clId="{75919340-88B5-412A-9801-B37090454AFA}" dt="2025-07-31T22:08:10.349" v="1653" actId="700"/>
          <ac:spMkLst>
            <pc:docMk/>
            <pc:sldMk cId="4190618617" sldId="260"/>
            <ac:spMk id="3" creationId="{0E9B00CC-8579-74CA-9704-B172E718E30D}"/>
          </ac:spMkLst>
        </pc:spChg>
        <pc:spChg chg="mod ord">
          <ac:chgData name="Bahnfleth, William P" userId="ecdfbec9-2a01-468d-b86e-f2ec5b1c107b" providerId="ADAL" clId="{75919340-88B5-412A-9801-B37090454AFA}" dt="2025-07-31T22:08:10.349" v="1653" actId="700"/>
          <ac:spMkLst>
            <pc:docMk/>
            <pc:sldMk cId="4190618617" sldId="260"/>
            <ac:spMk id="4" creationId="{957320C2-F51B-A406-632F-935CDB9C98E1}"/>
          </ac:spMkLst>
        </pc:spChg>
        <pc:picChg chg="add mod">
          <ac:chgData name="Bahnfleth, William P" userId="ecdfbec9-2a01-468d-b86e-f2ec5b1c107b" providerId="ADAL" clId="{75919340-88B5-412A-9801-B37090454AFA}" dt="2025-07-31T06:08:14.546" v="210" actId="1076"/>
          <ac:picMkLst>
            <pc:docMk/>
            <pc:sldMk cId="4190618617" sldId="260"/>
            <ac:picMk id="8" creationId="{27B0FCC4-1907-F63E-F02F-4AC68FF684D9}"/>
          </ac:picMkLst>
        </pc:picChg>
      </pc:sldChg>
      <pc:sldChg chg="addSp delSp modSp new mod ord">
        <pc:chgData name="Bahnfleth, William P" userId="ecdfbec9-2a01-468d-b86e-f2ec5b1c107b" providerId="ADAL" clId="{75919340-88B5-412A-9801-B37090454AFA}" dt="2025-07-31T22:06:36.008" v="1593"/>
        <pc:sldMkLst>
          <pc:docMk/>
          <pc:sldMk cId="1884092042" sldId="261"/>
        </pc:sldMkLst>
        <pc:spChg chg="add del mod">
          <ac:chgData name="Bahnfleth, William P" userId="ecdfbec9-2a01-468d-b86e-f2ec5b1c107b" providerId="ADAL" clId="{75919340-88B5-412A-9801-B37090454AFA}" dt="2025-07-31T06:21:28.299" v="256" actId="1076"/>
          <ac:spMkLst>
            <pc:docMk/>
            <pc:sldMk cId="1884092042" sldId="261"/>
            <ac:spMk id="9" creationId="{F92FE944-2CBA-9605-EC20-CDF0DE0D0855}"/>
          </ac:spMkLst>
        </pc:spChg>
        <pc:picChg chg="add mod">
          <ac:chgData name="Bahnfleth, William P" userId="ecdfbec9-2a01-468d-b86e-f2ec5b1c107b" providerId="ADAL" clId="{75919340-88B5-412A-9801-B37090454AFA}" dt="2025-07-31T06:21:19.762" v="253" actId="1076"/>
          <ac:picMkLst>
            <pc:docMk/>
            <pc:sldMk cId="1884092042" sldId="261"/>
            <ac:picMk id="5" creationId="{97B25FF2-D8A5-6CD9-9FEA-EE137E4BD024}"/>
          </ac:picMkLst>
        </pc:picChg>
      </pc:sldChg>
      <pc:sldChg chg="addSp delSp modSp new mod">
        <pc:chgData name="Bahnfleth, William P" userId="ecdfbec9-2a01-468d-b86e-f2ec5b1c107b" providerId="ADAL" clId="{75919340-88B5-412A-9801-B37090454AFA}" dt="2025-08-01T02:46:25.071" v="2514" actId="20577"/>
        <pc:sldMkLst>
          <pc:docMk/>
          <pc:sldMk cId="1412102624" sldId="262"/>
        </pc:sldMkLst>
        <pc:spChg chg="mod">
          <ac:chgData name="Bahnfleth, William P" userId="ecdfbec9-2a01-468d-b86e-f2ec5b1c107b" providerId="ADAL" clId="{75919340-88B5-412A-9801-B37090454AFA}" dt="2025-08-01T02:37:32.655" v="2500" actId="5793"/>
          <ac:spMkLst>
            <pc:docMk/>
            <pc:sldMk cId="1412102624" sldId="262"/>
            <ac:spMk id="2" creationId="{3C7D5F62-1A45-7938-C454-54D336895338}"/>
          </ac:spMkLst>
        </pc:spChg>
        <pc:spChg chg="mod">
          <ac:chgData name="Bahnfleth, William P" userId="ecdfbec9-2a01-468d-b86e-f2ec5b1c107b" providerId="ADAL" clId="{75919340-88B5-412A-9801-B37090454AFA}" dt="2025-08-01T02:46:25.071" v="2514" actId="20577"/>
          <ac:spMkLst>
            <pc:docMk/>
            <pc:sldMk cId="1412102624" sldId="262"/>
            <ac:spMk id="3" creationId="{FA15BC31-6BFE-E4B0-1BA3-9F405E207A29}"/>
          </ac:spMkLst>
        </pc:spChg>
        <pc:picChg chg="add mod">
          <ac:chgData name="Bahnfleth, William P" userId="ecdfbec9-2a01-468d-b86e-f2ec5b1c107b" providerId="ADAL" clId="{75919340-88B5-412A-9801-B37090454AFA}" dt="2025-07-31T21:40:47.249" v="1566" actId="1076"/>
          <ac:picMkLst>
            <pc:docMk/>
            <pc:sldMk cId="1412102624" sldId="262"/>
            <ac:picMk id="8" creationId="{06D248F4-1777-D748-2B66-CE3EF44D75F4}"/>
          </ac:picMkLst>
        </pc:picChg>
      </pc:sldChg>
      <pc:sldChg chg="addSp delSp modSp new add del mod setBg modClrScheme chgLayout">
        <pc:chgData name="Bahnfleth, William P" userId="ecdfbec9-2a01-468d-b86e-f2ec5b1c107b" providerId="ADAL" clId="{75919340-88B5-412A-9801-B37090454AFA}" dt="2025-08-01T02:48:40.414" v="2560" actId="26606"/>
        <pc:sldMkLst>
          <pc:docMk/>
          <pc:sldMk cId="4210595339" sldId="263"/>
        </pc:sldMkLst>
        <pc:spChg chg="mod ord">
          <ac:chgData name="Bahnfleth, William P" userId="ecdfbec9-2a01-468d-b86e-f2ec5b1c107b" providerId="ADAL" clId="{75919340-88B5-412A-9801-B37090454AFA}" dt="2025-08-01T02:48:40.414" v="2560" actId="26606"/>
          <ac:spMkLst>
            <pc:docMk/>
            <pc:sldMk cId="4210595339" sldId="263"/>
            <ac:spMk id="4" creationId="{AAF815DA-21DD-AE10-57D9-57BD2ED802DA}"/>
          </ac:spMkLst>
        </pc:spChg>
        <pc:spChg chg="mod ord">
          <ac:chgData name="Bahnfleth, William P" userId="ecdfbec9-2a01-468d-b86e-f2ec5b1c107b" providerId="ADAL" clId="{75919340-88B5-412A-9801-B37090454AFA}" dt="2025-08-01T02:48:40.414" v="2560" actId="26606"/>
          <ac:spMkLst>
            <pc:docMk/>
            <pc:sldMk cId="4210595339" sldId="263"/>
            <ac:spMk id="5" creationId="{0EA88064-361B-9005-50A4-D41F98905D14}"/>
          </ac:spMkLst>
        </pc:spChg>
        <pc:spChg chg="mod ord">
          <ac:chgData name="Bahnfleth, William P" userId="ecdfbec9-2a01-468d-b86e-f2ec5b1c107b" providerId="ADAL" clId="{75919340-88B5-412A-9801-B37090454AFA}" dt="2025-08-01T02:48:40.414" v="2560" actId="26606"/>
          <ac:spMkLst>
            <pc:docMk/>
            <pc:sldMk cId="4210595339" sldId="263"/>
            <ac:spMk id="6" creationId="{1D3C288A-F847-0527-4575-D81B41475233}"/>
          </ac:spMkLst>
        </pc:spChg>
        <pc:picChg chg="add mod">
          <ac:chgData name="Bahnfleth, William P" userId="ecdfbec9-2a01-468d-b86e-f2ec5b1c107b" providerId="ADAL" clId="{75919340-88B5-412A-9801-B37090454AFA}" dt="2025-08-01T02:48:40.414" v="2560" actId="26606"/>
          <ac:picMkLst>
            <pc:docMk/>
            <pc:sldMk cId="4210595339" sldId="263"/>
            <ac:picMk id="102" creationId="{1F971FAC-0114-0B81-EE9C-FBE372B46228}"/>
          </ac:picMkLst>
        </pc:picChg>
      </pc:sldChg>
      <pc:sldChg chg="addSp modSp new mod modClrScheme chgLayout">
        <pc:chgData name="Bahnfleth, William P" userId="ecdfbec9-2a01-468d-b86e-f2ec5b1c107b" providerId="ADAL" clId="{75919340-88B5-412A-9801-B37090454AFA}" dt="2025-08-01T05:42:57.522" v="5506" actId="14100"/>
        <pc:sldMkLst>
          <pc:docMk/>
          <pc:sldMk cId="2452325766" sldId="264"/>
        </pc:sldMkLst>
        <pc:spChg chg="mod ord">
          <ac:chgData name="Bahnfleth, William P" userId="ecdfbec9-2a01-468d-b86e-f2ec5b1c107b" providerId="ADAL" clId="{75919340-88B5-412A-9801-B37090454AFA}" dt="2025-07-31T22:08:18.731" v="1655" actId="700"/>
          <ac:spMkLst>
            <pc:docMk/>
            <pc:sldMk cId="2452325766" sldId="264"/>
            <ac:spMk id="2" creationId="{558882BF-71C2-0DC3-F200-9AE98EE8D392}"/>
          </ac:spMkLst>
        </pc:spChg>
        <pc:spChg chg="mod ord">
          <ac:chgData name="Bahnfleth, William P" userId="ecdfbec9-2a01-468d-b86e-f2ec5b1c107b" providerId="ADAL" clId="{75919340-88B5-412A-9801-B37090454AFA}" dt="2025-07-31T22:08:18.731" v="1655" actId="700"/>
          <ac:spMkLst>
            <pc:docMk/>
            <pc:sldMk cId="2452325766" sldId="264"/>
            <ac:spMk id="3" creationId="{BDD00D4D-C10D-F3DE-B774-4287F91A3BA6}"/>
          </ac:spMkLst>
        </pc:spChg>
        <pc:spChg chg="mod ord">
          <ac:chgData name="Bahnfleth, William P" userId="ecdfbec9-2a01-468d-b86e-f2ec5b1c107b" providerId="ADAL" clId="{75919340-88B5-412A-9801-B37090454AFA}" dt="2025-07-31T22:08:18.731" v="1655" actId="700"/>
          <ac:spMkLst>
            <pc:docMk/>
            <pc:sldMk cId="2452325766" sldId="264"/>
            <ac:spMk id="4" creationId="{8D6FD8B9-917A-3938-31B8-34A99A12645E}"/>
          </ac:spMkLst>
        </pc:spChg>
        <pc:spChg chg="add mod ord">
          <ac:chgData name="Bahnfleth, William P" userId="ecdfbec9-2a01-468d-b86e-f2ec5b1c107b" providerId="ADAL" clId="{75919340-88B5-412A-9801-B37090454AFA}" dt="2025-07-31T22:08:35.266" v="1707" actId="20577"/>
          <ac:spMkLst>
            <pc:docMk/>
            <pc:sldMk cId="2452325766" sldId="264"/>
            <ac:spMk id="5" creationId="{B047AFE9-01F8-A097-69B2-8B1038516F75}"/>
          </ac:spMkLst>
        </pc:spChg>
        <pc:spChg chg="add mod ord">
          <ac:chgData name="Bahnfleth, William P" userId="ecdfbec9-2a01-468d-b86e-f2ec5b1c107b" providerId="ADAL" clId="{75919340-88B5-412A-9801-B37090454AFA}" dt="2025-08-01T05:42:57.522" v="5506" actId="14100"/>
          <ac:spMkLst>
            <pc:docMk/>
            <pc:sldMk cId="2452325766" sldId="264"/>
            <ac:spMk id="6" creationId="{8E7BE265-BE0C-2728-026D-F23CE1A141B0}"/>
          </ac:spMkLst>
        </pc:spChg>
        <pc:picChg chg="add mod">
          <ac:chgData name="Bahnfleth, William P" userId="ecdfbec9-2a01-468d-b86e-f2ec5b1c107b" providerId="ADAL" clId="{75919340-88B5-412A-9801-B37090454AFA}" dt="2025-08-01T05:42:04.366" v="5503" actId="1076"/>
          <ac:picMkLst>
            <pc:docMk/>
            <pc:sldMk cId="2452325766" sldId="264"/>
            <ac:picMk id="7" creationId="{E0A980B3-F9D4-BF6B-5057-3346E9CD9DF6}"/>
          </ac:picMkLst>
        </pc:picChg>
      </pc:sldChg>
      <pc:sldChg chg="addSp delSp modSp new mod ord modClrScheme chgLayout">
        <pc:chgData name="Bahnfleth, William P" userId="ecdfbec9-2a01-468d-b86e-f2ec5b1c107b" providerId="ADAL" clId="{75919340-88B5-412A-9801-B37090454AFA}" dt="2025-08-01T03:26:51.708" v="3311" actId="20577"/>
        <pc:sldMkLst>
          <pc:docMk/>
          <pc:sldMk cId="1664932249" sldId="265"/>
        </pc:sldMkLst>
        <pc:spChg chg="mod ord">
          <ac:chgData name="Bahnfleth, William P" userId="ecdfbec9-2a01-468d-b86e-f2ec5b1c107b" providerId="ADAL" clId="{75919340-88B5-412A-9801-B37090454AFA}" dt="2025-07-31T22:14:49.118" v="1795" actId="6264"/>
          <ac:spMkLst>
            <pc:docMk/>
            <pc:sldMk cId="1664932249" sldId="265"/>
            <ac:spMk id="2" creationId="{75A49430-E9D3-E60C-667B-2E160FFB4A9C}"/>
          </ac:spMkLst>
        </pc:spChg>
        <pc:spChg chg="mod ord">
          <ac:chgData name="Bahnfleth, William P" userId="ecdfbec9-2a01-468d-b86e-f2ec5b1c107b" providerId="ADAL" clId="{75919340-88B5-412A-9801-B37090454AFA}" dt="2025-07-31T22:14:49.118" v="1795" actId="6264"/>
          <ac:spMkLst>
            <pc:docMk/>
            <pc:sldMk cId="1664932249" sldId="265"/>
            <ac:spMk id="3" creationId="{58FAD4F1-0A4B-D428-8592-8515338EEE62}"/>
          </ac:spMkLst>
        </pc:spChg>
        <pc:spChg chg="mod ord">
          <ac:chgData name="Bahnfleth, William P" userId="ecdfbec9-2a01-468d-b86e-f2ec5b1c107b" providerId="ADAL" clId="{75919340-88B5-412A-9801-B37090454AFA}" dt="2025-07-31T22:14:49.118" v="1795" actId="6264"/>
          <ac:spMkLst>
            <pc:docMk/>
            <pc:sldMk cId="1664932249" sldId="265"/>
            <ac:spMk id="4" creationId="{F9B06768-DA40-4153-2C22-49EA651DA602}"/>
          </ac:spMkLst>
        </pc:spChg>
        <pc:spChg chg="add mod ord">
          <ac:chgData name="Bahnfleth, William P" userId="ecdfbec9-2a01-468d-b86e-f2ec5b1c107b" providerId="ADAL" clId="{75919340-88B5-412A-9801-B37090454AFA}" dt="2025-08-01T03:26:51.708" v="3311" actId="20577"/>
          <ac:spMkLst>
            <pc:docMk/>
            <pc:sldMk cId="1664932249" sldId="265"/>
            <ac:spMk id="5" creationId="{B799572B-458F-EBFC-9D3F-5DC636C0A51B}"/>
          </ac:spMkLst>
        </pc:spChg>
        <pc:spChg chg="add mod">
          <ac:chgData name="Bahnfleth, William P" userId="ecdfbec9-2a01-468d-b86e-f2ec5b1c107b" providerId="ADAL" clId="{75919340-88B5-412A-9801-B37090454AFA}" dt="2025-07-31T22:18:13.993" v="1957" actId="1076"/>
          <ac:spMkLst>
            <pc:docMk/>
            <pc:sldMk cId="1664932249" sldId="265"/>
            <ac:spMk id="14" creationId="{52755CCB-640C-74AC-AF2E-0128FC756E02}"/>
          </ac:spMkLst>
        </pc:spChg>
        <pc:picChg chg="add mod ord">
          <ac:chgData name="Bahnfleth, William P" userId="ecdfbec9-2a01-468d-b86e-f2ec5b1c107b" providerId="ADAL" clId="{75919340-88B5-412A-9801-B37090454AFA}" dt="2025-07-31T22:17:50.928" v="1953" actId="1076"/>
          <ac:picMkLst>
            <pc:docMk/>
            <pc:sldMk cId="1664932249" sldId="265"/>
            <ac:picMk id="1026" creationId="{FEA3D1F0-48E9-B6E8-8098-EAE78BED6C17}"/>
          </ac:picMkLst>
        </pc:picChg>
      </pc:sldChg>
      <pc:sldChg chg="addSp modSp new mod modClrScheme chgLayout">
        <pc:chgData name="Bahnfleth, William P" userId="ecdfbec9-2a01-468d-b86e-f2ec5b1c107b" providerId="ADAL" clId="{75919340-88B5-412A-9801-B37090454AFA}" dt="2025-08-01T02:30:35.896" v="2491" actId="20577"/>
        <pc:sldMkLst>
          <pc:docMk/>
          <pc:sldMk cId="3378214530" sldId="266"/>
        </pc:sldMkLst>
        <pc:spChg chg="mod ord">
          <ac:chgData name="Bahnfleth, William P" userId="ecdfbec9-2a01-468d-b86e-f2ec5b1c107b" providerId="ADAL" clId="{75919340-88B5-412A-9801-B37090454AFA}" dt="2025-07-31T22:20:48.263" v="1963" actId="700"/>
          <ac:spMkLst>
            <pc:docMk/>
            <pc:sldMk cId="3378214530" sldId="266"/>
            <ac:spMk id="2" creationId="{3F00FDF4-AB4B-773B-303A-2A1A93B81730}"/>
          </ac:spMkLst>
        </pc:spChg>
        <pc:spChg chg="mod ord">
          <ac:chgData name="Bahnfleth, William P" userId="ecdfbec9-2a01-468d-b86e-f2ec5b1c107b" providerId="ADAL" clId="{75919340-88B5-412A-9801-B37090454AFA}" dt="2025-07-31T22:20:48.263" v="1963" actId="700"/>
          <ac:spMkLst>
            <pc:docMk/>
            <pc:sldMk cId="3378214530" sldId="266"/>
            <ac:spMk id="3" creationId="{6B46AC68-FBBE-1F3C-5459-5C5D789511FA}"/>
          </ac:spMkLst>
        </pc:spChg>
        <pc:spChg chg="mod ord">
          <ac:chgData name="Bahnfleth, William P" userId="ecdfbec9-2a01-468d-b86e-f2ec5b1c107b" providerId="ADAL" clId="{75919340-88B5-412A-9801-B37090454AFA}" dt="2025-07-31T22:20:48.263" v="1963" actId="700"/>
          <ac:spMkLst>
            <pc:docMk/>
            <pc:sldMk cId="3378214530" sldId="266"/>
            <ac:spMk id="4" creationId="{79F03A0C-1575-00CB-A11A-B48313942ABE}"/>
          </ac:spMkLst>
        </pc:spChg>
        <pc:spChg chg="add mod ord">
          <ac:chgData name="Bahnfleth, William P" userId="ecdfbec9-2a01-468d-b86e-f2ec5b1c107b" providerId="ADAL" clId="{75919340-88B5-412A-9801-B37090454AFA}" dt="2025-07-31T22:21:17.691" v="2017" actId="20577"/>
          <ac:spMkLst>
            <pc:docMk/>
            <pc:sldMk cId="3378214530" sldId="266"/>
            <ac:spMk id="5" creationId="{080042A0-11A8-B99B-603B-74DF633559C9}"/>
          </ac:spMkLst>
        </pc:spChg>
        <pc:spChg chg="add mod ord">
          <ac:chgData name="Bahnfleth, William P" userId="ecdfbec9-2a01-468d-b86e-f2ec5b1c107b" providerId="ADAL" clId="{75919340-88B5-412A-9801-B37090454AFA}" dt="2025-08-01T02:30:35.896" v="2491" actId="20577"/>
          <ac:spMkLst>
            <pc:docMk/>
            <pc:sldMk cId="3378214530" sldId="266"/>
            <ac:spMk id="6" creationId="{45631783-5742-E9DA-1892-2E894E017AA1}"/>
          </ac:spMkLst>
        </pc:spChg>
      </pc:sldChg>
      <pc:sldChg chg="addSp modSp new mod ord modClrScheme chgLayout">
        <pc:chgData name="Bahnfleth, William P" userId="ecdfbec9-2a01-468d-b86e-f2ec5b1c107b" providerId="ADAL" clId="{75919340-88B5-412A-9801-B37090454AFA}" dt="2025-08-01T04:23:59.329" v="4691" actId="20577"/>
        <pc:sldMkLst>
          <pc:docMk/>
          <pc:sldMk cId="2511873312" sldId="267"/>
        </pc:sldMkLst>
        <pc:spChg chg="mod ord">
          <ac:chgData name="Bahnfleth, William P" userId="ecdfbec9-2a01-468d-b86e-f2ec5b1c107b" providerId="ADAL" clId="{75919340-88B5-412A-9801-B37090454AFA}" dt="2025-08-01T02:47:37.658" v="2516" actId="700"/>
          <ac:spMkLst>
            <pc:docMk/>
            <pc:sldMk cId="2511873312" sldId="267"/>
            <ac:spMk id="2" creationId="{C2F3A1D9-5E56-FFD6-1C6A-C4561B4AC082}"/>
          </ac:spMkLst>
        </pc:spChg>
        <pc:spChg chg="mod ord">
          <ac:chgData name="Bahnfleth, William P" userId="ecdfbec9-2a01-468d-b86e-f2ec5b1c107b" providerId="ADAL" clId="{75919340-88B5-412A-9801-B37090454AFA}" dt="2025-08-01T02:47:37.658" v="2516" actId="700"/>
          <ac:spMkLst>
            <pc:docMk/>
            <pc:sldMk cId="2511873312" sldId="267"/>
            <ac:spMk id="3" creationId="{9BF6366F-64E5-FDE7-3BFE-A995ACC46A69}"/>
          </ac:spMkLst>
        </pc:spChg>
        <pc:spChg chg="mod ord">
          <ac:chgData name="Bahnfleth, William P" userId="ecdfbec9-2a01-468d-b86e-f2ec5b1c107b" providerId="ADAL" clId="{75919340-88B5-412A-9801-B37090454AFA}" dt="2025-08-01T02:47:37.658" v="2516" actId="700"/>
          <ac:spMkLst>
            <pc:docMk/>
            <pc:sldMk cId="2511873312" sldId="267"/>
            <ac:spMk id="4" creationId="{9FAE52B7-DF72-84D1-90D0-D170A6E2792B}"/>
          </ac:spMkLst>
        </pc:spChg>
        <pc:spChg chg="add mod ord">
          <ac:chgData name="Bahnfleth, William P" userId="ecdfbec9-2a01-468d-b86e-f2ec5b1c107b" providerId="ADAL" clId="{75919340-88B5-412A-9801-B37090454AFA}" dt="2025-08-01T04:19:41.253" v="4248" actId="20577"/>
          <ac:spMkLst>
            <pc:docMk/>
            <pc:sldMk cId="2511873312" sldId="267"/>
            <ac:spMk id="5" creationId="{B7BEE9DC-3975-3432-6DF9-D684CF885433}"/>
          </ac:spMkLst>
        </pc:spChg>
        <pc:spChg chg="add mod ord">
          <ac:chgData name="Bahnfleth, William P" userId="ecdfbec9-2a01-468d-b86e-f2ec5b1c107b" providerId="ADAL" clId="{75919340-88B5-412A-9801-B37090454AFA}" dt="2025-08-01T04:23:59.329" v="4691" actId="20577"/>
          <ac:spMkLst>
            <pc:docMk/>
            <pc:sldMk cId="2511873312" sldId="267"/>
            <ac:spMk id="6" creationId="{B6A32FC4-CFC1-B3D6-D68F-6B840AD99921}"/>
          </ac:spMkLst>
        </pc:spChg>
      </pc:sldChg>
      <pc:sldChg chg="addSp delSp modSp new mod modClrScheme chgLayout">
        <pc:chgData name="Bahnfleth, William P" userId="ecdfbec9-2a01-468d-b86e-f2ec5b1c107b" providerId="ADAL" clId="{75919340-88B5-412A-9801-B37090454AFA}" dt="2025-08-01T04:10:25.329" v="3891" actId="1076"/>
        <pc:sldMkLst>
          <pc:docMk/>
          <pc:sldMk cId="2021422005" sldId="268"/>
        </pc:sldMkLst>
        <pc:spChg chg="mod ord">
          <ac:chgData name="Bahnfleth, William P" userId="ecdfbec9-2a01-468d-b86e-f2ec5b1c107b" providerId="ADAL" clId="{75919340-88B5-412A-9801-B37090454AFA}" dt="2025-08-01T02:58:13.437" v="2855" actId="700"/>
          <ac:spMkLst>
            <pc:docMk/>
            <pc:sldMk cId="2021422005" sldId="268"/>
            <ac:spMk id="2" creationId="{A7E6AC31-1C38-CFFA-6487-679F034F6289}"/>
          </ac:spMkLst>
        </pc:spChg>
        <pc:spChg chg="mod ord">
          <ac:chgData name="Bahnfleth, William P" userId="ecdfbec9-2a01-468d-b86e-f2ec5b1c107b" providerId="ADAL" clId="{75919340-88B5-412A-9801-B37090454AFA}" dt="2025-08-01T02:58:13.437" v="2855" actId="700"/>
          <ac:spMkLst>
            <pc:docMk/>
            <pc:sldMk cId="2021422005" sldId="268"/>
            <ac:spMk id="4" creationId="{30983ED9-81AE-77EC-C122-47742F921762}"/>
          </ac:spMkLst>
        </pc:spChg>
        <pc:spChg chg="mod ord">
          <ac:chgData name="Bahnfleth, William P" userId="ecdfbec9-2a01-468d-b86e-f2ec5b1c107b" providerId="ADAL" clId="{75919340-88B5-412A-9801-B37090454AFA}" dt="2025-08-01T02:58:13.437" v="2855" actId="700"/>
          <ac:spMkLst>
            <pc:docMk/>
            <pc:sldMk cId="2021422005" sldId="268"/>
            <ac:spMk id="5" creationId="{2DA1FBF6-4F5C-C194-ED24-F9E30792BCE7}"/>
          </ac:spMkLst>
        </pc:spChg>
        <pc:spChg chg="mod ord">
          <ac:chgData name="Bahnfleth, William P" userId="ecdfbec9-2a01-468d-b86e-f2ec5b1c107b" providerId="ADAL" clId="{75919340-88B5-412A-9801-B37090454AFA}" dt="2025-08-01T02:58:13.437" v="2855" actId="700"/>
          <ac:spMkLst>
            <pc:docMk/>
            <pc:sldMk cId="2021422005" sldId="268"/>
            <ac:spMk id="6" creationId="{E80A312D-B70E-6A7F-C49D-43802A6C354A}"/>
          </ac:spMkLst>
        </pc:spChg>
        <pc:spChg chg="add mod">
          <ac:chgData name="Bahnfleth, William P" userId="ecdfbec9-2a01-468d-b86e-f2ec5b1c107b" providerId="ADAL" clId="{75919340-88B5-412A-9801-B37090454AFA}" dt="2025-08-01T02:57:42.342" v="2852" actId="1076"/>
          <ac:spMkLst>
            <pc:docMk/>
            <pc:sldMk cId="2021422005" sldId="268"/>
            <ac:spMk id="8" creationId="{EED9D922-6242-7BD4-925F-B6DCE6804270}"/>
          </ac:spMkLst>
        </pc:spChg>
        <pc:graphicFrameChg chg="add mod">
          <ac:chgData name="Bahnfleth, William P" userId="ecdfbec9-2a01-468d-b86e-f2ec5b1c107b" providerId="ADAL" clId="{75919340-88B5-412A-9801-B37090454AFA}" dt="2025-08-01T04:10:25.329" v="3891" actId="1076"/>
          <ac:graphicFrameMkLst>
            <pc:docMk/>
            <pc:sldMk cId="2021422005" sldId="268"/>
            <ac:graphicFrameMk id="7" creationId="{B6DF1BB0-91B9-6197-F331-0ED6E6E69F71}"/>
          </ac:graphicFrameMkLst>
        </pc:graphicFrameChg>
      </pc:sldChg>
      <pc:sldChg chg="addSp delSp modSp new mod">
        <pc:chgData name="Bahnfleth, William P" userId="ecdfbec9-2a01-468d-b86e-f2ec5b1c107b" providerId="ADAL" clId="{75919340-88B5-412A-9801-B37090454AFA}" dt="2025-08-01T03:26:23.387" v="3251" actId="20577"/>
        <pc:sldMkLst>
          <pc:docMk/>
          <pc:sldMk cId="156802867" sldId="269"/>
        </pc:sldMkLst>
        <pc:spChg chg="mod">
          <ac:chgData name="Bahnfleth, William P" userId="ecdfbec9-2a01-468d-b86e-f2ec5b1c107b" providerId="ADAL" clId="{75919340-88B5-412A-9801-B37090454AFA}" dt="2025-08-01T03:26:23.387" v="3251" actId="20577"/>
          <ac:spMkLst>
            <pc:docMk/>
            <pc:sldMk cId="156802867" sldId="269"/>
            <ac:spMk id="2" creationId="{2A38A17E-71D9-6FC0-4E17-28BBFDF66B5E}"/>
          </ac:spMkLst>
        </pc:spChg>
        <pc:spChg chg="add mod">
          <ac:chgData name="Bahnfleth, William P" userId="ecdfbec9-2a01-468d-b86e-f2ec5b1c107b" providerId="ADAL" clId="{75919340-88B5-412A-9801-B37090454AFA}" dt="2025-08-01T03:22:46.594" v="3117" actId="20577"/>
          <ac:spMkLst>
            <pc:docMk/>
            <pc:sldMk cId="156802867" sldId="269"/>
            <ac:spMk id="11" creationId="{949A3133-4887-E575-30F5-2F7B43765662}"/>
          </ac:spMkLst>
        </pc:spChg>
        <pc:graphicFrameChg chg="add mod">
          <ac:chgData name="Bahnfleth, William P" userId="ecdfbec9-2a01-468d-b86e-f2ec5b1c107b" providerId="ADAL" clId="{75919340-88B5-412A-9801-B37090454AFA}" dt="2025-08-01T03:03:59.631" v="3051" actId="1076"/>
          <ac:graphicFrameMkLst>
            <pc:docMk/>
            <pc:sldMk cId="156802867" sldId="269"/>
            <ac:graphicFrameMk id="6" creationId="{B520CBFC-35A1-DBA1-83C0-46252CC722F1}"/>
          </ac:graphicFrameMkLst>
        </pc:graphicFrameChg>
        <pc:graphicFrameChg chg="add mod">
          <ac:chgData name="Bahnfleth, William P" userId="ecdfbec9-2a01-468d-b86e-f2ec5b1c107b" providerId="ADAL" clId="{75919340-88B5-412A-9801-B37090454AFA}" dt="2025-08-01T03:04:58.812" v="3061" actId="14100"/>
          <ac:graphicFrameMkLst>
            <pc:docMk/>
            <pc:sldMk cId="156802867" sldId="269"/>
            <ac:graphicFrameMk id="12" creationId="{12E2CED9-E72D-E1CF-2B42-D098148823BF}"/>
          </ac:graphicFrameMkLst>
        </pc:graphicFrameChg>
        <pc:graphicFrameChg chg="add mod">
          <ac:chgData name="Bahnfleth, William P" userId="ecdfbec9-2a01-468d-b86e-f2ec5b1c107b" providerId="ADAL" clId="{75919340-88B5-412A-9801-B37090454AFA}" dt="2025-08-01T03:06:29.835" v="3073" actId="1076"/>
          <ac:graphicFrameMkLst>
            <pc:docMk/>
            <pc:sldMk cId="156802867" sldId="269"/>
            <ac:graphicFrameMk id="13" creationId="{6A345CE5-806B-23EF-34C1-E18B0D32AE87}"/>
          </ac:graphicFrameMkLst>
        </pc:graphicFrameChg>
        <pc:graphicFrameChg chg="add mod">
          <ac:chgData name="Bahnfleth, William P" userId="ecdfbec9-2a01-468d-b86e-f2ec5b1c107b" providerId="ADAL" clId="{75919340-88B5-412A-9801-B37090454AFA}" dt="2025-08-01T03:07:12.552" v="3080" actId="14100"/>
          <ac:graphicFrameMkLst>
            <pc:docMk/>
            <pc:sldMk cId="156802867" sldId="269"/>
            <ac:graphicFrameMk id="14" creationId="{F1692591-1BEA-E4CD-2F58-AB22C1EB1645}"/>
          </ac:graphicFrameMkLst>
        </pc:graphicFrameChg>
        <pc:picChg chg="add mod">
          <ac:chgData name="Bahnfleth, William P" userId="ecdfbec9-2a01-468d-b86e-f2ec5b1c107b" providerId="ADAL" clId="{75919340-88B5-412A-9801-B37090454AFA}" dt="2025-08-01T03:21:44.563" v="3101" actId="1076"/>
          <ac:picMkLst>
            <pc:docMk/>
            <pc:sldMk cId="156802867" sldId="269"/>
            <ac:picMk id="15" creationId="{5F0902FD-7BA9-A667-1E6E-C76A75AE0435}"/>
          </ac:picMkLst>
        </pc:picChg>
      </pc:sldChg>
      <pc:sldChg chg="addSp delSp modSp new mod modClrScheme chgLayout">
        <pc:chgData name="Bahnfleth, William P" userId="ecdfbec9-2a01-468d-b86e-f2ec5b1c107b" providerId="ADAL" clId="{75919340-88B5-412A-9801-B37090454AFA}" dt="2025-08-01T04:40:24.933" v="4893" actId="20577"/>
        <pc:sldMkLst>
          <pc:docMk/>
          <pc:sldMk cId="1244449762" sldId="270"/>
        </pc:sldMkLst>
        <pc:spChg chg="mod ord">
          <ac:chgData name="Bahnfleth, William P" userId="ecdfbec9-2a01-468d-b86e-f2ec5b1c107b" providerId="ADAL" clId="{75919340-88B5-412A-9801-B37090454AFA}" dt="2025-08-01T04:01:50.580" v="3383" actId="700"/>
          <ac:spMkLst>
            <pc:docMk/>
            <pc:sldMk cId="1244449762" sldId="270"/>
            <ac:spMk id="2" creationId="{AACCB0CB-3542-76B8-2F8D-982CB8D0BAF7}"/>
          </ac:spMkLst>
        </pc:spChg>
        <pc:spChg chg="mod ord">
          <ac:chgData name="Bahnfleth, William P" userId="ecdfbec9-2a01-468d-b86e-f2ec5b1c107b" providerId="ADAL" clId="{75919340-88B5-412A-9801-B37090454AFA}" dt="2025-08-01T04:01:50.580" v="3383" actId="700"/>
          <ac:spMkLst>
            <pc:docMk/>
            <pc:sldMk cId="1244449762" sldId="270"/>
            <ac:spMk id="3" creationId="{C472A57A-85BA-B2B4-4A42-BD6FE53A7C8B}"/>
          </ac:spMkLst>
        </pc:spChg>
        <pc:spChg chg="mod ord">
          <ac:chgData name="Bahnfleth, William P" userId="ecdfbec9-2a01-468d-b86e-f2ec5b1c107b" providerId="ADAL" clId="{75919340-88B5-412A-9801-B37090454AFA}" dt="2025-08-01T04:01:50.580" v="3383" actId="700"/>
          <ac:spMkLst>
            <pc:docMk/>
            <pc:sldMk cId="1244449762" sldId="270"/>
            <ac:spMk id="4" creationId="{66484B74-CE1B-8119-4596-AB50C8EB60D0}"/>
          </ac:spMkLst>
        </pc:spChg>
        <pc:spChg chg="add mod ord">
          <ac:chgData name="Bahnfleth, William P" userId="ecdfbec9-2a01-468d-b86e-f2ec5b1c107b" providerId="ADAL" clId="{75919340-88B5-412A-9801-B37090454AFA}" dt="2025-08-01T04:40:24.933" v="4893" actId="20577"/>
          <ac:spMkLst>
            <pc:docMk/>
            <pc:sldMk cId="1244449762" sldId="270"/>
            <ac:spMk id="5" creationId="{A5896C82-76D1-79AF-BDDB-7A2E24DEF75D}"/>
          </ac:spMkLst>
        </pc:spChg>
        <pc:spChg chg="add mod ord">
          <ac:chgData name="Bahnfleth, William P" userId="ecdfbec9-2a01-468d-b86e-f2ec5b1c107b" providerId="ADAL" clId="{75919340-88B5-412A-9801-B37090454AFA}" dt="2025-08-01T04:18:47.328" v="4186" actId="20577"/>
          <ac:spMkLst>
            <pc:docMk/>
            <pc:sldMk cId="1244449762" sldId="270"/>
            <ac:spMk id="6" creationId="{2A2DE76E-E9D7-3787-6E03-6410C100967A}"/>
          </ac:spMkLst>
        </pc:spChg>
        <pc:picChg chg="add mod">
          <ac:chgData name="Bahnfleth, William P" userId="ecdfbec9-2a01-468d-b86e-f2ec5b1c107b" providerId="ADAL" clId="{75919340-88B5-412A-9801-B37090454AFA}" dt="2025-08-01T04:08:40.893" v="3885" actId="1076"/>
          <ac:picMkLst>
            <pc:docMk/>
            <pc:sldMk cId="1244449762" sldId="270"/>
            <ac:picMk id="2056" creationId="{7B53225B-4070-29A7-E61F-7FAC91848333}"/>
          </ac:picMkLst>
        </pc:picChg>
      </pc:sldChg>
      <pc:sldChg chg="addSp delSp modSp new mod modClrScheme chgLayout">
        <pc:chgData name="Bahnfleth, William P" userId="ecdfbec9-2a01-468d-b86e-f2ec5b1c107b" providerId="ADAL" clId="{75919340-88B5-412A-9801-B37090454AFA}" dt="2025-08-01T04:46:35.775" v="4962" actId="14100"/>
        <pc:sldMkLst>
          <pc:docMk/>
          <pc:sldMk cId="3380009371" sldId="271"/>
        </pc:sldMkLst>
        <pc:spChg chg="mod ord">
          <ac:chgData name="Bahnfleth, William P" userId="ecdfbec9-2a01-468d-b86e-f2ec5b1c107b" providerId="ADAL" clId="{75919340-88B5-412A-9801-B37090454AFA}" dt="2025-08-01T04:27:21.030" v="4720" actId="700"/>
          <ac:spMkLst>
            <pc:docMk/>
            <pc:sldMk cId="3380009371" sldId="271"/>
            <ac:spMk id="4" creationId="{8394D679-FC90-AC7C-F8BB-A223546C7D51}"/>
          </ac:spMkLst>
        </pc:spChg>
        <pc:spChg chg="mod ord">
          <ac:chgData name="Bahnfleth, William P" userId="ecdfbec9-2a01-468d-b86e-f2ec5b1c107b" providerId="ADAL" clId="{75919340-88B5-412A-9801-B37090454AFA}" dt="2025-08-01T04:27:21.030" v="4720" actId="700"/>
          <ac:spMkLst>
            <pc:docMk/>
            <pc:sldMk cId="3380009371" sldId="271"/>
            <ac:spMk id="5" creationId="{5CE48097-CC55-1870-E717-0F0273A56615}"/>
          </ac:spMkLst>
        </pc:spChg>
        <pc:spChg chg="mod ord">
          <ac:chgData name="Bahnfleth, William P" userId="ecdfbec9-2a01-468d-b86e-f2ec5b1c107b" providerId="ADAL" clId="{75919340-88B5-412A-9801-B37090454AFA}" dt="2025-08-01T04:27:21.030" v="4720" actId="700"/>
          <ac:spMkLst>
            <pc:docMk/>
            <pc:sldMk cId="3380009371" sldId="271"/>
            <ac:spMk id="6" creationId="{CB0E9396-6A04-E6D3-DCC4-291985F02A3D}"/>
          </ac:spMkLst>
        </pc:spChg>
        <pc:spChg chg="add mod">
          <ac:chgData name="Bahnfleth, William P" userId="ecdfbec9-2a01-468d-b86e-f2ec5b1c107b" providerId="ADAL" clId="{75919340-88B5-412A-9801-B37090454AFA}" dt="2025-08-01T04:43:48.771" v="4899" actId="1076"/>
          <ac:spMkLst>
            <pc:docMk/>
            <pc:sldMk cId="3380009371" sldId="271"/>
            <ac:spMk id="12" creationId="{BA1F6E8E-7938-3D46-57B9-1C57AB6A4135}"/>
          </ac:spMkLst>
        </pc:spChg>
        <pc:spChg chg="add mod">
          <ac:chgData name="Bahnfleth, William P" userId="ecdfbec9-2a01-468d-b86e-f2ec5b1c107b" providerId="ADAL" clId="{75919340-88B5-412A-9801-B37090454AFA}" dt="2025-08-01T04:43:48.771" v="4899" actId="1076"/>
          <ac:spMkLst>
            <pc:docMk/>
            <pc:sldMk cId="3380009371" sldId="271"/>
            <ac:spMk id="13" creationId="{B388FCD3-A839-E7F7-2F15-2902B0DD24E7}"/>
          </ac:spMkLst>
        </pc:spChg>
        <pc:spChg chg="add mod ord">
          <ac:chgData name="Bahnfleth, William P" userId="ecdfbec9-2a01-468d-b86e-f2ec5b1c107b" providerId="ADAL" clId="{75919340-88B5-412A-9801-B37090454AFA}" dt="2025-08-01T04:28:55.665" v="4782" actId="20577"/>
          <ac:spMkLst>
            <pc:docMk/>
            <pc:sldMk cId="3380009371" sldId="271"/>
            <ac:spMk id="14" creationId="{F9D0BE48-0579-D2D6-C88F-2844B52330F3}"/>
          </ac:spMkLst>
        </pc:spChg>
        <pc:spChg chg="add mod">
          <ac:chgData name="Bahnfleth, William P" userId="ecdfbec9-2a01-468d-b86e-f2ec5b1c107b" providerId="ADAL" clId="{75919340-88B5-412A-9801-B37090454AFA}" dt="2025-08-01T04:42:26.117" v="4897" actId="1076"/>
          <ac:spMkLst>
            <pc:docMk/>
            <pc:sldMk cId="3380009371" sldId="271"/>
            <ac:spMk id="15" creationId="{AE8D3B35-2FD9-523E-C26B-062BD892D65A}"/>
          </ac:spMkLst>
        </pc:spChg>
        <pc:spChg chg="add mod">
          <ac:chgData name="Bahnfleth, William P" userId="ecdfbec9-2a01-468d-b86e-f2ec5b1c107b" providerId="ADAL" clId="{75919340-88B5-412A-9801-B37090454AFA}" dt="2025-08-01T04:46:35.775" v="4962" actId="14100"/>
          <ac:spMkLst>
            <pc:docMk/>
            <pc:sldMk cId="3380009371" sldId="271"/>
            <ac:spMk id="23" creationId="{1DA2766C-31AA-7B67-8F69-2FBE411F4F4F}"/>
          </ac:spMkLst>
        </pc:spChg>
        <pc:graphicFrameChg chg="add mod">
          <ac:chgData name="Bahnfleth, William P" userId="ecdfbec9-2a01-468d-b86e-f2ec5b1c107b" providerId="ADAL" clId="{75919340-88B5-412A-9801-B37090454AFA}" dt="2025-08-01T04:43:48.771" v="4899" actId="1076"/>
          <ac:graphicFrameMkLst>
            <pc:docMk/>
            <pc:sldMk cId="3380009371" sldId="271"/>
            <ac:graphicFrameMk id="8" creationId="{AC0312E0-8423-B4CE-11D7-DBFC7470D96B}"/>
          </ac:graphicFrameMkLst>
        </pc:graphicFrameChg>
        <pc:graphicFrameChg chg="add mod">
          <ac:chgData name="Bahnfleth, William P" userId="ecdfbec9-2a01-468d-b86e-f2ec5b1c107b" providerId="ADAL" clId="{75919340-88B5-412A-9801-B37090454AFA}" dt="2025-08-01T04:42:29.986" v="4898" actId="1076"/>
          <ac:graphicFrameMkLst>
            <pc:docMk/>
            <pc:sldMk cId="3380009371" sldId="271"/>
            <ac:graphicFrameMk id="10" creationId="{4350F43C-7F0A-81E5-F986-46EE56BB0376}"/>
          </ac:graphicFrameMkLst>
        </pc:graphicFrameChg>
      </pc:sldChg>
      <pc:sldChg chg="addSp delSp modSp new mod modClrScheme chgLayout">
        <pc:chgData name="Bahnfleth, William P" userId="ecdfbec9-2a01-468d-b86e-f2ec5b1c107b" providerId="ADAL" clId="{75919340-88B5-412A-9801-B37090454AFA}" dt="2025-08-01T05:06:34.891" v="5252" actId="20577"/>
        <pc:sldMkLst>
          <pc:docMk/>
          <pc:sldMk cId="1761571785" sldId="272"/>
        </pc:sldMkLst>
        <pc:spChg chg="mod ord">
          <ac:chgData name="Bahnfleth, William P" userId="ecdfbec9-2a01-468d-b86e-f2ec5b1c107b" providerId="ADAL" clId="{75919340-88B5-412A-9801-B37090454AFA}" dt="2025-08-01T04:48:13.918" v="4964" actId="700"/>
          <ac:spMkLst>
            <pc:docMk/>
            <pc:sldMk cId="1761571785" sldId="272"/>
            <ac:spMk id="3" creationId="{C9C44870-7521-A200-947C-17A55D1A7F18}"/>
          </ac:spMkLst>
        </pc:spChg>
        <pc:spChg chg="mod ord">
          <ac:chgData name="Bahnfleth, William P" userId="ecdfbec9-2a01-468d-b86e-f2ec5b1c107b" providerId="ADAL" clId="{75919340-88B5-412A-9801-B37090454AFA}" dt="2025-08-01T04:48:13.918" v="4964" actId="700"/>
          <ac:spMkLst>
            <pc:docMk/>
            <pc:sldMk cId="1761571785" sldId="272"/>
            <ac:spMk id="4" creationId="{0F0399D1-363F-ADE7-B38E-0DC5E74C3E43}"/>
          </ac:spMkLst>
        </pc:spChg>
        <pc:spChg chg="mod ord">
          <ac:chgData name="Bahnfleth, William P" userId="ecdfbec9-2a01-468d-b86e-f2ec5b1c107b" providerId="ADAL" clId="{75919340-88B5-412A-9801-B37090454AFA}" dt="2025-08-01T04:48:13.918" v="4964" actId="700"/>
          <ac:spMkLst>
            <pc:docMk/>
            <pc:sldMk cId="1761571785" sldId="272"/>
            <ac:spMk id="5" creationId="{5B2635B9-F48C-08E6-BD48-BBA0AA550259}"/>
          </ac:spMkLst>
        </pc:spChg>
        <pc:spChg chg="add mod ord">
          <ac:chgData name="Bahnfleth, William P" userId="ecdfbec9-2a01-468d-b86e-f2ec5b1c107b" providerId="ADAL" clId="{75919340-88B5-412A-9801-B37090454AFA}" dt="2025-08-01T04:48:22.484" v="4987" actId="20577"/>
          <ac:spMkLst>
            <pc:docMk/>
            <pc:sldMk cId="1761571785" sldId="272"/>
            <ac:spMk id="6" creationId="{5B7C3C6F-9CE6-8876-81BE-5F3F714B7F02}"/>
          </ac:spMkLst>
        </pc:spChg>
        <pc:spChg chg="add mod ord">
          <ac:chgData name="Bahnfleth, William P" userId="ecdfbec9-2a01-468d-b86e-f2ec5b1c107b" providerId="ADAL" clId="{75919340-88B5-412A-9801-B37090454AFA}" dt="2025-08-01T05:06:34.891" v="5252" actId="20577"/>
          <ac:spMkLst>
            <pc:docMk/>
            <pc:sldMk cId="1761571785" sldId="272"/>
            <ac:spMk id="7" creationId="{668EA469-D09C-F9C0-FBC1-F071774EB7FC}"/>
          </ac:spMkLst>
        </pc:spChg>
      </pc:sldChg>
      <pc:sldChg chg="addSp delSp modSp new mod modClrScheme chgLayout">
        <pc:chgData name="Bahnfleth, William P" userId="ecdfbec9-2a01-468d-b86e-f2ec5b1c107b" providerId="ADAL" clId="{75919340-88B5-412A-9801-B37090454AFA}" dt="2025-08-01T05:04:48.965" v="5188" actId="1076"/>
        <pc:sldMkLst>
          <pc:docMk/>
          <pc:sldMk cId="1519829584" sldId="273"/>
        </pc:sldMkLst>
        <pc:spChg chg="mod ord">
          <ac:chgData name="Bahnfleth, William P" userId="ecdfbec9-2a01-468d-b86e-f2ec5b1c107b" providerId="ADAL" clId="{75919340-88B5-412A-9801-B37090454AFA}" dt="2025-08-01T04:51:44.291" v="5067" actId="700"/>
          <ac:spMkLst>
            <pc:docMk/>
            <pc:sldMk cId="1519829584" sldId="273"/>
            <ac:spMk id="4" creationId="{F7B7DADA-E0AB-A95C-E078-A54072867F4F}"/>
          </ac:spMkLst>
        </pc:spChg>
        <pc:spChg chg="mod ord">
          <ac:chgData name="Bahnfleth, William P" userId="ecdfbec9-2a01-468d-b86e-f2ec5b1c107b" providerId="ADAL" clId="{75919340-88B5-412A-9801-B37090454AFA}" dt="2025-08-01T04:51:44.291" v="5067" actId="700"/>
          <ac:spMkLst>
            <pc:docMk/>
            <pc:sldMk cId="1519829584" sldId="273"/>
            <ac:spMk id="5" creationId="{725E8099-7827-D353-9ADD-912622B69292}"/>
          </ac:spMkLst>
        </pc:spChg>
        <pc:spChg chg="mod ord">
          <ac:chgData name="Bahnfleth, William P" userId="ecdfbec9-2a01-468d-b86e-f2ec5b1c107b" providerId="ADAL" clId="{75919340-88B5-412A-9801-B37090454AFA}" dt="2025-08-01T04:51:44.291" v="5067" actId="700"/>
          <ac:spMkLst>
            <pc:docMk/>
            <pc:sldMk cId="1519829584" sldId="273"/>
            <ac:spMk id="6" creationId="{32FA2460-7DCA-4769-297B-1BBB245071A3}"/>
          </ac:spMkLst>
        </pc:spChg>
        <pc:spChg chg="add mod">
          <ac:chgData name="Bahnfleth, William P" userId="ecdfbec9-2a01-468d-b86e-f2ec5b1c107b" providerId="ADAL" clId="{75919340-88B5-412A-9801-B37090454AFA}" dt="2025-08-01T05:04:48.965" v="5188" actId="1076"/>
          <ac:spMkLst>
            <pc:docMk/>
            <pc:sldMk cId="1519829584" sldId="273"/>
            <ac:spMk id="18" creationId="{B9B4E8D1-AC75-E968-BB9A-B1B1B185EEE2}"/>
          </ac:spMkLst>
        </pc:spChg>
        <pc:picChg chg="add mod">
          <ac:chgData name="Bahnfleth, William P" userId="ecdfbec9-2a01-468d-b86e-f2ec5b1c107b" providerId="ADAL" clId="{75919340-88B5-412A-9801-B37090454AFA}" dt="2025-08-01T05:03:43.188" v="5106" actId="1076"/>
          <ac:picMkLst>
            <pc:docMk/>
            <pc:sldMk cId="1519829584" sldId="273"/>
            <ac:picMk id="14" creationId="{8530D70F-56B8-4A08-7EC4-426DBBB680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F45E6-5C9F-470A-B5DE-70DD5659C59C}"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F4092-176F-4795-866D-2A0CB9E617F8}" type="slidenum">
              <a:rPr lang="en-US" smtClean="0"/>
              <a:t>‹#›</a:t>
            </a:fld>
            <a:endParaRPr lang="en-US"/>
          </a:p>
        </p:txBody>
      </p:sp>
    </p:spTree>
    <p:extLst>
      <p:ext uri="{BB962C8B-B14F-4D97-AF65-F5344CB8AC3E}">
        <p14:creationId xmlns:p14="http://schemas.microsoft.com/office/powerpoint/2010/main" val="230198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FEDA0BB3-999F-4BA0-BBE8-DC43654DF16E}" type="slidenum">
              <a:rPr lang="en-US" altLang="en-US"/>
              <a:pPr/>
              <a:t>13</a:t>
            </a:fld>
            <a:endParaRPr lang="en-US" altLang="en-US"/>
          </a:p>
        </p:txBody>
      </p:sp>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F21F723-B09C-458F-BFB9-A417169CB98D}" type="slidenum">
              <a:rPr lang="en-US" altLang="en-US"/>
              <a:pPr/>
              <a:t>14</a:t>
            </a:fld>
            <a:endParaRPr lang="en-US" altLang="en-US"/>
          </a:p>
        </p:txBody>
      </p:sp>
      <p:sp>
        <p:nvSpPr>
          <p:cNvPr id="27651" name="Rectangle 2"/>
          <p:cNvSpPr>
            <a:spLocks noGrp="1" noRot="1" noChangeAspect="1" noChangeArrowheads="1" noTextEdit="1"/>
          </p:cNvSpPr>
          <p:nvPr>
            <p:ph type="sldImg"/>
          </p:nvPr>
        </p:nvSpPr>
        <p:spPr>
          <a:xfrm>
            <a:off x="457200" y="719138"/>
            <a:ext cx="6400800" cy="3600450"/>
          </a:xfrm>
          <a:ln/>
        </p:spPr>
      </p:sp>
      <p:sp>
        <p:nvSpPr>
          <p:cNvPr id="27652" name="Rectangle 3"/>
          <p:cNvSpPr>
            <a:spLocks noGrp="1" noChangeArrowheads="1"/>
          </p:cNvSpPr>
          <p:nvPr>
            <p:ph type="body" idx="1"/>
          </p:nvPr>
        </p:nvSpPr>
        <p:spPr>
          <a:noFill/>
        </p:spPr>
        <p:txBody>
          <a:bodyPr/>
          <a:lstStyle/>
          <a:p>
            <a:pPr eaLnBrk="1" hangingPunct="1"/>
            <a:r>
              <a:rPr lang="en-US" altLang="en-US"/>
              <a:t>This example illustrates the rapidity with which contaminants released in one zone are transported to another zone when there is recirculation.  The zones in this case are of identical size, so the maximum concentration in the initially uncontaminated zone is a significant fraction of the initial concentration in the release zone.  If this zone had been larger, or there had been additional zones (making the release zone a smaller fraction of the total floor space), the non-release zone peak concentration would have been considerably lower.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00929766c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378460" algn="l" rtl="0">
              <a:lnSpc>
                <a:spcPct val="115000"/>
              </a:lnSpc>
              <a:spcBef>
                <a:spcPts val="300"/>
              </a:spcBef>
              <a:spcAft>
                <a:spcPts val="0"/>
              </a:spcAft>
              <a:buClr>
                <a:schemeClr val="dk1"/>
              </a:buClr>
              <a:buSzPts val="2360"/>
              <a:buChar char="•"/>
            </a:pPr>
            <a:r>
              <a:rPr lang="en" sz="2100">
                <a:solidFill>
                  <a:schemeClr val="dk1"/>
                </a:solidFill>
                <a:latin typeface="Calibri"/>
                <a:ea typeface="Calibri"/>
                <a:cs typeface="Calibri"/>
                <a:sym typeface="Calibri"/>
              </a:rPr>
              <a:t>V</a:t>
            </a:r>
            <a:r>
              <a:rPr lang="en" sz="2100" baseline="-25000">
                <a:solidFill>
                  <a:schemeClr val="dk1"/>
                </a:solidFill>
                <a:latin typeface="Calibri"/>
                <a:ea typeface="Calibri"/>
                <a:cs typeface="Calibri"/>
                <a:sym typeface="Calibri"/>
              </a:rPr>
              <a:t>ECAi</a:t>
            </a:r>
            <a:r>
              <a:rPr lang="en" sz="2100">
                <a:solidFill>
                  <a:schemeClr val="dk1"/>
                </a:solidFill>
                <a:latin typeface="Calibri"/>
                <a:ea typeface="Calibri"/>
                <a:cs typeface="Calibri"/>
                <a:sym typeface="Calibri"/>
              </a:rPr>
              <a:t>= minimum equivalent clean airflow rate required in the breathing zone in IRMM</a:t>
            </a:r>
            <a:endParaRPr sz="2100">
              <a:solidFill>
                <a:schemeClr val="dk1"/>
              </a:solidFill>
              <a:latin typeface="Calibri"/>
              <a:ea typeface="Calibri"/>
              <a:cs typeface="Calibri"/>
              <a:sym typeface="Calibri"/>
            </a:endParaRPr>
          </a:p>
          <a:p>
            <a:pPr marL="457200" lvl="0" indent="-378460" algn="l" rtl="0">
              <a:lnSpc>
                <a:spcPct val="115000"/>
              </a:lnSpc>
              <a:spcBef>
                <a:spcPts val="0"/>
              </a:spcBef>
              <a:spcAft>
                <a:spcPts val="0"/>
              </a:spcAft>
              <a:buClr>
                <a:schemeClr val="dk1"/>
              </a:buClr>
              <a:buSzPts val="2360"/>
              <a:buChar char="•"/>
            </a:pPr>
            <a:r>
              <a:rPr lang="en" sz="2100">
                <a:solidFill>
                  <a:schemeClr val="dk1"/>
                </a:solidFill>
                <a:latin typeface="Calibri"/>
                <a:ea typeface="Calibri"/>
                <a:cs typeface="Calibri"/>
                <a:sym typeface="Calibri"/>
              </a:rPr>
              <a:t>ECAi=equivalent clean airflow rate required per person in IRMM from Table 5-1.</a:t>
            </a:r>
            <a:endParaRPr sz="2100">
              <a:solidFill>
                <a:schemeClr val="dk1"/>
              </a:solidFill>
              <a:latin typeface="Calibri"/>
              <a:ea typeface="Calibri"/>
              <a:cs typeface="Calibri"/>
              <a:sym typeface="Calibri"/>
            </a:endParaRPr>
          </a:p>
          <a:p>
            <a:pPr marL="457200" lvl="0" indent="-378460" algn="l" rtl="0">
              <a:lnSpc>
                <a:spcPct val="115000"/>
              </a:lnSpc>
              <a:spcBef>
                <a:spcPts val="0"/>
              </a:spcBef>
              <a:spcAft>
                <a:spcPts val="0"/>
              </a:spcAft>
              <a:buClr>
                <a:schemeClr val="dk1"/>
              </a:buClr>
              <a:buSzPts val="2360"/>
              <a:buChar char="•"/>
            </a:pPr>
            <a:r>
              <a:rPr lang="en" sz="2100">
                <a:solidFill>
                  <a:schemeClr val="dk1"/>
                </a:solidFill>
                <a:latin typeface="Calibri"/>
                <a:ea typeface="Calibri"/>
                <a:cs typeface="Calibri"/>
                <a:sym typeface="Calibri"/>
              </a:rPr>
              <a:t>P</a:t>
            </a:r>
            <a:r>
              <a:rPr lang="en" sz="2100" baseline="-25000">
                <a:solidFill>
                  <a:schemeClr val="dk1"/>
                </a:solidFill>
                <a:latin typeface="Calibri"/>
                <a:ea typeface="Calibri"/>
                <a:cs typeface="Calibri"/>
                <a:sym typeface="Calibri"/>
              </a:rPr>
              <a:t>Z,IRMM</a:t>
            </a:r>
            <a:r>
              <a:rPr lang="en" sz="2100">
                <a:solidFill>
                  <a:schemeClr val="dk1"/>
                </a:solidFill>
                <a:latin typeface="Calibri"/>
                <a:ea typeface="Calibri"/>
                <a:cs typeface="Calibri"/>
                <a:sym typeface="Calibri"/>
              </a:rPr>
              <a:t>=number of people in the breathing zone in IRMM. Can be different from design occupancy.</a:t>
            </a:r>
            <a:endParaRPr sz="2100">
              <a:solidFill>
                <a:schemeClr val="dk1"/>
              </a:solidFill>
              <a:latin typeface="Calibri"/>
              <a:ea typeface="Calibri"/>
              <a:cs typeface="Calibri"/>
              <a:sym typeface="Calibri"/>
            </a:endParaRPr>
          </a:p>
          <a:p>
            <a:pPr marL="0" lvl="0" indent="0" algn="l" rtl="0">
              <a:spcBef>
                <a:spcPts val="300"/>
              </a:spcBef>
              <a:spcAft>
                <a:spcPts val="0"/>
              </a:spcAft>
              <a:buNone/>
            </a:pPr>
            <a:endParaRPr sz="21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r>
              <a:rPr lang="en" sz="2100">
                <a:solidFill>
                  <a:schemeClr val="dk1"/>
                </a:solidFill>
                <a:latin typeface="Calibri"/>
                <a:ea typeface="Calibri"/>
                <a:cs typeface="Calibri"/>
                <a:sym typeface="Calibri"/>
              </a:rPr>
              <a:t> Available V</a:t>
            </a:r>
            <a:r>
              <a:rPr lang="en" sz="2100" baseline="-25000">
                <a:solidFill>
                  <a:schemeClr val="dk1"/>
                </a:solidFill>
                <a:latin typeface="Calibri"/>
                <a:ea typeface="Calibri"/>
                <a:cs typeface="Calibri"/>
                <a:sym typeface="Calibri"/>
              </a:rPr>
              <a:t>ECAi </a:t>
            </a:r>
            <a:r>
              <a:rPr lang="en" sz="2100">
                <a:solidFill>
                  <a:schemeClr val="dk1"/>
                </a:solidFill>
                <a:latin typeface="Calibri"/>
                <a:ea typeface="Calibri"/>
                <a:cs typeface="Calibri"/>
                <a:sym typeface="Calibri"/>
              </a:rPr>
              <a:t>and  ECAi can determine maximum number of occupants in IRMM.</a:t>
            </a:r>
            <a:endParaRPr sz="21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r>
              <a:rPr lang="en" sz="2100">
                <a:solidFill>
                  <a:schemeClr val="dk1"/>
                </a:solidFill>
                <a:latin typeface="Calibri"/>
                <a:ea typeface="Calibri"/>
                <a:cs typeface="Calibri"/>
                <a:sym typeface="Calibri"/>
              </a:rPr>
              <a:t>Current coverage includes 25 space types in 7 occupancy categories, 20-90 cfm/person.</a:t>
            </a:r>
            <a:endParaRPr/>
          </a:p>
        </p:txBody>
      </p:sp>
      <p:sp>
        <p:nvSpPr>
          <p:cNvPr id="290" name="Google Shape;290;g2600929766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333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94F4092-176F-4795-866D-2A0CB9E617F8}" type="slidenum">
              <a:rPr lang="en-US" smtClean="0"/>
              <a:t>43</a:t>
            </a:fld>
            <a:endParaRPr lang="en-US"/>
          </a:p>
        </p:txBody>
      </p:sp>
    </p:spTree>
    <p:extLst>
      <p:ext uri="{BB962C8B-B14F-4D97-AF65-F5344CB8AC3E}">
        <p14:creationId xmlns:p14="http://schemas.microsoft.com/office/powerpoint/2010/main" val="427420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0BCA-B79B-8106-0DB8-866DF8058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623C65-B2C8-E6C8-7526-93D3793B64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6681DC-78D0-781F-8B56-6AD23B274999}"/>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35C3D79F-A8BD-5693-5AFE-39416D2448CA}"/>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F59D4B66-31F4-047D-6B3A-6E1DBE2466B9}"/>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14505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5CBD-194C-F77F-85F9-5E8A72722B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925060-DC99-8340-DCDA-F6861FBCC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70619-C55F-D022-B1E9-086069EA9632}"/>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6B7AC607-493C-737A-B69E-E3A133DF368A}"/>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28D47E5A-E10F-A463-8080-F21CBFFDF9A2}"/>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374062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1468B-8623-A63B-EC50-CBD38A996D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460605-F51B-0C34-9025-74CD5DA762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928ED-DE27-1A8A-6916-95A612E8EA48}"/>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A4499610-8626-196E-6ABB-D38588EE7B11}"/>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F327876F-DFC6-2B43-9F09-0B9B83208364}"/>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266672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E869-B154-A85C-5E83-E271EBFCE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CFB21-258E-4090-3101-93844A2A8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A86AA-1857-09B1-428F-A71CAB919BD6}"/>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F627F8E9-1BCD-E15D-16CC-B6A2236CB0C1}"/>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2561C86A-4246-AEAD-D234-9924D4C26FB8}"/>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394308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3AC9-C04F-4D16-BEEA-6727CAFB59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21EAC4-4754-D33A-456A-CEF706563C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7CD9CD-1A80-7E16-EA30-9540BA9236D8}"/>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73F6BF7A-281B-C03E-1816-E0BE84026DD5}"/>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CB1F61E7-780B-4FFE-9739-7253A6C61148}"/>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853946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83C9-83A0-9ED0-8CD4-3BCD8BA0E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9C5F4-053F-7010-51CE-A7FBC145A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D5DB10-0B9F-92AC-9811-EC29622F2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C15B5-A9A2-2E19-7F8C-DE175A8FBA00}"/>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403A7471-49F0-4900-394A-FF3911ABBFD8}"/>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99969CA8-9D45-D911-2FF8-B57112313DB6}"/>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134997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33E5D-95B0-7CFE-DA7F-663D78E437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A0CD65-3359-46B2-0CF8-64C3B9E3BE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9E218-78E8-C39C-D53C-1DC65F7932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EDCF69-0561-D7DC-0CB2-2F97E852E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1E09A5-1E41-B865-0C62-C28587EAD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FC60E-47B7-4621-95DE-144ACF9D66FF}"/>
              </a:ext>
            </a:extLst>
          </p:cNvPr>
          <p:cNvSpPr>
            <a:spLocks noGrp="1"/>
          </p:cNvSpPr>
          <p:nvPr>
            <p:ph type="dt" sz="half" idx="10"/>
          </p:nvPr>
        </p:nvSpPr>
        <p:spPr/>
        <p:txBody>
          <a:bodyPr/>
          <a:lstStyle/>
          <a:p>
            <a:r>
              <a:rPr lang="en-US"/>
              <a:t>8/4/2025</a:t>
            </a:r>
          </a:p>
        </p:txBody>
      </p:sp>
      <p:sp>
        <p:nvSpPr>
          <p:cNvPr id="8" name="Footer Placeholder 7">
            <a:extLst>
              <a:ext uri="{FF2B5EF4-FFF2-40B4-BE49-F238E27FC236}">
                <a16:creationId xmlns:a16="http://schemas.microsoft.com/office/drawing/2014/main" id="{A18E9092-83A8-6138-C599-F5929446B854}"/>
              </a:ext>
            </a:extLst>
          </p:cNvPr>
          <p:cNvSpPr>
            <a:spLocks noGrp="1"/>
          </p:cNvSpPr>
          <p:nvPr>
            <p:ph type="ftr" sz="quarter" idx="11"/>
          </p:nvPr>
        </p:nvSpPr>
        <p:spPr/>
        <p:txBody>
          <a:bodyPr/>
          <a:lstStyle/>
          <a:p>
            <a:r>
              <a:rPr lang="en-US"/>
              <a:t>27th Westford Building Science Symposium</a:t>
            </a:r>
          </a:p>
        </p:txBody>
      </p:sp>
      <p:sp>
        <p:nvSpPr>
          <p:cNvPr id="9" name="Slide Number Placeholder 8">
            <a:extLst>
              <a:ext uri="{FF2B5EF4-FFF2-40B4-BE49-F238E27FC236}">
                <a16:creationId xmlns:a16="http://schemas.microsoft.com/office/drawing/2014/main" id="{DED85345-9A74-75E8-4871-828BCBC5E876}"/>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114396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6CFF-D74B-0A23-337D-A4F657DD80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05CAA-D316-1959-D2DD-7B1E0A26220B}"/>
              </a:ext>
            </a:extLst>
          </p:cNvPr>
          <p:cNvSpPr>
            <a:spLocks noGrp="1"/>
          </p:cNvSpPr>
          <p:nvPr>
            <p:ph type="dt" sz="half" idx="10"/>
          </p:nvPr>
        </p:nvSpPr>
        <p:spPr/>
        <p:txBody>
          <a:bodyPr/>
          <a:lstStyle/>
          <a:p>
            <a:r>
              <a:rPr lang="en-US"/>
              <a:t>8/4/2025</a:t>
            </a:r>
          </a:p>
        </p:txBody>
      </p:sp>
      <p:sp>
        <p:nvSpPr>
          <p:cNvPr id="4" name="Footer Placeholder 3">
            <a:extLst>
              <a:ext uri="{FF2B5EF4-FFF2-40B4-BE49-F238E27FC236}">
                <a16:creationId xmlns:a16="http://schemas.microsoft.com/office/drawing/2014/main" id="{803F7AEF-10CB-FF72-D6D2-9B569BE9DDA7}"/>
              </a:ext>
            </a:extLst>
          </p:cNvPr>
          <p:cNvSpPr>
            <a:spLocks noGrp="1"/>
          </p:cNvSpPr>
          <p:nvPr>
            <p:ph type="ftr" sz="quarter" idx="11"/>
          </p:nvPr>
        </p:nvSpPr>
        <p:spPr/>
        <p:txBody>
          <a:bodyPr/>
          <a:lstStyle/>
          <a:p>
            <a:r>
              <a:rPr lang="en-US"/>
              <a:t>27th Westford Building Science Symposium</a:t>
            </a:r>
          </a:p>
        </p:txBody>
      </p:sp>
      <p:sp>
        <p:nvSpPr>
          <p:cNvPr id="5" name="Slide Number Placeholder 4">
            <a:extLst>
              <a:ext uri="{FF2B5EF4-FFF2-40B4-BE49-F238E27FC236}">
                <a16:creationId xmlns:a16="http://schemas.microsoft.com/office/drawing/2014/main" id="{12EA7FAA-9B73-FF40-177A-AA1AF0DCDFC9}"/>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362996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873AB-A399-DF6A-AF1F-D6D058518575}"/>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EEB4AF30-817A-A620-D2B3-F499C6AC5332}"/>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FF14C0B1-63DE-F89D-D986-7B2C625C3C4C}"/>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174487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468D-433D-AAF2-1DD1-616E64144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27A429-681F-DB61-60E3-427E9C4552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2C927F-6AFB-1C69-2A81-ABA25D374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225D80-34DB-75BE-2193-00DA21D50322}"/>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6B15F0C7-E711-72A1-E8F4-CC9F2D5D136A}"/>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7A86A6BE-2FFE-72C5-0CFD-FBA23883EC40}"/>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257497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285E-F1D5-30BC-0BF5-E8C2F1F646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C0619-FABA-D563-2A2B-99C9EB2C9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0134F-C4DB-9FF4-821D-7A7DB0B79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A5C0E-737C-1D7E-BAA6-A98F8D112241}"/>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15C21551-DB08-5874-832A-F13BE64352C6}"/>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77D68C17-9E49-5777-5DE7-394C572A4AE3}"/>
              </a:ext>
            </a:extLst>
          </p:cNvPr>
          <p:cNvSpPr>
            <a:spLocks noGrp="1"/>
          </p:cNvSpPr>
          <p:nvPr>
            <p:ph type="sldNum" sz="quarter" idx="12"/>
          </p:nvPr>
        </p:nvSpPr>
        <p:spPr/>
        <p:txBody>
          <a:bodyPr/>
          <a:lstStyle/>
          <a:p>
            <a:fld id="{BFB538B7-56DA-459B-94EE-7626CE543BB7}" type="slidenum">
              <a:rPr lang="en-US" smtClean="0"/>
              <a:t>‹#›</a:t>
            </a:fld>
            <a:endParaRPr lang="en-US"/>
          </a:p>
        </p:txBody>
      </p:sp>
    </p:spTree>
    <p:extLst>
      <p:ext uri="{BB962C8B-B14F-4D97-AF65-F5344CB8AC3E}">
        <p14:creationId xmlns:p14="http://schemas.microsoft.com/office/powerpoint/2010/main" val="418434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32CF1-1AFC-1350-12E0-6ACD31167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EDEB6E-DD37-03F6-D9C9-15B3B4D6C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98950-9D62-9195-8A5D-3FB519800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8/4/2025</a:t>
            </a:r>
          </a:p>
        </p:txBody>
      </p:sp>
      <p:sp>
        <p:nvSpPr>
          <p:cNvPr id="5" name="Footer Placeholder 4">
            <a:extLst>
              <a:ext uri="{FF2B5EF4-FFF2-40B4-BE49-F238E27FC236}">
                <a16:creationId xmlns:a16="http://schemas.microsoft.com/office/drawing/2014/main" id="{9E56E0C0-0D14-14C3-B8E1-BD120ADD3F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27th Westford Building Science Symposium</a:t>
            </a:r>
          </a:p>
        </p:txBody>
      </p:sp>
      <p:sp>
        <p:nvSpPr>
          <p:cNvPr id="6" name="Slide Number Placeholder 5">
            <a:extLst>
              <a:ext uri="{FF2B5EF4-FFF2-40B4-BE49-F238E27FC236}">
                <a16:creationId xmlns:a16="http://schemas.microsoft.com/office/drawing/2014/main" id="{D01FB469-16E5-3D69-8DC3-3AF4DFBE3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B538B7-56DA-459B-94EE-7626CE543BB7}" type="slidenum">
              <a:rPr lang="en-US" smtClean="0"/>
              <a:t>‹#›</a:t>
            </a:fld>
            <a:endParaRPr lang="en-US"/>
          </a:p>
        </p:txBody>
      </p:sp>
    </p:spTree>
    <p:extLst>
      <p:ext uri="{BB962C8B-B14F-4D97-AF65-F5344CB8AC3E}">
        <p14:creationId xmlns:p14="http://schemas.microsoft.com/office/powerpoint/2010/main" val="4100933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7.bin"/><Relationship Id="rId1" Type="http://schemas.openxmlformats.org/officeDocument/2006/relationships/slideLayout" Target="../slideLayouts/slideLayout6.xml"/><Relationship Id="rId5" Type="http://schemas.openxmlformats.org/officeDocument/2006/relationships/image" Target="../media/image18.w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289/ehp.1104035"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2.bin"/><Relationship Id="rId1" Type="http://schemas.openxmlformats.org/officeDocument/2006/relationships/slideLayout" Target="../slideLayouts/slideLayout6.xml"/><Relationship Id="rId6" Type="http://schemas.openxmlformats.org/officeDocument/2006/relationships/oleObject" Target="../embeddings/oleObject4.bin"/><Relationship Id="rId5" Type="http://schemas.openxmlformats.org/officeDocument/2006/relationships/image" Target="../media/image6.wmf"/><Relationship Id="rId10" Type="http://schemas.openxmlformats.org/officeDocument/2006/relationships/image" Target="../media/image9.png"/><Relationship Id="rId4" Type="http://schemas.openxmlformats.org/officeDocument/2006/relationships/oleObject" Target="../embeddings/oleObject3.bin"/><Relationship Id="rId9" Type="http://schemas.openxmlformats.org/officeDocument/2006/relationships/image" Target="../media/image8.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A22D-2A41-C960-3254-9061186F5128}"/>
              </a:ext>
            </a:extLst>
          </p:cNvPr>
          <p:cNvSpPr>
            <a:spLocks noGrp="1"/>
          </p:cNvSpPr>
          <p:nvPr>
            <p:ph type="ctrTitle"/>
          </p:nvPr>
        </p:nvSpPr>
        <p:spPr/>
        <p:txBody>
          <a:bodyPr>
            <a:normAutofit/>
          </a:bodyPr>
          <a:lstStyle/>
          <a:p>
            <a:r>
              <a:rPr lang="en-US" sz="5400" dirty="0"/>
              <a:t>To Air is Human…but is it the Best Way to Control IAQ?</a:t>
            </a:r>
          </a:p>
        </p:txBody>
      </p:sp>
      <p:sp>
        <p:nvSpPr>
          <p:cNvPr id="3" name="Subtitle 2">
            <a:extLst>
              <a:ext uri="{FF2B5EF4-FFF2-40B4-BE49-F238E27FC236}">
                <a16:creationId xmlns:a16="http://schemas.microsoft.com/office/drawing/2014/main" id="{9B1FC6BF-29DB-72A0-00E1-EC07CC53DFC4}"/>
              </a:ext>
            </a:extLst>
          </p:cNvPr>
          <p:cNvSpPr>
            <a:spLocks noGrp="1"/>
          </p:cNvSpPr>
          <p:nvPr>
            <p:ph type="subTitle" idx="1"/>
          </p:nvPr>
        </p:nvSpPr>
        <p:spPr/>
        <p:txBody>
          <a:bodyPr/>
          <a:lstStyle/>
          <a:p>
            <a:r>
              <a:rPr lang="en-US" dirty="0"/>
              <a:t>William Bahnfleth, PhD, PE</a:t>
            </a:r>
          </a:p>
          <a:p>
            <a:r>
              <a:rPr lang="en-US" dirty="0"/>
              <a:t>Professor, The Pennsylvania State University</a:t>
            </a:r>
          </a:p>
        </p:txBody>
      </p:sp>
      <p:pic>
        <p:nvPicPr>
          <p:cNvPr id="4" name="Picture 3">
            <a:extLst>
              <a:ext uri="{FF2B5EF4-FFF2-40B4-BE49-F238E27FC236}">
                <a16:creationId xmlns:a16="http://schemas.microsoft.com/office/drawing/2014/main" id="{3E8F23AF-FB70-6BF4-25F6-21BE3D08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8536" y="5504341"/>
            <a:ext cx="5549464" cy="693683"/>
          </a:xfrm>
          <a:prstGeom prst="rect">
            <a:avLst/>
          </a:prstGeom>
        </p:spPr>
      </p:pic>
      <p:sp>
        <p:nvSpPr>
          <p:cNvPr id="5" name="TextBox 4">
            <a:extLst>
              <a:ext uri="{FF2B5EF4-FFF2-40B4-BE49-F238E27FC236}">
                <a16:creationId xmlns:a16="http://schemas.microsoft.com/office/drawing/2014/main" id="{47473025-21A2-EC6F-C747-58000530D5EC}"/>
              </a:ext>
            </a:extLst>
          </p:cNvPr>
          <p:cNvSpPr txBox="1"/>
          <p:nvPr/>
        </p:nvSpPr>
        <p:spPr>
          <a:xfrm>
            <a:off x="1943100" y="491490"/>
            <a:ext cx="8298180" cy="646331"/>
          </a:xfrm>
          <a:prstGeom prst="rect">
            <a:avLst/>
          </a:prstGeom>
          <a:noFill/>
        </p:spPr>
        <p:txBody>
          <a:bodyPr wrap="square" rtlCol="0">
            <a:spAutoFit/>
          </a:bodyPr>
          <a:lstStyle/>
          <a:p>
            <a:r>
              <a:rPr lang="en-US" dirty="0"/>
              <a:t>27</a:t>
            </a:r>
            <a:r>
              <a:rPr lang="en-US" baseline="30000" dirty="0"/>
              <a:t>th</a:t>
            </a:r>
            <a:r>
              <a:rPr lang="en-US" dirty="0"/>
              <a:t> Westford Building Science Symposium</a:t>
            </a:r>
          </a:p>
          <a:p>
            <a:r>
              <a:rPr lang="en-US" dirty="0"/>
              <a:t>August 4-6, 2025</a:t>
            </a:r>
          </a:p>
        </p:txBody>
      </p:sp>
    </p:spTree>
    <p:extLst>
      <p:ext uri="{BB962C8B-B14F-4D97-AF65-F5344CB8AC3E}">
        <p14:creationId xmlns:p14="http://schemas.microsoft.com/office/powerpoint/2010/main" val="2694830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F815DA-21DD-AE10-57D9-57BD2ED802DA}"/>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0EA88064-361B-9005-50A4-D41F98905D14}"/>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1D3C288A-F847-0527-4575-D81B41475233}"/>
              </a:ext>
            </a:extLst>
          </p:cNvPr>
          <p:cNvSpPr>
            <a:spLocks noGrp="1"/>
          </p:cNvSpPr>
          <p:nvPr>
            <p:ph type="sldNum" sz="quarter" idx="12"/>
          </p:nvPr>
        </p:nvSpPr>
        <p:spPr/>
        <p:txBody>
          <a:bodyPr/>
          <a:lstStyle/>
          <a:p>
            <a:fld id="{BFB538B7-56DA-459B-94EE-7626CE543BB7}" type="slidenum">
              <a:rPr lang="en-US" smtClean="0"/>
              <a:t>10</a:t>
            </a:fld>
            <a:endParaRPr lang="en-US"/>
          </a:p>
        </p:txBody>
      </p:sp>
      <p:pic>
        <p:nvPicPr>
          <p:cNvPr id="102" name="Picture 101">
            <a:extLst>
              <a:ext uri="{FF2B5EF4-FFF2-40B4-BE49-F238E27FC236}">
                <a16:creationId xmlns:a16="http://schemas.microsoft.com/office/drawing/2014/main" id="{1F971FAC-0114-0B81-EE9C-FBE372B46228}"/>
              </a:ext>
            </a:extLst>
          </p:cNvPr>
          <p:cNvPicPr>
            <a:picLocks noChangeAspect="1"/>
          </p:cNvPicPr>
          <p:nvPr/>
        </p:nvPicPr>
        <p:blipFill>
          <a:blip r:embed="rId2"/>
          <a:stretch>
            <a:fillRect/>
          </a:stretch>
        </p:blipFill>
        <p:spPr>
          <a:xfrm>
            <a:off x="728694" y="1016000"/>
            <a:ext cx="10105062" cy="4542971"/>
          </a:xfrm>
          <a:prstGeom prst="rect">
            <a:avLst/>
          </a:prstGeom>
        </p:spPr>
      </p:pic>
    </p:spTree>
    <p:extLst>
      <p:ext uri="{BB962C8B-B14F-4D97-AF65-F5344CB8AC3E}">
        <p14:creationId xmlns:p14="http://schemas.microsoft.com/office/powerpoint/2010/main" val="4210595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3D Printing MERV 13 Filters (3 Pack)">
            <a:extLst>
              <a:ext uri="{FF2B5EF4-FFF2-40B4-BE49-F238E27FC236}">
                <a16:creationId xmlns:a16="http://schemas.microsoft.com/office/drawing/2014/main" id="{7B53225B-4070-29A7-E61F-7FAC91848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43050"/>
            <a:ext cx="6115050" cy="40767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A5896C82-76D1-79AF-BDDB-7A2E24DEF75D}"/>
              </a:ext>
            </a:extLst>
          </p:cNvPr>
          <p:cNvSpPr>
            <a:spLocks noGrp="1"/>
          </p:cNvSpPr>
          <p:nvPr>
            <p:ph type="title"/>
          </p:nvPr>
        </p:nvSpPr>
        <p:spPr/>
        <p:txBody>
          <a:bodyPr/>
          <a:lstStyle/>
          <a:p>
            <a:r>
              <a:rPr lang="en-US" dirty="0"/>
              <a:t>Recirculating systems supply outdoor air, filter particles</a:t>
            </a:r>
          </a:p>
        </p:txBody>
      </p:sp>
      <p:sp>
        <p:nvSpPr>
          <p:cNvPr id="6" name="Content Placeholder 5">
            <a:extLst>
              <a:ext uri="{FF2B5EF4-FFF2-40B4-BE49-F238E27FC236}">
                <a16:creationId xmlns:a16="http://schemas.microsoft.com/office/drawing/2014/main" id="{2A2DE76E-E9D7-3787-6E03-6410C100967A}"/>
              </a:ext>
            </a:extLst>
          </p:cNvPr>
          <p:cNvSpPr>
            <a:spLocks noGrp="1"/>
          </p:cNvSpPr>
          <p:nvPr>
            <p:ph idx="1"/>
          </p:nvPr>
        </p:nvSpPr>
        <p:spPr>
          <a:xfrm>
            <a:off x="838200" y="1825625"/>
            <a:ext cx="6581775" cy="4351338"/>
          </a:xfrm>
        </p:spPr>
        <p:txBody>
          <a:bodyPr/>
          <a:lstStyle/>
          <a:p>
            <a:r>
              <a:rPr lang="en-US" dirty="0"/>
              <a:t>Outdoor air acts similarly (sort of) on many contaminants</a:t>
            </a:r>
          </a:p>
          <a:p>
            <a:r>
              <a:rPr lang="en-US" dirty="0"/>
              <a:t>Mechanical filters remove particles – outdoor and indoor sources</a:t>
            </a:r>
          </a:p>
          <a:p>
            <a:r>
              <a:rPr lang="en-US" dirty="0"/>
              <a:t>Can add other controls for gases and infectious aerosols</a:t>
            </a:r>
          </a:p>
          <a:p>
            <a:endParaRPr lang="en-US" dirty="0"/>
          </a:p>
          <a:p>
            <a:pPr marL="0" indent="0">
              <a:buNone/>
            </a:pPr>
            <a:r>
              <a:rPr lang="en-US" i="1" dirty="0"/>
              <a:t>Usually, combined effect isn’t quantified</a:t>
            </a:r>
          </a:p>
        </p:txBody>
      </p:sp>
      <p:sp>
        <p:nvSpPr>
          <p:cNvPr id="2" name="Date Placeholder 1">
            <a:extLst>
              <a:ext uri="{FF2B5EF4-FFF2-40B4-BE49-F238E27FC236}">
                <a16:creationId xmlns:a16="http://schemas.microsoft.com/office/drawing/2014/main" id="{AACCB0CB-3542-76B8-2F8D-982CB8D0BAF7}"/>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C472A57A-85BA-B2B4-4A42-BD6FE53A7C8B}"/>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66484B74-CE1B-8119-4596-AB50C8EB60D0}"/>
              </a:ext>
            </a:extLst>
          </p:cNvPr>
          <p:cNvSpPr>
            <a:spLocks noGrp="1"/>
          </p:cNvSpPr>
          <p:nvPr>
            <p:ph type="sldNum" sz="quarter" idx="12"/>
          </p:nvPr>
        </p:nvSpPr>
        <p:spPr/>
        <p:txBody>
          <a:bodyPr/>
          <a:lstStyle/>
          <a:p>
            <a:fld id="{BFB538B7-56DA-459B-94EE-7626CE543BB7}" type="slidenum">
              <a:rPr lang="en-US" smtClean="0"/>
              <a:t>11</a:t>
            </a:fld>
            <a:endParaRPr lang="en-US"/>
          </a:p>
        </p:txBody>
      </p:sp>
    </p:spTree>
    <p:extLst>
      <p:ext uri="{BB962C8B-B14F-4D97-AF65-F5344CB8AC3E}">
        <p14:creationId xmlns:p14="http://schemas.microsoft.com/office/powerpoint/2010/main" val="1244449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0042A0-11A8-B99B-603B-74DF633559C9}"/>
              </a:ext>
            </a:extLst>
          </p:cNvPr>
          <p:cNvSpPr>
            <a:spLocks noGrp="1"/>
          </p:cNvSpPr>
          <p:nvPr>
            <p:ph type="title"/>
          </p:nvPr>
        </p:nvSpPr>
        <p:spPr/>
        <p:txBody>
          <a:bodyPr/>
          <a:lstStyle/>
          <a:p>
            <a:r>
              <a:rPr lang="en-US" dirty="0"/>
              <a:t>Recirculation is a mixed blessing</a:t>
            </a:r>
          </a:p>
        </p:txBody>
      </p:sp>
      <p:sp>
        <p:nvSpPr>
          <p:cNvPr id="6" name="Content Placeholder 5">
            <a:extLst>
              <a:ext uri="{FF2B5EF4-FFF2-40B4-BE49-F238E27FC236}">
                <a16:creationId xmlns:a16="http://schemas.microsoft.com/office/drawing/2014/main" id="{45631783-5742-E9DA-1892-2E894E017AA1}"/>
              </a:ext>
            </a:extLst>
          </p:cNvPr>
          <p:cNvSpPr>
            <a:spLocks noGrp="1"/>
          </p:cNvSpPr>
          <p:nvPr>
            <p:ph idx="1"/>
          </p:nvPr>
        </p:nvSpPr>
        <p:spPr/>
        <p:txBody>
          <a:bodyPr/>
          <a:lstStyle/>
          <a:p>
            <a:r>
              <a:rPr lang="en-US" dirty="0"/>
              <a:t>Good</a:t>
            </a:r>
          </a:p>
          <a:p>
            <a:pPr lvl="1"/>
            <a:r>
              <a:rPr lang="en-US" dirty="0"/>
              <a:t>Higher air change rate clears contaminants faster</a:t>
            </a:r>
          </a:p>
          <a:p>
            <a:pPr lvl="1"/>
            <a:r>
              <a:rPr lang="en-US" dirty="0"/>
              <a:t>Enables control of indoor contaminant sources with air cleaning</a:t>
            </a:r>
          </a:p>
          <a:p>
            <a:pPr lvl="1"/>
            <a:r>
              <a:rPr lang="en-US" dirty="0"/>
              <a:t>Air economizer capacity increased</a:t>
            </a:r>
          </a:p>
          <a:p>
            <a:r>
              <a:rPr lang="en-US" dirty="0"/>
              <a:t>Not so good</a:t>
            </a:r>
          </a:p>
          <a:p>
            <a:pPr lvl="1"/>
            <a:r>
              <a:rPr lang="en-US" dirty="0"/>
              <a:t>Multiple space recirculation spreads contaminants</a:t>
            </a:r>
          </a:p>
          <a:p>
            <a:pPr lvl="1"/>
            <a:r>
              <a:rPr lang="en-US" dirty="0"/>
              <a:t>Transport energy increased compared to dual path (DOAS) systems</a:t>
            </a:r>
          </a:p>
          <a:p>
            <a:pPr lvl="1"/>
            <a:endParaRPr lang="en-US" dirty="0"/>
          </a:p>
        </p:txBody>
      </p:sp>
      <p:sp>
        <p:nvSpPr>
          <p:cNvPr id="2" name="Date Placeholder 1">
            <a:extLst>
              <a:ext uri="{FF2B5EF4-FFF2-40B4-BE49-F238E27FC236}">
                <a16:creationId xmlns:a16="http://schemas.microsoft.com/office/drawing/2014/main" id="{3F00FDF4-AB4B-773B-303A-2A1A93B81730}"/>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6B46AC68-FBBE-1F3C-5459-5C5D789511FA}"/>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79F03A0C-1575-00CB-A11A-B48313942ABE}"/>
              </a:ext>
            </a:extLst>
          </p:cNvPr>
          <p:cNvSpPr>
            <a:spLocks noGrp="1"/>
          </p:cNvSpPr>
          <p:nvPr>
            <p:ph type="sldNum" sz="quarter" idx="12"/>
          </p:nvPr>
        </p:nvSpPr>
        <p:spPr/>
        <p:txBody>
          <a:bodyPr/>
          <a:lstStyle/>
          <a:p>
            <a:fld id="{BFB538B7-56DA-459B-94EE-7626CE543BB7}" type="slidenum">
              <a:rPr lang="en-US" smtClean="0"/>
              <a:t>12</a:t>
            </a:fld>
            <a:endParaRPr lang="en-US"/>
          </a:p>
        </p:txBody>
      </p:sp>
    </p:spTree>
    <p:extLst>
      <p:ext uri="{BB962C8B-B14F-4D97-AF65-F5344CB8AC3E}">
        <p14:creationId xmlns:p14="http://schemas.microsoft.com/office/powerpoint/2010/main" val="3378214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a:t>Two-Zone Example</a:t>
            </a:r>
          </a:p>
        </p:txBody>
      </p:sp>
      <p:graphicFrame>
        <p:nvGraphicFramePr>
          <p:cNvPr id="24582" name="Object 5"/>
          <p:cNvGraphicFramePr>
            <a:graphicFrameLocks noGrp="1" noChangeAspect="1"/>
          </p:cNvGraphicFramePr>
          <p:nvPr>
            <p:ph idx="1"/>
          </p:nvPr>
        </p:nvGraphicFramePr>
        <p:xfrm>
          <a:off x="3505200" y="2057400"/>
          <a:ext cx="4967287" cy="2663825"/>
        </p:xfrm>
        <a:graphic>
          <a:graphicData uri="http://schemas.openxmlformats.org/presentationml/2006/ole">
            <mc:AlternateContent xmlns:mc="http://schemas.openxmlformats.org/markup-compatibility/2006">
              <mc:Choice xmlns:v="urn:schemas-microsoft-com:vml" Requires="v">
                <p:oleObj name="Visio" r:id="rId3" imgW="4966806" imgH="2664454" progId="Visio.Drawing.11">
                  <p:embed/>
                </p:oleObj>
              </mc:Choice>
              <mc:Fallback>
                <p:oleObj name="Visio" r:id="rId3" imgW="4966806" imgH="2664454" progId="Visio.Drawing.11">
                  <p:embed/>
                  <p:pic>
                    <p:nvPicPr>
                      <p:cNvPr id="24582"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057400"/>
                        <a:ext cx="49672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23042B-99A9-4B03-B603-5952935789C1}" type="slidenum">
              <a:rPr lang="en-US" altLang="en-US"/>
              <a:pPr/>
              <a:t>13</a:t>
            </a:fld>
            <a:endParaRPr lang="en-US" altLang="en-US"/>
          </a:p>
        </p:txBody>
      </p:sp>
      <p:sp>
        <p:nvSpPr>
          <p:cNvPr id="24580" name="Rectangle 3"/>
          <p:cNvSpPr>
            <a:spLocks noChangeArrowheads="1"/>
          </p:cNvSpPr>
          <p:nvPr/>
        </p:nvSpPr>
        <p:spPr bwMode="auto">
          <a:xfrm>
            <a:off x="1524000" y="2163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1" name="Rectangle 4"/>
          <p:cNvSpPr>
            <a:spLocks noChangeArrowheads="1"/>
          </p:cNvSpPr>
          <p:nvPr/>
        </p:nvSpPr>
        <p:spPr bwMode="auto">
          <a:xfrm>
            <a:off x="1524000" y="2163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3" name="Text Box 6"/>
          <p:cNvSpPr txBox="1">
            <a:spLocks noChangeArrowheads="1"/>
          </p:cNvSpPr>
          <p:nvPr/>
        </p:nvSpPr>
        <p:spPr bwMode="auto">
          <a:xfrm>
            <a:off x="3124200" y="5334000"/>
            <a:ext cx="266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i="1" dirty="0"/>
              <a:t>Release in Zone 1-Initial concentration of 100%</a:t>
            </a:r>
          </a:p>
        </p:txBody>
      </p:sp>
      <p:sp>
        <p:nvSpPr>
          <p:cNvPr id="2" name="Date Placeholder 1">
            <a:extLst>
              <a:ext uri="{FF2B5EF4-FFF2-40B4-BE49-F238E27FC236}">
                <a16:creationId xmlns:a16="http://schemas.microsoft.com/office/drawing/2014/main" id="{C11BB225-BE6D-21AD-A9F4-85F49807387E}"/>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AE3AC710-69A2-EB5D-D3C1-E0C35D3214CB}"/>
              </a:ext>
            </a:extLst>
          </p:cNvPr>
          <p:cNvSpPr>
            <a:spLocks noGrp="1"/>
          </p:cNvSpPr>
          <p:nvPr>
            <p:ph type="ftr" sz="quarter" idx="11"/>
          </p:nvPr>
        </p:nvSpPr>
        <p:spPr/>
        <p:txBody>
          <a:bodyPr/>
          <a:lstStyle/>
          <a:p>
            <a:r>
              <a:rPr lang="en-US"/>
              <a:t>27th Westford Building Science Symposium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FE53C2-FA87-F4F2-88CB-7990B9EBE4C0}"/>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D30072BD-7FBE-B206-1630-EBB48A00EC1C}"/>
              </a:ext>
            </a:extLst>
          </p:cNvPr>
          <p:cNvSpPr>
            <a:spLocks noGrp="1"/>
          </p:cNvSpPr>
          <p:nvPr>
            <p:ph type="ftr" sz="quarter" idx="11"/>
          </p:nvPr>
        </p:nvSpPr>
        <p:spPr/>
        <p:txBody>
          <a:bodyPr/>
          <a:lstStyle/>
          <a:p>
            <a:r>
              <a:rPr lang="en-US"/>
              <a:t>27th Westford Building Science Symposium</a:t>
            </a:r>
          </a:p>
        </p:txBody>
      </p:sp>
      <p:sp>
        <p:nvSpPr>
          <p:cNvPr id="26626" name="Slide Number Placeholder 4"/>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6EC1E5-56CC-428B-8801-8FB1ABACE39A}" type="slidenum">
              <a:rPr lang="en-US" altLang="en-US"/>
              <a:pPr/>
              <a:t>14</a:t>
            </a:fld>
            <a:endParaRPr lang="en-US" altLang="en-US"/>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594" y="992187"/>
            <a:ext cx="7543800"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D51E541B-A671-1015-CB63-4F8A6AA44BF2}"/>
              </a:ext>
            </a:extLst>
          </p:cNvPr>
          <p:cNvSpPr txBox="1"/>
          <p:nvPr/>
        </p:nvSpPr>
        <p:spPr>
          <a:xfrm>
            <a:off x="566246" y="501650"/>
            <a:ext cx="10410496" cy="369332"/>
          </a:xfrm>
          <a:prstGeom prst="rect">
            <a:avLst/>
          </a:prstGeom>
          <a:noFill/>
        </p:spPr>
        <p:txBody>
          <a:bodyPr wrap="square" rtlCol="0">
            <a:spAutoFit/>
          </a:bodyPr>
          <a:lstStyle/>
          <a:p>
            <a:r>
              <a:rPr lang="en-US" dirty="0"/>
              <a:t>Recirculation spreads contaminant to other space, but recirculation through filter speeds up clearance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BEE9DC-3975-3432-6DF9-D684CF885433}"/>
              </a:ext>
            </a:extLst>
          </p:cNvPr>
          <p:cNvSpPr>
            <a:spLocks noGrp="1"/>
          </p:cNvSpPr>
          <p:nvPr>
            <p:ph type="title"/>
          </p:nvPr>
        </p:nvSpPr>
        <p:spPr/>
        <p:txBody>
          <a:bodyPr/>
          <a:lstStyle/>
          <a:p>
            <a:r>
              <a:rPr lang="en-US" dirty="0"/>
              <a:t>Equivalent clean airflow (ECA) – a better measure of control?</a:t>
            </a:r>
          </a:p>
        </p:txBody>
      </p:sp>
      <p:sp>
        <p:nvSpPr>
          <p:cNvPr id="6" name="Content Placeholder 5">
            <a:extLst>
              <a:ext uri="{FF2B5EF4-FFF2-40B4-BE49-F238E27FC236}">
                <a16:creationId xmlns:a16="http://schemas.microsoft.com/office/drawing/2014/main" id="{B6A32FC4-CFC1-B3D6-D68F-6B840AD99921}"/>
              </a:ext>
            </a:extLst>
          </p:cNvPr>
          <p:cNvSpPr>
            <a:spLocks noGrp="1"/>
          </p:cNvSpPr>
          <p:nvPr>
            <p:ph idx="1"/>
          </p:nvPr>
        </p:nvSpPr>
        <p:spPr/>
        <p:txBody>
          <a:bodyPr/>
          <a:lstStyle/>
          <a:p>
            <a:r>
              <a:rPr lang="en-US" dirty="0"/>
              <a:t>The effect of any control can be expressed in terms of dilution with uncontaminated air</a:t>
            </a:r>
          </a:p>
          <a:p>
            <a:r>
              <a:rPr lang="en-US" dirty="0"/>
              <a:t>If all controls and removal rates are expressed as ECAs, performance-based IAQ becomes more attainable</a:t>
            </a:r>
          </a:p>
          <a:p>
            <a:r>
              <a:rPr lang="en-US" dirty="0"/>
              <a:t>Must also rate performance of controls in terms of ECA</a:t>
            </a:r>
          </a:p>
          <a:p>
            <a:pPr marL="0" indent="0">
              <a:buNone/>
            </a:pPr>
            <a:endParaRPr lang="en-US" dirty="0"/>
          </a:p>
          <a:p>
            <a:pPr marL="0" indent="0">
              <a:buNone/>
            </a:pPr>
            <a:r>
              <a:rPr lang="en-US" i="1" dirty="0"/>
              <a:t>If used comprehensively, need at least three types – gas, particle, infectious aerosol</a:t>
            </a:r>
          </a:p>
        </p:txBody>
      </p:sp>
      <p:sp>
        <p:nvSpPr>
          <p:cNvPr id="2" name="Date Placeholder 1">
            <a:extLst>
              <a:ext uri="{FF2B5EF4-FFF2-40B4-BE49-F238E27FC236}">
                <a16:creationId xmlns:a16="http://schemas.microsoft.com/office/drawing/2014/main" id="{C2F3A1D9-5E56-FFD6-1C6A-C4561B4AC082}"/>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9BF6366F-64E5-FDE7-3BFE-A995ACC46A69}"/>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9FAE52B7-DF72-84D1-90D0-D170A6E2792B}"/>
              </a:ext>
            </a:extLst>
          </p:cNvPr>
          <p:cNvSpPr>
            <a:spLocks noGrp="1"/>
          </p:cNvSpPr>
          <p:nvPr>
            <p:ph type="sldNum" sz="quarter" idx="12"/>
          </p:nvPr>
        </p:nvSpPr>
        <p:spPr/>
        <p:txBody>
          <a:bodyPr/>
          <a:lstStyle/>
          <a:p>
            <a:fld id="{BFB538B7-56DA-459B-94EE-7626CE543BB7}" type="slidenum">
              <a:rPr lang="en-US" smtClean="0"/>
              <a:t>15</a:t>
            </a:fld>
            <a:endParaRPr lang="en-US"/>
          </a:p>
        </p:txBody>
      </p:sp>
    </p:spTree>
    <p:extLst>
      <p:ext uri="{BB962C8B-B14F-4D97-AF65-F5344CB8AC3E}">
        <p14:creationId xmlns:p14="http://schemas.microsoft.com/office/powerpoint/2010/main" val="2511873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9D0BE48-0579-D2D6-C88F-2844B52330F3}"/>
              </a:ext>
            </a:extLst>
          </p:cNvPr>
          <p:cNvSpPr>
            <a:spLocks noGrp="1"/>
          </p:cNvSpPr>
          <p:nvPr>
            <p:ph type="title"/>
          </p:nvPr>
        </p:nvSpPr>
        <p:spPr/>
        <p:txBody>
          <a:bodyPr/>
          <a:lstStyle/>
          <a:p>
            <a:r>
              <a:rPr lang="en-US" dirty="0"/>
              <a:t>Equivalent clean airflow of a filter</a:t>
            </a:r>
          </a:p>
        </p:txBody>
      </p:sp>
      <p:sp>
        <p:nvSpPr>
          <p:cNvPr id="4" name="Date Placeholder 3">
            <a:extLst>
              <a:ext uri="{FF2B5EF4-FFF2-40B4-BE49-F238E27FC236}">
                <a16:creationId xmlns:a16="http://schemas.microsoft.com/office/drawing/2014/main" id="{8394D679-FC90-AC7C-F8BB-A223546C7D51}"/>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5CE48097-CC55-1870-E717-0F0273A56615}"/>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CB0E9396-6A04-E6D3-DCC4-291985F02A3D}"/>
              </a:ext>
            </a:extLst>
          </p:cNvPr>
          <p:cNvSpPr>
            <a:spLocks noGrp="1"/>
          </p:cNvSpPr>
          <p:nvPr>
            <p:ph type="sldNum" sz="quarter" idx="12"/>
          </p:nvPr>
        </p:nvSpPr>
        <p:spPr/>
        <p:txBody>
          <a:bodyPr/>
          <a:lstStyle/>
          <a:p>
            <a:fld id="{BFB538B7-56DA-459B-94EE-7626CE543BB7}" type="slidenum">
              <a:rPr lang="en-US" smtClean="0"/>
              <a:t>16</a:t>
            </a:fld>
            <a:endParaRPr lang="en-US"/>
          </a:p>
        </p:txBody>
      </p:sp>
      <p:graphicFrame>
        <p:nvGraphicFramePr>
          <p:cNvPr id="8" name="Object 9">
            <a:extLst>
              <a:ext uri="{FF2B5EF4-FFF2-40B4-BE49-F238E27FC236}">
                <a16:creationId xmlns:a16="http://schemas.microsoft.com/office/drawing/2014/main" id="{AC0312E0-8423-B4CE-11D7-DBFC7470D96B}"/>
              </a:ext>
            </a:extLst>
          </p:cNvPr>
          <p:cNvGraphicFramePr>
            <a:graphicFrameLocks noChangeAspect="1"/>
          </p:cNvGraphicFramePr>
          <p:nvPr>
            <p:extLst>
              <p:ext uri="{D42A27DB-BD31-4B8C-83A1-F6EECF244321}">
                <p14:modId xmlns:p14="http://schemas.microsoft.com/office/powerpoint/2010/main" val="1415583073"/>
              </p:ext>
            </p:extLst>
          </p:nvPr>
        </p:nvGraphicFramePr>
        <p:xfrm>
          <a:off x="1887537" y="3509481"/>
          <a:ext cx="7847013" cy="2381250"/>
        </p:xfrm>
        <a:graphic>
          <a:graphicData uri="http://schemas.openxmlformats.org/presentationml/2006/ole">
            <mc:AlternateContent xmlns:mc="http://schemas.openxmlformats.org/markup-compatibility/2006">
              <mc:Choice xmlns:v="urn:schemas-microsoft-com:vml" Requires="v">
                <p:oleObj name="Visio" r:id="rId2" imgW="6654009" imgH="2018995" progId="Visio.Drawing.11">
                  <p:embed/>
                </p:oleObj>
              </mc:Choice>
              <mc:Fallback>
                <p:oleObj name="Visio" r:id="rId2" imgW="6654009" imgH="2018995" progId="Visio.Drawing.11">
                  <p:embed/>
                  <p:pic>
                    <p:nvPicPr>
                      <p:cNvPr id="8" name="Object 9">
                        <a:extLst>
                          <a:ext uri="{FF2B5EF4-FFF2-40B4-BE49-F238E27FC236}">
                            <a16:creationId xmlns:a16="http://schemas.microsoft.com/office/drawing/2014/main" id="{AC0312E0-8423-B4CE-11D7-DBFC7470D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37" y="3509481"/>
                        <a:ext cx="7847013"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4350F43C-7F0A-81E5-F986-46EE56BB0376}"/>
              </a:ext>
            </a:extLst>
          </p:cNvPr>
          <p:cNvGraphicFramePr>
            <a:graphicFrameLocks noChangeAspect="1"/>
          </p:cNvGraphicFramePr>
          <p:nvPr>
            <p:extLst>
              <p:ext uri="{D42A27DB-BD31-4B8C-83A1-F6EECF244321}">
                <p14:modId xmlns:p14="http://schemas.microsoft.com/office/powerpoint/2010/main" val="779579012"/>
              </p:ext>
            </p:extLst>
          </p:nvPr>
        </p:nvGraphicFramePr>
        <p:xfrm>
          <a:off x="5464224" y="2622298"/>
          <a:ext cx="1718680" cy="680311"/>
        </p:xfrm>
        <a:graphic>
          <a:graphicData uri="http://schemas.openxmlformats.org/presentationml/2006/ole">
            <mc:AlternateContent xmlns:mc="http://schemas.openxmlformats.org/markup-compatibility/2006">
              <mc:Choice xmlns:v="urn:schemas-microsoft-com:vml" Requires="v">
                <p:oleObj name="Equation" r:id="rId4" imgW="609336" imgH="241195" progId="Equation.DSMT4">
                  <p:embed/>
                </p:oleObj>
              </mc:Choice>
              <mc:Fallback>
                <p:oleObj name="Equation" r:id="rId4" imgW="609336" imgH="241195" progId="Equation.DSMT4">
                  <p:embed/>
                  <p:pic>
                    <p:nvPicPr>
                      <p:cNvPr id="10" name="Object 7">
                        <a:extLst>
                          <a:ext uri="{FF2B5EF4-FFF2-40B4-BE49-F238E27FC236}">
                            <a16:creationId xmlns:a16="http://schemas.microsoft.com/office/drawing/2014/main" id="{4350F43C-7F0A-81E5-F986-46EE56BB0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224" y="2622298"/>
                        <a:ext cx="1718680" cy="680311"/>
                      </a:xfrm>
                      <a:prstGeom prst="rect">
                        <a:avLst/>
                      </a:prstGeom>
                      <a:noFill/>
                      <a:ln>
                        <a:noFill/>
                      </a:ln>
                      <a:effectLst/>
                    </p:spPr>
                  </p:pic>
                </p:oleObj>
              </mc:Fallback>
            </mc:AlternateContent>
          </a:graphicData>
        </a:graphic>
      </p:graphicFrame>
      <p:sp>
        <p:nvSpPr>
          <p:cNvPr id="12" name="Text Box 11">
            <a:extLst>
              <a:ext uri="{FF2B5EF4-FFF2-40B4-BE49-F238E27FC236}">
                <a16:creationId xmlns:a16="http://schemas.microsoft.com/office/drawing/2014/main" id="{BA1F6E8E-7938-3D46-57B9-1C57AB6A4135}"/>
              </a:ext>
            </a:extLst>
          </p:cNvPr>
          <p:cNvSpPr txBox="1">
            <a:spLocks noChangeArrowheads="1"/>
          </p:cNvSpPr>
          <p:nvPr/>
        </p:nvSpPr>
        <p:spPr bwMode="auto">
          <a:xfrm>
            <a:off x="3162300" y="4150036"/>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Dilution Only</a:t>
            </a:r>
          </a:p>
        </p:txBody>
      </p:sp>
      <p:sp>
        <p:nvSpPr>
          <p:cNvPr id="13" name="Text Box 12">
            <a:extLst>
              <a:ext uri="{FF2B5EF4-FFF2-40B4-BE49-F238E27FC236}">
                <a16:creationId xmlns:a16="http://schemas.microsoft.com/office/drawing/2014/main" id="{B388FCD3-A839-E7F7-2F15-2902B0DD24E7}"/>
              </a:ext>
            </a:extLst>
          </p:cNvPr>
          <p:cNvSpPr txBox="1">
            <a:spLocks noChangeArrowheads="1"/>
          </p:cNvSpPr>
          <p:nvPr/>
        </p:nvSpPr>
        <p:spPr bwMode="auto">
          <a:xfrm>
            <a:off x="8143875" y="3440224"/>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Filtration Only</a:t>
            </a:r>
          </a:p>
        </p:txBody>
      </p:sp>
      <p:sp>
        <p:nvSpPr>
          <p:cNvPr id="15" name="TextBox 14">
            <a:extLst>
              <a:ext uri="{FF2B5EF4-FFF2-40B4-BE49-F238E27FC236}">
                <a16:creationId xmlns:a16="http://schemas.microsoft.com/office/drawing/2014/main" id="{AE8D3B35-2FD9-523E-C26B-062BD892D65A}"/>
              </a:ext>
            </a:extLst>
          </p:cNvPr>
          <p:cNvSpPr txBox="1"/>
          <p:nvPr/>
        </p:nvSpPr>
        <p:spPr>
          <a:xfrm>
            <a:off x="714375" y="2668208"/>
            <a:ext cx="4543426" cy="646331"/>
          </a:xfrm>
          <a:prstGeom prst="rect">
            <a:avLst/>
          </a:prstGeom>
          <a:noFill/>
        </p:spPr>
        <p:txBody>
          <a:bodyPr wrap="square" rtlCol="0">
            <a:spAutoFit/>
          </a:bodyPr>
          <a:lstStyle/>
          <a:p>
            <a:r>
              <a:rPr lang="en-US" dirty="0"/>
              <a:t>If Q</a:t>
            </a:r>
            <a:r>
              <a:rPr lang="en-US" baseline="-25000" dirty="0"/>
              <a:t>V</a:t>
            </a:r>
            <a:r>
              <a:rPr lang="en-US" dirty="0"/>
              <a:t> is equivalent clean air for filter, C</a:t>
            </a:r>
            <a:r>
              <a:rPr lang="en-US" baseline="-25000" dirty="0"/>
              <a:t>0</a:t>
            </a:r>
            <a:r>
              <a:rPr lang="en-US" dirty="0"/>
              <a:t> </a:t>
            </a:r>
            <a:r>
              <a:rPr lang="en-US" dirty="0">
                <a:sym typeface="Symbol" panose="05050102010706020507" pitchFamily="18" charset="2"/>
              </a:rPr>
              <a:t> 0. can show for a well-mixed space:</a:t>
            </a:r>
            <a:endParaRPr lang="en-US" dirty="0"/>
          </a:p>
        </p:txBody>
      </p:sp>
      <p:sp>
        <p:nvSpPr>
          <p:cNvPr id="23" name="TextBox 22">
            <a:extLst>
              <a:ext uri="{FF2B5EF4-FFF2-40B4-BE49-F238E27FC236}">
                <a16:creationId xmlns:a16="http://schemas.microsoft.com/office/drawing/2014/main" id="{1DA2766C-31AA-7B67-8F69-2FBE411F4F4F}"/>
              </a:ext>
            </a:extLst>
          </p:cNvPr>
          <p:cNvSpPr txBox="1"/>
          <p:nvPr/>
        </p:nvSpPr>
        <p:spPr>
          <a:xfrm>
            <a:off x="714375" y="2008347"/>
            <a:ext cx="4543426" cy="369332"/>
          </a:xfrm>
          <a:prstGeom prst="rect">
            <a:avLst/>
          </a:prstGeom>
          <a:noFill/>
        </p:spPr>
        <p:txBody>
          <a:bodyPr wrap="square" rtlCol="0">
            <a:spAutoFit/>
          </a:bodyPr>
          <a:lstStyle/>
          <a:p>
            <a:r>
              <a:rPr lang="en-US" dirty="0"/>
              <a:t>Filter has </a:t>
            </a:r>
            <a:r>
              <a:rPr lang="en-US" i="1" dirty="0"/>
              <a:t>actual</a:t>
            </a:r>
            <a:r>
              <a:rPr lang="en-US" dirty="0"/>
              <a:t> airflow </a:t>
            </a:r>
            <a:r>
              <a:rPr lang="en-US" dirty="0" err="1"/>
              <a:t>Q</a:t>
            </a:r>
            <a:r>
              <a:rPr lang="en-US" baseline="-25000" dirty="0" err="1"/>
              <a:t>f</a:t>
            </a:r>
            <a:r>
              <a:rPr lang="en-US" dirty="0"/>
              <a:t> and efficiency </a:t>
            </a:r>
            <a:r>
              <a:rPr lang="en-US" dirty="0">
                <a:sym typeface="Symbol" panose="05050102010706020507" pitchFamily="18" charset="2"/>
              </a:rPr>
              <a:t></a:t>
            </a:r>
            <a:endParaRPr lang="en-US" dirty="0"/>
          </a:p>
        </p:txBody>
      </p:sp>
    </p:spTree>
    <p:extLst>
      <p:ext uri="{BB962C8B-B14F-4D97-AF65-F5344CB8AC3E}">
        <p14:creationId xmlns:p14="http://schemas.microsoft.com/office/powerpoint/2010/main" val="3380009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7C3C6F-9CE6-8876-81BE-5F3F714B7F02}"/>
              </a:ext>
            </a:extLst>
          </p:cNvPr>
          <p:cNvSpPr>
            <a:spLocks noGrp="1"/>
          </p:cNvSpPr>
          <p:nvPr>
            <p:ph type="title"/>
          </p:nvPr>
        </p:nvSpPr>
        <p:spPr/>
        <p:txBody>
          <a:bodyPr/>
          <a:lstStyle/>
          <a:p>
            <a:r>
              <a:rPr lang="en-US" dirty="0"/>
              <a:t>How much ventilation?</a:t>
            </a:r>
          </a:p>
        </p:txBody>
      </p:sp>
      <p:sp>
        <p:nvSpPr>
          <p:cNvPr id="7" name="Content Placeholder 6">
            <a:extLst>
              <a:ext uri="{FF2B5EF4-FFF2-40B4-BE49-F238E27FC236}">
                <a16:creationId xmlns:a16="http://schemas.microsoft.com/office/drawing/2014/main" id="{668EA469-D09C-F9C0-FBC1-F071774EB7FC}"/>
              </a:ext>
            </a:extLst>
          </p:cNvPr>
          <p:cNvSpPr>
            <a:spLocks noGrp="1"/>
          </p:cNvSpPr>
          <p:nvPr>
            <p:ph sz="half" idx="1"/>
          </p:nvPr>
        </p:nvSpPr>
        <p:spPr>
          <a:xfrm>
            <a:off x="838200" y="1825625"/>
            <a:ext cx="5548901" cy="4351338"/>
          </a:xfrm>
        </p:spPr>
        <p:txBody>
          <a:bodyPr/>
          <a:lstStyle/>
          <a:p>
            <a:r>
              <a:rPr lang="en-US" dirty="0"/>
              <a:t>Recommendations have varied widely over two centuries</a:t>
            </a:r>
          </a:p>
          <a:p>
            <a:pPr lvl="1"/>
            <a:r>
              <a:rPr lang="en-US" dirty="0"/>
              <a:t>Physiological</a:t>
            </a:r>
          </a:p>
          <a:p>
            <a:pPr lvl="1"/>
            <a:r>
              <a:rPr lang="en-US" dirty="0"/>
              <a:t>Limit infection risk</a:t>
            </a:r>
          </a:p>
          <a:p>
            <a:pPr lvl="1"/>
            <a:r>
              <a:rPr lang="en-US" dirty="0"/>
              <a:t>Perceived air quality</a:t>
            </a:r>
          </a:p>
          <a:p>
            <a:pPr lvl="1"/>
            <a:r>
              <a:rPr lang="en-US" dirty="0"/>
              <a:t>Safe contaminant exposures</a:t>
            </a:r>
          </a:p>
          <a:p>
            <a:r>
              <a:rPr lang="en-US" dirty="0"/>
              <a:t>Stated in terms of outdoor air</a:t>
            </a:r>
          </a:p>
          <a:p>
            <a:r>
              <a:rPr lang="en-US" dirty="0"/>
              <a:t>Emphasis on energy impact increasing over time</a:t>
            </a:r>
          </a:p>
        </p:txBody>
      </p:sp>
      <p:sp>
        <p:nvSpPr>
          <p:cNvPr id="3" name="Date Placeholder 2">
            <a:extLst>
              <a:ext uri="{FF2B5EF4-FFF2-40B4-BE49-F238E27FC236}">
                <a16:creationId xmlns:a16="http://schemas.microsoft.com/office/drawing/2014/main" id="{C9C44870-7521-A200-947C-17A55D1A7F18}"/>
              </a:ext>
            </a:extLst>
          </p:cNvPr>
          <p:cNvSpPr>
            <a:spLocks noGrp="1"/>
          </p:cNvSpPr>
          <p:nvPr>
            <p:ph type="dt" sz="half" idx="10"/>
          </p:nvPr>
        </p:nvSpPr>
        <p:spPr/>
        <p:txBody>
          <a:bodyPr/>
          <a:lstStyle/>
          <a:p>
            <a:r>
              <a:rPr lang="en-US"/>
              <a:t>8/4/2025</a:t>
            </a:r>
          </a:p>
        </p:txBody>
      </p:sp>
      <p:sp>
        <p:nvSpPr>
          <p:cNvPr id="4" name="Footer Placeholder 3">
            <a:extLst>
              <a:ext uri="{FF2B5EF4-FFF2-40B4-BE49-F238E27FC236}">
                <a16:creationId xmlns:a16="http://schemas.microsoft.com/office/drawing/2014/main" id="{0F0399D1-363F-ADE7-B38E-0DC5E74C3E43}"/>
              </a:ext>
            </a:extLst>
          </p:cNvPr>
          <p:cNvSpPr>
            <a:spLocks noGrp="1"/>
          </p:cNvSpPr>
          <p:nvPr>
            <p:ph type="ftr" sz="quarter" idx="11"/>
          </p:nvPr>
        </p:nvSpPr>
        <p:spPr/>
        <p:txBody>
          <a:bodyPr/>
          <a:lstStyle/>
          <a:p>
            <a:r>
              <a:rPr lang="en-US"/>
              <a:t>27th Westford Building Science Symposium</a:t>
            </a:r>
          </a:p>
        </p:txBody>
      </p:sp>
      <p:sp>
        <p:nvSpPr>
          <p:cNvPr id="5" name="Slide Number Placeholder 4">
            <a:extLst>
              <a:ext uri="{FF2B5EF4-FFF2-40B4-BE49-F238E27FC236}">
                <a16:creationId xmlns:a16="http://schemas.microsoft.com/office/drawing/2014/main" id="{5B2635B9-F48C-08E6-BD48-BBA0AA550259}"/>
              </a:ext>
            </a:extLst>
          </p:cNvPr>
          <p:cNvSpPr>
            <a:spLocks noGrp="1"/>
          </p:cNvSpPr>
          <p:nvPr>
            <p:ph type="sldNum" sz="quarter" idx="12"/>
          </p:nvPr>
        </p:nvSpPr>
        <p:spPr/>
        <p:txBody>
          <a:bodyPr/>
          <a:lstStyle/>
          <a:p>
            <a:fld id="{BFB538B7-56DA-459B-94EE-7626CE543BB7}" type="slidenum">
              <a:rPr lang="en-US" smtClean="0"/>
              <a:t>17</a:t>
            </a:fld>
            <a:endParaRPr lang="en-US"/>
          </a:p>
        </p:txBody>
      </p:sp>
      <p:sp>
        <p:nvSpPr>
          <p:cNvPr id="8" name="Rectangle 7">
            <a:extLst>
              <a:ext uri="{FF2B5EF4-FFF2-40B4-BE49-F238E27FC236}">
                <a16:creationId xmlns:a16="http://schemas.microsoft.com/office/drawing/2014/main" id="{23EA140B-7DED-41BF-8155-48E5C7076712}"/>
              </a:ext>
            </a:extLst>
          </p:cNvPr>
          <p:cNvSpPr/>
          <p:nvPr/>
        </p:nvSpPr>
        <p:spPr>
          <a:xfrm>
            <a:off x="6360619" y="5715298"/>
            <a:ext cx="4823050" cy="461665"/>
          </a:xfrm>
          <a:prstGeom prst="rect">
            <a:avLst/>
          </a:prstGeom>
        </p:spPr>
        <p:txBody>
          <a:bodyPr wrap="square">
            <a:spAutoFit/>
          </a:bodyPr>
          <a:lstStyle/>
          <a:p>
            <a:r>
              <a:rPr lang="en-US" sz="1200" dirty="0"/>
              <a:t>Janssen, J.E., 1999. The history of ventilation and temperature control: The first century of air conditioning. ASHRAE Journal, 41(10), p.48.</a:t>
            </a:r>
          </a:p>
        </p:txBody>
      </p:sp>
      <p:pic>
        <p:nvPicPr>
          <p:cNvPr id="10" name="Content Placeholder 11">
            <a:extLst>
              <a:ext uri="{FF2B5EF4-FFF2-40B4-BE49-F238E27FC236}">
                <a16:creationId xmlns:a16="http://schemas.microsoft.com/office/drawing/2014/main" id="{8176B06A-10E7-0E53-F550-981145AED352}"/>
              </a:ext>
            </a:extLst>
          </p:cNvPr>
          <p:cNvPicPr>
            <a:picLocks noGrp="1" noChangeAspect="1"/>
          </p:cNvPicPr>
          <p:nvPr>
            <p:ph sz="half" idx="2"/>
          </p:nvPr>
        </p:nvPicPr>
        <p:blipFill>
          <a:blip r:embed="rId2"/>
          <a:stretch>
            <a:fillRect/>
          </a:stretch>
        </p:blipFill>
        <p:spPr>
          <a:xfrm>
            <a:off x="6387101" y="1325351"/>
            <a:ext cx="4770086" cy="4351338"/>
          </a:xfrm>
          <a:prstGeom prst="rect">
            <a:avLst/>
          </a:prstGeom>
        </p:spPr>
      </p:pic>
    </p:spTree>
    <p:extLst>
      <p:ext uri="{BB962C8B-B14F-4D97-AF65-F5344CB8AC3E}">
        <p14:creationId xmlns:p14="http://schemas.microsoft.com/office/powerpoint/2010/main" val="1761571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9F7C-7DDD-F698-CB7C-FE928314E8E9}"/>
              </a:ext>
            </a:extLst>
          </p:cNvPr>
          <p:cNvSpPr>
            <a:spLocks noGrp="1"/>
          </p:cNvSpPr>
          <p:nvPr>
            <p:ph type="title"/>
          </p:nvPr>
        </p:nvSpPr>
        <p:spPr/>
        <p:txBody>
          <a:bodyPr/>
          <a:lstStyle/>
          <a:p>
            <a:r>
              <a:rPr lang="en-US" dirty="0"/>
              <a:t>Ventilation is only one way to improve IAQ</a:t>
            </a:r>
          </a:p>
        </p:txBody>
      </p:sp>
      <p:sp>
        <p:nvSpPr>
          <p:cNvPr id="5" name="Date Placeholder 4">
            <a:extLst>
              <a:ext uri="{FF2B5EF4-FFF2-40B4-BE49-F238E27FC236}">
                <a16:creationId xmlns:a16="http://schemas.microsoft.com/office/drawing/2014/main" id="{0686DD9A-A5DC-A741-0231-3FC16E508598}"/>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DA099D81-7C11-4154-84E4-F2CB17B745CA}"/>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7645ED8D-F74D-BC98-FA2D-EF40C2330A93}"/>
              </a:ext>
            </a:extLst>
          </p:cNvPr>
          <p:cNvSpPr>
            <a:spLocks noGrp="1"/>
          </p:cNvSpPr>
          <p:nvPr>
            <p:ph type="sldNum" sz="quarter" idx="12"/>
          </p:nvPr>
        </p:nvSpPr>
        <p:spPr/>
        <p:txBody>
          <a:bodyPr/>
          <a:lstStyle/>
          <a:p>
            <a:fld id="{BFB538B7-56DA-459B-94EE-7626CE543BB7}" type="slidenum">
              <a:rPr lang="en-US" smtClean="0"/>
              <a:t>18</a:t>
            </a:fld>
            <a:endParaRPr lang="en-US"/>
          </a:p>
        </p:txBody>
      </p:sp>
      <p:pic>
        <p:nvPicPr>
          <p:cNvPr id="8" name="Picture 2" descr=" Hierarchy of Controls: Elimination, Substitution, Engineering Controls, Administrative Controls, Personal Protective Equipment shown in an upside down triangle.">
            <a:extLst>
              <a:ext uri="{FF2B5EF4-FFF2-40B4-BE49-F238E27FC236}">
                <a16:creationId xmlns:a16="http://schemas.microsoft.com/office/drawing/2014/main" id="{65B09055-B70B-B1EC-86F9-025932C8BA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95473" y="2109064"/>
            <a:ext cx="5181600" cy="3469419"/>
          </a:xfrm>
          <a:prstGeom prst="rect">
            <a:avLst/>
          </a:prstGeom>
        </p:spPr>
      </p:pic>
      <p:pic>
        <p:nvPicPr>
          <p:cNvPr id="10" name="Picture 2" descr="Plug the Holes in the Swiss Cheese Model | AIChE">
            <a:extLst>
              <a:ext uri="{FF2B5EF4-FFF2-40B4-BE49-F238E27FC236}">
                <a16:creationId xmlns:a16="http://schemas.microsoft.com/office/drawing/2014/main" id="{A928F32A-0944-31E7-78E6-203CFCAE1484}"/>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918182" y="2466109"/>
            <a:ext cx="4577181" cy="27986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BAC178-143C-27BF-C1FF-41F27E03D8E7}"/>
              </a:ext>
            </a:extLst>
          </p:cNvPr>
          <p:cNvSpPr txBox="1"/>
          <p:nvPr/>
        </p:nvSpPr>
        <p:spPr>
          <a:xfrm>
            <a:off x="1149372" y="5578483"/>
            <a:ext cx="4114800"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Reason, J., 2000. Human error: models and management.</a:t>
            </a:r>
          </a:p>
          <a:p>
            <a:r>
              <a:rPr lang="en-US" sz="1200" b="0" i="1" dirty="0" err="1">
                <a:solidFill>
                  <a:srgbClr val="222222"/>
                </a:solidFill>
                <a:effectLst/>
                <a:latin typeface="Arial" panose="020B0604020202020204" pitchFamily="34" charset="0"/>
              </a:rPr>
              <a:t>Bmj</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320</a:t>
            </a:r>
            <a:r>
              <a:rPr lang="en-US" sz="1200" b="0" i="0" dirty="0">
                <a:solidFill>
                  <a:srgbClr val="222222"/>
                </a:solidFill>
                <a:effectLst/>
                <a:latin typeface="Arial" panose="020B0604020202020204" pitchFamily="34" charset="0"/>
              </a:rPr>
              <a:t>(7237), pp.768-770.</a:t>
            </a:r>
            <a:endParaRPr lang="en-US" sz="1200" dirty="0"/>
          </a:p>
        </p:txBody>
      </p:sp>
    </p:spTree>
    <p:extLst>
      <p:ext uri="{BB962C8B-B14F-4D97-AF65-F5344CB8AC3E}">
        <p14:creationId xmlns:p14="http://schemas.microsoft.com/office/powerpoint/2010/main" val="271978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4BC8203-238E-FE2F-8BB0-0B5D9C73F1A9}"/>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24792D35-10BB-D822-2A1D-0A43BC06C6E7}"/>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3F5468E4-FC51-83F1-1A32-80C0ABD0916D}"/>
              </a:ext>
            </a:extLst>
          </p:cNvPr>
          <p:cNvSpPr>
            <a:spLocks noGrp="1"/>
          </p:cNvSpPr>
          <p:nvPr>
            <p:ph type="sldNum" sz="quarter" idx="12"/>
          </p:nvPr>
        </p:nvSpPr>
        <p:spPr/>
        <p:txBody>
          <a:bodyPr/>
          <a:lstStyle/>
          <a:p>
            <a:fld id="{BFB538B7-56DA-459B-94EE-7626CE543BB7}" type="slidenum">
              <a:rPr lang="en-US" smtClean="0"/>
              <a:t>19</a:t>
            </a:fld>
            <a:endParaRPr lang="en-US"/>
          </a:p>
        </p:txBody>
      </p:sp>
      <p:pic>
        <p:nvPicPr>
          <p:cNvPr id="9" name="Content Placeholder 8">
            <a:extLst>
              <a:ext uri="{FF2B5EF4-FFF2-40B4-BE49-F238E27FC236}">
                <a16:creationId xmlns:a16="http://schemas.microsoft.com/office/drawing/2014/main" id="{8F03F29B-E88F-5FA9-BD46-85817A3FA02B}"/>
              </a:ext>
            </a:extLst>
          </p:cNvPr>
          <p:cNvPicPr>
            <a:picLocks noGrp="1" noChangeAspect="1"/>
          </p:cNvPicPr>
          <p:nvPr>
            <p:ph sz="half" idx="4294967295"/>
          </p:nvPr>
        </p:nvPicPr>
        <p:blipFill>
          <a:blip r:embed="rId2"/>
          <a:stretch>
            <a:fillRect/>
          </a:stretch>
        </p:blipFill>
        <p:spPr>
          <a:xfrm>
            <a:off x="1467884" y="458642"/>
            <a:ext cx="4227031" cy="5517283"/>
          </a:xfrm>
          <a:prstGeom prst="rect">
            <a:avLst/>
          </a:prstGeom>
          <a:ln>
            <a:solidFill>
              <a:prstClr val="ltGray"/>
            </a:solidFill>
          </a:ln>
        </p:spPr>
      </p:pic>
      <p:pic>
        <p:nvPicPr>
          <p:cNvPr id="11" name="Content Placeholder 10">
            <a:extLst>
              <a:ext uri="{FF2B5EF4-FFF2-40B4-BE49-F238E27FC236}">
                <a16:creationId xmlns:a16="http://schemas.microsoft.com/office/drawing/2014/main" id="{FE3F6D1E-C631-2034-60F6-10D5D2903C4C}"/>
              </a:ext>
            </a:extLst>
          </p:cNvPr>
          <p:cNvPicPr>
            <a:picLocks noGrp="1" noChangeAspect="1"/>
          </p:cNvPicPr>
          <p:nvPr>
            <p:ph sz="half" idx="4294967295"/>
          </p:nvPr>
        </p:nvPicPr>
        <p:blipFill>
          <a:blip r:embed="rId3"/>
          <a:stretch>
            <a:fillRect/>
          </a:stretch>
        </p:blipFill>
        <p:spPr>
          <a:xfrm>
            <a:off x="6422608" y="458642"/>
            <a:ext cx="4375983" cy="5517282"/>
          </a:xfrm>
          <a:prstGeom prst="rect">
            <a:avLst/>
          </a:prstGeom>
          <a:ln>
            <a:solidFill>
              <a:prstClr val="ltGray"/>
            </a:solidFill>
          </a:ln>
        </p:spPr>
      </p:pic>
      <p:sp>
        <p:nvSpPr>
          <p:cNvPr id="12" name="TextBox 11">
            <a:extLst>
              <a:ext uri="{FF2B5EF4-FFF2-40B4-BE49-F238E27FC236}">
                <a16:creationId xmlns:a16="http://schemas.microsoft.com/office/drawing/2014/main" id="{80625119-C1A1-4D1B-5087-D7E8B208EE25}"/>
              </a:ext>
            </a:extLst>
          </p:cNvPr>
          <p:cNvSpPr txBox="1"/>
          <p:nvPr/>
        </p:nvSpPr>
        <p:spPr>
          <a:xfrm>
            <a:off x="8255003" y="136525"/>
            <a:ext cx="711200" cy="369332"/>
          </a:xfrm>
          <a:prstGeom prst="rect">
            <a:avLst/>
          </a:prstGeom>
          <a:noFill/>
        </p:spPr>
        <p:txBody>
          <a:bodyPr wrap="square" rtlCol="0">
            <a:spAutoFit/>
          </a:bodyPr>
          <a:lstStyle/>
          <a:p>
            <a:r>
              <a:rPr lang="en-US" dirty="0"/>
              <a:t>2022</a:t>
            </a:r>
          </a:p>
        </p:txBody>
      </p:sp>
      <p:sp>
        <p:nvSpPr>
          <p:cNvPr id="13" name="TextBox 12">
            <a:extLst>
              <a:ext uri="{FF2B5EF4-FFF2-40B4-BE49-F238E27FC236}">
                <a16:creationId xmlns:a16="http://schemas.microsoft.com/office/drawing/2014/main" id="{395872DA-0D0D-9467-105D-80CABA3DD1D5}"/>
              </a:ext>
            </a:extLst>
          </p:cNvPr>
          <p:cNvSpPr txBox="1"/>
          <p:nvPr/>
        </p:nvSpPr>
        <p:spPr>
          <a:xfrm>
            <a:off x="3225799" y="136525"/>
            <a:ext cx="711200" cy="369332"/>
          </a:xfrm>
          <a:prstGeom prst="rect">
            <a:avLst/>
          </a:prstGeom>
          <a:noFill/>
        </p:spPr>
        <p:txBody>
          <a:bodyPr wrap="square" rtlCol="0">
            <a:spAutoFit/>
          </a:bodyPr>
          <a:lstStyle/>
          <a:p>
            <a:r>
              <a:rPr lang="en-US" dirty="0"/>
              <a:t>2019</a:t>
            </a:r>
          </a:p>
        </p:txBody>
      </p:sp>
    </p:spTree>
    <p:extLst>
      <p:ext uri="{BB962C8B-B14F-4D97-AF65-F5344CB8AC3E}">
        <p14:creationId xmlns:p14="http://schemas.microsoft.com/office/powerpoint/2010/main" val="3340751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E8DA5D4-C868-09D9-E96B-F55602F9D343}"/>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B7510928-1AC8-CD5B-A6C0-03D04CDA9937}"/>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890FFBD3-53A0-096D-D065-01300F39EA95}"/>
              </a:ext>
            </a:extLst>
          </p:cNvPr>
          <p:cNvSpPr>
            <a:spLocks noGrp="1"/>
          </p:cNvSpPr>
          <p:nvPr>
            <p:ph type="sldNum" sz="quarter" idx="12"/>
          </p:nvPr>
        </p:nvSpPr>
        <p:spPr/>
        <p:txBody>
          <a:bodyPr/>
          <a:lstStyle/>
          <a:p>
            <a:fld id="{BFB538B7-56DA-459B-94EE-7626CE543BB7}" type="slidenum">
              <a:rPr lang="en-US" smtClean="0"/>
              <a:t>2</a:t>
            </a:fld>
            <a:endParaRPr lang="en-US" dirty="0"/>
          </a:p>
        </p:txBody>
      </p:sp>
      <p:sp>
        <p:nvSpPr>
          <p:cNvPr id="9" name="TextBox 8">
            <a:extLst>
              <a:ext uri="{FF2B5EF4-FFF2-40B4-BE49-F238E27FC236}">
                <a16:creationId xmlns:a16="http://schemas.microsoft.com/office/drawing/2014/main" id="{9909FB92-E06A-6EDF-E1FF-BB8A01218518}"/>
              </a:ext>
            </a:extLst>
          </p:cNvPr>
          <p:cNvSpPr txBox="1"/>
          <p:nvPr/>
        </p:nvSpPr>
        <p:spPr>
          <a:xfrm>
            <a:off x="295564" y="655781"/>
            <a:ext cx="9365674" cy="5262979"/>
          </a:xfrm>
          <a:prstGeom prst="rect">
            <a:avLst/>
          </a:prstGeom>
          <a:noFill/>
        </p:spPr>
        <p:txBody>
          <a:bodyPr wrap="square">
            <a:spAutoFit/>
          </a:bodyPr>
          <a:lstStyle/>
          <a:p>
            <a:r>
              <a:rPr lang="en-US" sz="2800" dirty="0"/>
              <a:t>One of my earliest AIVC memories is a presentation by Andrew Persily where he casually shared his insight that </a:t>
            </a:r>
            <a:r>
              <a:rPr lang="en-US" sz="2800" b="1" dirty="0"/>
              <a:t>we design our ventilation ‘for no particular reason’. </a:t>
            </a:r>
            <a:r>
              <a:rPr lang="en-US" sz="2800" dirty="0"/>
              <a:t>The precise underpinning for many of the requirements included in prescriptive ventilation standards is unclear and this is on purpose. The consensus process from which they originate is a cherished resource to create support and consistent adoption but is not conducive to clear scientific reasoning. An insight that would haunt me ever since.</a:t>
            </a:r>
          </a:p>
          <a:p>
            <a:endParaRPr lang="en-US" sz="2800" dirty="0"/>
          </a:p>
          <a:p>
            <a:r>
              <a:rPr lang="en-US" sz="2800" dirty="0"/>
              <a:t>Jelle </a:t>
            </a:r>
            <a:r>
              <a:rPr lang="en-US" sz="2800" dirty="0" err="1"/>
              <a:t>Laverge</a:t>
            </a:r>
            <a:r>
              <a:rPr lang="en-US" sz="2800" dirty="0"/>
              <a:t>, Ghent University (July 2025)</a:t>
            </a:r>
          </a:p>
          <a:p>
            <a:r>
              <a:rPr lang="en-US" sz="2800" dirty="0"/>
              <a:t>https://www.aivc.org/sites/default/files/CR22.pdf</a:t>
            </a:r>
          </a:p>
        </p:txBody>
      </p:sp>
      <p:pic>
        <p:nvPicPr>
          <p:cNvPr id="1026" name="Picture 2" descr="Jelle Laverge">
            <a:extLst>
              <a:ext uri="{FF2B5EF4-FFF2-40B4-BE49-F238E27FC236}">
                <a16:creationId xmlns:a16="http://schemas.microsoft.com/office/drawing/2014/main" id="{8ECCB14F-8F98-D457-798D-3BE780B2C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1238" y="810924"/>
            <a:ext cx="2258276" cy="340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4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1C71-B775-077E-9993-E1D689C888AC}"/>
              </a:ext>
            </a:extLst>
          </p:cNvPr>
          <p:cNvSpPr>
            <a:spLocks noGrp="1"/>
          </p:cNvSpPr>
          <p:nvPr>
            <p:ph type="title"/>
          </p:nvPr>
        </p:nvSpPr>
        <p:spPr/>
        <p:txBody>
          <a:bodyPr/>
          <a:lstStyle/>
          <a:p>
            <a:r>
              <a:rPr lang="en-US" dirty="0"/>
              <a:t>Perception + safety have prevailed for ~100 years in non-healthcare facilities</a:t>
            </a:r>
          </a:p>
        </p:txBody>
      </p:sp>
      <p:sp>
        <p:nvSpPr>
          <p:cNvPr id="3" name="Content Placeholder 2">
            <a:extLst>
              <a:ext uri="{FF2B5EF4-FFF2-40B4-BE49-F238E27FC236}">
                <a16:creationId xmlns:a16="http://schemas.microsoft.com/office/drawing/2014/main" id="{079B1CB4-9D4B-5FC0-1CE1-D934D2984F7A}"/>
              </a:ext>
            </a:extLst>
          </p:cNvPr>
          <p:cNvSpPr>
            <a:spLocks noGrp="1"/>
          </p:cNvSpPr>
          <p:nvPr>
            <p:ph sz="half" idx="1"/>
          </p:nvPr>
        </p:nvSpPr>
        <p:spPr/>
        <p:txBody>
          <a:bodyPr/>
          <a:lstStyle/>
          <a:p>
            <a:r>
              <a:rPr lang="en-US" dirty="0"/>
              <a:t>Acceptable indoor air quality (ASHRAE Standard 62.1):</a:t>
            </a:r>
            <a:br>
              <a:rPr lang="en-US" dirty="0"/>
            </a:br>
            <a:br>
              <a:rPr lang="en-US" dirty="0"/>
            </a:br>
            <a:r>
              <a:rPr lang="en-US" dirty="0"/>
              <a:t>air in which there are </a:t>
            </a:r>
            <a:r>
              <a:rPr lang="en-US" dirty="0">
                <a:solidFill>
                  <a:srgbClr val="FF0000"/>
                </a:solidFill>
              </a:rPr>
              <a:t>no known contaminants at harmful concentrations</a:t>
            </a:r>
            <a:r>
              <a:rPr lang="en-US" dirty="0"/>
              <a:t>, as determined by cognizant authorities, and with which </a:t>
            </a:r>
            <a:r>
              <a:rPr lang="en-US" dirty="0">
                <a:solidFill>
                  <a:srgbClr val="00B0F0"/>
                </a:solidFill>
              </a:rPr>
              <a:t>a substantial majority (80% or more) of the people exposed do not express dissatisfaction</a:t>
            </a:r>
            <a:r>
              <a:rPr lang="en-US" dirty="0"/>
              <a:t>.</a:t>
            </a:r>
          </a:p>
          <a:p>
            <a:endParaRPr lang="en-US" dirty="0"/>
          </a:p>
        </p:txBody>
      </p:sp>
      <p:sp>
        <p:nvSpPr>
          <p:cNvPr id="5" name="Date Placeholder 4">
            <a:extLst>
              <a:ext uri="{FF2B5EF4-FFF2-40B4-BE49-F238E27FC236}">
                <a16:creationId xmlns:a16="http://schemas.microsoft.com/office/drawing/2014/main" id="{7A287EFA-6EBC-BB82-6817-E10DC1E4C796}"/>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4BF882A3-C1F7-64A9-012F-DBE1AEF8594D}"/>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8ABEDB1C-C256-6786-E0F8-B1BD41433885}"/>
              </a:ext>
            </a:extLst>
          </p:cNvPr>
          <p:cNvSpPr>
            <a:spLocks noGrp="1"/>
          </p:cNvSpPr>
          <p:nvPr>
            <p:ph type="sldNum" sz="quarter" idx="12"/>
          </p:nvPr>
        </p:nvSpPr>
        <p:spPr/>
        <p:txBody>
          <a:bodyPr/>
          <a:lstStyle/>
          <a:p>
            <a:fld id="{BFB538B7-56DA-459B-94EE-7626CE543BB7}" type="slidenum">
              <a:rPr lang="en-US" smtClean="0"/>
              <a:t>20</a:t>
            </a:fld>
            <a:endParaRPr lang="en-US"/>
          </a:p>
        </p:txBody>
      </p:sp>
      <p:pic>
        <p:nvPicPr>
          <p:cNvPr id="8" name="Content Placeholder 5">
            <a:extLst>
              <a:ext uri="{FF2B5EF4-FFF2-40B4-BE49-F238E27FC236}">
                <a16:creationId xmlns:a16="http://schemas.microsoft.com/office/drawing/2014/main" id="{0C86052A-A48B-1B15-173A-DDDC44DDFCB8}"/>
              </a:ext>
            </a:extLst>
          </p:cNvPr>
          <p:cNvPicPr>
            <a:picLocks noGrp="1" noChangeAspect="1"/>
          </p:cNvPicPr>
          <p:nvPr>
            <p:ph sz="half" idx="2"/>
          </p:nvPr>
        </p:nvPicPr>
        <p:blipFill>
          <a:blip r:embed="rId2"/>
          <a:stretch>
            <a:fillRect/>
          </a:stretch>
        </p:blipFill>
        <p:spPr>
          <a:xfrm>
            <a:off x="6583572" y="1825625"/>
            <a:ext cx="5106162" cy="4351338"/>
          </a:xfrm>
          <a:prstGeom prst="rect">
            <a:avLst/>
          </a:prstGeom>
        </p:spPr>
      </p:pic>
      <p:sp>
        <p:nvSpPr>
          <p:cNvPr id="9" name="TextBox 8">
            <a:extLst>
              <a:ext uri="{FF2B5EF4-FFF2-40B4-BE49-F238E27FC236}">
                <a16:creationId xmlns:a16="http://schemas.microsoft.com/office/drawing/2014/main" id="{B119068F-8546-7984-2487-9F639EEAE36A}"/>
              </a:ext>
            </a:extLst>
          </p:cNvPr>
          <p:cNvSpPr txBox="1"/>
          <p:nvPr/>
        </p:nvSpPr>
        <p:spPr>
          <a:xfrm>
            <a:off x="9137798" y="2287857"/>
            <a:ext cx="1527048" cy="369332"/>
          </a:xfrm>
          <a:prstGeom prst="rect">
            <a:avLst/>
          </a:prstGeom>
          <a:noFill/>
        </p:spPr>
        <p:txBody>
          <a:bodyPr wrap="square" rtlCol="0">
            <a:spAutoFit/>
          </a:bodyPr>
          <a:lstStyle/>
          <a:p>
            <a:r>
              <a:rPr lang="en-US" dirty="0"/>
              <a:t>1 L/s ≈ 2 cfm</a:t>
            </a:r>
          </a:p>
        </p:txBody>
      </p:sp>
    </p:spTree>
    <p:extLst>
      <p:ext uri="{BB962C8B-B14F-4D97-AF65-F5344CB8AC3E}">
        <p14:creationId xmlns:p14="http://schemas.microsoft.com/office/powerpoint/2010/main" val="196265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3635-A982-12EF-FF8B-F9C5E9B8B544}"/>
              </a:ext>
            </a:extLst>
          </p:cNvPr>
          <p:cNvSpPr>
            <a:spLocks noGrp="1"/>
          </p:cNvSpPr>
          <p:nvPr>
            <p:ph type="title"/>
          </p:nvPr>
        </p:nvSpPr>
        <p:spPr/>
        <p:txBody>
          <a:bodyPr/>
          <a:lstStyle/>
          <a:p>
            <a:r>
              <a:rPr lang="en-US" dirty="0"/>
              <a:t>Current non-residential standards</a:t>
            </a:r>
          </a:p>
        </p:txBody>
      </p:sp>
      <p:sp>
        <p:nvSpPr>
          <p:cNvPr id="3" name="Content Placeholder 2">
            <a:extLst>
              <a:ext uri="{FF2B5EF4-FFF2-40B4-BE49-F238E27FC236}">
                <a16:creationId xmlns:a16="http://schemas.microsoft.com/office/drawing/2014/main" id="{4A92F987-916E-AAF1-B367-6089DF28AAFF}"/>
              </a:ext>
            </a:extLst>
          </p:cNvPr>
          <p:cNvSpPr>
            <a:spLocks noGrp="1"/>
          </p:cNvSpPr>
          <p:nvPr>
            <p:ph sz="half" idx="1"/>
          </p:nvPr>
        </p:nvSpPr>
        <p:spPr>
          <a:xfrm>
            <a:off x="838200" y="1618488"/>
            <a:ext cx="7496230" cy="4580700"/>
          </a:xfrm>
        </p:spPr>
        <p:txBody>
          <a:bodyPr/>
          <a:lstStyle/>
          <a:p>
            <a:r>
              <a:rPr lang="en-US" dirty="0"/>
              <a:t>Ventilation Rate Procedure (VRP, prescriptive)</a:t>
            </a:r>
          </a:p>
          <a:p>
            <a:r>
              <a:rPr lang="en-US" dirty="0"/>
              <a:t>Per-person rate (R</a:t>
            </a:r>
            <a:r>
              <a:rPr lang="en-US" baseline="-25000" dirty="0"/>
              <a:t>p</a:t>
            </a:r>
            <a:r>
              <a:rPr lang="en-US" dirty="0"/>
              <a:t>) and area rate (R</a:t>
            </a:r>
            <a:r>
              <a:rPr lang="en-US" baseline="-25000" dirty="0"/>
              <a:t>a</a:t>
            </a:r>
            <a:r>
              <a:rPr lang="en-US" dirty="0"/>
              <a:t>)</a:t>
            </a:r>
          </a:p>
        </p:txBody>
      </p:sp>
      <p:sp>
        <p:nvSpPr>
          <p:cNvPr id="5" name="Date Placeholder 4">
            <a:extLst>
              <a:ext uri="{FF2B5EF4-FFF2-40B4-BE49-F238E27FC236}">
                <a16:creationId xmlns:a16="http://schemas.microsoft.com/office/drawing/2014/main" id="{DD437B12-A720-4FCD-A807-712FF3AAA9A5}"/>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2B7C81AB-B759-C632-5F51-7DEEAA571B47}"/>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956EB6AF-080C-DD92-7FD0-415D6A88C4E7}"/>
              </a:ext>
            </a:extLst>
          </p:cNvPr>
          <p:cNvSpPr>
            <a:spLocks noGrp="1"/>
          </p:cNvSpPr>
          <p:nvPr>
            <p:ph type="sldNum" sz="quarter" idx="12"/>
          </p:nvPr>
        </p:nvSpPr>
        <p:spPr/>
        <p:txBody>
          <a:bodyPr/>
          <a:lstStyle/>
          <a:p>
            <a:fld id="{BFB538B7-56DA-459B-94EE-7626CE543BB7}" type="slidenum">
              <a:rPr lang="en-US" smtClean="0"/>
              <a:t>21</a:t>
            </a:fld>
            <a:endParaRPr lang="en-US"/>
          </a:p>
        </p:txBody>
      </p:sp>
      <p:pic>
        <p:nvPicPr>
          <p:cNvPr id="8" name="Content Placeholder 10">
            <a:extLst>
              <a:ext uri="{FF2B5EF4-FFF2-40B4-BE49-F238E27FC236}">
                <a16:creationId xmlns:a16="http://schemas.microsoft.com/office/drawing/2014/main" id="{0ACC2B8B-3426-2786-F250-2ABA5DF3F74A}"/>
              </a:ext>
            </a:extLst>
          </p:cNvPr>
          <p:cNvPicPr>
            <a:picLocks noGrp="1" noChangeAspect="1"/>
          </p:cNvPicPr>
          <p:nvPr>
            <p:ph sz="half" idx="2"/>
          </p:nvPr>
        </p:nvPicPr>
        <p:blipFill>
          <a:blip r:embed="rId2"/>
          <a:stretch>
            <a:fillRect/>
          </a:stretch>
        </p:blipFill>
        <p:spPr>
          <a:xfrm>
            <a:off x="8510016" y="1690688"/>
            <a:ext cx="3327174" cy="4351338"/>
          </a:xfrm>
          <a:ln>
            <a:solidFill>
              <a:schemeClr val="tx1"/>
            </a:solidFill>
          </a:ln>
        </p:spPr>
      </p:pic>
      <p:graphicFrame>
        <p:nvGraphicFramePr>
          <p:cNvPr id="9" name="Object 8">
            <a:extLst>
              <a:ext uri="{FF2B5EF4-FFF2-40B4-BE49-F238E27FC236}">
                <a16:creationId xmlns:a16="http://schemas.microsoft.com/office/drawing/2014/main" id="{72729AAF-704D-A1FB-4D3D-6FB715BC711D}"/>
              </a:ext>
            </a:extLst>
          </p:cNvPr>
          <p:cNvGraphicFramePr>
            <a:graphicFrameLocks noChangeAspect="1"/>
          </p:cNvGraphicFramePr>
          <p:nvPr>
            <p:extLst>
              <p:ext uri="{D42A27DB-BD31-4B8C-83A1-F6EECF244321}">
                <p14:modId xmlns:p14="http://schemas.microsoft.com/office/powerpoint/2010/main" val="3600026712"/>
              </p:ext>
            </p:extLst>
          </p:nvPr>
        </p:nvGraphicFramePr>
        <p:xfrm>
          <a:off x="2612984" y="2737920"/>
          <a:ext cx="2851231" cy="515937"/>
        </p:xfrm>
        <a:graphic>
          <a:graphicData uri="http://schemas.openxmlformats.org/presentationml/2006/ole">
            <mc:AlternateContent xmlns:mc="http://schemas.openxmlformats.org/markup-compatibility/2006">
              <mc:Choice xmlns:v="urn:schemas-microsoft-com:vml" Requires="v">
                <p:oleObj name="Equation" r:id="rId3" imgW="1333440" imgH="241200" progId="Equation.DSMT4">
                  <p:embed/>
                </p:oleObj>
              </mc:Choice>
              <mc:Fallback>
                <p:oleObj name="Equation" r:id="rId3" imgW="1333440" imgH="241200" progId="Equation.DSMT4">
                  <p:embed/>
                  <p:pic>
                    <p:nvPicPr>
                      <p:cNvPr id="9" name="Object 8">
                        <a:extLst>
                          <a:ext uri="{FF2B5EF4-FFF2-40B4-BE49-F238E27FC236}">
                            <a16:creationId xmlns:a16="http://schemas.microsoft.com/office/drawing/2014/main" id="{72729AAF-704D-A1FB-4D3D-6FB715BC711D}"/>
                          </a:ext>
                        </a:extLst>
                      </p:cNvPr>
                      <p:cNvPicPr/>
                      <p:nvPr/>
                    </p:nvPicPr>
                    <p:blipFill>
                      <a:blip r:embed="rId4"/>
                      <a:stretch>
                        <a:fillRect/>
                      </a:stretch>
                    </p:blipFill>
                    <p:spPr>
                      <a:xfrm>
                        <a:off x="2612984" y="2737920"/>
                        <a:ext cx="2851231" cy="51593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42E1E230-0B2C-C1B5-8C6D-72F96AADBD0D}"/>
              </a:ext>
            </a:extLst>
          </p:cNvPr>
          <p:cNvPicPr>
            <a:picLocks noChangeAspect="1"/>
          </p:cNvPicPr>
          <p:nvPr/>
        </p:nvPicPr>
        <p:blipFill>
          <a:blip r:embed="rId5"/>
          <a:stretch>
            <a:fillRect/>
          </a:stretch>
        </p:blipFill>
        <p:spPr>
          <a:xfrm>
            <a:off x="657170" y="3443465"/>
            <a:ext cx="7496230" cy="2533669"/>
          </a:xfrm>
          <a:prstGeom prst="rect">
            <a:avLst/>
          </a:prstGeom>
        </p:spPr>
      </p:pic>
    </p:spTree>
    <p:extLst>
      <p:ext uri="{BB962C8B-B14F-4D97-AF65-F5344CB8AC3E}">
        <p14:creationId xmlns:p14="http://schemas.microsoft.com/office/powerpoint/2010/main" val="256489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24E9BE-D089-C77D-B78A-5E6B1CCA5D06}"/>
              </a:ext>
            </a:extLst>
          </p:cNvPr>
          <p:cNvSpPr>
            <a:spLocks noGrp="1"/>
          </p:cNvSpPr>
          <p:nvPr>
            <p:ph type="title"/>
          </p:nvPr>
        </p:nvSpPr>
        <p:spPr/>
        <p:txBody>
          <a:bodyPr/>
          <a:lstStyle/>
          <a:p>
            <a:r>
              <a:rPr lang="en-US" dirty="0"/>
              <a:t>Current non-residential standards</a:t>
            </a:r>
          </a:p>
        </p:txBody>
      </p:sp>
      <p:sp>
        <p:nvSpPr>
          <p:cNvPr id="9" name="Content Placeholder 8">
            <a:extLst>
              <a:ext uri="{FF2B5EF4-FFF2-40B4-BE49-F238E27FC236}">
                <a16:creationId xmlns:a16="http://schemas.microsoft.com/office/drawing/2014/main" id="{D021F9EB-519D-F7E3-92C0-F99156FC5E9B}"/>
              </a:ext>
            </a:extLst>
          </p:cNvPr>
          <p:cNvSpPr>
            <a:spLocks noGrp="1"/>
          </p:cNvSpPr>
          <p:nvPr>
            <p:ph idx="1"/>
          </p:nvPr>
        </p:nvSpPr>
        <p:spPr/>
        <p:txBody>
          <a:bodyPr/>
          <a:lstStyle/>
          <a:p>
            <a:r>
              <a:rPr lang="en-US" dirty="0"/>
              <a:t>Indoor Air Quality Procedure (IAQP, performance)</a:t>
            </a:r>
          </a:p>
          <a:p>
            <a:r>
              <a:rPr lang="en-US" dirty="0"/>
              <a:t>Design compounds (14 chemicals, 3 mixtures) and PM 2.5</a:t>
            </a:r>
          </a:p>
          <a:p>
            <a:r>
              <a:rPr lang="en-US" dirty="0"/>
              <a:t>Designer specifies controls – outdoor air, air treatment – to comply with design limits</a:t>
            </a:r>
          </a:p>
          <a:p>
            <a:r>
              <a:rPr lang="en-US" dirty="0"/>
              <a:t>Must also satisfied perceived air quality requirement</a:t>
            </a:r>
          </a:p>
          <a:p>
            <a:r>
              <a:rPr lang="en-US" dirty="0"/>
              <a:t>Subjective and objective verification required</a:t>
            </a:r>
          </a:p>
        </p:txBody>
      </p:sp>
      <p:sp>
        <p:nvSpPr>
          <p:cNvPr id="5" name="Date Placeholder 4">
            <a:extLst>
              <a:ext uri="{FF2B5EF4-FFF2-40B4-BE49-F238E27FC236}">
                <a16:creationId xmlns:a16="http://schemas.microsoft.com/office/drawing/2014/main" id="{C5727BD1-4597-E98F-83F4-C2582EB36C6F}"/>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91709E80-7787-EA9E-6CA8-F13566E73753}"/>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C031B524-7BE2-145B-4B08-218D025415B6}"/>
              </a:ext>
            </a:extLst>
          </p:cNvPr>
          <p:cNvSpPr>
            <a:spLocks noGrp="1"/>
          </p:cNvSpPr>
          <p:nvPr>
            <p:ph type="sldNum" sz="quarter" idx="12"/>
          </p:nvPr>
        </p:nvSpPr>
        <p:spPr/>
        <p:txBody>
          <a:bodyPr/>
          <a:lstStyle/>
          <a:p>
            <a:fld id="{BFB538B7-56DA-459B-94EE-7626CE543BB7}" type="slidenum">
              <a:rPr lang="en-US" smtClean="0"/>
              <a:t>22</a:t>
            </a:fld>
            <a:endParaRPr lang="en-US"/>
          </a:p>
        </p:txBody>
      </p:sp>
    </p:spTree>
    <p:extLst>
      <p:ext uri="{BB962C8B-B14F-4D97-AF65-F5344CB8AC3E}">
        <p14:creationId xmlns:p14="http://schemas.microsoft.com/office/powerpoint/2010/main" val="178772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34CCF0-1638-5610-6913-410A64C038DB}"/>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ADF1B83B-1B29-0F22-E7D2-D8FCCE8E5742}"/>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75ED4F54-2A3C-FBB8-DB5A-4D0A0DC19D94}"/>
              </a:ext>
            </a:extLst>
          </p:cNvPr>
          <p:cNvSpPr>
            <a:spLocks noGrp="1"/>
          </p:cNvSpPr>
          <p:nvPr>
            <p:ph type="sldNum" sz="quarter" idx="12"/>
          </p:nvPr>
        </p:nvSpPr>
        <p:spPr/>
        <p:txBody>
          <a:bodyPr/>
          <a:lstStyle/>
          <a:p>
            <a:fld id="{BFB538B7-56DA-459B-94EE-7626CE543BB7}" type="slidenum">
              <a:rPr lang="en-US" smtClean="0"/>
              <a:t>23</a:t>
            </a:fld>
            <a:endParaRPr lang="en-US"/>
          </a:p>
        </p:txBody>
      </p:sp>
      <p:pic>
        <p:nvPicPr>
          <p:cNvPr id="7" name="Picture 6">
            <a:extLst>
              <a:ext uri="{FF2B5EF4-FFF2-40B4-BE49-F238E27FC236}">
                <a16:creationId xmlns:a16="http://schemas.microsoft.com/office/drawing/2014/main" id="{5BA0034A-87C0-2243-7A84-35A16B4AC9B3}"/>
              </a:ext>
            </a:extLst>
          </p:cNvPr>
          <p:cNvPicPr>
            <a:picLocks noChangeAspect="1"/>
          </p:cNvPicPr>
          <p:nvPr/>
        </p:nvPicPr>
        <p:blipFill>
          <a:blip r:embed="rId2"/>
          <a:stretch>
            <a:fillRect/>
          </a:stretch>
        </p:blipFill>
        <p:spPr>
          <a:xfrm>
            <a:off x="838200" y="399547"/>
            <a:ext cx="5720548" cy="5885644"/>
          </a:xfrm>
          <a:prstGeom prst="rect">
            <a:avLst/>
          </a:prstGeom>
        </p:spPr>
      </p:pic>
      <p:sp>
        <p:nvSpPr>
          <p:cNvPr id="8" name="TextBox 7">
            <a:extLst>
              <a:ext uri="{FF2B5EF4-FFF2-40B4-BE49-F238E27FC236}">
                <a16:creationId xmlns:a16="http://schemas.microsoft.com/office/drawing/2014/main" id="{5E9E3F32-AA0C-40C2-8265-447AA155F7CC}"/>
              </a:ext>
            </a:extLst>
          </p:cNvPr>
          <p:cNvSpPr txBox="1"/>
          <p:nvPr/>
        </p:nvSpPr>
        <p:spPr>
          <a:xfrm>
            <a:off x="6929200" y="2569464"/>
            <a:ext cx="4114800" cy="369332"/>
          </a:xfrm>
          <a:prstGeom prst="rect">
            <a:avLst/>
          </a:prstGeom>
          <a:noFill/>
        </p:spPr>
        <p:txBody>
          <a:bodyPr wrap="square" rtlCol="0">
            <a:spAutoFit/>
          </a:bodyPr>
          <a:lstStyle/>
          <a:p>
            <a:r>
              <a:rPr lang="en-US" dirty="0"/>
              <a:t>For mixtures, “mixed exposure sum” &lt; 1</a:t>
            </a:r>
          </a:p>
        </p:txBody>
      </p:sp>
      <p:graphicFrame>
        <p:nvGraphicFramePr>
          <p:cNvPr id="10" name="Object 9">
            <a:extLst>
              <a:ext uri="{FF2B5EF4-FFF2-40B4-BE49-F238E27FC236}">
                <a16:creationId xmlns:a16="http://schemas.microsoft.com/office/drawing/2014/main" id="{55F81984-3AF3-A7A0-459C-F1522C9FBA53}"/>
              </a:ext>
            </a:extLst>
          </p:cNvPr>
          <p:cNvGraphicFramePr>
            <a:graphicFrameLocks noChangeAspect="1"/>
          </p:cNvGraphicFramePr>
          <p:nvPr>
            <p:extLst>
              <p:ext uri="{D42A27DB-BD31-4B8C-83A1-F6EECF244321}">
                <p14:modId xmlns:p14="http://schemas.microsoft.com/office/powerpoint/2010/main" val="2849068067"/>
              </p:ext>
            </p:extLst>
          </p:nvPr>
        </p:nvGraphicFramePr>
        <p:xfrm>
          <a:off x="7967004" y="3118179"/>
          <a:ext cx="2039192" cy="1019596"/>
        </p:xfrm>
        <a:graphic>
          <a:graphicData uri="http://schemas.openxmlformats.org/presentationml/2006/ole">
            <mc:AlternateContent xmlns:mc="http://schemas.openxmlformats.org/markup-compatibility/2006">
              <mc:Choice xmlns:v="urn:schemas-microsoft-com:vml" Requires="v">
                <p:oleObj name="Equation" r:id="rId3" imgW="787320" imgH="393480" progId="Equation.DSMT4">
                  <p:embed/>
                </p:oleObj>
              </mc:Choice>
              <mc:Fallback>
                <p:oleObj name="Equation" r:id="rId3" imgW="787320" imgH="393480" progId="Equation.DSMT4">
                  <p:embed/>
                  <p:pic>
                    <p:nvPicPr>
                      <p:cNvPr id="10" name="Object 9">
                        <a:extLst>
                          <a:ext uri="{FF2B5EF4-FFF2-40B4-BE49-F238E27FC236}">
                            <a16:creationId xmlns:a16="http://schemas.microsoft.com/office/drawing/2014/main" id="{55F81984-3AF3-A7A0-459C-F1522C9FBA53}"/>
                          </a:ext>
                        </a:extLst>
                      </p:cNvPr>
                      <p:cNvPicPr/>
                      <p:nvPr/>
                    </p:nvPicPr>
                    <p:blipFill>
                      <a:blip r:embed="rId4"/>
                      <a:stretch>
                        <a:fillRect/>
                      </a:stretch>
                    </p:blipFill>
                    <p:spPr>
                      <a:xfrm>
                        <a:off x="7967004" y="3118179"/>
                        <a:ext cx="2039192" cy="1019596"/>
                      </a:xfrm>
                      <a:prstGeom prst="rect">
                        <a:avLst/>
                      </a:prstGeom>
                    </p:spPr>
                  </p:pic>
                </p:oleObj>
              </mc:Fallback>
            </mc:AlternateContent>
          </a:graphicData>
        </a:graphic>
      </p:graphicFrame>
    </p:spTree>
    <p:extLst>
      <p:ext uri="{BB962C8B-B14F-4D97-AF65-F5344CB8AC3E}">
        <p14:creationId xmlns:p14="http://schemas.microsoft.com/office/powerpoint/2010/main" val="2897095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F3072C-69A6-67B5-EF1B-4176EFB30CC6}"/>
              </a:ext>
            </a:extLst>
          </p:cNvPr>
          <p:cNvSpPr>
            <a:spLocks noGrp="1"/>
          </p:cNvSpPr>
          <p:nvPr>
            <p:ph type="title"/>
          </p:nvPr>
        </p:nvSpPr>
        <p:spPr/>
        <p:txBody>
          <a:bodyPr/>
          <a:lstStyle/>
          <a:p>
            <a:r>
              <a:rPr lang="en-US" dirty="0"/>
              <a:t>Current residential standards</a:t>
            </a:r>
          </a:p>
        </p:txBody>
      </p:sp>
      <p:sp>
        <p:nvSpPr>
          <p:cNvPr id="7" name="Content Placeholder 6">
            <a:extLst>
              <a:ext uri="{FF2B5EF4-FFF2-40B4-BE49-F238E27FC236}">
                <a16:creationId xmlns:a16="http://schemas.microsoft.com/office/drawing/2014/main" id="{A4724095-9181-026E-4906-479D197297CF}"/>
              </a:ext>
            </a:extLst>
          </p:cNvPr>
          <p:cNvSpPr>
            <a:spLocks noGrp="1"/>
          </p:cNvSpPr>
          <p:nvPr>
            <p:ph sz="half" idx="1"/>
          </p:nvPr>
        </p:nvSpPr>
        <p:spPr>
          <a:xfrm>
            <a:off x="997175" y="1591539"/>
            <a:ext cx="6597073" cy="2727902"/>
          </a:xfrm>
        </p:spPr>
        <p:txBody>
          <a:bodyPr>
            <a:normAutofit/>
          </a:bodyPr>
          <a:lstStyle/>
          <a:p>
            <a:r>
              <a:rPr lang="en-US" dirty="0"/>
              <a:t>Same definition of acceptability as 62.1</a:t>
            </a:r>
          </a:p>
          <a:p>
            <a:r>
              <a:rPr lang="en-US" dirty="0"/>
              <a:t>Similar prescriptive approach</a:t>
            </a:r>
          </a:p>
          <a:p>
            <a:pPr lvl="1"/>
            <a:r>
              <a:rPr lang="en-US" dirty="0"/>
              <a:t># Bedrooms ( = people) + area</a:t>
            </a:r>
          </a:p>
          <a:p>
            <a:pPr lvl="1"/>
            <a:endParaRPr lang="en-US" dirty="0"/>
          </a:p>
          <a:p>
            <a:pPr lvl="1"/>
            <a:endParaRPr lang="en-US" dirty="0"/>
          </a:p>
          <a:p>
            <a:pPr lvl="1"/>
            <a:r>
              <a:rPr lang="en-US" dirty="0"/>
              <a:t>Credit for infiltration</a:t>
            </a:r>
          </a:p>
        </p:txBody>
      </p:sp>
      <p:pic>
        <p:nvPicPr>
          <p:cNvPr id="9" name="Content Placeholder 8">
            <a:extLst>
              <a:ext uri="{FF2B5EF4-FFF2-40B4-BE49-F238E27FC236}">
                <a16:creationId xmlns:a16="http://schemas.microsoft.com/office/drawing/2014/main" id="{168302F4-A9E4-C201-3821-82F68C20140D}"/>
              </a:ext>
            </a:extLst>
          </p:cNvPr>
          <p:cNvPicPr>
            <a:picLocks noGrp="1" noChangeAspect="1"/>
          </p:cNvPicPr>
          <p:nvPr>
            <p:ph sz="half" idx="2"/>
          </p:nvPr>
        </p:nvPicPr>
        <p:blipFill>
          <a:blip r:embed="rId2"/>
          <a:stretch>
            <a:fillRect/>
          </a:stretch>
        </p:blipFill>
        <p:spPr>
          <a:xfrm>
            <a:off x="7984133" y="1369622"/>
            <a:ext cx="3727577" cy="4687268"/>
          </a:xfrm>
          <a:prstGeom prst="rect">
            <a:avLst/>
          </a:prstGeom>
          <a:ln>
            <a:solidFill>
              <a:schemeClr val="accent1"/>
            </a:solidFill>
          </a:ln>
        </p:spPr>
      </p:pic>
      <p:sp>
        <p:nvSpPr>
          <p:cNvPr id="2" name="Date Placeholder 1">
            <a:extLst>
              <a:ext uri="{FF2B5EF4-FFF2-40B4-BE49-F238E27FC236}">
                <a16:creationId xmlns:a16="http://schemas.microsoft.com/office/drawing/2014/main" id="{F8A523CE-BA88-B4AD-797B-C9E075C00FC5}"/>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26304B64-01CF-C428-99EA-A51C68FC1EAD}"/>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7188269D-B3DA-791B-4FAA-E91C17BB2FD0}"/>
              </a:ext>
            </a:extLst>
          </p:cNvPr>
          <p:cNvSpPr>
            <a:spLocks noGrp="1"/>
          </p:cNvSpPr>
          <p:nvPr>
            <p:ph type="sldNum" sz="quarter" idx="12"/>
          </p:nvPr>
        </p:nvSpPr>
        <p:spPr/>
        <p:txBody>
          <a:bodyPr/>
          <a:lstStyle/>
          <a:p>
            <a:fld id="{BFB538B7-56DA-459B-94EE-7626CE543BB7}" type="slidenum">
              <a:rPr lang="en-US" smtClean="0"/>
              <a:t>24</a:t>
            </a:fld>
            <a:endParaRPr lang="en-US"/>
          </a:p>
        </p:txBody>
      </p:sp>
      <p:graphicFrame>
        <p:nvGraphicFramePr>
          <p:cNvPr id="10" name="Object 9">
            <a:extLst>
              <a:ext uri="{FF2B5EF4-FFF2-40B4-BE49-F238E27FC236}">
                <a16:creationId xmlns:a16="http://schemas.microsoft.com/office/drawing/2014/main" id="{61F4EDA5-D8FF-2C01-DA49-B624A504BE47}"/>
              </a:ext>
            </a:extLst>
          </p:cNvPr>
          <p:cNvGraphicFramePr>
            <a:graphicFrameLocks noChangeAspect="1"/>
          </p:cNvGraphicFramePr>
          <p:nvPr>
            <p:extLst>
              <p:ext uri="{D42A27DB-BD31-4B8C-83A1-F6EECF244321}">
                <p14:modId xmlns:p14="http://schemas.microsoft.com/office/powerpoint/2010/main" val="1945493906"/>
              </p:ext>
            </p:extLst>
          </p:nvPr>
        </p:nvGraphicFramePr>
        <p:xfrm>
          <a:off x="1413305" y="3140721"/>
          <a:ext cx="4499256" cy="499918"/>
        </p:xfrm>
        <a:graphic>
          <a:graphicData uri="http://schemas.openxmlformats.org/presentationml/2006/ole">
            <mc:AlternateContent xmlns:mc="http://schemas.openxmlformats.org/markup-compatibility/2006">
              <mc:Choice xmlns:v="urn:schemas-microsoft-com:vml" Requires="v">
                <p:oleObj name="Equation" r:id="rId3" imgW="2514600" imgH="279360" progId="Equation.DSMT4">
                  <p:embed/>
                </p:oleObj>
              </mc:Choice>
              <mc:Fallback>
                <p:oleObj name="Equation" r:id="rId3" imgW="2514600" imgH="279360" progId="Equation.DSMT4">
                  <p:embed/>
                  <p:pic>
                    <p:nvPicPr>
                      <p:cNvPr id="10" name="Object 9">
                        <a:extLst>
                          <a:ext uri="{FF2B5EF4-FFF2-40B4-BE49-F238E27FC236}">
                            <a16:creationId xmlns:a16="http://schemas.microsoft.com/office/drawing/2014/main" id="{61F4EDA5-D8FF-2C01-DA49-B624A504BE47}"/>
                          </a:ext>
                        </a:extLst>
                      </p:cNvPr>
                      <p:cNvPicPr/>
                      <p:nvPr/>
                    </p:nvPicPr>
                    <p:blipFill>
                      <a:blip r:embed="rId4"/>
                      <a:stretch>
                        <a:fillRect/>
                      </a:stretch>
                    </p:blipFill>
                    <p:spPr>
                      <a:xfrm>
                        <a:off x="1413305" y="3140721"/>
                        <a:ext cx="4499256" cy="49991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56F6FA41-2A1B-4A2E-321E-A62991559637}"/>
              </a:ext>
            </a:extLst>
          </p:cNvPr>
          <p:cNvPicPr>
            <a:picLocks noChangeAspect="1"/>
          </p:cNvPicPr>
          <p:nvPr/>
        </p:nvPicPr>
        <p:blipFill>
          <a:blip r:embed="rId5"/>
          <a:stretch>
            <a:fillRect/>
          </a:stretch>
        </p:blipFill>
        <p:spPr>
          <a:xfrm>
            <a:off x="607290" y="4127128"/>
            <a:ext cx="7255895" cy="2229221"/>
          </a:xfrm>
          <a:prstGeom prst="rect">
            <a:avLst/>
          </a:prstGeom>
        </p:spPr>
      </p:pic>
    </p:spTree>
    <p:extLst>
      <p:ext uri="{BB962C8B-B14F-4D97-AF65-F5344CB8AC3E}">
        <p14:creationId xmlns:p14="http://schemas.microsoft.com/office/powerpoint/2010/main" val="2287672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9F47-E889-93E3-737C-121E44C06E72}"/>
              </a:ext>
            </a:extLst>
          </p:cNvPr>
          <p:cNvSpPr>
            <a:spLocks noGrp="1"/>
          </p:cNvSpPr>
          <p:nvPr>
            <p:ph type="title"/>
          </p:nvPr>
        </p:nvSpPr>
        <p:spPr/>
        <p:txBody>
          <a:bodyPr/>
          <a:lstStyle/>
          <a:p>
            <a:r>
              <a:rPr lang="en-US" dirty="0"/>
              <a:t>Current residential standards</a:t>
            </a:r>
          </a:p>
        </p:txBody>
      </p:sp>
      <p:sp>
        <p:nvSpPr>
          <p:cNvPr id="8" name="Content Placeholder 7">
            <a:extLst>
              <a:ext uri="{FF2B5EF4-FFF2-40B4-BE49-F238E27FC236}">
                <a16:creationId xmlns:a16="http://schemas.microsoft.com/office/drawing/2014/main" id="{9293E8BD-6AB0-D1CC-1CD6-0126AA5A2096}"/>
              </a:ext>
            </a:extLst>
          </p:cNvPr>
          <p:cNvSpPr>
            <a:spLocks noGrp="1"/>
          </p:cNvSpPr>
          <p:nvPr>
            <p:ph idx="1"/>
          </p:nvPr>
        </p:nvSpPr>
        <p:spPr/>
        <p:txBody>
          <a:bodyPr/>
          <a:lstStyle/>
          <a:p>
            <a:r>
              <a:rPr lang="en-US" dirty="0"/>
              <a:t>Recent addenda have addressed</a:t>
            </a:r>
          </a:p>
          <a:p>
            <a:pPr lvl="1"/>
            <a:r>
              <a:rPr lang="en-US" dirty="0"/>
              <a:t>Use of equivalent clean air approach</a:t>
            </a:r>
          </a:p>
          <a:p>
            <a:pPr lvl="1"/>
            <a:r>
              <a:rPr lang="en-US" dirty="0"/>
              <a:t>Performance compliance path…but different than 62.1 IAQP</a:t>
            </a:r>
          </a:p>
          <a:p>
            <a:pPr lvl="1"/>
            <a:r>
              <a:rPr lang="en-US" dirty="0"/>
              <a:t>Control of infectious aerosols by adaptation of ASHRAE Standard 241 requirements (informative appendix)</a:t>
            </a:r>
          </a:p>
        </p:txBody>
      </p:sp>
      <p:sp>
        <p:nvSpPr>
          <p:cNvPr id="5" name="Date Placeholder 4">
            <a:extLst>
              <a:ext uri="{FF2B5EF4-FFF2-40B4-BE49-F238E27FC236}">
                <a16:creationId xmlns:a16="http://schemas.microsoft.com/office/drawing/2014/main" id="{182C2BF3-1D1D-6DEF-E57B-67DAE1B99271}"/>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C66306B2-97C6-D4E3-8BA9-00555A8567E0}"/>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A7342F07-DDD3-05B1-00D5-A603D5C1B3FE}"/>
              </a:ext>
            </a:extLst>
          </p:cNvPr>
          <p:cNvSpPr>
            <a:spLocks noGrp="1"/>
          </p:cNvSpPr>
          <p:nvPr>
            <p:ph type="sldNum" sz="quarter" idx="12"/>
          </p:nvPr>
        </p:nvSpPr>
        <p:spPr/>
        <p:txBody>
          <a:bodyPr/>
          <a:lstStyle/>
          <a:p>
            <a:fld id="{BFB538B7-56DA-459B-94EE-7626CE543BB7}" type="slidenum">
              <a:rPr lang="en-US" smtClean="0"/>
              <a:t>25</a:t>
            </a:fld>
            <a:endParaRPr lang="en-US"/>
          </a:p>
        </p:txBody>
      </p:sp>
    </p:spTree>
    <p:extLst>
      <p:ext uri="{BB962C8B-B14F-4D97-AF65-F5344CB8AC3E}">
        <p14:creationId xmlns:p14="http://schemas.microsoft.com/office/powerpoint/2010/main" val="290044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7EB4-6945-4C5A-24F9-C5B576B23076}"/>
              </a:ext>
            </a:extLst>
          </p:cNvPr>
          <p:cNvSpPr>
            <a:spLocks noGrp="1"/>
          </p:cNvSpPr>
          <p:nvPr>
            <p:ph type="title"/>
          </p:nvPr>
        </p:nvSpPr>
        <p:spPr/>
        <p:txBody>
          <a:bodyPr/>
          <a:lstStyle/>
          <a:p>
            <a:r>
              <a:rPr lang="en-US" dirty="0"/>
              <a:t>Observations on the status quo</a:t>
            </a:r>
          </a:p>
        </p:txBody>
      </p:sp>
      <p:sp>
        <p:nvSpPr>
          <p:cNvPr id="3" name="Content Placeholder 2">
            <a:extLst>
              <a:ext uri="{FF2B5EF4-FFF2-40B4-BE49-F238E27FC236}">
                <a16:creationId xmlns:a16="http://schemas.microsoft.com/office/drawing/2014/main" id="{AC5155C4-EE93-1DF8-4439-A76C59B99D2F}"/>
              </a:ext>
            </a:extLst>
          </p:cNvPr>
          <p:cNvSpPr>
            <a:spLocks noGrp="1"/>
          </p:cNvSpPr>
          <p:nvPr>
            <p:ph idx="1"/>
          </p:nvPr>
        </p:nvSpPr>
        <p:spPr/>
        <p:txBody>
          <a:bodyPr/>
          <a:lstStyle/>
          <a:p>
            <a:r>
              <a:rPr lang="en-US" dirty="0"/>
              <a:t>We generally know what the rationale is</a:t>
            </a:r>
          </a:p>
          <a:p>
            <a:r>
              <a:rPr lang="en-US" dirty="0"/>
              <a:t>Quantitative details are hard to come by…if they exist</a:t>
            </a:r>
          </a:p>
          <a:p>
            <a:r>
              <a:rPr lang="en-US" dirty="0"/>
              <a:t>Ironically, evidence basis is weaker for health care ventilation</a:t>
            </a:r>
          </a:p>
          <a:p>
            <a:r>
              <a:rPr lang="en-US" dirty="0"/>
              <a:t>Many would like to see the bar raised on what is acceptable</a:t>
            </a:r>
          </a:p>
          <a:p>
            <a:pPr lvl="1"/>
            <a:r>
              <a:rPr lang="en-US" dirty="0"/>
              <a:t>More transparency regarding basis for requirements</a:t>
            </a:r>
          </a:p>
          <a:p>
            <a:pPr lvl="1"/>
            <a:r>
              <a:rPr lang="en-US" dirty="0"/>
              <a:t>Performance approach or evidence-based prescriptive</a:t>
            </a:r>
          </a:p>
          <a:p>
            <a:pPr lvl="1"/>
            <a:r>
              <a:rPr lang="en-US" dirty="0"/>
              <a:t>Expand requirements to new areas – health and productivity</a:t>
            </a:r>
          </a:p>
          <a:p>
            <a:pPr lvl="1"/>
            <a:r>
              <a:rPr lang="en-US" dirty="0"/>
              <a:t>Bigger role for air cleaning/disinfection – but are we ready to do it?</a:t>
            </a:r>
          </a:p>
        </p:txBody>
      </p:sp>
      <p:sp>
        <p:nvSpPr>
          <p:cNvPr id="4" name="Date Placeholder 3">
            <a:extLst>
              <a:ext uri="{FF2B5EF4-FFF2-40B4-BE49-F238E27FC236}">
                <a16:creationId xmlns:a16="http://schemas.microsoft.com/office/drawing/2014/main" id="{D13BCE52-FDD3-56A2-6B1C-32B42561DC83}"/>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F40BB53E-CE8C-CC6E-0834-2439A219C9B3}"/>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A385857C-8A11-41CF-CE3D-997B07EEF5B6}"/>
              </a:ext>
            </a:extLst>
          </p:cNvPr>
          <p:cNvSpPr>
            <a:spLocks noGrp="1"/>
          </p:cNvSpPr>
          <p:nvPr>
            <p:ph type="sldNum" sz="quarter" idx="12"/>
          </p:nvPr>
        </p:nvSpPr>
        <p:spPr/>
        <p:txBody>
          <a:bodyPr/>
          <a:lstStyle/>
          <a:p>
            <a:fld id="{BFB538B7-56DA-459B-94EE-7626CE543BB7}" type="slidenum">
              <a:rPr lang="en-US" smtClean="0"/>
              <a:t>26</a:t>
            </a:fld>
            <a:endParaRPr lang="en-US"/>
          </a:p>
        </p:txBody>
      </p:sp>
    </p:spTree>
    <p:extLst>
      <p:ext uri="{BB962C8B-B14F-4D97-AF65-F5344CB8AC3E}">
        <p14:creationId xmlns:p14="http://schemas.microsoft.com/office/powerpoint/2010/main" val="371018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9C5A-4A42-80FB-340E-932A38D2ED9B}"/>
              </a:ext>
            </a:extLst>
          </p:cNvPr>
          <p:cNvSpPr>
            <a:spLocks noGrp="1"/>
          </p:cNvSpPr>
          <p:nvPr>
            <p:ph type="title"/>
          </p:nvPr>
        </p:nvSpPr>
        <p:spPr/>
        <p:txBody>
          <a:bodyPr>
            <a:normAutofit fontScale="90000"/>
          </a:bodyPr>
          <a:lstStyle/>
          <a:p>
            <a:r>
              <a:rPr lang="en-US" dirty="0"/>
              <a:t>Recent research seeks to rationalize IAQ control for chemical and particulate contaminants</a:t>
            </a:r>
          </a:p>
        </p:txBody>
      </p:sp>
      <p:sp>
        <p:nvSpPr>
          <p:cNvPr id="3" name="Content Placeholder 2">
            <a:extLst>
              <a:ext uri="{FF2B5EF4-FFF2-40B4-BE49-F238E27FC236}">
                <a16:creationId xmlns:a16="http://schemas.microsoft.com/office/drawing/2014/main" id="{8CA2BFB9-AD8C-688C-1BFD-0DF4DB84416F}"/>
              </a:ext>
            </a:extLst>
          </p:cNvPr>
          <p:cNvSpPr>
            <a:spLocks noGrp="1"/>
          </p:cNvSpPr>
          <p:nvPr>
            <p:ph sz="half" idx="1"/>
          </p:nvPr>
        </p:nvSpPr>
        <p:spPr/>
        <p:txBody>
          <a:bodyPr/>
          <a:lstStyle/>
          <a:p>
            <a:r>
              <a:rPr lang="en-US" dirty="0"/>
              <a:t>Built on work of Logue, et al. (2012)</a:t>
            </a:r>
          </a:p>
          <a:p>
            <a:r>
              <a:rPr lang="en-US" dirty="0"/>
              <a:t>Objectives</a:t>
            </a:r>
          </a:p>
          <a:p>
            <a:pPr lvl="1"/>
            <a:r>
              <a:rPr lang="en-US" dirty="0"/>
              <a:t>Quantify and compare harm from indoor air contaminants</a:t>
            </a:r>
          </a:p>
          <a:p>
            <a:pPr lvl="1"/>
            <a:r>
              <a:rPr lang="en-US" dirty="0"/>
              <a:t>Disability-Adjusted Life-Year basis</a:t>
            </a:r>
          </a:p>
          <a:p>
            <a:r>
              <a:rPr lang="en-US" dirty="0"/>
              <a:t>Analysis suggests that a small number of contaminants are significant</a:t>
            </a:r>
          </a:p>
        </p:txBody>
      </p:sp>
      <p:pic>
        <p:nvPicPr>
          <p:cNvPr id="8" name="Content Placeholder 7">
            <a:extLst>
              <a:ext uri="{FF2B5EF4-FFF2-40B4-BE49-F238E27FC236}">
                <a16:creationId xmlns:a16="http://schemas.microsoft.com/office/drawing/2014/main" id="{4A1521F3-6299-4210-1B53-3C2F26B7F237}"/>
              </a:ext>
            </a:extLst>
          </p:cNvPr>
          <p:cNvPicPr>
            <a:picLocks noGrp="1" noChangeAspect="1"/>
          </p:cNvPicPr>
          <p:nvPr>
            <p:ph sz="half" idx="2"/>
          </p:nvPr>
        </p:nvPicPr>
        <p:blipFill>
          <a:blip r:embed="rId2"/>
          <a:stretch>
            <a:fillRect/>
          </a:stretch>
        </p:blipFill>
        <p:spPr>
          <a:xfrm>
            <a:off x="6172200" y="2061493"/>
            <a:ext cx="5181600" cy="3879602"/>
          </a:xfrm>
          <a:prstGeom prst="rect">
            <a:avLst/>
          </a:prstGeom>
        </p:spPr>
      </p:pic>
      <p:sp>
        <p:nvSpPr>
          <p:cNvPr id="4" name="Date Placeholder 3">
            <a:extLst>
              <a:ext uri="{FF2B5EF4-FFF2-40B4-BE49-F238E27FC236}">
                <a16:creationId xmlns:a16="http://schemas.microsoft.com/office/drawing/2014/main" id="{BFE9060B-F042-B5EC-A99E-53D17AD1F0F9}"/>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D52D0836-2629-7811-A7CF-8F2406350065}"/>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590521A8-9084-B1C9-B6A6-66111553F5BB}"/>
              </a:ext>
            </a:extLst>
          </p:cNvPr>
          <p:cNvSpPr>
            <a:spLocks noGrp="1"/>
          </p:cNvSpPr>
          <p:nvPr>
            <p:ph type="sldNum" sz="quarter" idx="12"/>
          </p:nvPr>
        </p:nvSpPr>
        <p:spPr/>
        <p:txBody>
          <a:bodyPr/>
          <a:lstStyle/>
          <a:p>
            <a:fld id="{BFB538B7-56DA-459B-94EE-7626CE543BB7}" type="slidenum">
              <a:rPr lang="en-US" smtClean="0"/>
              <a:t>27</a:t>
            </a:fld>
            <a:endParaRPr lang="en-US"/>
          </a:p>
        </p:txBody>
      </p:sp>
      <p:sp>
        <p:nvSpPr>
          <p:cNvPr id="12" name="TextBox 11">
            <a:extLst>
              <a:ext uri="{FF2B5EF4-FFF2-40B4-BE49-F238E27FC236}">
                <a16:creationId xmlns:a16="http://schemas.microsoft.com/office/drawing/2014/main" id="{381952C4-DD49-E5BC-1FDD-32BCB93FBDA0}"/>
              </a:ext>
            </a:extLst>
          </p:cNvPr>
          <p:cNvSpPr txBox="1"/>
          <p:nvPr/>
        </p:nvSpPr>
        <p:spPr>
          <a:xfrm>
            <a:off x="5715000" y="6079351"/>
            <a:ext cx="6096000" cy="276999"/>
          </a:xfrm>
          <a:prstGeom prst="rect">
            <a:avLst/>
          </a:prstGeom>
          <a:noFill/>
        </p:spPr>
        <p:txBody>
          <a:bodyPr wrap="square">
            <a:spAutoFit/>
          </a:bodyPr>
          <a:lstStyle/>
          <a:p>
            <a:r>
              <a:rPr lang="en-US" sz="1200" b="0" i="0" dirty="0">
                <a:solidFill>
                  <a:srgbClr val="333333"/>
                </a:solidFill>
                <a:effectLst/>
                <a:latin typeface="Roboto" panose="02000000000000000000" pitchFamily="2" charset="0"/>
              </a:rPr>
              <a:t>Environmental Health Perspectives 120:2 CID: </a:t>
            </a:r>
            <a:r>
              <a:rPr lang="en-US" sz="1200" b="0" i="0" u="none" strike="noStrike" dirty="0">
                <a:effectLst/>
                <a:latin typeface="Roboto" panose="02000000000000000000" pitchFamily="2" charset="0"/>
                <a:hlinkClick r:id="rId3"/>
              </a:rPr>
              <a:t>https://doi.org/10.1289/ehp.1104035</a:t>
            </a:r>
            <a:endParaRPr lang="en-US" sz="1200" dirty="0"/>
          </a:p>
        </p:txBody>
      </p:sp>
    </p:spTree>
    <p:extLst>
      <p:ext uri="{BB962C8B-B14F-4D97-AF65-F5344CB8AC3E}">
        <p14:creationId xmlns:p14="http://schemas.microsoft.com/office/powerpoint/2010/main" val="3938659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7DBC275-7DA6-49FD-6D4F-292454DE9246}"/>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3960F398-BC75-CD7F-B3CB-9E72CE793E27}"/>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C321CF4B-31BA-111B-EFAC-7870EAEF4A44}"/>
              </a:ext>
            </a:extLst>
          </p:cNvPr>
          <p:cNvSpPr>
            <a:spLocks noGrp="1"/>
          </p:cNvSpPr>
          <p:nvPr>
            <p:ph type="sldNum" sz="quarter" idx="12"/>
          </p:nvPr>
        </p:nvSpPr>
        <p:spPr/>
        <p:txBody>
          <a:bodyPr/>
          <a:lstStyle/>
          <a:p>
            <a:fld id="{BFB538B7-56DA-459B-94EE-7626CE543BB7}" type="slidenum">
              <a:rPr lang="en-US" smtClean="0"/>
              <a:t>28</a:t>
            </a:fld>
            <a:endParaRPr lang="en-US"/>
          </a:p>
        </p:txBody>
      </p:sp>
      <p:pic>
        <p:nvPicPr>
          <p:cNvPr id="9" name="Picture 8">
            <a:extLst>
              <a:ext uri="{FF2B5EF4-FFF2-40B4-BE49-F238E27FC236}">
                <a16:creationId xmlns:a16="http://schemas.microsoft.com/office/drawing/2014/main" id="{210A68F1-DB1D-A010-33BD-B43E50BD7158}"/>
              </a:ext>
            </a:extLst>
          </p:cNvPr>
          <p:cNvPicPr>
            <a:picLocks noChangeAspect="1"/>
          </p:cNvPicPr>
          <p:nvPr/>
        </p:nvPicPr>
        <p:blipFill>
          <a:blip r:embed="rId2"/>
          <a:stretch>
            <a:fillRect/>
          </a:stretch>
        </p:blipFill>
        <p:spPr>
          <a:xfrm>
            <a:off x="1299905" y="387927"/>
            <a:ext cx="9327213" cy="4876799"/>
          </a:xfrm>
          <a:prstGeom prst="rect">
            <a:avLst/>
          </a:prstGeom>
        </p:spPr>
      </p:pic>
      <p:cxnSp>
        <p:nvCxnSpPr>
          <p:cNvPr id="11" name="Straight Connector 10">
            <a:extLst>
              <a:ext uri="{FF2B5EF4-FFF2-40B4-BE49-F238E27FC236}">
                <a16:creationId xmlns:a16="http://schemas.microsoft.com/office/drawing/2014/main" id="{84B28E76-4188-1B20-C6BF-FC612A0A4FDF}"/>
              </a:ext>
            </a:extLst>
          </p:cNvPr>
          <p:cNvCxnSpPr>
            <a:cxnSpLocks/>
          </p:cNvCxnSpPr>
          <p:nvPr/>
        </p:nvCxnSpPr>
        <p:spPr>
          <a:xfrm>
            <a:off x="2272145" y="2447636"/>
            <a:ext cx="3398982"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6B9F9CD-FCD6-DC05-FE73-22FF5C7FBE10}"/>
              </a:ext>
            </a:extLst>
          </p:cNvPr>
          <p:cNvCxnSpPr>
            <a:cxnSpLocks/>
          </p:cNvCxnSpPr>
          <p:nvPr/>
        </p:nvCxnSpPr>
        <p:spPr>
          <a:xfrm>
            <a:off x="5671127" y="628073"/>
            <a:ext cx="0" cy="1819563"/>
          </a:xfrm>
          <a:prstGeom prst="line">
            <a:avLst/>
          </a:prstGeom>
          <a:ln w="254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847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7B1CDD-E155-3368-E743-62A28D65F20C}"/>
              </a:ext>
            </a:extLst>
          </p:cNvPr>
          <p:cNvSpPr>
            <a:spLocks noGrp="1"/>
          </p:cNvSpPr>
          <p:nvPr>
            <p:ph type="title"/>
          </p:nvPr>
        </p:nvSpPr>
        <p:spPr/>
        <p:txBody>
          <a:bodyPr/>
          <a:lstStyle/>
          <a:p>
            <a:r>
              <a:rPr lang="en-US" dirty="0"/>
              <a:t>Morantes, et al. reexamined residential data</a:t>
            </a:r>
          </a:p>
        </p:txBody>
      </p:sp>
      <p:sp>
        <p:nvSpPr>
          <p:cNvPr id="8" name="Content Placeholder 7">
            <a:extLst>
              <a:ext uri="{FF2B5EF4-FFF2-40B4-BE49-F238E27FC236}">
                <a16:creationId xmlns:a16="http://schemas.microsoft.com/office/drawing/2014/main" id="{CD878CCB-642E-21A2-D879-698654540444}"/>
              </a:ext>
            </a:extLst>
          </p:cNvPr>
          <p:cNvSpPr>
            <a:spLocks noGrp="1"/>
          </p:cNvSpPr>
          <p:nvPr>
            <p:ph sz="half" idx="1"/>
          </p:nvPr>
        </p:nvSpPr>
        <p:spPr/>
        <p:txBody>
          <a:bodyPr>
            <a:normAutofit fontScale="92500" lnSpcReduction="20000"/>
          </a:bodyPr>
          <a:lstStyle/>
          <a:p>
            <a:r>
              <a:rPr lang="en-US" dirty="0"/>
              <a:t>Screened over 300 indoor air contaminants to obtain 25 with useable data</a:t>
            </a:r>
          </a:p>
          <a:p>
            <a:r>
              <a:rPr lang="en-US" dirty="0"/>
              <a:t>Considered harm (toxicology and epidemiology data)</a:t>
            </a:r>
          </a:p>
          <a:p>
            <a:r>
              <a:rPr lang="en-US" dirty="0"/>
              <a:t>Quantified harm in DALY per unit of exposure</a:t>
            </a:r>
          </a:p>
          <a:p>
            <a:r>
              <a:rPr lang="en-US" dirty="0"/>
              <a:t>Applied estimates of typical indoor concentrations</a:t>
            </a:r>
          </a:p>
          <a:p>
            <a:r>
              <a:rPr lang="en-US" dirty="0"/>
              <a:t>Similar results to Logue, et al.</a:t>
            </a:r>
          </a:p>
          <a:p>
            <a:r>
              <a:rPr lang="en-US" dirty="0"/>
              <a:t>Proposed basis for an IAQP in ASHRAE Standard 62.2</a:t>
            </a:r>
          </a:p>
        </p:txBody>
      </p:sp>
      <p:sp>
        <p:nvSpPr>
          <p:cNvPr id="4" name="Date Placeholder 3">
            <a:extLst>
              <a:ext uri="{FF2B5EF4-FFF2-40B4-BE49-F238E27FC236}">
                <a16:creationId xmlns:a16="http://schemas.microsoft.com/office/drawing/2014/main" id="{31768AAD-1875-EE25-BA7A-737D52C2C4C7}"/>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BF22B971-DD21-474C-F145-E18126661B1A}"/>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4EED5860-3AD3-DC40-DB0A-097548FFBA72}"/>
              </a:ext>
            </a:extLst>
          </p:cNvPr>
          <p:cNvSpPr>
            <a:spLocks noGrp="1"/>
          </p:cNvSpPr>
          <p:nvPr>
            <p:ph type="sldNum" sz="quarter" idx="12"/>
          </p:nvPr>
        </p:nvSpPr>
        <p:spPr/>
        <p:txBody>
          <a:bodyPr/>
          <a:lstStyle/>
          <a:p>
            <a:fld id="{BFB538B7-56DA-459B-94EE-7626CE543BB7}" type="slidenum">
              <a:rPr lang="en-US" smtClean="0"/>
              <a:t>29</a:t>
            </a:fld>
            <a:endParaRPr lang="en-US"/>
          </a:p>
        </p:txBody>
      </p:sp>
      <p:sp>
        <p:nvSpPr>
          <p:cNvPr id="12" name="TextBox 11">
            <a:extLst>
              <a:ext uri="{FF2B5EF4-FFF2-40B4-BE49-F238E27FC236}">
                <a16:creationId xmlns:a16="http://schemas.microsoft.com/office/drawing/2014/main" id="{45BD4A98-700E-A165-7719-1F8638CE80BF}"/>
              </a:ext>
            </a:extLst>
          </p:cNvPr>
          <p:cNvSpPr txBox="1"/>
          <p:nvPr/>
        </p:nvSpPr>
        <p:spPr>
          <a:xfrm>
            <a:off x="7792330" y="6026005"/>
            <a:ext cx="1943100" cy="338554"/>
          </a:xfrm>
          <a:prstGeom prst="rect">
            <a:avLst/>
          </a:prstGeom>
          <a:noFill/>
        </p:spPr>
        <p:txBody>
          <a:bodyPr wrap="square">
            <a:spAutoFit/>
          </a:bodyPr>
          <a:lstStyle/>
          <a:p>
            <a:pPr algn="l"/>
            <a:r>
              <a:rPr lang="en-US" sz="800" b="0" i="0" u="none" strike="noStrike" baseline="0" dirty="0">
                <a:solidFill>
                  <a:srgbClr val="0D54A6"/>
                </a:solidFill>
                <a:latin typeface="MyriadPro-Regular"/>
              </a:rPr>
              <a:t>https://doi.org/10.1021/acs.est.3c07374</a:t>
            </a:r>
          </a:p>
          <a:p>
            <a:pPr algn="l"/>
            <a:r>
              <a:rPr lang="fr-FR" sz="800" b="0" i="1" u="none" strike="noStrike" baseline="0" dirty="0">
                <a:solidFill>
                  <a:srgbClr val="000000"/>
                </a:solidFill>
                <a:latin typeface="MyriadPro-It"/>
              </a:rPr>
              <a:t>Environ. </a:t>
            </a:r>
            <a:r>
              <a:rPr lang="fr-FR" sz="800" b="0" i="1" u="none" strike="noStrike" baseline="0" dirty="0" err="1">
                <a:solidFill>
                  <a:srgbClr val="000000"/>
                </a:solidFill>
                <a:latin typeface="MyriadPro-It"/>
              </a:rPr>
              <a:t>Sci</a:t>
            </a:r>
            <a:r>
              <a:rPr lang="fr-FR" sz="800" b="0" i="1" u="none" strike="noStrike" baseline="0" dirty="0">
                <a:solidFill>
                  <a:srgbClr val="000000"/>
                </a:solidFill>
                <a:latin typeface="MyriadPro-It"/>
              </a:rPr>
              <a:t>. </a:t>
            </a:r>
            <a:r>
              <a:rPr lang="fr-FR" sz="800" b="0" i="1" u="none" strike="noStrike" baseline="0" dirty="0" err="1">
                <a:solidFill>
                  <a:srgbClr val="000000"/>
                </a:solidFill>
                <a:latin typeface="MyriadPro-It"/>
              </a:rPr>
              <a:t>Technol</a:t>
            </a:r>
            <a:r>
              <a:rPr lang="fr-FR" sz="800" b="0" i="1" u="none" strike="noStrike" baseline="0" dirty="0">
                <a:solidFill>
                  <a:srgbClr val="000000"/>
                </a:solidFill>
                <a:latin typeface="MyriadPro-It"/>
              </a:rPr>
              <a:t>. </a:t>
            </a:r>
            <a:r>
              <a:rPr lang="fr-FR" sz="800" b="0" i="0" u="none" strike="noStrike" baseline="0" dirty="0">
                <a:solidFill>
                  <a:srgbClr val="000000"/>
                </a:solidFill>
                <a:latin typeface="MyriadPro-Regular"/>
              </a:rPr>
              <a:t>2024, 58, 242</a:t>
            </a:r>
            <a:r>
              <a:rPr lang="fr-FR" sz="800" b="0" i="0" u="none" strike="noStrike" baseline="0" dirty="0">
                <a:solidFill>
                  <a:srgbClr val="000000"/>
                </a:solidFill>
                <a:latin typeface="STIXGeneral-Regular"/>
              </a:rPr>
              <a:t>−</a:t>
            </a:r>
            <a:r>
              <a:rPr lang="fr-FR" sz="800" b="0" i="0" u="none" strike="noStrike" baseline="0" dirty="0">
                <a:solidFill>
                  <a:srgbClr val="000000"/>
                </a:solidFill>
                <a:latin typeface="MyriadPro-Regular"/>
              </a:rPr>
              <a:t>257</a:t>
            </a:r>
            <a:endParaRPr lang="en-US" dirty="0"/>
          </a:p>
        </p:txBody>
      </p:sp>
      <p:pic>
        <p:nvPicPr>
          <p:cNvPr id="13" name="Content Placeholder 12">
            <a:extLst>
              <a:ext uri="{FF2B5EF4-FFF2-40B4-BE49-F238E27FC236}">
                <a16:creationId xmlns:a16="http://schemas.microsoft.com/office/drawing/2014/main" id="{67F8596E-999D-09A8-B11D-539A97772A14}"/>
              </a:ext>
            </a:extLst>
          </p:cNvPr>
          <p:cNvPicPr>
            <a:picLocks noGrp="1" noChangeAspect="1"/>
          </p:cNvPicPr>
          <p:nvPr>
            <p:ph sz="half" idx="2"/>
          </p:nvPr>
        </p:nvPicPr>
        <p:blipFill>
          <a:blip r:embed="rId2"/>
          <a:stretch>
            <a:fillRect/>
          </a:stretch>
        </p:blipFill>
        <p:spPr>
          <a:xfrm>
            <a:off x="6252849" y="1825625"/>
            <a:ext cx="4639171" cy="4020993"/>
          </a:xfrm>
          <a:prstGeom prst="rect">
            <a:avLst/>
          </a:prstGeom>
        </p:spPr>
      </p:pic>
    </p:spTree>
    <p:extLst>
      <p:ext uri="{BB962C8B-B14F-4D97-AF65-F5344CB8AC3E}">
        <p14:creationId xmlns:p14="http://schemas.microsoft.com/office/powerpoint/2010/main" val="2413408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5F62-1A45-7938-C454-54D336895338}"/>
              </a:ext>
            </a:extLst>
          </p:cNvPr>
          <p:cNvSpPr>
            <a:spLocks noGrp="1"/>
          </p:cNvSpPr>
          <p:nvPr>
            <p:ph type="title"/>
          </p:nvPr>
        </p:nvSpPr>
        <p:spPr/>
        <p:txBody>
          <a:bodyPr/>
          <a:lstStyle/>
          <a:p>
            <a:r>
              <a:rPr lang="en-US" dirty="0"/>
              <a:t>Why ventilate? Conventional wisdom…</a:t>
            </a:r>
          </a:p>
        </p:txBody>
      </p:sp>
      <p:sp>
        <p:nvSpPr>
          <p:cNvPr id="3" name="Content Placeholder 2">
            <a:extLst>
              <a:ext uri="{FF2B5EF4-FFF2-40B4-BE49-F238E27FC236}">
                <a16:creationId xmlns:a16="http://schemas.microsoft.com/office/drawing/2014/main" id="{FA15BC31-6BFE-E4B0-1BA3-9F405E207A29}"/>
              </a:ext>
            </a:extLst>
          </p:cNvPr>
          <p:cNvSpPr>
            <a:spLocks noGrp="1"/>
          </p:cNvSpPr>
          <p:nvPr>
            <p:ph idx="1"/>
          </p:nvPr>
        </p:nvSpPr>
        <p:spPr>
          <a:xfrm>
            <a:off x="838199" y="1825625"/>
            <a:ext cx="7033591" cy="4351338"/>
          </a:xfrm>
        </p:spPr>
        <p:txBody>
          <a:bodyPr>
            <a:normAutofit fontScale="92500" lnSpcReduction="20000"/>
          </a:bodyPr>
          <a:lstStyle/>
          <a:p>
            <a:r>
              <a:rPr lang="en-US" dirty="0"/>
              <a:t>Ventilation means dilution with outdoor air</a:t>
            </a:r>
          </a:p>
          <a:p>
            <a:r>
              <a:rPr lang="en-US" dirty="0"/>
              <a:t>Many air contaminants have indoor sources</a:t>
            </a:r>
          </a:p>
          <a:p>
            <a:pPr lvl="1"/>
            <a:r>
              <a:rPr lang="en-US" dirty="0"/>
              <a:t>Building materials</a:t>
            </a:r>
          </a:p>
          <a:p>
            <a:pPr lvl="1"/>
            <a:r>
              <a:rPr lang="en-US" dirty="0"/>
              <a:t>Indoor processes</a:t>
            </a:r>
          </a:p>
          <a:p>
            <a:pPr lvl="1"/>
            <a:r>
              <a:rPr lang="en-US" dirty="0"/>
              <a:t>Occupants</a:t>
            </a:r>
          </a:p>
          <a:p>
            <a:r>
              <a:rPr lang="en-US" dirty="0"/>
              <a:t>Consequences of exposure are bad</a:t>
            </a:r>
          </a:p>
          <a:p>
            <a:pPr lvl="1"/>
            <a:r>
              <a:rPr lang="en-US" dirty="0"/>
              <a:t>Odors</a:t>
            </a:r>
          </a:p>
          <a:p>
            <a:pPr lvl="1"/>
            <a:r>
              <a:rPr lang="en-US" dirty="0"/>
              <a:t>Chronic toxicity</a:t>
            </a:r>
          </a:p>
          <a:p>
            <a:pPr lvl="1"/>
            <a:r>
              <a:rPr lang="en-US" dirty="0"/>
              <a:t>Oncogenesis</a:t>
            </a:r>
          </a:p>
          <a:p>
            <a:pPr lvl="1"/>
            <a:r>
              <a:rPr lang="en-US" dirty="0"/>
              <a:t>Productivity loss</a:t>
            </a:r>
          </a:p>
          <a:p>
            <a:r>
              <a:rPr lang="en-US" dirty="0"/>
              <a:t>Outdoor air is “fresh” – bring in lots of it to make indoor air fresh, too!</a:t>
            </a:r>
          </a:p>
          <a:p>
            <a:pPr lvl="2"/>
            <a:endParaRPr lang="en-US" dirty="0"/>
          </a:p>
          <a:p>
            <a:pPr lvl="2"/>
            <a:endParaRPr lang="en-US" dirty="0"/>
          </a:p>
        </p:txBody>
      </p:sp>
      <p:sp>
        <p:nvSpPr>
          <p:cNvPr id="4" name="Date Placeholder 3">
            <a:extLst>
              <a:ext uri="{FF2B5EF4-FFF2-40B4-BE49-F238E27FC236}">
                <a16:creationId xmlns:a16="http://schemas.microsoft.com/office/drawing/2014/main" id="{83D911DD-FC87-C244-9464-D4F1F7367BCB}"/>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6C7D4EDE-DFAC-E99F-FB3B-D6A6E30A4FD0}"/>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231DD0D0-8CC6-1659-4A37-1E8ABD9380D0}"/>
              </a:ext>
            </a:extLst>
          </p:cNvPr>
          <p:cNvSpPr>
            <a:spLocks noGrp="1"/>
          </p:cNvSpPr>
          <p:nvPr>
            <p:ph type="sldNum" sz="quarter" idx="12"/>
          </p:nvPr>
        </p:nvSpPr>
        <p:spPr/>
        <p:txBody>
          <a:bodyPr/>
          <a:lstStyle/>
          <a:p>
            <a:fld id="{BFB538B7-56DA-459B-94EE-7626CE543BB7}" type="slidenum">
              <a:rPr lang="en-US" smtClean="0"/>
              <a:t>3</a:t>
            </a:fld>
            <a:endParaRPr lang="en-US"/>
          </a:p>
        </p:txBody>
      </p:sp>
      <p:pic>
        <p:nvPicPr>
          <p:cNvPr id="8" name="Picture 7" descr="A window with a plant and a potted plant&#10;&#10;AI-generated content may be incorrect.">
            <a:extLst>
              <a:ext uri="{FF2B5EF4-FFF2-40B4-BE49-F238E27FC236}">
                <a16:creationId xmlns:a16="http://schemas.microsoft.com/office/drawing/2014/main" id="{06D248F4-1777-D748-2B66-CE3EF44D7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29165" y="2092626"/>
            <a:ext cx="4873660" cy="3653789"/>
          </a:xfrm>
          <a:prstGeom prst="rect">
            <a:avLst/>
          </a:prstGeom>
        </p:spPr>
      </p:pic>
    </p:spTree>
    <p:extLst>
      <p:ext uri="{BB962C8B-B14F-4D97-AF65-F5344CB8AC3E}">
        <p14:creationId xmlns:p14="http://schemas.microsoft.com/office/powerpoint/2010/main" val="141210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4AA882-8618-2FE3-9D99-4D2614A1DA6B}"/>
              </a:ext>
            </a:extLst>
          </p:cNvPr>
          <p:cNvSpPr>
            <a:spLocks noGrp="1"/>
          </p:cNvSpPr>
          <p:nvPr>
            <p:ph type="title"/>
          </p:nvPr>
        </p:nvSpPr>
        <p:spPr/>
        <p:txBody>
          <a:bodyPr/>
          <a:lstStyle/>
          <a:p>
            <a:r>
              <a:rPr lang="en-US" dirty="0"/>
              <a:t>Six contaminants (2 are PM) responsible for 99% of harm – particles pose greatest risk</a:t>
            </a:r>
          </a:p>
        </p:txBody>
      </p:sp>
      <p:sp>
        <p:nvSpPr>
          <p:cNvPr id="2" name="Date Placeholder 1">
            <a:extLst>
              <a:ext uri="{FF2B5EF4-FFF2-40B4-BE49-F238E27FC236}">
                <a16:creationId xmlns:a16="http://schemas.microsoft.com/office/drawing/2014/main" id="{B5549242-C1D3-E409-5313-CD5FB35E2A3F}"/>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0E9B00CC-8579-74CA-9704-B172E718E30D}"/>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957320C2-F51B-A406-632F-935CDB9C98E1}"/>
              </a:ext>
            </a:extLst>
          </p:cNvPr>
          <p:cNvSpPr>
            <a:spLocks noGrp="1"/>
          </p:cNvSpPr>
          <p:nvPr>
            <p:ph type="sldNum" sz="quarter" idx="12"/>
          </p:nvPr>
        </p:nvSpPr>
        <p:spPr/>
        <p:txBody>
          <a:bodyPr/>
          <a:lstStyle/>
          <a:p>
            <a:fld id="{BFB538B7-56DA-459B-94EE-7626CE543BB7}" type="slidenum">
              <a:rPr lang="en-US" smtClean="0"/>
              <a:t>30</a:t>
            </a:fld>
            <a:endParaRPr lang="en-US"/>
          </a:p>
        </p:txBody>
      </p:sp>
      <p:pic>
        <p:nvPicPr>
          <p:cNvPr id="8" name="Picture 7" descr="A graph of blue bars&#10;&#10;AI-generated content may be incorrect.">
            <a:extLst>
              <a:ext uri="{FF2B5EF4-FFF2-40B4-BE49-F238E27FC236}">
                <a16:creationId xmlns:a16="http://schemas.microsoft.com/office/drawing/2014/main" id="{27B0FCC4-1907-F63E-F02F-4AC68FF68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051" y="1755263"/>
            <a:ext cx="8510587" cy="4601087"/>
          </a:xfrm>
          <a:prstGeom prst="rect">
            <a:avLst/>
          </a:prstGeom>
        </p:spPr>
      </p:pic>
    </p:spTree>
    <p:extLst>
      <p:ext uri="{BB962C8B-B14F-4D97-AF65-F5344CB8AC3E}">
        <p14:creationId xmlns:p14="http://schemas.microsoft.com/office/powerpoint/2010/main" val="4190618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C0A3-A579-EA0F-BC5D-DF2870ABDBF4}"/>
              </a:ext>
            </a:extLst>
          </p:cNvPr>
          <p:cNvSpPr>
            <a:spLocks noGrp="1"/>
          </p:cNvSpPr>
          <p:nvPr>
            <p:ph type="title"/>
          </p:nvPr>
        </p:nvSpPr>
        <p:spPr/>
        <p:txBody>
          <a:bodyPr/>
          <a:lstStyle/>
          <a:p>
            <a:r>
              <a:rPr lang="en-US" dirty="0"/>
              <a:t>Morantes, et al. now extended to offices</a:t>
            </a:r>
          </a:p>
        </p:txBody>
      </p:sp>
      <p:sp>
        <p:nvSpPr>
          <p:cNvPr id="5" name="Date Placeholder 4">
            <a:extLst>
              <a:ext uri="{FF2B5EF4-FFF2-40B4-BE49-F238E27FC236}">
                <a16:creationId xmlns:a16="http://schemas.microsoft.com/office/drawing/2014/main" id="{C7965975-848F-D6AE-86D7-CD457FD4FEB8}"/>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42FC0C01-2F4E-E815-C59A-9FD930FAE0D7}"/>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510EB216-3E68-1C72-47D6-579B4FE4A20B}"/>
              </a:ext>
            </a:extLst>
          </p:cNvPr>
          <p:cNvSpPr>
            <a:spLocks noGrp="1"/>
          </p:cNvSpPr>
          <p:nvPr>
            <p:ph type="sldNum" sz="quarter" idx="12"/>
          </p:nvPr>
        </p:nvSpPr>
        <p:spPr/>
        <p:txBody>
          <a:bodyPr/>
          <a:lstStyle/>
          <a:p>
            <a:fld id="{BFB538B7-56DA-459B-94EE-7626CE543BB7}" type="slidenum">
              <a:rPr lang="en-US" smtClean="0"/>
              <a:t>31</a:t>
            </a:fld>
            <a:endParaRPr lang="en-US"/>
          </a:p>
        </p:txBody>
      </p:sp>
      <p:pic>
        <p:nvPicPr>
          <p:cNvPr id="9" name="Content Placeholder 8">
            <a:extLst>
              <a:ext uri="{FF2B5EF4-FFF2-40B4-BE49-F238E27FC236}">
                <a16:creationId xmlns:a16="http://schemas.microsoft.com/office/drawing/2014/main" id="{962DA699-20FD-F6B8-1997-34718545A57D}"/>
              </a:ext>
            </a:extLst>
          </p:cNvPr>
          <p:cNvPicPr>
            <a:picLocks noGrp="1" noChangeAspect="1"/>
          </p:cNvPicPr>
          <p:nvPr>
            <p:ph sz="half" idx="2"/>
          </p:nvPr>
        </p:nvPicPr>
        <p:blipFill>
          <a:blip r:embed="rId2"/>
          <a:stretch>
            <a:fillRect/>
          </a:stretch>
        </p:blipFill>
        <p:spPr>
          <a:xfrm>
            <a:off x="6615096" y="1996966"/>
            <a:ext cx="4972753" cy="3528339"/>
          </a:xfrm>
          <a:prstGeom prst="rect">
            <a:avLst/>
          </a:prstGeom>
        </p:spPr>
      </p:pic>
      <p:sp>
        <p:nvSpPr>
          <p:cNvPr id="16" name="Content Placeholder 15">
            <a:extLst>
              <a:ext uri="{FF2B5EF4-FFF2-40B4-BE49-F238E27FC236}">
                <a16:creationId xmlns:a16="http://schemas.microsoft.com/office/drawing/2014/main" id="{72D44404-430C-4EEA-59B0-7B56FBDD05DE}"/>
              </a:ext>
            </a:extLst>
          </p:cNvPr>
          <p:cNvSpPr>
            <a:spLocks noGrp="1"/>
          </p:cNvSpPr>
          <p:nvPr>
            <p:ph sz="half" idx="1"/>
          </p:nvPr>
        </p:nvSpPr>
        <p:spPr/>
        <p:txBody>
          <a:bodyPr>
            <a:normAutofit lnSpcReduction="10000"/>
          </a:bodyPr>
          <a:lstStyle/>
          <a:p>
            <a:r>
              <a:rPr lang="en-US" dirty="0"/>
              <a:t>Same methodology as in prior residential work</a:t>
            </a:r>
          </a:p>
          <a:p>
            <a:r>
              <a:rPr lang="en-US" dirty="0"/>
              <a:t>Somewhat different outcome because of differences in contaminant profiles</a:t>
            </a:r>
          </a:p>
          <a:p>
            <a:r>
              <a:rPr lang="en-US" dirty="0"/>
              <a:t>Particles are still the most harmful</a:t>
            </a:r>
          </a:p>
          <a:p>
            <a:r>
              <a:rPr lang="en-US" dirty="0"/>
              <a:t>Top four cause &gt; 99% of harm</a:t>
            </a:r>
          </a:p>
          <a:p>
            <a:r>
              <a:rPr lang="en-US" dirty="0"/>
              <a:t>ASHRAE SSPC 62.1 is considering relevance to IAQP</a:t>
            </a:r>
          </a:p>
          <a:p>
            <a:endParaRPr lang="en-US" dirty="0"/>
          </a:p>
        </p:txBody>
      </p:sp>
    </p:spTree>
    <p:extLst>
      <p:ext uri="{BB962C8B-B14F-4D97-AF65-F5344CB8AC3E}">
        <p14:creationId xmlns:p14="http://schemas.microsoft.com/office/powerpoint/2010/main" val="3149827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F2B9C68-2B74-088E-05CB-349DCDCA3033}"/>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933EF236-4713-1D1D-208D-E59AB63A59C0}"/>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B71A292F-1CF9-0DCB-F7A1-510EE5AAD4A7}"/>
              </a:ext>
            </a:extLst>
          </p:cNvPr>
          <p:cNvSpPr>
            <a:spLocks noGrp="1"/>
          </p:cNvSpPr>
          <p:nvPr>
            <p:ph type="sldNum" sz="quarter" idx="12"/>
          </p:nvPr>
        </p:nvSpPr>
        <p:spPr/>
        <p:txBody>
          <a:bodyPr/>
          <a:lstStyle/>
          <a:p>
            <a:fld id="{BFB538B7-56DA-459B-94EE-7626CE543BB7}" type="slidenum">
              <a:rPr lang="en-US" smtClean="0"/>
              <a:t>32</a:t>
            </a:fld>
            <a:endParaRPr lang="en-US"/>
          </a:p>
        </p:txBody>
      </p:sp>
      <p:pic>
        <p:nvPicPr>
          <p:cNvPr id="14" name="Content Placeholder 13" descr="A graph of green rectangular bars&#10;&#10;AI-generated content may be incorrect.">
            <a:extLst>
              <a:ext uri="{FF2B5EF4-FFF2-40B4-BE49-F238E27FC236}">
                <a16:creationId xmlns:a16="http://schemas.microsoft.com/office/drawing/2014/main" id="{2D1A78A0-CA4F-FE53-C6C0-69C935413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2" y="1302327"/>
            <a:ext cx="8585549" cy="4645891"/>
          </a:xfrm>
          <a:prstGeom prst="rect">
            <a:avLst/>
          </a:prstGeom>
        </p:spPr>
      </p:pic>
    </p:spTree>
    <p:extLst>
      <p:ext uri="{BB962C8B-B14F-4D97-AF65-F5344CB8AC3E}">
        <p14:creationId xmlns:p14="http://schemas.microsoft.com/office/powerpoint/2010/main" val="2787560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5354B-A623-74EB-7F0D-F443DC4B73B5}"/>
              </a:ext>
            </a:extLst>
          </p:cNvPr>
          <p:cNvSpPr>
            <a:spLocks noGrp="1"/>
          </p:cNvSpPr>
          <p:nvPr>
            <p:ph type="title"/>
          </p:nvPr>
        </p:nvSpPr>
        <p:spPr/>
        <p:txBody>
          <a:bodyPr/>
          <a:lstStyle/>
          <a:p>
            <a:r>
              <a:rPr lang="en-US" dirty="0"/>
              <a:t>DALY may not be the answer to everything, but has a role to play</a:t>
            </a:r>
          </a:p>
        </p:txBody>
      </p:sp>
      <p:sp>
        <p:nvSpPr>
          <p:cNvPr id="6" name="Content Placeholder 5">
            <a:extLst>
              <a:ext uri="{FF2B5EF4-FFF2-40B4-BE49-F238E27FC236}">
                <a16:creationId xmlns:a16="http://schemas.microsoft.com/office/drawing/2014/main" id="{E6E53C45-D61F-AD2B-7C71-A57482DAB9A9}"/>
              </a:ext>
            </a:extLst>
          </p:cNvPr>
          <p:cNvSpPr>
            <a:spLocks noGrp="1"/>
          </p:cNvSpPr>
          <p:nvPr>
            <p:ph idx="1"/>
          </p:nvPr>
        </p:nvSpPr>
        <p:spPr/>
        <p:txBody>
          <a:bodyPr/>
          <a:lstStyle/>
          <a:p>
            <a:r>
              <a:rPr lang="en-US" dirty="0"/>
              <a:t>Trade-offs can be tricky</a:t>
            </a:r>
          </a:p>
          <a:p>
            <a:r>
              <a:rPr lang="en-US" dirty="0"/>
              <a:t>Calculation of some DALY is not very precise</a:t>
            </a:r>
          </a:p>
          <a:p>
            <a:r>
              <a:rPr lang="en-US" dirty="0"/>
              <a:t>Work so far has trimmed the list of contaminants of serious concern</a:t>
            </a:r>
          </a:p>
          <a:p>
            <a:r>
              <a:rPr lang="en-US" dirty="0"/>
              <a:t>Someone still needs to draw the line to define acceptability</a:t>
            </a:r>
          </a:p>
          <a:p>
            <a:r>
              <a:rPr lang="en-US" dirty="0"/>
              <a:t>Most promising – suggests performance based control may be practical</a:t>
            </a:r>
          </a:p>
        </p:txBody>
      </p:sp>
      <p:sp>
        <p:nvSpPr>
          <p:cNvPr id="2" name="Date Placeholder 1">
            <a:extLst>
              <a:ext uri="{FF2B5EF4-FFF2-40B4-BE49-F238E27FC236}">
                <a16:creationId xmlns:a16="http://schemas.microsoft.com/office/drawing/2014/main" id="{8ED7B029-2BF6-AAD1-F76B-2C23F9FE65B5}"/>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C4742E28-7721-C12F-A58A-ECBFBE6D5A51}"/>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45A1D8BC-8E98-4420-51A0-37D31B877930}"/>
              </a:ext>
            </a:extLst>
          </p:cNvPr>
          <p:cNvSpPr>
            <a:spLocks noGrp="1"/>
          </p:cNvSpPr>
          <p:nvPr>
            <p:ph type="sldNum" sz="quarter" idx="12"/>
          </p:nvPr>
        </p:nvSpPr>
        <p:spPr/>
        <p:txBody>
          <a:bodyPr/>
          <a:lstStyle/>
          <a:p>
            <a:fld id="{BFB538B7-56DA-459B-94EE-7626CE543BB7}" type="slidenum">
              <a:rPr lang="en-US" smtClean="0"/>
              <a:t>33</a:t>
            </a:fld>
            <a:endParaRPr lang="en-US"/>
          </a:p>
        </p:txBody>
      </p:sp>
    </p:spTree>
    <p:extLst>
      <p:ext uri="{BB962C8B-B14F-4D97-AF65-F5344CB8AC3E}">
        <p14:creationId xmlns:p14="http://schemas.microsoft.com/office/powerpoint/2010/main" val="2422177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8B43-B147-116A-599D-27C2463D601D}"/>
              </a:ext>
            </a:extLst>
          </p:cNvPr>
          <p:cNvSpPr>
            <a:spLocks noGrp="1"/>
          </p:cNvSpPr>
          <p:nvPr>
            <p:ph type="title"/>
          </p:nvPr>
        </p:nvSpPr>
        <p:spPr/>
        <p:txBody>
          <a:bodyPr/>
          <a:lstStyle/>
          <a:p>
            <a:r>
              <a:rPr lang="en-US" dirty="0"/>
              <a:t>New developments – resilience in standards and guidelines: infectious aerosols</a:t>
            </a:r>
          </a:p>
        </p:txBody>
      </p:sp>
      <p:sp>
        <p:nvSpPr>
          <p:cNvPr id="7" name="Content Placeholder 6">
            <a:extLst>
              <a:ext uri="{FF2B5EF4-FFF2-40B4-BE49-F238E27FC236}">
                <a16:creationId xmlns:a16="http://schemas.microsoft.com/office/drawing/2014/main" id="{770285A2-3815-0A9C-C427-BEA5286A24A9}"/>
              </a:ext>
            </a:extLst>
          </p:cNvPr>
          <p:cNvSpPr>
            <a:spLocks noGrp="1"/>
          </p:cNvSpPr>
          <p:nvPr>
            <p:ph sz="half" idx="1"/>
          </p:nvPr>
        </p:nvSpPr>
        <p:spPr>
          <a:xfrm>
            <a:off x="838200" y="1825625"/>
            <a:ext cx="7188200" cy="4351338"/>
          </a:xfrm>
        </p:spPr>
        <p:txBody>
          <a:bodyPr>
            <a:normAutofit fontScale="92500" lnSpcReduction="10000"/>
          </a:bodyPr>
          <a:lstStyle/>
          <a:p>
            <a:r>
              <a:rPr lang="en-US" dirty="0"/>
              <a:t>Addresses risk of airborne infection transmission in all facility types</a:t>
            </a:r>
          </a:p>
          <a:p>
            <a:r>
              <a:rPr lang="en-US" dirty="0"/>
              <a:t>Applies during periods of elevated risk (Infection Risk Management Mode, IRMM)</a:t>
            </a:r>
          </a:p>
          <a:p>
            <a:r>
              <a:rPr lang="en-US" dirty="0"/>
              <a:t>General IAQ standards are prerequisites (e.g., ASHRAE 62.1, 62.2, 170)</a:t>
            </a:r>
          </a:p>
          <a:p>
            <a:r>
              <a:rPr lang="en-US" dirty="0"/>
              <a:t>Specifies equivalent clean airflow requirements per person (</a:t>
            </a:r>
            <a:r>
              <a:rPr lang="en-US" dirty="0" err="1"/>
              <a:t>ECAi</a:t>
            </a:r>
            <a:r>
              <a:rPr lang="en-US" dirty="0"/>
              <a:t>)</a:t>
            </a:r>
          </a:p>
          <a:p>
            <a:r>
              <a:rPr lang="en-US" dirty="0"/>
              <a:t>Level playing field for air cleaners</a:t>
            </a:r>
          </a:p>
          <a:p>
            <a:r>
              <a:rPr lang="en-US" dirty="0"/>
              <a:t>Based on population-level risk assessment, documented in an open publication</a:t>
            </a:r>
          </a:p>
          <a:p>
            <a:endParaRPr lang="en-US" dirty="0"/>
          </a:p>
          <a:p>
            <a:endParaRPr lang="en-US" dirty="0"/>
          </a:p>
        </p:txBody>
      </p:sp>
      <p:pic>
        <p:nvPicPr>
          <p:cNvPr id="10" name="Content Placeholder 9">
            <a:extLst>
              <a:ext uri="{FF2B5EF4-FFF2-40B4-BE49-F238E27FC236}">
                <a16:creationId xmlns:a16="http://schemas.microsoft.com/office/drawing/2014/main" id="{3E1EEEBE-1EE4-0328-04D5-6C6D2BA856F5}"/>
              </a:ext>
            </a:extLst>
          </p:cNvPr>
          <p:cNvPicPr>
            <a:picLocks noGrp="1" noChangeAspect="1"/>
          </p:cNvPicPr>
          <p:nvPr>
            <p:ph sz="half" idx="2"/>
          </p:nvPr>
        </p:nvPicPr>
        <p:blipFill>
          <a:blip r:embed="rId2"/>
          <a:stretch>
            <a:fillRect/>
          </a:stretch>
        </p:blipFill>
        <p:spPr>
          <a:xfrm>
            <a:off x="8168667" y="1825625"/>
            <a:ext cx="3627065" cy="4351338"/>
          </a:xfrm>
          <a:prstGeom prst="rect">
            <a:avLst/>
          </a:prstGeom>
          <a:ln>
            <a:solidFill>
              <a:schemeClr val="accent1"/>
            </a:solidFill>
          </a:ln>
        </p:spPr>
      </p:pic>
      <p:sp>
        <p:nvSpPr>
          <p:cNvPr id="4" name="Date Placeholder 3">
            <a:extLst>
              <a:ext uri="{FF2B5EF4-FFF2-40B4-BE49-F238E27FC236}">
                <a16:creationId xmlns:a16="http://schemas.microsoft.com/office/drawing/2014/main" id="{00EBBFCC-C9C4-EEC7-6D5B-F23539E76E01}"/>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1FA86E12-E549-9529-A262-08DD3A000DDF}"/>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F3E2AF54-B346-5E38-A9FC-EAB1705F2587}"/>
              </a:ext>
            </a:extLst>
          </p:cNvPr>
          <p:cNvSpPr>
            <a:spLocks noGrp="1"/>
          </p:cNvSpPr>
          <p:nvPr>
            <p:ph type="sldNum" sz="quarter" idx="12"/>
          </p:nvPr>
        </p:nvSpPr>
        <p:spPr/>
        <p:txBody>
          <a:bodyPr/>
          <a:lstStyle/>
          <a:p>
            <a:fld id="{BFB538B7-56DA-459B-94EE-7626CE543BB7}" type="slidenum">
              <a:rPr lang="en-US" smtClean="0"/>
              <a:t>34</a:t>
            </a:fld>
            <a:endParaRPr lang="en-US"/>
          </a:p>
        </p:txBody>
      </p:sp>
    </p:spTree>
    <p:extLst>
      <p:ext uri="{BB962C8B-B14F-4D97-AF65-F5344CB8AC3E}">
        <p14:creationId xmlns:p14="http://schemas.microsoft.com/office/powerpoint/2010/main" val="84265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8B78A78-0911-BB4D-EBE0-3A8C4CC45E68}"/>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7B7D777A-07F5-F6BC-575F-3CCC1E535A09}"/>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A43D912B-43A8-5450-3C37-96E320E2989B}"/>
              </a:ext>
            </a:extLst>
          </p:cNvPr>
          <p:cNvSpPr>
            <a:spLocks noGrp="1"/>
          </p:cNvSpPr>
          <p:nvPr>
            <p:ph type="sldNum" sz="quarter" idx="12"/>
          </p:nvPr>
        </p:nvSpPr>
        <p:spPr/>
        <p:txBody>
          <a:bodyPr/>
          <a:lstStyle/>
          <a:p>
            <a:fld id="{BFB538B7-56DA-459B-94EE-7626CE543BB7}" type="slidenum">
              <a:rPr lang="en-US" smtClean="0"/>
              <a:t>35</a:t>
            </a:fld>
            <a:endParaRPr lang="en-US"/>
          </a:p>
        </p:txBody>
      </p:sp>
      <p:pic>
        <p:nvPicPr>
          <p:cNvPr id="9" name="Picture 8">
            <a:extLst>
              <a:ext uri="{FF2B5EF4-FFF2-40B4-BE49-F238E27FC236}">
                <a16:creationId xmlns:a16="http://schemas.microsoft.com/office/drawing/2014/main" id="{80EAD3AD-131D-DF96-7CC9-A0EFB828A171}"/>
              </a:ext>
            </a:extLst>
          </p:cNvPr>
          <p:cNvPicPr>
            <a:picLocks noChangeAspect="1"/>
          </p:cNvPicPr>
          <p:nvPr/>
        </p:nvPicPr>
        <p:blipFill>
          <a:blip r:embed="rId2"/>
          <a:stretch>
            <a:fillRect/>
          </a:stretch>
        </p:blipFill>
        <p:spPr>
          <a:xfrm>
            <a:off x="1247739" y="3007069"/>
            <a:ext cx="9696521" cy="3209948"/>
          </a:xfrm>
          <a:prstGeom prst="rect">
            <a:avLst/>
          </a:prstGeom>
        </p:spPr>
      </p:pic>
      <p:pic>
        <p:nvPicPr>
          <p:cNvPr id="11" name="Picture 10">
            <a:extLst>
              <a:ext uri="{FF2B5EF4-FFF2-40B4-BE49-F238E27FC236}">
                <a16:creationId xmlns:a16="http://schemas.microsoft.com/office/drawing/2014/main" id="{0A2B1DA2-633A-511F-071B-693497AC4FA2}"/>
              </a:ext>
            </a:extLst>
          </p:cNvPr>
          <p:cNvPicPr>
            <a:picLocks noChangeAspect="1"/>
          </p:cNvPicPr>
          <p:nvPr/>
        </p:nvPicPr>
        <p:blipFill>
          <a:blip r:embed="rId3"/>
          <a:stretch>
            <a:fillRect/>
          </a:stretch>
        </p:blipFill>
        <p:spPr>
          <a:xfrm>
            <a:off x="1247739" y="136525"/>
            <a:ext cx="7225035" cy="2712078"/>
          </a:xfrm>
          <a:prstGeom prst="rect">
            <a:avLst/>
          </a:prstGeom>
        </p:spPr>
      </p:pic>
    </p:spTree>
    <p:extLst>
      <p:ext uri="{BB962C8B-B14F-4D97-AF65-F5344CB8AC3E}">
        <p14:creationId xmlns:p14="http://schemas.microsoft.com/office/powerpoint/2010/main" val="192035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C673A0C-8F04-D9BA-F72D-700F3C8DF4C5}"/>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5031A33C-26CC-DCFC-8C66-9C37394B5B04}"/>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E201DA94-D988-5535-3AF9-356FA439DF25}"/>
              </a:ext>
            </a:extLst>
          </p:cNvPr>
          <p:cNvSpPr>
            <a:spLocks noGrp="1"/>
          </p:cNvSpPr>
          <p:nvPr>
            <p:ph type="sldNum" sz="quarter" idx="12"/>
          </p:nvPr>
        </p:nvSpPr>
        <p:spPr/>
        <p:txBody>
          <a:bodyPr/>
          <a:lstStyle/>
          <a:p>
            <a:fld id="{BFB538B7-56DA-459B-94EE-7626CE543BB7}" type="slidenum">
              <a:rPr lang="en-US" smtClean="0"/>
              <a:t>36</a:t>
            </a:fld>
            <a:endParaRPr lang="en-US"/>
          </a:p>
        </p:txBody>
      </p:sp>
      <p:pic>
        <p:nvPicPr>
          <p:cNvPr id="10" name="Picture 9">
            <a:extLst>
              <a:ext uri="{FF2B5EF4-FFF2-40B4-BE49-F238E27FC236}">
                <a16:creationId xmlns:a16="http://schemas.microsoft.com/office/drawing/2014/main" id="{93EDEE21-5EF6-87DB-4A26-DF25A9558FFA}"/>
              </a:ext>
            </a:extLst>
          </p:cNvPr>
          <p:cNvPicPr>
            <a:picLocks noChangeAspect="1"/>
          </p:cNvPicPr>
          <p:nvPr/>
        </p:nvPicPr>
        <p:blipFill>
          <a:blip r:embed="rId2"/>
          <a:stretch>
            <a:fillRect/>
          </a:stretch>
        </p:blipFill>
        <p:spPr>
          <a:xfrm>
            <a:off x="1290602" y="566716"/>
            <a:ext cx="9610795" cy="5724567"/>
          </a:xfrm>
          <a:prstGeom prst="rect">
            <a:avLst/>
          </a:prstGeom>
        </p:spPr>
      </p:pic>
    </p:spTree>
    <p:extLst>
      <p:ext uri="{BB962C8B-B14F-4D97-AF65-F5344CB8AC3E}">
        <p14:creationId xmlns:p14="http://schemas.microsoft.com/office/powerpoint/2010/main" val="373177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p:txBody>
          <a:bodyPr/>
          <a:lstStyle/>
          <a:p>
            <a:pPr lvl="0"/>
            <a:r>
              <a:rPr lang="en-US" dirty="0"/>
              <a:t>Required ECA depends on space type, number of people and activity</a:t>
            </a:r>
          </a:p>
        </p:txBody>
      </p:sp>
      <p:sp>
        <p:nvSpPr>
          <p:cNvPr id="17" name="Google Shape;293;p42"/>
          <p:cNvSpPr txBox="1">
            <a:spLocks noGrp="1"/>
          </p:cNvSpPr>
          <p:nvPr>
            <p:ph sz="half" idx="1"/>
          </p:nvPr>
        </p:nvSpPr>
        <p:spPr/>
        <p:txBody>
          <a:bodyPr>
            <a:normAutofit fontScale="77500" lnSpcReduction="20000"/>
          </a:bodyPr>
          <a:lstStyle/>
          <a:p>
            <a:pPr lvl="0"/>
            <a:endParaRPr lang="en-US">
              <a:sym typeface="Calibri"/>
            </a:endParaRPr>
          </a:p>
          <a:p>
            <a:pPr lvl="0"/>
            <a:endParaRPr lang="en-US"/>
          </a:p>
          <a:p>
            <a:pPr lvl="0"/>
            <a:endParaRPr lang="en-US"/>
          </a:p>
          <a:p>
            <a:pPr lvl="0"/>
            <a:endParaRPr lang="en-US">
              <a:sym typeface="Calibri"/>
            </a:endParaRPr>
          </a:p>
        </p:txBody>
      </p:sp>
      <p:sp>
        <p:nvSpPr>
          <p:cNvPr id="6" name="Content Placeholder 5"/>
          <p:cNvSpPr>
            <a:spLocks noGrp="1"/>
          </p:cNvSpPr>
          <p:nvPr>
            <p:ph sz="half" idx="2"/>
          </p:nvPr>
        </p:nvSpPr>
        <p:spPr>
          <a:xfrm>
            <a:off x="1169529" y="2172379"/>
            <a:ext cx="5991990" cy="3814084"/>
          </a:xfrm>
        </p:spPr>
        <p:txBody>
          <a:bodyPr>
            <a:normAutofit fontScale="77500" lnSpcReduction="20000"/>
          </a:bodyPr>
          <a:lstStyle/>
          <a:p>
            <a:r>
              <a:rPr lang="en-US" dirty="0"/>
              <a:t>Occupancy categories</a:t>
            </a:r>
          </a:p>
          <a:p>
            <a:pPr lvl="1"/>
            <a:r>
              <a:rPr lang="en-US" dirty="0"/>
              <a:t>Correctional facilities</a:t>
            </a:r>
          </a:p>
          <a:p>
            <a:pPr lvl="1"/>
            <a:r>
              <a:rPr lang="en-US" dirty="0"/>
              <a:t>Commercial/retail</a:t>
            </a:r>
          </a:p>
          <a:p>
            <a:pPr lvl="1"/>
            <a:r>
              <a:rPr lang="en-US" dirty="0"/>
              <a:t>Educational facilities</a:t>
            </a:r>
          </a:p>
          <a:p>
            <a:pPr lvl="1"/>
            <a:r>
              <a:rPr lang="en-US" dirty="0"/>
              <a:t>Industrial</a:t>
            </a:r>
          </a:p>
          <a:p>
            <a:pPr lvl="1"/>
            <a:r>
              <a:rPr lang="en-US" dirty="0"/>
              <a:t>Health-care</a:t>
            </a:r>
          </a:p>
          <a:p>
            <a:pPr lvl="1"/>
            <a:r>
              <a:rPr lang="en-US" dirty="0"/>
              <a:t>Public assembly/sports &amp; entertainment</a:t>
            </a:r>
          </a:p>
          <a:p>
            <a:pPr lvl="1"/>
            <a:r>
              <a:rPr lang="en-US" dirty="0"/>
              <a:t>Residential</a:t>
            </a:r>
          </a:p>
          <a:p>
            <a:r>
              <a:rPr lang="en-US" dirty="0"/>
              <a:t>25 space types – office, classroom, food and beverage, etc.</a:t>
            </a:r>
          </a:p>
          <a:p>
            <a:r>
              <a:rPr lang="en-US" dirty="0" err="1"/>
              <a:t>ECAi</a:t>
            </a:r>
            <a:r>
              <a:rPr lang="en-US" dirty="0"/>
              <a:t> range 20-90 cfm/</a:t>
            </a:r>
            <a:r>
              <a:rPr lang="en-US" dirty="0" err="1"/>
              <a:t>pers</a:t>
            </a:r>
            <a:r>
              <a:rPr lang="en-US" dirty="0"/>
              <a:t> (10-40 L/s-</a:t>
            </a:r>
            <a:r>
              <a:rPr lang="en-US" dirty="0" err="1"/>
              <a:t>pers</a:t>
            </a:r>
            <a:r>
              <a:rPr lang="en-US" dirty="0"/>
              <a:t>) </a:t>
            </a:r>
            <a:br>
              <a:rPr lang="en-US" dirty="0"/>
            </a:br>
            <a:r>
              <a:rPr lang="en-US" dirty="0"/>
              <a:t>values doubled if there is loud vocalization</a:t>
            </a:r>
          </a:p>
          <a:p>
            <a:endParaRPr lang="en-US" dirty="0"/>
          </a:p>
        </p:txBody>
      </p:sp>
      <p:pic>
        <p:nvPicPr>
          <p:cNvPr id="7" name="Picture 6"/>
          <p:cNvPicPr>
            <a:picLocks noChangeAspect="1"/>
          </p:cNvPicPr>
          <p:nvPr/>
        </p:nvPicPr>
        <p:blipFill>
          <a:blip r:embed="rId3"/>
          <a:stretch>
            <a:fillRect/>
          </a:stretch>
        </p:blipFill>
        <p:spPr>
          <a:xfrm>
            <a:off x="6871870" y="2250944"/>
            <a:ext cx="4358106" cy="3735519"/>
          </a:xfrm>
          <a:prstGeom prst="rect">
            <a:avLst/>
          </a:prstGeom>
        </p:spPr>
      </p:pic>
      <p:sp>
        <p:nvSpPr>
          <p:cNvPr id="3" name="Date Placeholder 2"/>
          <p:cNvSpPr>
            <a:spLocks noGrp="1"/>
          </p:cNvSpPr>
          <p:nvPr>
            <p:ph type="dt" sz="half" idx="10"/>
          </p:nvPr>
        </p:nvSpPr>
        <p:spPr/>
        <p:txBody>
          <a:bodyPr/>
          <a:lstStyle/>
          <a:p>
            <a:r>
              <a:rPr lang="en-US"/>
              <a:t>8/4/2025</a:t>
            </a:r>
            <a:endParaRPr lang="en-US" dirty="0"/>
          </a:p>
        </p:txBody>
      </p:sp>
      <p:sp>
        <p:nvSpPr>
          <p:cNvPr id="4" name="Footer Placeholder 3"/>
          <p:cNvSpPr>
            <a:spLocks noGrp="1"/>
          </p:cNvSpPr>
          <p:nvPr>
            <p:ph type="ftr" sz="quarter" idx="11"/>
          </p:nvPr>
        </p:nvSpPr>
        <p:spPr/>
        <p:txBody>
          <a:bodyPr/>
          <a:lstStyle/>
          <a:p>
            <a:r>
              <a:rPr lang="en-US"/>
              <a:t>27th Westford Building Science Symposium</a:t>
            </a:r>
            <a:endParaRPr lang="en-US" dirty="0"/>
          </a:p>
        </p:txBody>
      </p:sp>
      <p:sp>
        <p:nvSpPr>
          <p:cNvPr id="2" name="Slide Number Placeholder 1">
            <a:extLst>
              <a:ext uri="{FF2B5EF4-FFF2-40B4-BE49-F238E27FC236}">
                <a16:creationId xmlns:a16="http://schemas.microsoft.com/office/drawing/2014/main" id="{3FE766B9-9B60-A20C-6121-D28FD133D13B}"/>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308793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4695" y="902441"/>
            <a:ext cx="10035982" cy="400110"/>
          </a:xfrm>
          <a:prstGeom prst="rect">
            <a:avLst/>
          </a:prstGeom>
          <a:noFill/>
        </p:spPr>
        <p:txBody>
          <a:bodyPr wrap="square" rtlCol="0">
            <a:spAutoFit/>
          </a:bodyPr>
          <a:lstStyle/>
          <a:p>
            <a:r>
              <a:rPr lang="en-US" sz="2000" dirty="0"/>
              <a:t>Table 5-1 – Minimum Equivalent Clean Airflow per Person in Breathing Zone in IRMM</a:t>
            </a:r>
          </a:p>
        </p:txBody>
      </p:sp>
      <p:sp>
        <p:nvSpPr>
          <p:cNvPr id="4" name="Date Placeholder 3"/>
          <p:cNvSpPr>
            <a:spLocks noGrp="1"/>
          </p:cNvSpPr>
          <p:nvPr>
            <p:ph type="dt" sz="half" idx="10"/>
          </p:nvPr>
        </p:nvSpPr>
        <p:spPr/>
        <p:txBody>
          <a:bodyPr/>
          <a:lstStyle/>
          <a:p>
            <a:r>
              <a:rPr lang="en-US"/>
              <a:t>8/4/2025</a:t>
            </a:r>
            <a:endParaRPr lang="en-US" dirty="0"/>
          </a:p>
        </p:txBody>
      </p:sp>
      <p:sp>
        <p:nvSpPr>
          <p:cNvPr id="5" name="Footer Placeholder 4"/>
          <p:cNvSpPr>
            <a:spLocks noGrp="1"/>
          </p:cNvSpPr>
          <p:nvPr>
            <p:ph type="ftr" sz="quarter" idx="11"/>
          </p:nvPr>
        </p:nvSpPr>
        <p:spPr/>
        <p:txBody>
          <a:bodyPr/>
          <a:lstStyle/>
          <a:p>
            <a:r>
              <a:rPr lang="en-US"/>
              <a:t>27th Westford Building Science Symposium</a:t>
            </a:r>
            <a:endParaRPr lang="en-US" dirty="0"/>
          </a:p>
        </p:txBody>
      </p:sp>
      <p:pic>
        <p:nvPicPr>
          <p:cNvPr id="7" name="Picture 6" descr="A table with text and numbers&#10;&#10;Description automatically generated with medium confidence">
            <a:extLst>
              <a:ext uri="{FF2B5EF4-FFF2-40B4-BE49-F238E27FC236}">
                <a16:creationId xmlns:a16="http://schemas.microsoft.com/office/drawing/2014/main" id="{CEDE8AFE-DA10-B415-DA17-A28322C6BF8C}"/>
              </a:ext>
            </a:extLst>
          </p:cNvPr>
          <p:cNvPicPr>
            <a:picLocks noChangeAspect="1"/>
          </p:cNvPicPr>
          <p:nvPr/>
        </p:nvPicPr>
        <p:blipFill rotWithShape="1">
          <a:blip r:embed="rId2"/>
          <a:srcRect l="1990" r="3181"/>
          <a:stretch/>
        </p:blipFill>
        <p:spPr>
          <a:xfrm>
            <a:off x="963822" y="1302551"/>
            <a:ext cx="5341305" cy="5393265"/>
          </a:xfrm>
          <a:prstGeom prst="rect">
            <a:avLst/>
          </a:prstGeom>
        </p:spPr>
      </p:pic>
      <p:pic>
        <p:nvPicPr>
          <p:cNvPr id="9" name="Picture 8" descr="A table with numbers and text&#10;&#10;Description automatically generated with medium confidence">
            <a:extLst>
              <a:ext uri="{FF2B5EF4-FFF2-40B4-BE49-F238E27FC236}">
                <a16:creationId xmlns:a16="http://schemas.microsoft.com/office/drawing/2014/main" id="{5385E9B4-F9A2-2983-1F23-176C345ACFAB}"/>
              </a:ext>
            </a:extLst>
          </p:cNvPr>
          <p:cNvPicPr>
            <a:picLocks noChangeAspect="1"/>
          </p:cNvPicPr>
          <p:nvPr/>
        </p:nvPicPr>
        <p:blipFill rotWithShape="1">
          <a:blip r:embed="rId3"/>
          <a:srcRect l="1980" r="6084"/>
          <a:stretch/>
        </p:blipFill>
        <p:spPr>
          <a:xfrm>
            <a:off x="6451962" y="1302551"/>
            <a:ext cx="5705065" cy="5407779"/>
          </a:xfrm>
          <a:prstGeom prst="rect">
            <a:avLst/>
          </a:prstGeom>
        </p:spPr>
      </p:pic>
      <p:sp>
        <p:nvSpPr>
          <p:cNvPr id="3" name="Slide Number Placeholder 2">
            <a:extLst>
              <a:ext uri="{FF2B5EF4-FFF2-40B4-BE49-F238E27FC236}">
                <a16:creationId xmlns:a16="http://schemas.microsoft.com/office/drawing/2014/main" id="{F55021B7-273E-CA44-F979-347CC9AE2D8F}"/>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2967474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Comparing standard 62.1 outdoor air, CDC recommendations, and ECAi</a:t>
            </a:r>
            <a:endParaRPr lang="en-US" dirty="0"/>
          </a:p>
        </p:txBody>
      </p:sp>
      <p:sp>
        <p:nvSpPr>
          <p:cNvPr id="3" name="Content Placeholder 2"/>
          <p:cNvSpPr>
            <a:spLocks noGrp="1"/>
          </p:cNvSpPr>
          <p:nvPr>
            <p:ph sz="half" idx="1"/>
          </p:nvPr>
        </p:nvSpPr>
        <p:spPr>
          <a:xfrm>
            <a:off x="1338370" y="2109156"/>
            <a:ext cx="5444214" cy="3438144"/>
          </a:xfrm>
        </p:spPr>
        <p:txBody>
          <a:bodyPr>
            <a:normAutofit fontScale="85000" lnSpcReduction="10000"/>
          </a:bodyPr>
          <a:lstStyle/>
          <a:p>
            <a:pPr lvl="0"/>
            <a:r>
              <a:rPr lang="en-US" dirty="0" err="1">
                <a:sym typeface="Calibri"/>
              </a:rPr>
              <a:t>ECAi</a:t>
            </a:r>
            <a:r>
              <a:rPr lang="en-US" dirty="0">
                <a:sym typeface="Calibri"/>
              </a:rPr>
              <a:t> rates are much higher than 62.1 OA rates…but closer after effect of filters is added</a:t>
            </a:r>
          </a:p>
          <a:p>
            <a:pPr lvl="0"/>
            <a:r>
              <a:rPr lang="en-US" dirty="0">
                <a:sym typeface="Calibri"/>
              </a:rPr>
              <a:t>Constant risk </a:t>
            </a:r>
            <a:r>
              <a:rPr lang="en-US" dirty="0" err="1">
                <a:sym typeface="Calibri"/>
              </a:rPr>
              <a:t>ECAi</a:t>
            </a:r>
            <a:r>
              <a:rPr lang="en-US" dirty="0">
                <a:sym typeface="Calibri"/>
              </a:rPr>
              <a:t> values give very different ACH values for different space types</a:t>
            </a:r>
          </a:p>
          <a:p>
            <a:pPr lvl="0"/>
            <a:r>
              <a:rPr lang="en-US" dirty="0">
                <a:sym typeface="Calibri"/>
              </a:rPr>
              <a:t>CDC recommends 5 </a:t>
            </a:r>
            <a:r>
              <a:rPr lang="en-US" dirty="0" err="1">
                <a:sym typeface="Calibri"/>
              </a:rPr>
              <a:t>eACH</a:t>
            </a:r>
            <a:r>
              <a:rPr lang="en-US" dirty="0">
                <a:sym typeface="Calibri"/>
              </a:rPr>
              <a:t> all the time</a:t>
            </a:r>
          </a:p>
          <a:p>
            <a:r>
              <a:rPr lang="en-US" dirty="0" err="1"/>
              <a:t>ECAi</a:t>
            </a:r>
            <a:r>
              <a:rPr lang="en-US" dirty="0"/>
              <a:t> has units of flow rate per person because personal risk of infection scales with ECA per person</a:t>
            </a:r>
          </a:p>
          <a:p>
            <a:pPr lvl="0"/>
            <a:endParaRPr lang="en-US" dirty="0">
              <a:sym typeface="Calibri"/>
            </a:endParaRPr>
          </a:p>
        </p:txBody>
      </p:sp>
      <p:graphicFrame>
        <p:nvGraphicFramePr>
          <p:cNvPr id="8" name="Table 7"/>
          <p:cNvGraphicFramePr>
            <a:graphicFrameLocks noGrp="1"/>
          </p:cNvGraphicFramePr>
          <p:nvPr/>
        </p:nvGraphicFramePr>
        <p:xfrm>
          <a:off x="7010845" y="2095638"/>
          <a:ext cx="4879644" cy="1732590"/>
        </p:xfrm>
        <a:graphic>
          <a:graphicData uri="http://schemas.openxmlformats.org/drawingml/2006/table">
            <a:tbl>
              <a:tblPr firstRow="1" bandRow="1">
                <a:tableStyleId>{5C22544A-7EE6-4342-B048-85BDC9FD1C3A}</a:tableStyleId>
              </a:tblPr>
              <a:tblGrid>
                <a:gridCol w="1204411">
                  <a:extLst>
                    <a:ext uri="{9D8B030D-6E8A-4147-A177-3AD203B41FA5}">
                      <a16:colId xmlns:a16="http://schemas.microsoft.com/office/drawing/2014/main" val="1433413408"/>
                    </a:ext>
                  </a:extLst>
                </a:gridCol>
                <a:gridCol w="1155056">
                  <a:extLst>
                    <a:ext uri="{9D8B030D-6E8A-4147-A177-3AD203B41FA5}">
                      <a16:colId xmlns:a16="http://schemas.microsoft.com/office/drawing/2014/main" val="3125069643"/>
                    </a:ext>
                  </a:extLst>
                </a:gridCol>
                <a:gridCol w="1154169">
                  <a:extLst>
                    <a:ext uri="{9D8B030D-6E8A-4147-A177-3AD203B41FA5}">
                      <a16:colId xmlns:a16="http://schemas.microsoft.com/office/drawing/2014/main" val="1711057711"/>
                    </a:ext>
                  </a:extLst>
                </a:gridCol>
                <a:gridCol w="1366008">
                  <a:extLst>
                    <a:ext uri="{9D8B030D-6E8A-4147-A177-3AD203B41FA5}">
                      <a16:colId xmlns:a16="http://schemas.microsoft.com/office/drawing/2014/main" val="130558376"/>
                    </a:ext>
                  </a:extLst>
                </a:gridCol>
              </a:tblGrid>
              <a:tr h="781620">
                <a:tc>
                  <a:txBody>
                    <a:bodyPr/>
                    <a:lstStyle/>
                    <a:p>
                      <a:endParaRPr lang="en-US" sz="1500" dirty="0"/>
                    </a:p>
                  </a:txBody>
                  <a:tcPr marL="78162" marR="78162" marT="39081" marB="3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R</a:t>
                      </a:r>
                      <a:r>
                        <a:rPr lang="en-US" sz="1500" baseline="-25000" dirty="0"/>
                        <a:t>P</a:t>
                      </a:r>
                      <a:endParaRPr lang="en-US" sz="1500"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aseline="0" dirty="0"/>
                        <a:t>[cfm/</a:t>
                      </a:r>
                      <a:r>
                        <a:rPr lang="en-US" sz="1500" baseline="0" dirty="0" err="1"/>
                        <a:t>pers</a:t>
                      </a:r>
                      <a:r>
                        <a:rPr lang="en-US" sz="1500" baseline="0" dirty="0"/>
                        <a:t>]</a:t>
                      </a:r>
                      <a:endParaRPr lang="en-US" sz="1500" dirty="0"/>
                    </a:p>
                  </a:txBody>
                  <a:tcPr marL="78162" marR="78162" marT="39081" marB="3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R</a:t>
                      </a:r>
                      <a:r>
                        <a:rPr lang="en-US" sz="1500" baseline="-25000" dirty="0"/>
                        <a:t>A</a:t>
                      </a:r>
                      <a:endParaRPr lang="en-US" sz="1500"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aseline="0" dirty="0"/>
                        <a:t>[cfm/ft</a:t>
                      </a:r>
                      <a:r>
                        <a:rPr lang="en-US" sz="1500" baseline="30000" dirty="0"/>
                        <a:t>2</a:t>
                      </a:r>
                      <a:r>
                        <a:rPr lang="en-US" sz="1500" baseline="0" dirty="0"/>
                        <a:t>]</a:t>
                      </a:r>
                      <a:endParaRPr lang="en-US" sz="1500" dirty="0"/>
                    </a:p>
                  </a:txBody>
                  <a:tcPr marL="78162" marR="78162" marT="39081" marB="3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Occupant</a:t>
                      </a:r>
                      <a:r>
                        <a:rPr lang="en-US" sz="1500" baseline="0" dirty="0"/>
                        <a:t> </a:t>
                      </a:r>
                      <a:r>
                        <a:rPr lang="en-US" sz="1500" dirty="0"/>
                        <a:t>Density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[#/1000 </a:t>
                      </a:r>
                      <a:r>
                        <a:rPr lang="en-US" sz="1500" baseline="0" dirty="0"/>
                        <a:t>ft</a:t>
                      </a:r>
                      <a:r>
                        <a:rPr lang="en-US" sz="1500" baseline="30000" dirty="0"/>
                        <a:t>2</a:t>
                      </a:r>
                      <a:r>
                        <a:rPr lang="en-US" sz="1500" baseline="0" dirty="0"/>
                        <a:t>]</a:t>
                      </a:r>
                      <a:endParaRPr lang="en-US" sz="1500" dirty="0"/>
                    </a:p>
                  </a:txBody>
                  <a:tcPr marL="78162" marR="78162" marT="39081" marB="39081"/>
                </a:tc>
                <a:extLst>
                  <a:ext uri="{0D108BD9-81ED-4DB2-BD59-A6C34878D82A}">
                    <a16:rowId xmlns:a16="http://schemas.microsoft.com/office/drawing/2014/main" val="3067613251"/>
                  </a:ext>
                </a:extLst>
              </a:tr>
              <a:tr h="316990">
                <a:tc>
                  <a:txBody>
                    <a:bodyPr/>
                    <a:lstStyle/>
                    <a:p>
                      <a:r>
                        <a:rPr lang="en-US" sz="1500" dirty="0"/>
                        <a:t>Office</a:t>
                      </a:r>
                    </a:p>
                  </a:txBody>
                  <a:tcPr marL="78162" marR="78162" marT="39081" marB="39081"/>
                </a:tc>
                <a:tc>
                  <a:txBody>
                    <a:bodyPr/>
                    <a:lstStyle/>
                    <a:p>
                      <a:pPr algn="ctr"/>
                      <a:r>
                        <a:rPr lang="en-US" sz="1500" dirty="0"/>
                        <a:t>5</a:t>
                      </a:r>
                    </a:p>
                  </a:txBody>
                  <a:tcPr marL="78162" marR="78162" marT="39081" marB="39081"/>
                </a:tc>
                <a:tc>
                  <a:txBody>
                    <a:bodyPr/>
                    <a:lstStyle/>
                    <a:p>
                      <a:pPr algn="ctr"/>
                      <a:r>
                        <a:rPr lang="en-US" sz="1500" dirty="0"/>
                        <a:t>0.06</a:t>
                      </a:r>
                    </a:p>
                  </a:txBody>
                  <a:tcPr marL="78162" marR="78162" marT="39081" marB="39081"/>
                </a:tc>
                <a:tc>
                  <a:txBody>
                    <a:bodyPr/>
                    <a:lstStyle/>
                    <a:p>
                      <a:pPr algn="ctr"/>
                      <a:r>
                        <a:rPr lang="en-US" sz="1500" dirty="0"/>
                        <a:t>5</a:t>
                      </a:r>
                    </a:p>
                  </a:txBody>
                  <a:tcPr marL="78162" marR="78162" marT="39081" marB="39081"/>
                </a:tc>
                <a:extLst>
                  <a:ext uri="{0D108BD9-81ED-4DB2-BD59-A6C34878D82A}">
                    <a16:rowId xmlns:a16="http://schemas.microsoft.com/office/drawing/2014/main" val="2451764039"/>
                  </a:ext>
                </a:extLst>
              </a:tr>
              <a:tr h="316990">
                <a:tc>
                  <a:txBody>
                    <a:bodyPr/>
                    <a:lstStyle/>
                    <a:p>
                      <a:r>
                        <a:rPr lang="en-US" sz="1500" dirty="0"/>
                        <a:t>Classroom</a:t>
                      </a:r>
                    </a:p>
                  </a:txBody>
                  <a:tcPr marL="78162" marR="78162" marT="39081" marB="39081"/>
                </a:tc>
                <a:tc>
                  <a:txBody>
                    <a:bodyPr/>
                    <a:lstStyle/>
                    <a:p>
                      <a:pPr algn="ctr"/>
                      <a:r>
                        <a:rPr lang="en-US" sz="1500" dirty="0"/>
                        <a:t>10</a:t>
                      </a:r>
                    </a:p>
                  </a:txBody>
                  <a:tcPr marL="78162" marR="78162" marT="39081" marB="39081"/>
                </a:tc>
                <a:tc>
                  <a:txBody>
                    <a:bodyPr/>
                    <a:lstStyle/>
                    <a:p>
                      <a:pPr algn="ctr"/>
                      <a:r>
                        <a:rPr lang="en-US" sz="1500" dirty="0"/>
                        <a:t>0.12</a:t>
                      </a:r>
                    </a:p>
                  </a:txBody>
                  <a:tcPr marL="78162" marR="78162" marT="39081" marB="39081"/>
                </a:tc>
                <a:tc>
                  <a:txBody>
                    <a:bodyPr/>
                    <a:lstStyle/>
                    <a:p>
                      <a:pPr algn="ctr"/>
                      <a:r>
                        <a:rPr lang="en-US" sz="1500" dirty="0"/>
                        <a:t>35</a:t>
                      </a:r>
                    </a:p>
                  </a:txBody>
                  <a:tcPr marL="78162" marR="78162" marT="39081" marB="39081"/>
                </a:tc>
                <a:extLst>
                  <a:ext uri="{0D108BD9-81ED-4DB2-BD59-A6C34878D82A}">
                    <a16:rowId xmlns:a16="http://schemas.microsoft.com/office/drawing/2014/main" val="1461266042"/>
                  </a:ext>
                </a:extLst>
              </a:tr>
              <a:tr h="316990">
                <a:tc>
                  <a:txBody>
                    <a:bodyPr/>
                    <a:lstStyle/>
                    <a:p>
                      <a:r>
                        <a:rPr lang="en-US" sz="1500" dirty="0"/>
                        <a:t>Restaurant</a:t>
                      </a:r>
                    </a:p>
                  </a:txBody>
                  <a:tcPr marL="78162" marR="78162" marT="39081" marB="39081"/>
                </a:tc>
                <a:tc>
                  <a:txBody>
                    <a:bodyPr/>
                    <a:lstStyle/>
                    <a:p>
                      <a:pPr algn="ctr"/>
                      <a:r>
                        <a:rPr lang="en-US" sz="1500" dirty="0"/>
                        <a:t>7.5</a:t>
                      </a:r>
                    </a:p>
                  </a:txBody>
                  <a:tcPr marL="78162" marR="78162" marT="39081" marB="39081"/>
                </a:tc>
                <a:tc>
                  <a:txBody>
                    <a:bodyPr/>
                    <a:lstStyle/>
                    <a:p>
                      <a:pPr algn="ctr"/>
                      <a:r>
                        <a:rPr lang="en-US" sz="1500" dirty="0"/>
                        <a:t>0.18</a:t>
                      </a:r>
                    </a:p>
                  </a:txBody>
                  <a:tcPr marL="78162" marR="78162" marT="39081" marB="39081"/>
                </a:tc>
                <a:tc>
                  <a:txBody>
                    <a:bodyPr/>
                    <a:lstStyle/>
                    <a:p>
                      <a:pPr algn="ctr"/>
                      <a:r>
                        <a:rPr lang="en-US" sz="1500" dirty="0"/>
                        <a:t>70</a:t>
                      </a:r>
                    </a:p>
                  </a:txBody>
                  <a:tcPr marL="78162" marR="78162" marT="39081" marB="39081"/>
                </a:tc>
                <a:extLst>
                  <a:ext uri="{0D108BD9-81ED-4DB2-BD59-A6C34878D82A}">
                    <a16:rowId xmlns:a16="http://schemas.microsoft.com/office/drawing/2014/main" val="3358091397"/>
                  </a:ext>
                </a:extLst>
              </a:tr>
            </a:tbl>
          </a:graphicData>
        </a:graphic>
      </p:graphicFrame>
      <p:sp>
        <p:nvSpPr>
          <p:cNvPr id="10" name="TextBox 9"/>
          <p:cNvSpPr txBox="1"/>
          <p:nvPr/>
        </p:nvSpPr>
        <p:spPr>
          <a:xfrm>
            <a:off x="7273514" y="1726306"/>
            <a:ext cx="4648912" cy="369332"/>
          </a:xfrm>
          <a:prstGeom prst="rect">
            <a:avLst/>
          </a:prstGeom>
          <a:noFill/>
        </p:spPr>
        <p:txBody>
          <a:bodyPr wrap="square" rtlCol="0">
            <a:spAutoFit/>
          </a:bodyPr>
          <a:lstStyle/>
          <a:p>
            <a:r>
              <a:rPr lang="en-US" dirty="0"/>
              <a:t>ANSI/ASHRAE Standard 62.1 VRP inputs</a:t>
            </a:r>
          </a:p>
        </p:txBody>
      </p:sp>
      <p:graphicFrame>
        <p:nvGraphicFramePr>
          <p:cNvPr id="11" name="Table 10"/>
          <p:cNvGraphicFramePr>
            <a:graphicFrameLocks noGrp="1"/>
          </p:cNvGraphicFramePr>
          <p:nvPr/>
        </p:nvGraphicFramePr>
        <p:xfrm>
          <a:off x="6782584" y="4059672"/>
          <a:ext cx="5336167" cy="1732590"/>
        </p:xfrm>
        <a:graphic>
          <a:graphicData uri="http://schemas.openxmlformats.org/drawingml/2006/table">
            <a:tbl>
              <a:tblPr firstRow="1" bandRow="1">
                <a:tableStyleId>{5C22544A-7EE6-4342-B048-85BDC9FD1C3A}</a:tableStyleId>
              </a:tblPr>
              <a:tblGrid>
                <a:gridCol w="1204411">
                  <a:extLst>
                    <a:ext uri="{9D8B030D-6E8A-4147-A177-3AD203B41FA5}">
                      <a16:colId xmlns:a16="http://schemas.microsoft.com/office/drawing/2014/main" val="1433413408"/>
                    </a:ext>
                  </a:extLst>
                </a:gridCol>
                <a:gridCol w="1422740">
                  <a:extLst>
                    <a:ext uri="{9D8B030D-6E8A-4147-A177-3AD203B41FA5}">
                      <a16:colId xmlns:a16="http://schemas.microsoft.com/office/drawing/2014/main" val="3125069643"/>
                    </a:ext>
                  </a:extLst>
                </a:gridCol>
                <a:gridCol w="1316052">
                  <a:extLst>
                    <a:ext uri="{9D8B030D-6E8A-4147-A177-3AD203B41FA5}">
                      <a16:colId xmlns:a16="http://schemas.microsoft.com/office/drawing/2014/main" val="1711057711"/>
                    </a:ext>
                  </a:extLst>
                </a:gridCol>
                <a:gridCol w="1392964">
                  <a:extLst>
                    <a:ext uri="{9D8B030D-6E8A-4147-A177-3AD203B41FA5}">
                      <a16:colId xmlns:a16="http://schemas.microsoft.com/office/drawing/2014/main" val="130558376"/>
                    </a:ext>
                  </a:extLst>
                </a:gridCol>
              </a:tblGrid>
              <a:tr h="781620">
                <a:tc>
                  <a:txBody>
                    <a:bodyPr/>
                    <a:lstStyle/>
                    <a:p>
                      <a:endParaRPr lang="en-US" sz="1500" dirty="0"/>
                    </a:p>
                  </a:txBody>
                  <a:tcPr marL="78162" marR="78162" marT="39081" marB="3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ASHRAE 62.1 Default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[cfm/</a:t>
                      </a:r>
                      <a:r>
                        <a:rPr lang="en-US" sz="1500" dirty="0" err="1"/>
                        <a:t>pers</a:t>
                      </a:r>
                      <a:r>
                        <a:rPr lang="en-US" sz="1500" dirty="0"/>
                        <a:t>]</a:t>
                      </a:r>
                    </a:p>
                  </a:txBody>
                  <a:tcPr marL="78162" marR="78162" marT="39081" marB="3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ASHRAE</a:t>
                      </a:r>
                      <a:r>
                        <a:rPr lang="en-US" sz="1500" baseline="0" dirty="0"/>
                        <a:t> 241 </a:t>
                      </a:r>
                      <a:r>
                        <a:rPr lang="en-US" sz="1500" baseline="0" dirty="0" err="1"/>
                        <a:t>ECAi</a:t>
                      </a:r>
                      <a:endParaRPr lang="en-US" sz="1500"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[cfm/</a:t>
                      </a:r>
                      <a:r>
                        <a:rPr lang="en-US" sz="1500" dirty="0" err="1"/>
                        <a:t>pers</a:t>
                      </a:r>
                      <a:r>
                        <a:rPr lang="en-US" sz="1500" dirty="0"/>
                        <a:t>]</a:t>
                      </a:r>
                    </a:p>
                  </a:txBody>
                  <a:tcPr marL="78162" marR="78162" marT="39081" marB="3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ASHRAE 241 ACH</a:t>
                      </a:r>
                      <a:r>
                        <a:rPr lang="en-US" sz="1500" baseline="0" dirty="0"/>
                        <a:t> with 8’ ceiling</a:t>
                      </a:r>
                      <a:endParaRPr lang="en-US" sz="1500" dirty="0"/>
                    </a:p>
                  </a:txBody>
                  <a:tcPr marL="78162" marR="78162" marT="39081" marB="39081"/>
                </a:tc>
                <a:extLst>
                  <a:ext uri="{0D108BD9-81ED-4DB2-BD59-A6C34878D82A}">
                    <a16:rowId xmlns:a16="http://schemas.microsoft.com/office/drawing/2014/main" val="3067613251"/>
                  </a:ext>
                </a:extLst>
              </a:tr>
              <a:tr h="316990">
                <a:tc>
                  <a:txBody>
                    <a:bodyPr/>
                    <a:lstStyle/>
                    <a:p>
                      <a:r>
                        <a:rPr lang="en-US" sz="1500" dirty="0"/>
                        <a:t>Office</a:t>
                      </a:r>
                    </a:p>
                  </a:txBody>
                  <a:tcPr marL="78162" marR="78162" marT="39081" marB="39081"/>
                </a:tc>
                <a:tc>
                  <a:txBody>
                    <a:bodyPr/>
                    <a:lstStyle/>
                    <a:p>
                      <a:pPr algn="ctr"/>
                      <a:r>
                        <a:rPr lang="en-US" sz="1500" dirty="0"/>
                        <a:t>17</a:t>
                      </a:r>
                    </a:p>
                  </a:txBody>
                  <a:tcPr marL="78162" marR="78162" marT="39081" marB="39081"/>
                </a:tc>
                <a:tc>
                  <a:txBody>
                    <a:bodyPr/>
                    <a:lstStyle/>
                    <a:p>
                      <a:pPr algn="ctr"/>
                      <a:r>
                        <a:rPr lang="en-US" sz="1500" dirty="0"/>
                        <a:t>30</a:t>
                      </a:r>
                    </a:p>
                  </a:txBody>
                  <a:tcPr marL="78162" marR="78162" marT="39081" marB="39081"/>
                </a:tc>
                <a:tc>
                  <a:txBody>
                    <a:bodyPr/>
                    <a:lstStyle/>
                    <a:p>
                      <a:pPr algn="ctr"/>
                      <a:r>
                        <a:rPr lang="en-US" sz="1500" dirty="0"/>
                        <a:t>1.1</a:t>
                      </a:r>
                    </a:p>
                  </a:txBody>
                  <a:tcPr marL="78162" marR="78162" marT="39081" marB="39081"/>
                </a:tc>
                <a:extLst>
                  <a:ext uri="{0D108BD9-81ED-4DB2-BD59-A6C34878D82A}">
                    <a16:rowId xmlns:a16="http://schemas.microsoft.com/office/drawing/2014/main" val="2451764039"/>
                  </a:ext>
                </a:extLst>
              </a:tr>
              <a:tr h="316990">
                <a:tc>
                  <a:txBody>
                    <a:bodyPr/>
                    <a:lstStyle/>
                    <a:p>
                      <a:r>
                        <a:rPr lang="en-US" sz="1500" dirty="0"/>
                        <a:t>Classroom</a:t>
                      </a:r>
                    </a:p>
                  </a:txBody>
                  <a:tcPr marL="78162" marR="78162" marT="39081" marB="39081"/>
                </a:tc>
                <a:tc>
                  <a:txBody>
                    <a:bodyPr/>
                    <a:lstStyle/>
                    <a:p>
                      <a:pPr algn="ctr"/>
                      <a:r>
                        <a:rPr lang="en-US" sz="1500" dirty="0"/>
                        <a:t>13</a:t>
                      </a:r>
                    </a:p>
                  </a:txBody>
                  <a:tcPr marL="78162" marR="78162" marT="39081" marB="39081"/>
                </a:tc>
                <a:tc>
                  <a:txBody>
                    <a:bodyPr/>
                    <a:lstStyle/>
                    <a:p>
                      <a:pPr algn="ctr"/>
                      <a:r>
                        <a:rPr lang="en-US" sz="1500" dirty="0"/>
                        <a:t>40</a:t>
                      </a:r>
                    </a:p>
                  </a:txBody>
                  <a:tcPr marL="78162" marR="78162" marT="39081" marB="39081"/>
                </a:tc>
                <a:tc>
                  <a:txBody>
                    <a:bodyPr/>
                    <a:lstStyle/>
                    <a:p>
                      <a:pPr algn="ctr"/>
                      <a:r>
                        <a:rPr lang="en-US" sz="1500" dirty="0"/>
                        <a:t>10.5</a:t>
                      </a:r>
                    </a:p>
                  </a:txBody>
                  <a:tcPr marL="78162" marR="78162" marT="39081" marB="39081"/>
                </a:tc>
                <a:extLst>
                  <a:ext uri="{0D108BD9-81ED-4DB2-BD59-A6C34878D82A}">
                    <a16:rowId xmlns:a16="http://schemas.microsoft.com/office/drawing/2014/main" val="1461266042"/>
                  </a:ext>
                </a:extLst>
              </a:tr>
              <a:tr h="316990">
                <a:tc>
                  <a:txBody>
                    <a:bodyPr/>
                    <a:lstStyle/>
                    <a:p>
                      <a:r>
                        <a:rPr lang="en-US" sz="1500" dirty="0"/>
                        <a:t>Restaurant</a:t>
                      </a:r>
                    </a:p>
                  </a:txBody>
                  <a:tcPr marL="78162" marR="78162" marT="39081" marB="39081"/>
                </a:tc>
                <a:tc>
                  <a:txBody>
                    <a:bodyPr/>
                    <a:lstStyle/>
                    <a:p>
                      <a:pPr algn="ctr"/>
                      <a:r>
                        <a:rPr lang="en-US" sz="1500" dirty="0"/>
                        <a:t>10</a:t>
                      </a:r>
                    </a:p>
                  </a:txBody>
                  <a:tcPr marL="78162" marR="78162" marT="39081" marB="39081"/>
                </a:tc>
                <a:tc>
                  <a:txBody>
                    <a:bodyPr/>
                    <a:lstStyle/>
                    <a:p>
                      <a:pPr algn="ctr"/>
                      <a:r>
                        <a:rPr lang="en-US" sz="1500" dirty="0"/>
                        <a:t>60</a:t>
                      </a:r>
                    </a:p>
                  </a:txBody>
                  <a:tcPr marL="78162" marR="78162" marT="39081" marB="39081"/>
                </a:tc>
                <a:tc>
                  <a:txBody>
                    <a:bodyPr/>
                    <a:lstStyle/>
                    <a:p>
                      <a:pPr algn="ctr"/>
                      <a:r>
                        <a:rPr lang="en-US" sz="1500" dirty="0"/>
                        <a:t>31.5</a:t>
                      </a:r>
                    </a:p>
                  </a:txBody>
                  <a:tcPr marL="78162" marR="78162" marT="39081" marB="39081"/>
                </a:tc>
                <a:extLst>
                  <a:ext uri="{0D108BD9-81ED-4DB2-BD59-A6C34878D82A}">
                    <a16:rowId xmlns:a16="http://schemas.microsoft.com/office/drawing/2014/main" val="3358091397"/>
                  </a:ext>
                </a:extLst>
              </a:tr>
            </a:tbl>
          </a:graphicData>
        </a:graphic>
      </p:graphicFrame>
      <p:sp>
        <p:nvSpPr>
          <p:cNvPr id="5" name="Date Placeholder 4"/>
          <p:cNvSpPr>
            <a:spLocks noGrp="1"/>
          </p:cNvSpPr>
          <p:nvPr>
            <p:ph type="dt" sz="half" idx="10"/>
          </p:nvPr>
        </p:nvSpPr>
        <p:spPr/>
        <p:txBody>
          <a:bodyPr/>
          <a:lstStyle/>
          <a:p>
            <a:r>
              <a:rPr lang="en-US"/>
              <a:t>8/4/2025</a:t>
            </a:r>
            <a:endParaRPr lang="en-US" dirty="0"/>
          </a:p>
        </p:txBody>
      </p:sp>
      <p:sp>
        <p:nvSpPr>
          <p:cNvPr id="6" name="Footer Placeholder 5"/>
          <p:cNvSpPr>
            <a:spLocks noGrp="1"/>
          </p:cNvSpPr>
          <p:nvPr>
            <p:ph type="ftr" sz="quarter" idx="11"/>
          </p:nvPr>
        </p:nvSpPr>
        <p:spPr/>
        <p:txBody>
          <a:bodyPr/>
          <a:lstStyle/>
          <a:p>
            <a:r>
              <a:rPr lang="en-US"/>
              <a:t>27th Westford Building Science Symposium</a:t>
            </a:r>
            <a:endParaRPr lang="en-US" dirty="0"/>
          </a:p>
        </p:txBody>
      </p:sp>
      <p:sp>
        <p:nvSpPr>
          <p:cNvPr id="4" name="Slide Number Placeholder 3">
            <a:extLst>
              <a:ext uri="{FF2B5EF4-FFF2-40B4-BE49-F238E27FC236}">
                <a16:creationId xmlns:a16="http://schemas.microsoft.com/office/drawing/2014/main" id="{047E1A94-F281-30F6-13C8-4A156119E1B3}"/>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996963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AC31-1C38-CFFA-6487-679F034F6289}"/>
              </a:ext>
            </a:extLst>
          </p:cNvPr>
          <p:cNvSpPr>
            <a:spLocks noGrp="1"/>
          </p:cNvSpPr>
          <p:nvPr>
            <p:ph type="title"/>
          </p:nvPr>
        </p:nvSpPr>
        <p:spPr/>
        <p:txBody>
          <a:bodyPr/>
          <a:lstStyle/>
          <a:p>
            <a:r>
              <a:rPr lang="en-US" dirty="0"/>
              <a:t>Dilution</a:t>
            </a:r>
          </a:p>
        </p:txBody>
      </p:sp>
      <p:sp>
        <p:nvSpPr>
          <p:cNvPr id="4" name="Date Placeholder 3">
            <a:extLst>
              <a:ext uri="{FF2B5EF4-FFF2-40B4-BE49-F238E27FC236}">
                <a16:creationId xmlns:a16="http://schemas.microsoft.com/office/drawing/2014/main" id="{30983ED9-81AE-77EC-C122-47742F921762}"/>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2DA1FBF6-4F5C-C194-ED24-F9E30792BCE7}"/>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E80A312D-B70E-6A7F-C49D-43802A6C354A}"/>
              </a:ext>
            </a:extLst>
          </p:cNvPr>
          <p:cNvSpPr>
            <a:spLocks noGrp="1"/>
          </p:cNvSpPr>
          <p:nvPr>
            <p:ph type="sldNum" sz="quarter" idx="12"/>
          </p:nvPr>
        </p:nvSpPr>
        <p:spPr/>
        <p:txBody>
          <a:bodyPr/>
          <a:lstStyle/>
          <a:p>
            <a:fld id="{BFB538B7-56DA-459B-94EE-7626CE543BB7}" type="slidenum">
              <a:rPr lang="en-US" smtClean="0"/>
              <a:t>4</a:t>
            </a:fld>
            <a:endParaRPr lang="en-US"/>
          </a:p>
        </p:txBody>
      </p:sp>
      <p:graphicFrame>
        <p:nvGraphicFramePr>
          <p:cNvPr id="7" name="Object 6">
            <a:extLst>
              <a:ext uri="{FF2B5EF4-FFF2-40B4-BE49-F238E27FC236}">
                <a16:creationId xmlns:a16="http://schemas.microsoft.com/office/drawing/2014/main" id="{B6DF1BB0-91B9-6197-F331-0ED6E6E69F71}"/>
              </a:ext>
            </a:extLst>
          </p:cNvPr>
          <p:cNvGraphicFramePr>
            <a:graphicFrameLocks noChangeAspect="1"/>
          </p:cNvGraphicFramePr>
          <p:nvPr>
            <p:extLst>
              <p:ext uri="{D42A27DB-BD31-4B8C-83A1-F6EECF244321}">
                <p14:modId xmlns:p14="http://schemas.microsoft.com/office/powerpoint/2010/main" val="775621377"/>
              </p:ext>
            </p:extLst>
          </p:nvPr>
        </p:nvGraphicFramePr>
        <p:xfrm>
          <a:off x="4155520" y="2076450"/>
          <a:ext cx="3426380" cy="1713190"/>
        </p:xfrm>
        <a:graphic>
          <a:graphicData uri="http://schemas.openxmlformats.org/presentationml/2006/ole">
            <mc:AlternateContent xmlns:mc="http://schemas.openxmlformats.org/markup-compatibility/2006">
              <mc:Choice xmlns:v="urn:schemas-microsoft-com:vml" Requires="v">
                <p:oleObj name="Equation" r:id="rId2" imgW="838080" imgH="419040" progId="Equation.DSMT4">
                  <p:embed/>
                </p:oleObj>
              </mc:Choice>
              <mc:Fallback>
                <p:oleObj name="Equation" r:id="rId2" imgW="838080" imgH="419040" progId="Equation.DSMT4">
                  <p:embed/>
                  <p:pic>
                    <p:nvPicPr>
                      <p:cNvPr id="7" name="Object 6">
                        <a:extLst>
                          <a:ext uri="{FF2B5EF4-FFF2-40B4-BE49-F238E27FC236}">
                            <a16:creationId xmlns:a16="http://schemas.microsoft.com/office/drawing/2014/main" id="{B6DF1BB0-91B9-6197-F331-0ED6E6E69F71}"/>
                          </a:ext>
                        </a:extLst>
                      </p:cNvPr>
                      <p:cNvPicPr/>
                      <p:nvPr/>
                    </p:nvPicPr>
                    <p:blipFill>
                      <a:blip r:embed="rId3"/>
                      <a:stretch>
                        <a:fillRect/>
                      </a:stretch>
                    </p:blipFill>
                    <p:spPr>
                      <a:xfrm>
                        <a:off x="4155520" y="2076450"/>
                        <a:ext cx="3426380" cy="171319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ED9D922-6242-7BD4-925F-B6DCE6804270}"/>
              </a:ext>
            </a:extLst>
          </p:cNvPr>
          <p:cNvSpPr txBox="1"/>
          <p:nvPr/>
        </p:nvSpPr>
        <p:spPr>
          <a:xfrm>
            <a:off x="3248025" y="4155042"/>
            <a:ext cx="569595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a:t>
            </a:r>
            <a:r>
              <a:rPr lang="en-US" baseline="-25000" dirty="0"/>
              <a:t>SS</a:t>
            </a:r>
            <a:r>
              <a:rPr lang="en-US" dirty="0"/>
              <a:t> = Steady state concentration of a contaminant</a:t>
            </a:r>
          </a:p>
          <a:p>
            <a:pPr marL="285750" indent="-285750">
              <a:buFont typeface="Arial" panose="020B0604020202020204" pitchFamily="34" charset="0"/>
              <a:buChar char="•"/>
            </a:pPr>
            <a:r>
              <a:rPr lang="en-US" dirty="0"/>
              <a:t>C</a:t>
            </a:r>
            <a:r>
              <a:rPr lang="en-US" baseline="-25000" dirty="0"/>
              <a:t>O</a:t>
            </a:r>
            <a:r>
              <a:rPr lang="en-US" dirty="0"/>
              <a:t> = Concentration of contaminant in ventilation air</a:t>
            </a:r>
          </a:p>
          <a:p>
            <a:pPr marL="285750" indent="-285750">
              <a:buFont typeface="Arial" panose="020B0604020202020204" pitchFamily="34" charset="0"/>
              <a:buChar char="•"/>
            </a:pPr>
            <a:r>
              <a:rPr lang="en-US" dirty="0"/>
              <a:t>S = Source strength (emission rate of a contaminant)</a:t>
            </a:r>
          </a:p>
          <a:p>
            <a:pPr marL="285750" indent="-285750">
              <a:buFont typeface="Arial" panose="020B0604020202020204" pitchFamily="34" charset="0"/>
              <a:buChar char="•"/>
            </a:pPr>
            <a:r>
              <a:rPr lang="en-US" dirty="0"/>
              <a:t>Q = Flow rate of uncontaminated ventilation air (e.g., cfm or 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21422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0754-CDEA-E3FB-6B4D-2A7F9BC4767D}"/>
              </a:ext>
            </a:extLst>
          </p:cNvPr>
          <p:cNvSpPr>
            <a:spLocks noGrp="1"/>
          </p:cNvSpPr>
          <p:nvPr>
            <p:ph type="title"/>
          </p:nvPr>
        </p:nvSpPr>
        <p:spPr/>
        <p:txBody>
          <a:bodyPr/>
          <a:lstStyle/>
          <a:p>
            <a:r>
              <a:rPr lang="en-US" dirty="0"/>
              <a:t>New developments – resilience in standards and guidelines: wildfire smoke</a:t>
            </a:r>
          </a:p>
        </p:txBody>
      </p:sp>
      <p:sp>
        <p:nvSpPr>
          <p:cNvPr id="7" name="Content Placeholder 6">
            <a:extLst>
              <a:ext uri="{FF2B5EF4-FFF2-40B4-BE49-F238E27FC236}">
                <a16:creationId xmlns:a16="http://schemas.microsoft.com/office/drawing/2014/main" id="{BF703018-19D5-D4E2-A3E0-A21E9ECFE3B1}"/>
              </a:ext>
            </a:extLst>
          </p:cNvPr>
          <p:cNvSpPr>
            <a:spLocks noGrp="1"/>
          </p:cNvSpPr>
          <p:nvPr>
            <p:ph sz="half" idx="1"/>
          </p:nvPr>
        </p:nvSpPr>
        <p:spPr/>
        <p:txBody>
          <a:bodyPr>
            <a:normAutofit lnSpcReduction="10000"/>
          </a:bodyPr>
          <a:lstStyle/>
          <a:p>
            <a:r>
              <a:rPr lang="en-US" dirty="0"/>
              <a:t>ASHRAE Guideline 44-2024</a:t>
            </a:r>
          </a:p>
          <a:p>
            <a:pPr lvl="1"/>
            <a:r>
              <a:rPr lang="en-US" dirty="0"/>
              <a:t>Guidance, not code-intended</a:t>
            </a:r>
          </a:p>
          <a:p>
            <a:pPr lvl="1"/>
            <a:r>
              <a:rPr lang="en-US" dirty="0"/>
              <a:t>Commercial, institutional, health care, multi-unit residential</a:t>
            </a:r>
          </a:p>
          <a:p>
            <a:pPr lvl="1"/>
            <a:r>
              <a:rPr lang="en-US" dirty="0"/>
              <a:t>Can use for prescriptive or performance-based design</a:t>
            </a:r>
          </a:p>
          <a:p>
            <a:pPr lvl="1"/>
            <a:r>
              <a:rPr lang="en-US" dirty="0"/>
              <a:t>Focuses on PM control with filters and pressurization</a:t>
            </a:r>
          </a:p>
          <a:p>
            <a:pPr lvl="1"/>
            <a:r>
              <a:rPr lang="en-US" dirty="0"/>
              <a:t>Addresses operation through development of a Smoke Readiness Plan</a:t>
            </a:r>
          </a:p>
        </p:txBody>
      </p:sp>
      <p:pic>
        <p:nvPicPr>
          <p:cNvPr id="10" name="Content Placeholder 9">
            <a:extLst>
              <a:ext uri="{FF2B5EF4-FFF2-40B4-BE49-F238E27FC236}">
                <a16:creationId xmlns:a16="http://schemas.microsoft.com/office/drawing/2014/main" id="{00C79C59-2E1D-09AD-5959-AB492E978956}"/>
              </a:ext>
            </a:extLst>
          </p:cNvPr>
          <p:cNvPicPr>
            <a:picLocks noGrp="1" noChangeAspect="1"/>
          </p:cNvPicPr>
          <p:nvPr>
            <p:ph sz="half" idx="2"/>
          </p:nvPr>
        </p:nvPicPr>
        <p:blipFill>
          <a:blip r:embed="rId2"/>
          <a:stretch>
            <a:fillRect/>
          </a:stretch>
        </p:blipFill>
        <p:spPr>
          <a:xfrm>
            <a:off x="6978204" y="1825625"/>
            <a:ext cx="3569591" cy="4351338"/>
          </a:xfrm>
          <a:prstGeom prst="rect">
            <a:avLst/>
          </a:prstGeom>
          <a:ln>
            <a:solidFill>
              <a:schemeClr val="accent1"/>
            </a:solidFill>
          </a:ln>
        </p:spPr>
      </p:pic>
      <p:sp>
        <p:nvSpPr>
          <p:cNvPr id="4" name="Date Placeholder 3">
            <a:extLst>
              <a:ext uri="{FF2B5EF4-FFF2-40B4-BE49-F238E27FC236}">
                <a16:creationId xmlns:a16="http://schemas.microsoft.com/office/drawing/2014/main" id="{C747940E-E96C-17F4-1B52-62BD4CC80440}"/>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77DFD4EA-6129-2FC0-24EF-E0E85FC02DBF}"/>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F6D20638-F3BA-145D-F0E8-0EA57D2E2B36}"/>
              </a:ext>
            </a:extLst>
          </p:cNvPr>
          <p:cNvSpPr>
            <a:spLocks noGrp="1"/>
          </p:cNvSpPr>
          <p:nvPr>
            <p:ph type="sldNum" sz="quarter" idx="12"/>
          </p:nvPr>
        </p:nvSpPr>
        <p:spPr/>
        <p:txBody>
          <a:bodyPr/>
          <a:lstStyle/>
          <a:p>
            <a:fld id="{BFB538B7-56DA-459B-94EE-7626CE543BB7}" type="slidenum">
              <a:rPr lang="en-US" smtClean="0"/>
              <a:t>40</a:t>
            </a:fld>
            <a:endParaRPr lang="en-US"/>
          </a:p>
        </p:txBody>
      </p:sp>
    </p:spTree>
    <p:extLst>
      <p:ext uri="{BB962C8B-B14F-4D97-AF65-F5344CB8AC3E}">
        <p14:creationId xmlns:p14="http://schemas.microsoft.com/office/powerpoint/2010/main" val="4288040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22D295A-84EA-20AE-7082-D2A33615B2A5}"/>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CDCE72C1-5561-1F21-EEFE-DBDCF24C1736}"/>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9F66C083-F1E7-5E10-A6E3-9C372B39B962}"/>
              </a:ext>
            </a:extLst>
          </p:cNvPr>
          <p:cNvSpPr>
            <a:spLocks noGrp="1"/>
          </p:cNvSpPr>
          <p:nvPr>
            <p:ph type="sldNum" sz="quarter" idx="12"/>
          </p:nvPr>
        </p:nvSpPr>
        <p:spPr/>
        <p:txBody>
          <a:bodyPr/>
          <a:lstStyle/>
          <a:p>
            <a:fld id="{BFB538B7-56DA-459B-94EE-7626CE543BB7}" type="slidenum">
              <a:rPr lang="en-US" smtClean="0"/>
              <a:t>41</a:t>
            </a:fld>
            <a:endParaRPr lang="en-US"/>
          </a:p>
        </p:txBody>
      </p:sp>
      <p:pic>
        <p:nvPicPr>
          <p:cNvPr id="9" name="Picture 8">
            <a:extLst>
              <a:ext uri="{FF2B5EF4-FFF2-40B4-BE49-F238E27FC236}">
                <a16:creationId xmlns:a16="http://schemas.microsoft.com/office/drawing/2014/main" id="{07CF254A-F198-927B-0B49-7CCCBFFEA845}"/>
              </a:ext>
            </a:extLst>
          </p:cNvPr>
          <p:cNvPicPr>
            <a:picLocks noChangeAspect="1"/>
          </p:cNvPicPr>
          <p:nvPr/>
        </p:nvPicPr>
        <p:blipFill>
          <a:blip r:embed="rId2"/>
          <a:stretch>
            <a:fillRect/>
          </a:stretch>
        </p:blipFill>
        <p:spPr>
          <a:xfrm>
            <a:off x="4038600" y="2617038"/>
            <a:ext cx="7991382" cy="3704676"/>
          </a:xfrm>
          <a:prstGeom prst="rect">
            <a:avLst/>
          </a:prstGeom>
        </p:spPr>
      </p:pic>
      <p:pic>
        <p:nvPicPr>
          <p:cNvPr id="10" name="Picture 9">
            <a:extLst>
              <a:ext uri="{FF2B5EF4-FFF2-40B4-BE49-F238E27FC236}">
                <a16:creationId xmlns:a16="http://schemas.microsoft.com/office/drawing/2014/main" id="{4F3B5EBA-E4CD-B6DB-DD59-5607B8B864D0}"/>
              </a:ext>
            </a:extLst>
          </p:cNvPr>
          <p:cNvPicPr>
            <a:picLocks noChangeAspect="1"/>
          </p:cNvPicPr>
          <p:nvPr/>
        </p:nvPicPr>
        <p:blipFill>
          <a:blip r:embed="rId3"/>
          <a:stretch>
            <a:fillRect/>
          </a:stretch>
        </p:blipFill>
        <p:spPr>
          <a:xfrm>
            <a:off x="460353" y="279976"/>
            <a:ext cx="3780823" cy="2675660"/>
          </a:xfrm>
          <a:prstGeom prst="rect">
            <a:avLst/>
          </a:prstGeom>
        </p:spPr>
      </p:pic>
    </p:spTree>
    <p:extLst>
      <p:ext uri="{BB962C8B-B14F-4D97-AF65-F5344CB8AC3E}">
        <p14:creationId xmlns:p14="http://schemas.microsoft.com/office/powerpoint/2010/main" val="1707503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83B4D9-F552-0E46-8053-6FD8549FCE2D}"/>
              </a:ext>
            </a:extLst>
          </p:cNvPr>
          <p:cNvSpPr>
            <a:spLocks noGrp="1"/>
          </p:cNvSpPr>
          <p:nvPr>
            <p:ph type="title"/>
          </p:nvPr>
        </p:nvSpPr>
        <p:spPr/>
        <p:txBody>
          <a:bodyPr/>
          <a:lstStyle/>
          <a:p>
            <a:r>
              <a:rPr lang="en-US" dirty="0"/>
              <a:t>One more layer of complexity – air distribution</a:t>
            </a:r>
          </a:p>
        </p:txBody>
      </p:sp>
      <p:sp>
        <p:nvSpPr>
          <p:cNvPr id="6" name="Content Placeholder 5">
            <a:extLst>
              <a:ext uri="{FF2B5EF4-FFF2-40B4-BE49-F238E27FC236}">
                <a16:creationId xmlns:a16="http://schemas.microsoft.com/office/drawing/2014/main" id="{C58F747B-193D-3DF0-E036-EE294042B8D1}"/>
              </a:ext>
            </a:extLst>
          </p:cNvPr>
          <p:cNvSpPr>
            <a:spLocks noGrp="1"/>
          </p:cNvSpPr>
          <p:nvPr>
            <p:ph sz="half" idx="1"/>
          </p:nvPr>
        </p:nvSpPr>
        <p:spPr/>
        <p:txBody>
          <a:bodyPr>
            <a:normAutofit fontScale="92500" lnSpcReduction="10000"/>
          </a:bodyPr>
          <a:lstStyle/>
          <a:p>
            <a:r>
              <a:rPr lang="en-US" dirty="0"/>
              <a:t>All ventilation standards assume “perfect mixing”</a:t>
            </a:r>
          </a:p>
          <a:p>
            <a:r>
              <a:rPr lang="en-US" dirty="0"/>
              <a:t>Some adjust with factors like ventilation effectiveness</a:t>
            </a:r>
          </a:p>
          <a:p>
            <a:r>
              <a:rPr lang="en-US" dirty="0"/>
              <a:t>Effectiveness depends on the application</a:t>
            </a:r>
          </a:p>
          <a:p>
            <a:r>
              <a:rPr lang="en-US" dirty="0"/>
              <a:t>In reality, details of air distribution matter</a:t>
            </a:r>
          </a:p>
          <a:p>
            <a:r>
              <a:rPr lang="en-US" dirty="0"/>
              <a:t>They are hard to address prescriptively and expensive to  address by testing.</a:t>
            </a:r>
          </a:p>
        </p:txBody>
      </p:sp>
      <p:sp>
        <p:nvSpPr>
          <p:cNvPr id="2" name="Date Placeholder 1">
            <a:extLst>
              <a:ext uri="{FF2B5EF4-FFF2-40B4-BE49-F238E27FC236}">
                <a16:creationId xmlns:a16="http://schemas.microsoft.com/office/drawing/2014/main" id="{FA6A3F29-9044-50E8-D352-74D8C59ADBE8}"/>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B20755FE-70BC-5822-5015-1C4C96C24B83}"/>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AD8C420A-334A-E092-5BDD-C8E63E961DEB}"/>
              </a:ext>
            </a:extLst>
          </p:cNvPr>
          <p:cNvSpPr>
            <a:spLocks noGrp="1"/>
          </p:cNvSpPr>
          <p:nvPr>
            <p:ph type="sldNum" sz="quarter" idx="12"/>
          </p:nvPr>
        </p:nvSpPr>
        <p:spPr/>
        <p:txBody>
          <a:bodyPr/>
          <a:lstStyle/>
          <a:p>
            <a:fld id="{BFB538B7-56DA-459B-94EE-7626CE543BB7}" type="slidenum">
              <a:rPr lang="en-US" smtClean="0"/>
              <a:t>42</a:t>
            </a:fld>
            <a:endParaRPr lang="en-US"/>
          </a:p>
        </p:txBody>
      </p:sp>
      <p:pic>
        <p:nvPicPr>
          <p:cNvPr id="10" name="Picture 4" descr="analyzing natural &#10;ventilation &#10;for green building designs with CFD">
            <a:extLst>
              <a:ext uri="{FF2B5EF4-FFF2-40B4-BE49-F238E27FC236}">
                <a16:creationId xmlns:a16="http://schemas.microsoft.com/office/drawing/2014/main" id="{BBFAD577-A125-2717-399B-6678E103DDD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90345" y="3692440"/>
            <a:ext cx="4588925" cy="26639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76805A7-884E-5BFB-8587-68834DCFDA7E}"/>
              </a:ext>
            </a:extLst>
          </p:cNvPr>
          <p:cNvPicPr>
            <a:picLocks noChangeAspect="1"/>
          </p:cNvPicPr>
          <p:nvPr/>
        </p:nvPicPr>
        <p:blipFill>
          <a:blip r:embed="rId3"/>
          <a:stretch>
            <a:fillRect/>
          </a:stretch>
        </p:blipFill>
        <p:spPr>
          <a:xfrm>
            <a:off x="6095999" y="1448230"/>
            <a:ext cx="3254131" cy="2440598"/>
          </a:xfrm>
          <a:prstGeom prst="rect">
            <a:avLst/>
          </a:prstGeom>
        </p:spPr>
      </p:pic>
      <p:sp>
        <p:nvSpPr>
          <p:cNvPr id="7" name="TextBox 6">
            <a:extLst>
              <a:ext uri="{FF2B5EF4-FFF2-40B4-BE49-F238E27FC236}">
                <a16:creationId xmlns:a16="http://schemas.microsoft.com/office/drawing/2014/main" id="{6A2CBBE0-D623-FE46-3DF4-A018A0FDABC7}"/>
              </a:ext>
            </a:extLst>
          </p:cNvPr>
          <p:cNvSpPr txBox="1"/>
          <p:nvPr/>
        </p:nvSpPr>
        <p:spPr>
          <a:xfrm>
            <a:off x="9858704" y="2389701"/>
            <a:ext cx="1949669" cy="369332"/>
          </a:xfrm>
          <a:prstGeom prst="rect">
            <a:avLst/>
          </a:prstGeom>
          <a:noFill/>
        </p:spPr>
        <p:txBody>
          <a:bodyPr wrap="square" rtlCol="0">
            <a:spAutoFit/>
          </a:bodyPr>
          <a:lstStyle/>
          <a:p>
            <a:r>
              <a:rPr lang="en-US" dirty="0"/>
              <a:t>Well-mixed space</a:t>
            </a:r>
          </a:p>
        </p:txBody>
      </p:sp>
      <p:sp>
        <p:nvSpPr>
          <p:cNvPr id="8" name="TextBox 7">
            <a:extLst>
              <a:ext uri="{FF2B5EF4-FFF2-40B4-BE49-F238E27FC236}">
                <a16:creationId xmlns:a16="http://schemas.microsoft.com/office/drawing/2014/main" id="{FC055B82-EDAD-9DD9-D16F-ACEC26B036F8}"/>
              </a:ext>
            </a:extLst>
          </p:cNvPr>
          <p:cNvSpPr txBox="1"/>
          <p:nvPr/>
        </p:nvSpPr>
        <p:spPr>
          <a:xfrm>
            <a:off x="9997967" y="4648725"/>
            <a:ext cx="1949669" cy="369332"/>
          </a:xfrm>
          <a:prstGeom prst="rect">
            <a:avLst/>
          </a:prstGeom>
          <a:noFill/>
        </p:spPr>
        <p:txBody>
          <a:bodyPr wrap="square" rtlCol="0">
            <a:spAutoFit/>
          </a:bodyPr>
          <a:lstStyle/>
          <a:p>
            <a:r>
              <a:rPr lang="en-US" dirty="0"/>
              <a:t>Mixing ventilation</a:t>
            </a:r>
          </a:p>
        </p:txBody>
      </p:sp>
    </p:spTree>
    <p:extLst>
      <p:ext uri="{BB962C8B-B14F-4D97-AF65-F5344CB8AC3E}">
        <p14:creationId xmlns:p14="http://schemas.microsoft.com/office/powerpoint/2010/main" val="3346874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44E5B-BF3B-07BD-A218-B0371E44818C}"/>
              </a:ext>
            </a:extLst>
          </p:cNvPr>
          <p:cNvSpPr>
            <a:spLocks noGrp="1"/>
          </p:cNvSpPr>
          <p:nvPr>
            <p:ph type="title"/>
          </p:nvPr>
        </p:nvSpPr>
        <p:spPr/>
        <p:txBody>
          <a:bodyPr/>
          <a:lstStyle/>
          <a:p>
            <a:r>
              <a:rPr lang="en-US" dirty="0"/>
              <a:t>Air cleaners are finally getting the attention they need – performance and safety</a:t>
            </a:r>
          </a:p>
        </p:txBody>
      </p:sp>
      <p:sp>
        <p:nvSpPr>
          <p:cNvPr id="6" name="Content Placeholder 5">
            <a:extLst>
              <a:ext uri="{FF2B5EF4-FFF2-40B4-BE49-F238E27FC236}">
                <a16:creationId xmlns:a16="http://schemas.microsoft.com/office/drawing/2014/main" id="{1E6C2752-60D2-D7D5-F809-30CB6B968E54}"/>
              </a:ext>
            </a:extLst>
          </p:cNvPr>
          <p:cNvSpPr>
            <a:spLocks noGrp="1"/>
          </p:cNvSpPr>
          <p:nvPr>
            <p:ph sz="half" idx="1"/>
          </p:nvPr>
        </p:nvSpPr>
        <p:spPr>
          <a:xfrm>
            <a:off x="838200" y="1825625"/>
            <a:ext cx="7686964" cy="4351338"/>
          </a:xfrm>
        </p:spPr>
        <p:txBody>
          <a:bodyPr>
            <a:normAutofit fontScale="92500"/>
          </a:bodyPr>
          <a:lstStyle/>
          <a:p>
            <a:r>
              <a:rPr lang="en-US" dirty="0"/>
              <a:t>Covid-driven air cleaner market revealed…</a:t>
            </a:r>
          </a:p>
          <a:p>
            <a:pPr lvl="1"/>
            <a:r>
              <a:rPr lang="en-US" dirty="0"/>
              <a:t>Most performance claims were unsupported by strong evidence</a:t>
            </a:r>
          </a:p>
          <a:p>
            <a:pPr lvl="1"/>
            <a:r>
              <a:rPr lang="en-US" dirty="0"/>
              <a:t>Reporting of performance tests was highly misleading</a:t>
            </a:r>
          </a:p>
          <a:p>
            <a:pPr lvl="1"/>
            <a:r>
              <a:rPr lang="en-US" dirty="0"/>
              <a:t>Safety testing for anything but ozone production</a:t>
            </a:r>
          </a:p>
          <a:p>
            <a:r>
              <a:rPr lang="en-US" dirty="0"/>
              <a:t>Positive outcome</a:t>
            </a:r>
          </a:p>
          <a:p>
            <a:pPr lvl="1"/>
            <a:r>
              <a:rPr lang="en-US" dirty="0"/>
              <a:t>Updated and new performance test standards (e.g., ASHRAE 185.3)</a:t>
            </a:r>
          </a:p>
          <a:p>
            <a:pPr lvl="1"/>
            <a:r>
              <a:rPr lang="en-US" dirty="0"/>
              <a:t>Research on emissions from all air cleaner types</a:t>
            </a:r>
          </a:p>
          <a:p>
            <a:pPr lvl="1"/>
            <a:r>
              <a:rPr lang="en-US" dirty="0"/>
              <a:t>Byproduct test standard is under development</a:t>
            </a:r>
            <a:br>
              <a:rPr lang="en-US" dirty="0"/>
            </a:br>
            <a:r>
              <a:rPr lang="en-US" dirty="0"/>
              <a:t>(ASTM WK81750, New Test Method for Chemical Assessment of Air Cleaning Technologies)</a:t>
            </a:r>
          </a:p>
        </p:txBody>
      </p:sp>
      <p:pic>
        <p:nvPicPr>
          <p:cNvPr id="12" name="Content Placeholder 11">
            <a:extLst>
              <a:ext uri="{FF2B5EF4-FFF2-40B4-BE49-F238E27FC236}">
                <a16:creationId xmlns:a16="http://schemas.microsoft.com/office/drawing/2014/main" id="{62F9DE26-4F10-569C-8EBF-0A76A8B4FCEC}"/>
              </a:ext>
            </a:extLst>
          </p:cNvPr>
          <p:cNvPicPr>
            <a:picLocks noGrp="1" noChangeAspect="1"/>
          </p:cNvPicPr>
          <p:nvPr>
            <p:ph sz="half" idx="2"/>
          </p:nvPr>
        </p:nvPicPr>
        <p:blipFill>
          <a:blip r:embed="rId3"/>
          <a:stretch>
            <a:fillRect/>
          </a:stretch>
        </p:blipFill>
        <p:spPr>
          <a:xfrm>
            <a:off x="8610600" y="1690688"/>
            <a:ext cx="3041606" cy="4351338"/>
          </a:xfrm>
          <a:prstGeom prst="rect">
            <a:avLst/>
          </a:prstGeom>
          <a:ln>
            <a:solidFill>
              <a:prstClr val="ltGray"/>
            </a:solidFill>
          </a:ln>
        </p:spPr>
      </p:pic>
      <p:sp>
        <p:nvSpPr>
          <p:cNvPr id="2" name="Date Placeholder 1">
            <a:extLst>
              <a:ext uri="{FF2B5EF4-FFF2-40B4-BE49-F238E27FC236}">
                <a16:creationId xmlns:a16="http://schemas.microsoft.com/office/drawing/2014/main" id="{9ACE4319-6990-B3AF-29F7-B61C12D573C2}"/>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FD4DE32E-BA1F-7CBF-3584-86CB7F160C00}"/>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3959A3D6-FBD3-5108-FF62-F473D04BF0BA}"/>
              </a:ext>
            </a:extLst>
          </p:cNvPr>
          <p:cNvSpPr>
            <a:spLocks noGrp="1"/>
          </p:cNvSpPr>
          <p:nvPr>
            <p:ph type="sldNum" sz="quarter" idx="12"/>
          </p:nvPr>
        </p:nvSpPr>
        <p:spPr/>
        <p:txBody>
          <a:bodyPr/>
          <a:lstStyle/>
          <a:p>
            <a:fld id="{BFB538B7-56DA-459B-94EE-7626CE543BB7}" type="slidenum">
              <a:rPr lang="en-US" smtClean="0"/>
              <a:t>43</a:t>
            </a:fld>
            <a:endParaRPr lang="en-US"/>
          </a:p>
        </p:txBody>
      </p:sp>
      <p:sp>
        <p:nvSpPr>
          <p:cNvPr id="14" name="TextBox 13">
            <a:extLst>
              <a:ext uri="{FF2B5EF4-FFF2-40B4-BE49-F238E27FC236}">
                <a16:creationId xmlns:a16="http://schemas.microsoft.com/office/drawing/2014/main" id="{2F228DAB-E092-4E21-B0C8-952A2E883E66}"/>
              </a:ext>
            </a:extLst>
          </p:cNvPr>
          <p:cNvSpPr txBox="1"/>
          <p:nvPr/>
        </p:nvSpPr>
        <p:spPr>
          <a:xfrm>
            <a:off x="8759803" y="6042026"/>
            <a:ext cx="2743200" cy="307777"/>
          </a:xfrm>
          <a:prstGeom prst="rect">
            <a:avLst/>
          </a:prstGeom>
          <a:noFill/>
        </p:spPr>
        <p:txBody>
          <a:bodyPr wrap="square">
            <a:spAutoFit/>
          </a:bodyPr>
          <a:lstStyle/>
          <a:p>
            <a:r>
              <a:rPr lang="en-US" sz="1400" dirty="0"/>
              <a:t>https://pubs.acs.org/doi/10.1021</a:t>
            </a:r>
          </a:p>
        </p:txBody>
      </p:sp>
    </p:spTree>
    <p:extLst>
      <p:ext uri="{BB962C8B-B14F-4D97-AF65-F5344CB8AC3E}">
        <p14:creationId xmlns:p14="http://schemas.microsoft.com/office/powerpoint/2010/main" val="227563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24039AC-7EA5-B032-7196-8423D28103E1}"/>
              </a:ext>
            </a:extLst>
          </p:cNvPr>
          <p:cNvSpPr>
            <a:spLocks noGrp="1"/>
          </p:cNvSpPr>
          <p:nvPr>
            <p:ph type="dt" sz="half" idx="10"/>
          </p:nvPr>
        </p:nvSpPr>
        <p:spPr/>
        <p:txBody>
          <a:bodyPr/>
          <a:lstStyle/>
          <a:p>
            <a:r>
              <a:rPr lang="en-US"/>
              <a:t>8/4/2025</a:t>
            </a:r>
          </a:p>
        </p:txBody>
      </p:sp>
      <p:sp>
        <p:nvSpPr>
          <p:cNvPr id="6" name="Footer Placeholder 5">
            <a:extLst>
              <a:ext uri="{FF2B5EF4-FFF2-40B4-BE49-F238E27FC236}">
                <a16:creationId xmlns:a16="http://schemas.microsoft.com/office/drawing/2014/main" id="{0517FBC3-A977-A90E-568E-A1D96EC3FA69}"/>
              </a:ext>
            </a:extLst>
          </p:cNvPr>
          <p:cNvSpPr>
            <a:spLocks noGrp="1"/>
          </p:cNvSpPr>
          <p:nvPr>
            <p:ph type="ftr" sz="quarter" idx="11"/>
          </p:nvPr>
        </p:nvSpPr>
        <p:spPr/>
        <p:txBody>
          <a:bodyPr/>
          <a:lstStyle/>
          <a:p>
            <a:r>
              <a:rPr lang="en-US"/>
              <a:t>27th Westford Building Science Symposium</a:t>
            </a:r>
          </a:p>
        </p:txBody>
      </p:sp>
      <p:sp>
        <p:nvSpPr>
          <p:cNvPr id="7" name="Slide Number Placeholder 6">
            <a:extLst>
              <a:ext uri="{FF2B5EF4-FFF2-40B4-BE49-F238E27FC236}">
                <a16:creationId xmlns:a16="http://schemas.microsoft.com/office/drawing/2014/main" id="{FD40A0B5-1D64-0E21-A8B7-5850513B8307}"/>
              </a:ext>
            </a:extLst>
          </p:cNvPr>
          <p:cNvSpPr>
            <a:spLocks noGrp="1"/>
          </p:cNvSpPr>
          <p:nvPr>
            <p:ph type="sldNum" sz="quarter" idx="12"/>
          </p:nvPr>
        </p:nvSpPr>
        <p:spPr/>
        <p:txBody>
          <a:bodyPr/>
          <a:lstStyle/>
          <a:p>
            <a:fld id="{BFB538B7-56DA-459B-94EE-7626CE543BB7}" type="slidenum">
              <a:rPr lang="en-US" smtClean="0"/>
              <a:t>44</a:t>
            </a:fld>
            <a:endParaRPr lang="en-US"/>
          </a:p>
        </p:txBody>
      </p:sp>
      <p:pic>
        <p:nvPicPr>
          <p:cNvPr id="8" name="Picture 7">
            <a:extLst>
              <a:ext uri="{FF2B5EF4-FFF2-40B4-BE49-F238E27FC236}">
                <a16:creationId xmlns:a16="http://schemas.microsoft.com/office/drawing/2014/main" id="{E04A7037-37E5-9072-BBD7-6634D318D204}"/>
              </a:ext>
            </a:extLst>
          </p:cNvPr>
          <p:cNvPicPr>
            <a:picLocks noChangeAspect="1"/>
          </p:cNvPicPr>
          <p:nvPr/>
        </p:nvPicPr>
        <p:blipFill>
          <a:blip r:embed="rId2"/>
          <a:stretch>
            <a:fillRect/>
          </a:stretch>
        </p:blipFill>
        <p:spPr>
          <a:xfrm>
            <a:off x="1692005" y="1424123"/>
            <a:ext cx="4180115" cy="1752600"/>
          </a:xfrm>
          <a:prstGeom prst="rect">
            <a:avLst/>
          </a:prstGeom>
        </p:spPr>
      </p:pic>
      <p:pic>
        <p:nvPicPr>
          <p:cNvPr id="9" name="Picture 8">
            <a:extLst>
              <a:ext uri="{FF2B5EF4-FFF2-40B4-BE49-F238E27FC236}">
                <a16:creationId xmlns:a16="http://schemas.microsoft.com/office/drawing/2014/main" id="{5F4D723D-E7A8-D17A-9C99-EFD4486DFD45}"/>
              </a:ext>
            </a:extLst>
          </p:cNvPr>
          <p:cNvPicPr>
            <a:picLocks noChangeAspect="1"/>
          </p:cNvPicPr>
          <p:nvPr/>
        </p:nvPicPr>
        <p:blipFill>
          <a:blip r:embed="rId3"/>
          <a:stretch>
            <a:fillRect/>
          </a:stretch>
        </p:blipFill>
        <p:spPr>
          <a:xfrm>
            <a:off x="5928131" y="92635"/>
            <a:ext cx="4432670" cy="3429532"/>
          </a:xfrm>
          <a:prstGeom prst="rect">
            <a:avLst/>
          </a:prstGeom>
        </p:spPr>
      </p:pic>
      <p:pic>
        <p:nvPicPr>
          <p:cNvPr id="10" name="Picture 9">
            <a:extLst>
              <a:ext uri="{FF2B5EF4-FFF2-40B4-BE49-F238E27FC236}">
                <a16:creationId xmlns:a16="http://schemas.microsoft.com/office/drawing/2014/main" id="{74D93E16-D8BD-324F-9704-4C1D9AEF6B47}"/>
              </a:ext>
            </a:extLst>
          </p:cNvPr>
          <p:cNvPicPr>
            <a:picLocks noChangeAspect="1"/>
          </p:cNvPicPr>
          <p:nvPr/>
        </p:nvPicPr>
        <p:blipFill>
          <a:blip r:embed="rId4"/>
          <a:stretch>
            <a:fillRect/>
          </a:stretch>
        </p:blipFill>
        <p:spPr>
          <a:xfrm>
            <a:off x="3650876" y="3674035"/>
            <a:ext cx="5105400" cy="2783955"/>
          </a:xfrm>
          <a:prstGeom prst="rect">
            <a:avLst/>
          </a:prstGeom>
        </p:spPr>
      </p:pic>
      <p:sp>
        <p:nvSpPr>
          <p:cNvPr id="11" name="TextBox 10">
            <a:extLst>
              <a:ext uri="{FF2B5EF4-FFF2-40B4-BE49-F238E27FC236}">
                <a16:creationId xmlns:a16="http://schemas.microsoft.com/office/drawing/2014/main" id="{51AA34E4-2801-05BB-E9D4-463DA604E492}"/>
              </a:ext>
            </a:extLst>
          </p:cNvPr>
          <p:cNvSpPr txBox="1"/>
          <p:nvPr/>
        </p:nvSpPr>
        <p:spPr>
          <a:xfrm>
            <a:off x="2046351" y="280480"/>
            <a:ext cx="3471425" cy="646331"/>
          </a:xfrm>
          <a:prstGeom prst="rect">
            <a:avLst/>
          </a:prstGeom>
          <a:noFill/>
        </p:spPr>
        <p:txBody>
          <a:bodyPr wrap="square" rtlCol="0">
            <a:spAutoFit/>
          </a:bodyPr>
          <a:lstStyle/>
          <a:p>
            <a:r>
              <a:rPr lang="en-US" sz="1200" b="0" dirty="0"/>
              <a:t>Link, et al. (2024)</a:t>
            </a:r>
          </a:p>
          <a:p>
            <a:r>
              <a:rPr lang="fr-FR" sz="1200" b="0" dirty="0"/>
              <a:t>https://doi.org/10.1021/acs.est.3c09331</a:t>
            </a:r>
          </a:p>
          <a:p>
            <a:r>
              <a:rPr lang="fr-FR" sz="1200" b="0" dirty="0"/>
              <a:t>Environ. </a:t>
            </a:r>
            <a:r>
              <a:rPr lang="fr-FR" sz="1200" b="0" dirty="0" err="1"/>
              <a:t>Sci</a:t>
            </a:r>
            <a:r>
              <a:rPr lang="fr-FR" sz="1200" b="0" dirty="0"/>
              <a:t>. </a:t>
            </a:r>
            <a:r>
              <a:rPr lang="fr-FR" sz="1200" b="0" dirty="0" err="1"/>
              <a:t>Technol</a:t>
            </a:r>
            <a:r>
              <a:rPr lang="fr-FR" sz="1200" b="0" dirty="0"/>
              <a:t>. 2024, 58, 7916−7923</a:t>
            </a:r>
            <a:endParaRPr lang="en-US" sz="1200" b="0" dirty="0"/>
          </a:p>
        </p:txBody>
      </p:sp>
      <p:sp>
        <p:nvSpPr>
          <p:cNvPr id="12" name="Arrow: Right 11">
            <a:extLst>
              <a:ext uri="{FF2B5EF4-FFF2-40B4-BE49-F238E27FC236}">
                <a16:creationId xmlns:a16="http://schemas.microsoft.com/office/drawing/2014/main" id="{9D604DD4-60F3-D485-8CF7-9552C131F55F}"/>
              </a:ext>
            </a:extLst>
          </p:cNvPr>
          <p:cNvSpPr/>
          <p:nvPr/>
        </p:nvSpPr>
        <p:spPr>
          <a:xfrm flipV="1">
            <a:off x="5757820" y="2233213"/>
            <a:ext cx="228600" cy="85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318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EBA283-978F-9D8D-7F31-37B9C104FFEA}"/>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4ADC58D4-6A12-2FBE-B5B7-91665988862E}"/>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767BC7C4-06D0-B27D-118F-6BD919430B82}"/>
              </a:ext>
            </a:extLst>
          </p:cNvPr>
          <p:cNvSpPr>
            <a:spLocks noGrp="1"/>
          </p:cNvSpPr>
          <p:nvPr>
            <p:ph type="sldNum" sz="quarter" idx="12"/>
          </p:nvPr>
        </p:nvSpPr>
        <p:spPr/>
        <p:txBody>
          <a:bodyPr/>
          <a:lstStyle/>
          <a:p>
            <a:fld id="{BFB538B7-56DA-459B-94EE-7626CE543BB7}" type="slidenum">
              <a:rPr lang="en-US" smtClean="0"/>
              <a:t>45</a:t>
            </a:fld>
            <a:endParaRPr lang="en-US"/>
          </a:p>
        </p:txBody>
      </p:sp>
      <p:sp>
        <p:nvSpPr>
          <p:cNvPr id="6" name="TextBox 5">
            <a:extLst>
              <a:ext uri="{FF2B5EF4-FFF2-40B4-BE49-F238E27FC236}">
                <a16:creationId xmlns:a16="http://schemas.microsoft.com/office/drawing/2014/main" id="{0E180177-EE7B-274A-AED0-3160E3878EBE}"/>
              </a:ext>
            </a:extLst>
          </p:cNvPr>
          <p:cNvSpPr txBox="1"/>
          <p:nvPr/>
        </p:nvSpPr>
        <p:spPr>
          <a:xfrm>
            <a:off x="258041" y="561644"/>
            <a:ext cx="1625599" cy="830997"/>
          </a:xfrm>
          <a:prstGeom prst="rect">
            <a:avLst/>
          </a:prstGeom>
          <a:noFill/>
        </p:spPr>
        <p:txBody>
          <a:bodyPr wrap="square" rtlCol="0">
            <a:spAutoFit/>
          </a:bodyPr>
          <a:lstStyle/>
          <a:p>
            <a:r>
              <a:rPr lang="en-US" sz="1200" dirty="0"/>
              <a:t>Outdoor airflow rates</a:t>
            </a:r>
          </a:p>
          <a:p>
            <a:r>
              <a:rPr lang="en-US" sz="1200" dirty="0"/>
              <a:t>-low 0.3 ACH</a:t>
            </a:r>
          </a:p>
          <a:p>
            <a:r>
              <a:rPr lang="en-US" sz="1200" dirty="0"/>
              <a:t>-medium 3 ACH</a:t>
            </a:r>
          </a:p>
          <a:p>
            <a:r>
              <a:rPr lang="en-US" sz="1200" dirty="0"/>
              <a:t>-high 9 ACH</a:t>
            </a:r>
          </a:p>
        </p:txBody>
      </p:sp>
      <p:sp>
        <p:nvSpPr>
          <p:cNvPr id="7" name="Rectangle 6">
            <a:extLst>
              <a:ext uri="{FF2B5EF4-FFF2-40B4-BE49-F238E27FC236}">
                <a16:creationId xmlns:a16="http://schemas.microsoft.com/office/drawing/2014/main" id="{306A0CF8-B8E7-0247-7F2A-A6EE3296899A}"/>
              </a:ext>
            </a:extLst>
          </p:cNvPr>
          <p:cNvSpPr/>
          <p:nvPr/>
        </p:nvSpPr>
        <p:spPr>
          <a:xfrm>
            <a:off x="2058227" y="6165379"/>
            <a:ext cx="2948243" cy="230832"/>
          </a:xfrm>
          <a:prstGeom prst="rect">
            <a:avLst/>
          </a:prstGeom>
        </p:spPr>
        <p:txBody>
          <a:bodyPr wrap="none">
            <a:spAutoFit/>
          </a:bodyPr>
          <a:lstStyle/>
          <a:p>
            <a:r>
              <a:rPr lang="en-US" sz="900" dirty="0"/>
              <a:t>Peng, et al. 2023. doi.org/10.1021/acs.estlett.2c00599</a:t>
            </a:r>
          </a:p>
        </p:txBody>
      </p:sp>
      <p:pic>
        <p:nvPicPr>
          <p:cNvPr id="12" name="Picture 11">
            <a:extLst>
              <a:ext uri="{FF2B5EF4-FFF2-40B4-BE49-F238E27FC236}">
                <a16:creationId xmlns:a16="http://schemas.microsoft.com/office/drawing/2014/main" id="{3155999C-E6EB-607C-7251-38938C5E31ED}"/>
              </a:ext>
            </a:extLst>
          </p:cNvPr>
          <p:cNvPicPr>
            <a:picLocks noChangeAspect="1"/>
          </p:cNvPicPr>
          <p:nvPr/>
        </p:nvPicPr>
        <p:blipFill>
          <a:blip r:embed="rId2"/>
          <a:stretch>
            <a:fillRect/>
          </a:stretch>
        </p:blipFill>
        <p:spPr>
          <a:xfrm>
            <a:off x="2209800" y="561644"/>
            <a:ext cx="9821471" cy="5603735"/>
          </a:xfrm>
          <a:prstGeom prst="rect">
            <a:avLst/>
          </a:prstGeom>
        </p:spPr>
      </p:pic>
      <p:sp>
        <p:nvSpPr>
          <p:cNvPr id="13" name="TextBox 12">
            <a:extLst>
              <a:ext uri="{FF2B5EF4-FFF2-40B4-BE49-F238E27FC236}">
                <a16:creationId xmlns:a16="http://schemas.microsoft.com/office/drawing/2014/main" id="{C151A1DB-F93D-7462-DBF8-E951250B245C}"/>
              </a:ext>
            </a:extLst>
          </p:cNvPr>
          <p:cNvSpPr txBox="1"/>
          <p:nvPr/>
        </p:nvSpPr>
        <p:spPr>
          <a:xfrm>
            <a:off x="2209800" y="142875"/>
            <a:ext cx="9372600" cy="369332"/>
          </a:xfrm>
          <a:prstGeom prst="rect">
            <a:avLst/>
          </a:prstGeom>
          <a:noFill/>
        </p:spPr>
        <p:txBody>
          <a:bodyPr wrap="square" rtlCol="0">
            <a:spAutoFit/>
          </a:bodyPr>
          <a:lstStyle/>
          <a:p>
            <a:r>
              <a:rPr lang="en-US" dirty="0"/>
              <a:t>Modeling of byproduct formation – 222 nm and 254 nm GUV, variable outdoor air rates</a:t>
            </a:r>
          </a:p>
        </p:txBody>
      </p:sp>
    </p:spTree>
    <p:extLst>
      <p:ext uri="{BB962C8B-B14F-4D97-AF65-F5344CB8AC3E}">
        <p14:creationId xmlns:p14="http://schemas.microsoft.com/office/powerpoint/2010/main" val="345063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AB22-BF39-FB5A-10CC-F62A76666194}"/>
              </a:ext>
            </a:extLst>
          </p:cNvPr>
          <p:cNvSpPr>
            <a:spLocks noGrp="1"/>
          </p:cNvSpPr>
          <p:nvPr>
            <p:ph type="title"/>
          </p:nvPr>
        </p:nvSpPr>
        <p:spPr/>
        <p:txBody>
          <a:bodyPr/>
          <a:lstStyle/>
          <a:p>
            <a:r>
              <a:rPr lang="en-US" dirty="0"/>
              <a:t>Do ventilation units matter?</a:t>
            </a:r>
          </a:p>
        </p:txBody>
      </p:sp>
      <p:sp>
        <p:nvSpPr>
          <p:cNvPr id="3" name="Content Placeholder 2">
            <a:extLst>
              <a:ext uri="{FF2B5EF4-FFF2-40B4-BE49-F238E27FC236}">
                <a16:creationId xmlns:a16="http://schemas.microsoft.com/office/drawing/2014/main" id="{D742F9D9-74EC-84F0-F25E-97951BAAACE2}"/>
              </a:ext>
            </a:extLst>
          </p:cNvPr>
          <p:cNvSpPr>
            <a:spLocks noGrp="1"/>
          </p:cNvSpPr>
          <p:nvPr>
            <p:ph idx="1"/>
          </p:nvPr>
        </p:nvSpPr>
        <p:spPr/>
        <p:txBody>
          <a:bodyPr>
            <a:normAutofit lnSpcReduction="10000"/>
          </a:bodyPr>
          <a:lstStyle/>
          <a:p>
            <a:r>
              <a:rPr lang="en-US" dirty="0"/>
              <a:t>Air change rates (usually ACH)</a:t>
            </a:r>
          </a:p>
          <a:p>
            <a:pPr lvl="1"/>
            <a:r>
              <a:rPr lang="en-US" dirty="0"/>
              <a:t>Flow rate measured in room volumes per unit time – not </a:t>
            </a:r>
            <a:r>
              <a:rPr lang="en-US" i="1" dirty="0"/>
              <a:t>actual </a:t>
            </a:r>
            <a:r>
              <a:rPr lang="en-US" dirty="0"/>
              <a:t>replacement</a:t>
            </a:r>
          </a:p>
          <a:p>
            <a:pPr lvl="1"/>
            <a:r>
              <a:rPr lang="en-US" dirty="0"/>
              <a:t>Used for healthcare, labs, animal facilities</a:t>
            </a:r>
          </a:p>
          <a:p>
            <a:pPr lvl="1"/>
            <a:r>
              <a:rPr lang="en-US" dirty="0"/>
              <a:t>Expanded use during covid-19 pandemic</a:t>
            </a:r>
          </a:p>
          <a:p>
            <a:pPr lvl="1"/>
            <a:r>
              <a:rPr lang="en-US" dirty="0"/>
              <a:t>Cannot directly determine contaminant concentration from ACH</a:t>
            </a:r>
          </a:p>
          <a:p>
            <a:pPr lvl="1"/>
            <a:r>
              <a:rPr lang="en-US" dirty="0"/>
              <a:t>Useful for estimating clearance time, room air distribution</a:t>
            </a:r>
          </a:p>
          <a:p>
            <a:r>
              <a:rPr lang="en-US" dirty="0"/>
              <a:t>Absolute flow rates (cfm, L/s…) per unit of something</a:t>
            </a:r>
          </a:p>
          <a:p>
            <a:pPr lvl="1"/>
            <a:r>
              <a:rPr lang="en-US" dirty="0"/>
              <a:t>Per person or per unit of floor area</a:t>
            </a:r>
          </a:p>
          <a:p>
            <a:pPr lvl="1"/>
            <a:r>
              <a:rPr lang="en-US" dirty="0"/>
              <a:t>Used in residential and non-residential standards</a:t>
            </a:r>
          </a:p>
          <a:p>
            <a:pPr lvl="1"/>
            <a:r>
              <a:rPr lang="en-US" dirty="0"/>
              <a:t>Needed for calculating concentration</a:t>
            </a:r>
          </a:p>
        </p:txBody>
      </p:sp>
      <p:sp>
        <p:nvSpPr>
          <p:cNvPr id="4" name="Date Placeholder 3">
            <a:extLst>
              <a:ext uri="{FF2B5EF4-FFF2-40B4-BE49-F238E27FC236}">
                <a16:creationId xmlns:a16="http://schemas.microsoft.com/office/drawing/2014/main" id="{827B7764-0D22-79E8-FB23-95CFADF875B7}"/>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F84D4D47-935E-1D3D-83A4-FD7501B8DCAF}"/>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5C1EBB2B-C3AA-F139-1904-5CDB02DE2ACE}"/>
              </a:ext>
            </a:extLst>
          </p:cNvPr>
          <p:cNvSpPr>
            <a:spLocks noGrp="1"/>
          </p:cNvSpPr>
          <p:nvPr>
            <p:ph type="sldNum" sz="quarter" idx="12"/>
          </p:nvPr>
        </p:nvSpPr>
        <p:spPr/>
        <p:txBody>
          <a:bodyPr/>
          <a:lstStyle/>
          <a:p>
            <a:fld id="{BFB538B7-56DA-459B-94EE-7626CE543BB7}" type="slidenum">
              <a:rPr lang="en-US" smtClean="0"/>
              <a:t>46</a:t>
            </a:fld>
            <a:endParaRPr lang="en-US"/>
          </a:p>
        </p:txBody>
      </p:sp>
    </p:spTree>
    <p:extLst>
      <p:ext uri="{BB962C8B-B14F-4D97-AF65-F5344CB8AC3E}">
        <p14:creationId xmlns:p14="http://schemas.microsoft.com/office/powerpoint/2010/main" val="1164104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E4A189-C3BA-3FEE-73C4-8E08733DD9A9}"/>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E28F10FC-8639-6F87-350D-1B7F6A4A8F0B}"/>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A10D6AA7-F8BC-628E-A7BF-CE4618E42E76}"/>
              </a:ext>
            </a:extLst>
          </p:cNvPr>
          <p:cNvSpPr>
            <a:spLocks noGrp="1"/>
          </p:cNvSpPr>
          <p:nvPr>
            <p:ph type="sldNum" sz="quarter" idx="12"/>
          </p:nvPr>
        </p:nvSpPr>
        <p:spPr/>
        <p:txBody>
          <a:bodyPr/>
          <a:lstStyle/>
          <a:p>
            <a:fld id="{BFB538B7-56DA-459B-94EE-7626CE543BB7}" type="slidenum">
              <a:rPr lang="en-US" smtClean="0"/>
              <a:t>47</a:t>
            </a:fld>
            <a:endParaRPr lang="en-US"/>
          </a:p>
        </p:txBody>
      </p:sp>
      <p:graphicFrame>
        <p:nvGraphicFramePr>
          <p:cNvPr id="7" name="Object 6">
            <a:extLst>
              <a:ext uri="{FF2B5EF4-FFF2-40B4-BE49-F238E27FC236}">
                <a16:creationId xmlns:a16="http://schemas.microsoft.com/office/drawing/2014/main" id="{FB7D0445-B3BB-046C-4BEF-FDB9318DF8CD}"/>
              </a:ext>
            </a:extLst>
          </p:cNvPr>
          <p:cNvGraphicFramePr>
            <a:graphicFrameLocks noChangeAspect="1"/>
          </p:cNvGraphicFramePr>
          <p:nvPr>
            <p:extLst>
              <p:ext uri="{D42A27DB-BD31-4B8C-83A1-F6EECF244321}">
                <p14:modId xmlns:p14="http://schemas.microsoft.com/office/powerpoint/2010/main" val="1553571694"/>
              </p:ext>
            </p:extLst>
          </p:nvPr>
        </p:nvGraphicFramePr>
        <p:xfrm>
          <a:off x="7324435" y="408749"/>
          <a:ext cx="3305463" cy="1652732"/>
        </p:xfrm>
        <a:graphic>
          <a:graphicData uri="http://schemas.openxmlformats.org/presentationml/2006/ole">
            <mc:AlternateContent xmlns:mc="http://schemas.openxmlformats.org/markup-compatibility/2006">
              <mc:Choice xmlns:v="urn:schemas-microsoft-com:vml" Requires="v">
                <p:oleObj name="Equation" r:id="rId2" imgW="838080" imgH="419040" progId="Equation.DSMT4">
                  <p:embed/>
                </p:oleObj>
              </mc:Choice>
              <mc:Fallback>
                <p:oleObj name="Equation" r:id="rId2" imgW="838080" imgH="419040" progId="Equation.DSMT4">
                  <p:embed/>
                  <p:pic>
                    <p:nvPicPr>
                      <p:cNvPr id="7" name="Object 6">
                        <a:extLst>
                          <a:ext uri="{FF2B5EF4-FFF2-40B4-BE49-F238E27FC236}">
                            <a16:creationId xmlns:a16="http://schemas.microsoft.com/office/drawing/2014/main" id="{FB7D0445-B3BB-046C-4BEF-FDB9318DF8CD}"/>
                          </a:ext>
                        </a:extLst>
                      </p:cNvPr>
                      <p:cNvPicPr/>
                      <p:nvPr/>
                    </p:nvPicPr>
                    <p:blipFill>
                      <a:blip r:embed="rId3"/>
                      <a:stretch>
                        <a:fillRect/>
                      </a:stretch>
                    </p:blipFill>
                    <p:spPr>
                      <a:xfrm>
                        <a:off x="7324435" y="408749"/>
                        <a:ext cx="3305463" cy="165273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9B8C243-49B5-86CB-04D0-578FBC40319F}"/>
              </a:ext>
            </a:extLst>
          </p:cNvPr>
          <p:cNvSpPr txBox="1"/>
          <p:nvPr/>
        </p:nvSpPr>
        <p:spPr>
          <a:xfrm>
            <a:off x="5932486" y="3429000"/>
            <a:ext cx="625951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a:t>
            </a:r>
            <a:r>
              <a:rPr lang="en-US" baseline="-25000" dirty="0"/>
              <a:t>SS</a:t>
            </a:r>
            <a:r>
              <a:rPr lang="en-US" dirty="0"/>
              <a:t> = Steady state concentration of a contaminant</a:t>
            </a:r>
          </a:p>
          <a:p>
            <a:pPr marL="285750" indent="-285750">
              <a:buFont typeface="Arial" panose="020B0604020202020204" pitchFamily="34" charset="0"/>
              <a:buChar char="•"/>
            </a:pPr>
            <a:r>
              <a:rPr lang="en-US" dirty="0"/>
              <a:t>C</a:t>
            </a:r>
            <a:r>
              <a:rPr lang="en-US" baseline="-25000" dirty="0"/>
              <a:t>O</a:t>
            </a:r>
            <a:r>
              <a:rPr lang="en-US" dirty="0"/>
              <a:t> = Concentration of contaminant in ventilation air</a:t>
            </a:r>
          </a:p>
          <a:p>
            <a:pPr marL="285750" indent="-285750">
              <a:buFont typeface="Arial" panose="020B0604020202020204" pitchFamily="34" charset="0"/>
              <a:buChar char="•"/>
            </a:pPr>
            <a:r>
              <a:rPr lang="en-US" dirty="0"/>
              <a:t>S = Source strength (emission rate of a contaminant)</a:t>
            </a:r>
          </a:p>
          <a:p>
            <a:pPr marL="285750" indent="-285750">
              <a:buFont typeface="Arial" panose="020B0604020202020204" pitchFamily="34" charset="0"/>
              <a:buChar char="•"/>
            </a:pPr>
            <a:r>
              <a:rPr lang="en-US" dirty="0"/>
              <a:t>Q = Flow rate of uncontaminated ventilation air (cfm, etc.)</a:t>
            </a:r>
          </a:p>
          <a:p>
            <a:pPr marL="285750" indent="-285750">
              <a:buFont typeface="Arial" panose="020B0604020202020204" pitchFamily="34" charset="0"/>
              <a:buChar char="•"/>
            </a:pPr>
            <a:r>
              <a:rPr lang="en-US" dirty="0"/>
              <a:t>ACR = Air change rate (ACH)</a:t>
            </a:r>
          </a:p>
          <a:p>
            <a:pPr marL="285750" indent="-285750">
              <a:buFont typeface="Arial" panose="020B0604020202020204" pitchFamily="34" charset="0"/>
              <a:buChar char="•"/>
            </a:pPr>
            <a:endParaRPr lang="en-US" dirty="0"/>
          </a:p>
        </p:txBody>
      </p:sp>
      <p:graphicFrame>
        <p:nvGraphicFramePr>
          <p:cNvPr id="9" name="Object 4">
            <a:extLst>
              <a:ext uri="{FF2B5EF4-FFF2-40B4-BE49-F238E27FC236}">
                <a16:creationId xmlns:a16="http://schemas.microsoft.com/office/drawing/2014/main" id="{4A2B6B27-9894-4949-34AA-9CC100D83595}"/>
              </a:ext>
            </a:extLst>
          </p:cNvPr>
          <p:cNvGraphicFramePr>
            <a:graphicFrameLocks noChangeAspect="1"/>
          </p:cNvGraphicFramePr>
          <p:nvPr>
            <p:extLst>
              <p:ext uri="{D42A27DB-BD31-4B8C-83A1-F6EECF244321}">
                <p14:modId xmlns:p14="http://schemas.microsoft.com/office/powerpoint/2010/main" val="504032675"/>
              </p:ext>
            </p:extLst>
          </p:nvPr>
        </p:nvGraphicFramePr>
        <p:xfrm>
          <a:off x="454787" y="215363"/>
          <a:ext cx="5890596" cy="2545669"/>
        </p:xfrm>
        <a:graphic>
          <a:graphicData uri="http://schemas.openxmlformats.org/presentationml/2006/ole">
            <mc:AlternateContent xmlns:mc="http://schemas.openxmlformats.org/markup-compatibility/2006">
              <mc:Choice xmlns:v="urn:schemas-microsoft-com:vml" Requires="v">
                <p:oleObj name="Equation" r:id="rId4" imgW="1701720" imgH="736560" progId="Equation.DSMT4">
                  <p:embed/>
                </p:oleObj>
              </mc:Choice>
              <mc:Fallback>
                <p:oleObj name="Equation" r:id="rId4" imgW="1701720" imgH="736560" progId="Equation.DSMT4">
                  <p:embed/>
                  <p:pic>
                    <p:nvPicPr>
                      <p:cNvPr id="9" name="Object 4">
                        <a:extLst>
                          <a:ext uri="{FF2B5EF4-FFF2-40B4-BE49-F238E27FC236}">
                            <a16:creationId xmlns:a16="http://schemas.microsoft.com/office/drawing/2014/main" id="{4A2B6B27-9894-4949-34AA-9CC100D83595}"/>
                          </a:ext>
                        </a:extLst>
                      </p:cNvPr>
                      <p:cNvPicPr>
                        <a:picLocks noChangeAspect="1" noChangeArrowheads="1"/>
                      </p:cNvPicPr>
                      <p:nvPr/>
                    </p:nvPicPr>
                    <p:blipFill>
                      <a:blip r:embed="rId5"/>
                      <a:srcRect/>
                      <a:stretch>
                        <a:fillRect/>
                      </a:stretch>
                    </p:blipFill>
                    <p:spPr bwMode="auto">
                      <a:xfrm>
                        <a:off x="454787" y="215363"/>
                        <a:ext cx="5890596" cy="2545669"/>
                      </a:xfrm>
                      <a:prstGeom prst="rect">
                        <a:avLst/>
                      </a:prstGeom>
                      <a:noFill/>
                      <a:ln>
                        <a:noFill/>
                      </a:ln>
                      <a:effectLst/>
                    </p:spPr>
                  </p:pic>
                </p:oleObj>
              </mc:Fallback>
            </mc:AlternateContent>
          </a:graphicData>
        </a:graphic>
      </p:graphicFrame>
      <p:pic>
        <p:nvPicPr>
          <p:cNvPr id="10" name="Picture 6">
            <a:extLst>
              <a:ext uri="{FF2B5EF4-FFF2-40B4-BE49-F238E27FC236}">
                <a16:creationId xmlns:a16="http://schemas.microsoft.com/office/drawing/2014/main" id="{0B451888-616D-7D91-F2B7-D665836240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a:xfrm>
            <a:off x="294185" y="2760851"/>
            <a:ext cx="5441597" cy="3687611"/>
          </a:xfrm>
          <a:prstGeom prst="rect">
            <a:avLst/>
          </a:prstGeom>
          <a:noFill/>
          <a:ln/>
        </p:spPr>
      </p:pic>
      <p:cxnSp>
        <p:nvCxnSpPr>
          <p:cNvPr id="12" name="Straight Connector 11">
            <a:extLst>
              <a:ext uri="{FF2B5EF4-FFF2-40B4-BE49-F238E27FC236}">
                <a16:creationId xmlns:a16="http://schemas.microsoft.com/office/drawing/2014/main" id="{C5848FAB-3254-3081-C3D7-F2AC3A2CD215}"/>
              </a:ext>
            </a:extLst>
          </p:cNvPr>
          <p:cNvCxnSpPr>
            <a:cxnSpLocks/>
          </p:cNvCxnSpPr>
          <p:nvPr/>
        </p:nvCxnSpPr>
        <p:spPr>
          <a:xfrm>
            <a:off x="3378581" y="474123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C66DCC4-2539-BD5E-52C2-0F33EA0013C8}"/>
              </a:ext>
            </a:extLst>
          </p:cNvPr>
          <p:cNvCxnSpPr>
            <a:cxnSpLocks/>
          </p:cNvCxnSpPr>
          <p:nvPr/>
        </p:nvCxnSpPr>
        <p:spPr>
          <a:xfrm flipV="1">
            <a:off x="3378581" y="4741235"/>
            <a:ext cx="0" cy="109072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0DA9C92-4C86-D0CA-8681-45FAF5E1129B}"/>
              </a:ext>
            </a:extLst>
          </p:cNvPr>
          <p:cNvCxnSpPr/>
          <p:nvPr/>
        </p:nvCxnSpPr>
        <p:spPr>
          <a:xfrm flipH="1">
            <a:off x="1908544" y="4747437"/>
            <a:ext cx="1472609"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3CE6D8B-08BD-484B-4168-BB13FFDBDE95}"/>
              </a:ext>
            </a:extLst>
          </p:cNvPr>
          <p:cNvCxnSpPr/>
          <p:nvPr/>
        </p:nvCxnSpPr>
        <p:spPr>
          <a:xfrm>
            <a:off x="1908544" y="4741235"/>
            <a:ext cx="0" cy="109072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2546E16-814D-91FD-4677-C2B853740269}"/>
              </a:ext>
            </a:extLst>
          </p:cNvPr>
          <p:cNvSpPr txBox="1"/>
          <p:nvPr/>
        </p:nvSpPr>
        <p:spPr>
          <a:xfrm>
            <a:off x="2525237" y="3071940"/>
            <a:ext cx="2881420" cy="584775"/>
          </a:xfrm>
          <a:prstGeom prst="rect">
            <a:avLst/>
          </a:prstGeom>
          <a:noFill/>
        </p:spPr>
        <p:txBody>
          <a:bodyPr wrap="square" rtlCol="0">
            <a:spAutoFit/>
          </a:bodyPr>
          <a:lstStyle/>
          <a:p>
            <a:r>
              <a:rPr lang="en-US" sz="1600" dirty="0"/>
              <a:t>1well-mixed air change reduces concentration by 63%</a:t>
            </a:r>
          </a:p>
        </p:txBody>
      </p:sp>
    </p:spTree>
    <p:extLst>
      <p:ext uri="{BB962C8B-B14F-4D97-AF65-F5344CB8AC3E}">
        <p14:creationId xmlns:p14="http://schemas.microsoft.com/office/powerpoint/2010/main" val="789940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0FD755-63DE-34CD-5BC0-C31B06A9EE9C}"/>
              </a:ext>
            </a:extLst>
          </p:cNvPr>
          <p:cNvSpPr>
            <a:spLocks noGrp="1"/>
          </p:cNvSpPr>
          <p:nvPr>
            <p:ph type="title"/>
          </p:nvPr>
        </p:nvSpPr>
        <p:spPr/>
        <p:txBody>
          <a:bodyPr/>
          <a:lstStyle/>
          <a:p>
            <a:r>
              <a:rPr lang="en-US" dirty="0"/>
              <a:t>ASHRAE sponsored research on evidence for air change rates in standards (1833-RP, 2023)</a:t>
            </a:r>
          </a:p>
        </p:txBody>
      </p:sp>
      <p:sp>
        <p:nvSpPr>
          <p:cNvPr id="6" name="Content Placeholder 5">
            <a:extLst>
              <a:ext uri="{FF2B5EF4-FFF2-40B4-BE49-F238E27FC236}">
                <a16:creationId xmlns:a16="http://schemas.microsoft.com/office/drawing/2014/main" id="{EDC8D675-FBDD-5CDE-DC92-4E4DDCF72ACA}"/>
              </a:ext>
            </a:extLst>
          </p:cNvPr>
          <p:cNvSpPr>
            <a:spLocks noGrp="1"/>
          </p:cNvSpPr>
          <p:nvPr>
            <p:ph sz="half" idx="1"/>
          </p:nvPr>
        </p:nvSpPr>
        <p:spPr>
          <a:xfrm>
            <a:off x="598053" y="1872384"/>
            <a:ext cx="8051961" cy="4351338"/>
          </a:xfrm>
        </p:spPr>
        <p:txBody>
          <a:bodyPr>
            <a:normAutofit/>
          </a:bodyPr>
          <a:lstStyle/>
          <a:p>
            <a:r>
              <a:rPr lang="en-US" dirty="0"/>
              <a:t>15 years after publication of Standard 170</a:t>
            </a:r>
          </a:p>
          <a:p>
            <a:r>
              <a:rPr lang="en-US" dirty="0"/>
              <a:t>“The only robust evidence is that ventilation can be used to control thermal comfort and therefore minimize distraction and fatigue among caregivers.”</a:t>
            </a:r>
          </a:p>
          <a:p>
            <a:r>
              <a:rPr lang="en-US" dirty="0"/>
              <a:t>“Unfortunately, a single optimal air change rate was not identified for any healthcare space.”</a:t>
            </a:r>
          </a:p>
          <a:p>
            <a:r>
              <a:rPr lang="en-US" dirty="0"/>
              <a:t>“(G)</a:t>
            </a:r>
            <a:r>
              <a:rPr lang="en-US" dirty="0" err="1"/>
              <a:t>iven</a:t>
            </a:r>
            <a:r>
              <a:rPr lang="en-US" dirty="0"/>
              <a:t> the observed pace of change for the HVAC industry,…air change rate’s days are numbered, but it is likely a large number.</a:t>
            </a:r>
          </a:p>
        </p:txBody>
      </p:sp>
      <p:pic>
        <p:nvPicPr>
          <p:cNvPr id="8" name="Content Placeholder 7">
            <a:extLst>
              <a:ext uri="{FF2B5EF4-FFF2-40B4-BE49-F238E27FC236}">
                <a16:creationId xmlns:a16="http://schemas.microsoft.com/office/drawing/2014/main" id="{C9F055C1-6374-748B-63F3-1F3900607898}"/>
              </a:ext>
            </a:extLst>
          </p:cNvPr>
          <p:cNvPicPr>
            <a:picLocks noGrp="1" noChangeAspect="1"/>
          </p:cNvPicPr>
          <p:nvPr>
            <p:ph sz="half" idx="2"/>
          </p:nvPr>
        </p:nvPicPr>
        <p:blipFill>
          <a:blip r:embed="rId2"/>
          <a:stretch>
            <a:fillRect/>
          </a:stretch>
        </p:blipFill>
        <p:spPr>
          <a:xfrm>
            <a:off x="8766235" y="1973051"/>
            <a:ext cx="3203051" cy="3974811"/>
          </a:xfrm>
          <a:prstGeom prst="rect">
            <a:avLst/>
          </a:prstGeom>
          <a:ln>
            <a:solidFill>
              <a:prstClr val="ltGray"/>
            </a:solidFill>
          </a:ln>
        </p:spPr>
      </p:pic>
      <p:sp>
        <p:nvSpPr>
          <p:cNvPr id="2" name="Date Placeholder 1">
            <a:extLst>
              <a:ext uri="{FF2B5EF4-FFF2-40B4-BE49-F238E27FC236}">
                <a16:creationId xmlns:a16="http://schemas.microsoft.com/office/drawing/2014/main" id="{C28BAAFC-7919-857D-B443-98C4FC88788B}"/>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BE36F286-8BCA-51E9-5734-586936D08343}"/>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6812D997-0B03-873B-C267-32FFF8B45636}"/>
              </a:ext>
            </a:extLst>
          </p:cNvPr>
          <p:cNvSpPr>
            <a:spLocks noGrp="1"/>
          </p:cNvSpPr>
          <p:nvPr>
            <p:ph type="sldNum" sz="quarter" idx="12"/>
          </p:nvPr>
        </p:nvSpPr>
        <p:spPr/>
        <p:txBody>
          <a:bodyPr/>
          <a:lstStyle/>
          <a:p>
            <a:fld id="{BFB538B7-56DA-459B-94EE-7626CE543BB7}" type="slidenum">
              <a:rPr lang="en-US" smtClean="0"/>
              <a:t>48</a:t>
            </a:fld>
            <a:endParaRPr lang="en-US" dirty="0"/>
          </a:p>
        </p:txBody>
      </p:sp>
    </p:spTree>
    <p:extLst>
      <p:ext uri="{BB962C8B-B14F-4D97-AF65-F5344CB8AC3E}">
        <p14:creationId xmlns:p14="http://schemas.microsoft.com/office/powerpoint/2010/main" val="1203106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47AFE9-01F8-A097-69B2-8B1038516F75}"/>
              </a:ext>
            </a:extLst>
          </p:cNvPr>
          <p:cNvSpPr>
            <a:spLocks noGrp="1"/>
          </p:cNvSpPr>
          <p:nvPr>
            <p:ph type="title"/>
          </p:nvPr>
        </p:nvSpPr>
        <p:spPr/>
        <p:txBody>
          <a:bodyPr/>
          <a:lstStyle/>
          <a:p>
            <a:r>
              <a:rPr lang="en-US" dirty="0"/>
              <a:t>What about carbon dioxide?</a:t>
            </a:r>
          </a:p>
        </p:txBody>
      </p:sp>
      <p:sp>
        <p:nvSpPr>
          <p:cNvPr id="6" name="Content Placeholder 5">
            <a:extLst>
              <a:ext uri="{FF2B5EF4-FFF2-40B4-BE49-F238E27FC236}">
                <a16:creationId xmlns:a16="http://schemas.microsoft.com/office/drawing/2014/main" id="{8E7BE265-BE0C-2728-026D-F23CE1A141B0}"/>
              </a:ext>
            </a:extLst>
          </p:cNvPr>
          <p:cNvSpPr>
            <a:spLocks noGrp="1"/>
          </p:cNvSpPr>
          <p:nvPr>
            <p:ph idx="1"/>
          </p:nvPr>
        </p:nvSpPr>
        <p:spPr>
          <a:xfrm>
            <a:off x="838200" y="1825625"/>
            <a:ext cx="6743700" cy="4351338"/>
          </a:xfrm>
        </p:spPr>
        <p:txBody>
          <a:bodyPr>
            <a:normAutofit fontScale="92500" lnSpcReduction="10000"/>
          </a:bodyPr>
          <a:lstStyle/>
          <a:p>
            <a:r>
              <a:rPr lang="en-US" dirty="0"/>
              <a:t>ASHRAE Position Document</a:t>
            </a:r>
          </a:p>
          <a:p>
            <a:pPr lvl="1"/>
            <a:r>
              <a:rPr lang="en-US" dirty="0"/>
              <a:t>The history CO</a:t>
            </a:r>
            <a:r>
              <a:rPr lang="en-US" baseline="-25000" dirty="0"/>
              <a:t>2</a:t>
            </a:r>
            <a:r>
              <a:rPr lang="en-US" dirty="0"/>
              <a:t> concentrations in relation to building ventilation and IAQ </a:t>
            </a:r>
          </a:p>
          <a:p>
            <a:pPr lvl="1"/>
            <a:r>
              <a:rPr lang="en-US" dirty="0"/>
              <a:t>Health and cognitive impacts of exposure to CO</a:t>
            </a:r>
            <a:r>
              <a:rPr lang="en-US" baseline="-25000" dirty="0"/>
              <a:t>2</a:t>
            </a:r>
            <a:r>
              <a:rPr lang="en-US" dirty="0"/>
              <a:t> </a:t>
            </a:r>
          </a:p>
          <a:p>
            <a:pPr lvl="1"/>
            <a:r>
              <a:rPr lang="en-US" dirty="0"/>
              <a:t>Existing standards and regulations for indoor CO</a:t>
            </a:r>
            <a:r>
              <a:rPr lang="en-US" baseline="-25000" dirty="0"/>
              <a:t>2</a:t>
            </a:r>
            <a:r>
              <a:rPr lang="en-US" dirty="0"/>
              <a:t> concentrations </a:t>
            </a:r>
          </a:p>
          <a:p>
            <a:pPr lvl="1"/>
            <a:r>
              <a:rPr lang="en-US" dirty="0"/>
              <a:t>CO</a:t>
            </a:r>
            <a:r>
              <a:rPr lang="en-US" baseline="-25000" dirty="0"/>
              <a:t>2</a:t>
            </a:r>
            <a:r>
              <a:rPr lang="en-US" dirty="0"/>
              <a:t> as an indicator of IAQ and ventilation </a:t>
            </a:r>
          </a:p>
          <a:p>
            <a:pPr lvl="1"/>
            <a:r>
              <a:rPr lang="en-US" dirty="0"/>
              <a:t>Use of CO</a:t>
            </a:r>
            <a:r>
              <a:rPr lang="en-US" baseline="-25000" dirty="0"/>
              <a:t>2</a:t>
            </a:r>
            <a:r>
              <a:rPr lang="en-US" dirty="0"/>
              <a:t> as a tracer gas for estimating ventilation rates </a:t>
            </a:r>
          </a:p>
          <a:p>
            <a:pPr lvl="1"/>
            <a:r>
              <a:rPr lang="en-US" dirty="0"/>
              <a:t>Increases in outdoor CO</a:t>
            </a:r>
            <a:r>
              <a:rPr lang="en-US" baseline="-25000" dirty="0"/>
              <a:t>2</a:t>
            </a:r>
            <a:r>
              <a:rPr lang="en-US" dirty="0"/>
              <a:t> concentrations </a:t>
            </a:r>
          </a:p>
          <a:p>
            <a:pPr lvl="1"/>
            <a:r>
              <a:rPr lang="en-US" dirty="0"/>
              <a:t>Air cleaning directed at CO</a:t>
            </a:r>
            <a:r>
              <a:rPr lang="en-US" baseline="-25000" dirty="0"/>
              <a:t>2</a:t>
            </a:r>
            <a:r>
              <a:rPr lang="en-US" dirty="0"/>
              <a:t> removal alone</a:t>
            </a:r>
          </a:p>
          <a:p>
            <a:pPr lvl="1"/>
            <a:r>
              <a:rPr lang="en-US" dirty="0"/>
              <a:t>CO2 as an indicator of the risk of airborne disease transmission </a:t>
            </a:r>
          </a:p>
          <a:p>
            <a:pPr marL="0" indent="0">
              <a:buNone/>
            </a:pPr>
            <a:endParaRPr lang="en-US" dirty="0"/>
          </a:p>
        </p:txBody>
      </p:sp>
      <p:sp>
        <p:nvSpPr>
          <p:cNvPr id="2" name="Date Placeholder 1">
            <a:extLst>
              <a:ext uri="{FF2B5EF4-FFF2-40B4-BE49-F238E27FC236}">
                <a16:creationId xmlns:a16="http://schemas.microsoft.com/office/drawing/2014/main" id="{558882BF-71C2-0DC3-F200-9AE98EE8D392}"/>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BDD00D4D-C10D-F3DE-B774-4287F91A3BA6}"/>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8D6FD8B9-917A-3938-31B8-34A99A12645E}"/>
              </a:ext>
            </a:extLst>
          </p:cNvPr>
          <p:cNvSpPr>
            <a:spLocks noGrp="1"/>
          </p:cNvSpPr>
          <p:nvPr>
            <p:ph type="sldNum" sz="quarter" idx="12"/>
          </p:nvPr>
        </p:nvSpPr>
        <p:spPr/>
        <p:txBody>
          <a:bodyPr/>
          <a:lstStyle/>
          <a:p>
            <a:fld id="{BFB538B7-56DA-459B-94EE-7626CE543BB7}" type="slidenum">
              <a:rPr lang="en-US" smtClean="0"/>
              <a:t>49</a:t>
            </a:fld>
            <a:endParaRPr lang="en-US"/>
          </a:p>
        </p:txBody>
      </p:sp>
      <p:pic>
        <p:nvPicPr>
          <p:cNvPr id="7" name="Picture 6">
            <a:extLst>
              <a:ext uri="{FF2B5EF4-FFF2-40B4-BE49-F238E27FC236}">
                <a16:creationId xmlns:a16="http://schemas.microsoft.com/office/drawing/2014/main" id="{E0A980B3-F9D4-BF6B-5057-3346E9CD9DF6}"/>
              </a:ext>
            </a:extLst>
          </p:cNvPr>
          <p:cNvPicPr>
            <a:picLocks noChangeAspect="1"/>
          </p:cNvPicPr>
          <p:nvPr/>
        </p:nvPicPr>
        <p:blipFill>
          <a:blip r:embed="rId2"/>
          <a:stretch>
            <a:fillRect/>
          </a:stretch>
        </p:blipFill>
        <p:spPr>
          <a:xfrm>
            <a:off x="8006441" y="1385888"/>
            <a:ext cx="3951518" cy="4791075"/>
          </a:xfrm>
          <a:prstGeom prst="rect">
            <a:avLst/>
          </a:prstGeom>
          <a:ln>
            <a:solidFill>
              <a:schemeClr val="accent1"/>
            </a:solidFill>
          </a:ln>
        </p:spPr>
      </p:pic>
    </p:spTree>
    <p:extLst>
      <p:ext uri="{BB962C8B-B14F-4D97-AF65-F5344CB8AC3E}">
        <p14:creationId xmlns:p14="http://schemas.microsoft.com/office/powerpoint/2010/main" val="245232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A17E-71D9-6FC0-4E17-28BBFDF66B5E}"/>
              </a:ext>
            </a:extLst>
          </p:cNvPr>
          <p:cNvSpPr>
            <a:spLocks noGrp="1"/>
          </p:cNvSpPr>
          <p:nvPr>
            <p:ph type="title"/>
          </p:nvPr>
        </p:nvSpPr>
        <p:spPr/>
        <p:txBody>
          <a:bodyPr>
            <a:normAutofit/>
          </a:bodyPr>
          <a:lstStyle/>
          <a:p>
            <a:r>
              <a:rPr lang="en-US" dirty="0"/>
              <a:t>Dilution has diminishing returns, exponentially growing costs</a:t>
            </a:r>
          </a:p>
        </p:txBody>
      </p:sp>
      <p:sp>
        <p:nvSpPr>
          <p:cNvPr id="3" name="Date Placeholder 2">
            <a:extLst>
              <a:ext uri="{FF2B5EF4-FFF2-40B4-BE49-F238E27FC236}">
                <a16:creationId xmlns:a16="http://schemas.microsoft.com/office/drawing/2014/main" id="{4B3B4415-530E-6907-96F6-1CE94B3D8A7C}"/>
              </a:ext>
            </a:extLst>
          </p:cNvPr>
          <p:cNvSpPr>
            <a:spLocks noGrp="1"/>
          </p:cNvSpPr>
          <p:nvPr>
            <p:ph type="dt" sz="half" idx="10"/>
          </p:nvPr>
        </p:nvSpPr>
        <p:spPr/>
        <p:txBody>
          <a:bodyPr/>
          <a:lstStyle/>
          <a:p>
            <a:r>
              <a:rPr lang="en-US"/>
              <a:t>8/4/2025</a:t>
            </a:r>
          </a:p>
        </p:txBody>
      </p:sp>
      <p:sp>
        <p:nvSpPr>
          <p:cNvPr id="4" name="Footer Placeholder 3">
            <a:extLst>
              <a:ext uri="{FF2B5EF4-FFF2-40B4-BE49-F238E27FC236}">
                <a16:creationId xmlns:a16="http://schemas.microsoft.com/office/drawing/2014/main" id="{0C5CB4B3-A18E-40CF-1588-7E5DBE30C5D1}"/>
              </a:ext>
            </a:extLst>
          </p:cNvPr>
          <p:cNvSpPr>
            <a:spLocks noGrp="1"/>
          </p:cNvSpPr>
          <p:nvPr>
            <p:ph type="ftr" sz="quarter" idx="11"/>
          </p:nvPr>
        </p:nvSpPr>
        <p:spPr/>
        <p:txBody>
          <a:bodyPr/>
          <a:lstStyle/>
          <a:p>
            <a:r>
              <a:rPr lang="en-US"/>
              <a:t>27th Westford Building Science Symposium</a:t>
            </a:r>
          </a:p>
        </p:txBody>
      </p:sp>
      <p:sp>
        <p:nvSpPr>
          <p:cNvPr id="5" name="Slide Number Placeholder 4">
            <a:extLst>
              <a:ext uri="{FF2B5EF4-FFF2-40B4-BE49-F238E27FC236}">
                <a16:creationId xmlns:a16="http://schemas.microsoft.com/office/drawing/2014/main" id="{E351FA2F-DA33-F487-95FB-72270AD8CD52}"/>
              </a:ext>
            </a:extLst>
          </p:cNvPr>
          <p:cNvSpPr>
            <a:spLocks noGrp="1"/>
          </p:cNvSpPr>
          <p:nvPr>
            <p:ph type="sldNum" sz="quarter" idx="12"/>
          </p:nvPr>
        </p:nvSpPr>
        <p:spPr/>
        <p:txBody>
          <a:bodyPr/>
          <a:lstStyle/>
          <a:p>
            <a:fld id="{BFB538B7-56DA-459B-94EE-7626CE543BB7}" type="slidenum">
              <a:rPr lang="en-US" smtClean="0"/>
              <a:t>5</a:t>
            </a:fld>
            <a:endParaRPr lang="en-US"/>
          </a:p>
        </p:txBody>
      </p:sp>
      <p:graphicFrame>
        <p:nvGraphicFramePr>
          <p:cNvPr id="6" name="Object 5">
            <a:extLst>
              <a:ext uri="{FF2B5EF4-FFF2-40B4-BE49-F238E27FC236}">
                <a16:creationId xmlns:a16="http://schemas.microsoft.com/office/drawing/2014/main" id="{B520CBFC-35A1-DBA1-83C0-46252CC722F1}"/>
              </a:ext>
            </a:extLst>
          </p:cNvPr>
          <p:cNvGraphicFramePr>
            <a:graphicFrameLocks noChangeAspect="1"/>
          </p:cNvGraphicFramePr>
          <p:nvPr>
            <p:extLst>
              <p:ext uri="{D42A27DB-BD31-4B8C-83A1-F6EECF244321}">
                <p14:modId xmlns:p14="http://schemas.microsoft.com/office/powerpoint/2010/main" val="1904490210"/>
              </p:ext>
            </p:extLst>
          </p:nvPr>
        </p:nvGraphicFramePr>
        <p:xfrm>
          <a:off x="838200" y="2545834"/>
          <a:ext cx="1443037" cy="1162050"/>
        </p:xfrm>
        <a:graphic>
          <a:graphicData uri="http://schemas.openxmlformats.org/presentationml/2006/ole">
            <mc:AlternateContent xmlns:mc="http://schemas.openxmlformats.org/markup-compatibility/2006">
              <mc:Choice xmlns:v="urn:schemas-microsoft-com:vml" Requires="v">
                <p:oleObj name="Equation" r:id="rId2" imgW="520560" imgH="419040" progId="Equation.DSMT4">
                  <p:embed/>
                </p:oleObj>
              </mc:Choice>
              <mc:Fallback>
                <p:oleObj name="Equation" r:id="rId2" imgW="520560" imgH="419040" progId="Equation.DSMT4">
                  <p:embed/>
                  <p:pic>
                    <p:nvPicPr>
                      <p:cNvPr id="6" name="Object 5">
                        <a:extLst>
                          <a:ext uri="{FF2B5EF4-FFF2-40B4-BE49-F238E27FC236}">
                            <a16:creationId xmlns:a16="http://schemas.microsoft.com/office/drawing/2014/main" id="{B520CBFC-35A1-DBA1-83C0-46252CC722F1}"/>
                          </a:ext>
                        </a:extLst>
                      </p:cNvPr>
                      <p:cNvPicPr/>
                      <p:nvPr/>
                    </p:nvPicPr>
                    <p:blipFill>
                      <a:blip r:embed="rId3"/>
                      <a:stretch>
                        <a:fillRect/>
                      </a:stretch>
                    </p:blipFill>
                    <p:spPr>
                      <a:xfrm>
                        <a:off x="838200" y="2545834"/>
                        <a:ext cx="1443037" cy="116205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949A3133-4887-E575-30F5-2F7B43765662}"/>
              </a:ext>
            </a:extLst>
          </p:cNvPr>
          <p:cNvSpPr txBox="1"/>
          <p:nvPr/>
        </p:nvSpPr>
        <p:spPr>
          <a:xfrm>
            <a:off x="838200" y="2085975"/>
            <a:ext cx="5676900" cy="369332"/>
          </a:xfrm>
          <a:prstGeom prst="rect">
            <a:avLst/>
          </a:prstGeom>
          <a:noFill/>
        </p:spPr>
        <p:txBody>
          <a:bodyPr wrap="square" rtlCol="0">
            <a:spAutoFit/>
          </a:bodyPr>
          <a:lstStyle/>
          <a:p>
            <a:r>
              <a:rPr lang="en-US" dirty="0"/>
              <a:t>Suppose ventilation air is contaminant-free (c</a:t>
            </a:r>
            <a:r>
              <a:rPr lang="en-US" baseline="-25000" dirty="0"/>
              <a:t>0</a:t>
            </a:r>
            <a:r>
              <a:rPr lang="en-US" dirty="0"/>
              <a:t> = 0)</a:t>
            </a:r>
          </a:p>
        </p:txBody>
      </p:sp>
      <p:graphicFrame>
        <p:nvGraphicFramePr>
          <p:cNvPr id="12" name="Object 11">
            <a:extLst>
              <a:ext uri="{FF2B5EF4-FFF2-40B4-BE49-F238E27FC236}">
                <a16:creationId xmlns:a16="http://schemas.microsoft.com/office/drawing/2014/main" id="{12E2CED9-E72D-E1CF-2B42-D098148823BF}"/>
              </a:ext>
            </a:extLst>
          </p:cNvPr>
          <p:cNvGraphicFramePr>
            <a:graphicFrameLocks noChangeAspect="1"/>
          </p:cNvGraphicFramePr>
          <p:nvPr>
            <p:extLst>
              <p:ext uri="{D42A27DB-BD31-4B8C-83A1-F6EECF244321}">
                <p14:modId xmlns:p14="http://schemas.microsoft.com/office/powerpoint/2010/main" val="3802153691"/>
              </p:ext>
            </p:extLst>
          </p:nvPr>
        </p:nvGraphicFramePr>
        <p:xfrm>
          <a:off x="3114314" y="2637659"/>
          <a:ext cx="1848571" cy="1070225"/>
        </p:xfrm>
        <a:graphic>
          <a:graphicData uri="http://schemas.openxmlformats.org/presentationml/2006/ole">
            <mc:AlternateContent xmlns:mc="http://schemas.openxmlformats.org/markup-compatibility/2006">
              <mc:Choice xmlns:v="urn:schemas-microsoft-com:vml" Requires="v">
                <p:oleObj name="Equation" r:id="rId4" imgW="723600" imgH="419040" progId="Equation.DSMT4">
                  <p:embed/>
                </p:oleObj>
              </mc:Choice>
              <mc:Fallback>
                <p:oleObj name="Equation" r:id="rId4" imgW="723600" imgH="419040" progId="Equation.DSMT4">
                  <p:embed/>
                  <p:pic>
                    <p:nvPicPr>
                      <p:cNvPr id="12" name="Object 11">
                        <a:extLst>
                          <a:ext uri="{FF2B5EF4-FFF2-40B4-BE49-F238E27FC236}">
                            <a16:creationId xmlns:a16="http://schemas.microsoft.com/office/drawing/2014/main" id="{12E2CED9-E72D-E1CF-2B42-D098148823BF}"/>
                          </a:ext>
                        </a:extLst>
                      </p:cNvPr>
                      <p:cNvPicPr/>
                      <p:nvPr/>
                    </p:nvPicPr>
                    <p:blipFill>
                      <a:blip r:embed="rId5"/>
                      <a:stretch>
                        <a:fillRect/>
                      </a:stretch>
                    </p:blipFill>
                    <p:spPr>
                      <a:xfrm>
                        <a:off x="3114314" y="2637659"/>
                        <a:ext cx="1848571" cy="10702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A345CE5-806B-23EF-34C1-E18B0D32AE87}"/>
              </a:ext>
            </a:extLst>
          </p:cNvPr>
          <p:cNvGraphicFramePr>
            <a:graphicFrameLocks noChangeAspect="1"/>
          </p:cNvGraphicFramePr>
          <p:nvPr>
            <p:extLst>
              <p:ext uri="{D42A27DB-BD31-4B8C-83A1-F6EECF244321}">
                <p14:modId xmlns:p14="http://schemas.microsoft.com/office/powerpoint/2010/main" val="749030310"/>
              </p:ext>
            </p:extLst>
          </p:nvPr>
        </p:nvGraphicFramePr>
        <p:xfrm>
          <a:off x="3149788" y="3823686"/>
          <a:ext cx="1848570" cy="1070225"/>
        </p:xfrm>
        <a:graphic>
          <a:graphicData uri="http://schemas.openxmlformats.org/presentationml/2006/ole">
            <mc:AlternateContent xmlns:mc="http://schemas.openxmlformats.org/markup-compatibility/2006">
              <mc:Choice xmlns:v="urn:schemas-microsoft-com:vml" Requires="v">
                <p:oleObj name="Equation" r:id="rId6" imgW="723600" imgH="419040" progId="Equation.DSMT4">
                  <p:embed/>
                </p:oleObj>
              </mc:Choice>
              <mc:Fallback>
                <p:oleObj name="Equation" r:id="rId6" imgW="723600" imgH="419040" progId="Equation.DSMT4">
                  <p:embed/>
                  <p:pic>
                    <p:nvPicPr>
                      <p:cNvPr id="13" name="Object 12">
                        <a:extLst>
                          <a:ext uri="{FF2B5EF4-FFF2-40B4-BE49-F238E27FC236}">
                            <a16:creationId xmlns:a16="http://schemas.microsoft.com/office/drawing/2014/main" id="{6A345CE5-806B-23EF-34C1-E18B0D32AE87}"/>
                          </a:ext>
                        </a:extLst>
                      </p:cNvPr>
                      <p:cNvPicPr/>
                      <p:nvPr/>
                    </p:nvPicPr>
                    <p:blipFill>
                      <a:blip r:embed="rId7"/>
                      <a:stretch>
                        <a:fillRect/>
                      </a:stretch>
                    </p:blipFill>
                    <p:spPr>
                      <a:xfrm>
                        <a:off x="3149788" y="3823686"/>
                        <a:ext cx="1848570" cy="10702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1692591-1BEA-E4CD-2F58-AB22C1EB1645}"/>
              </a:ext>
            </a:extLst>
          </p:cNvPr>
          <p:cNvGraphicFramePr>
            <a:graphicFrameLocks noChangeAspect="1"/>
          </p:cNvGraphicFramePr>
          <p:nvPr>
            <p:extLst>
              <p:ext uri="{D42A27DB-BD31-4B8C-83A1-F6EECF244321}">
                <p14:modId xmlns:p14="http://schemas.microsoft.com/office/powerpoint/2010/main" val="1650646617"/>
              </p:ext>
            </p:extLst>
          </p:nvPr>
        </p:nvGraphicFramePr>
        <p:xfrm>
          <a:off x="3187647" y="5170323"/>
          <a:ext cx="1669795" cy="1001877"/>
        </p:xfrm>
        <a:graphic>
          <a:graphicData uri="http://schemas.openxmlformats.org/presentationml/2006/ole">
            <mc:AlternateContent xmlns:mc="http://schemas.openxmlformats.org/markup-compatibility/2006">
              <mc:Choice xmlns:v="urn:schemas-microsoft-com:vml" Requires="v">
                <p:oleObj name="Equation" r:id="rId8" imgW="698400" imgH="419040" progId="Equation.DSMT4">
                  <p:embed/>
                </p:oleObj>
              </mc:Choice>
              <mc:Fallback>
                <p:oleObj name="Equation" r:id="rId8" imgW="698400" imgH="419040" progId="Equation.DSMT4">
                  <p:embed/>
                  <p:pic>
                    <p:nvPicPr>
                      <p:cNvPr id="14" name="Object 13">
                        <a:extLst>
                          <a:ext uri="{FF2B5EF4-FFF2-40B4-BE49-F238E27FC236}">
                            <a16:creationId xmlns:a16="http://schemas.microsoft.com/office/drawing/2014/main" id="{F1692591-1BEA-E4CD-2F58-AB22C1EB1645}"/>
                          </a:ext>
                        </a:extLst>
                      </p:cNvPr>
                      <p:cNvPicPr/>
                      <p:nvPr/>
                    </p:nvPicPr>
                    <p:blipFill>
                      <a:blip r:embed="rId9"/>
                      <a:stretch>
                        <a:fillRect/>
                      </a:stretch>
                    </p:blipFill>
                    <p:spPr>
                      <a:xfrm>
                        <a:off x="3187647" y="5170323"/>
                        <a:ext cx="1669795" cy="1001877"/>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5F0902FD-7BA9-A667-1E6E-C76A75AE0435}"/>
              </a:ext>
            </a:extLst>
          </p:cNvPr>
          <p:cNvPicPr>
            <a:picLocks noChangeAspect="1"/>
          </p:cNvPicPr>
          <p:nvPr/>
        </p:nvPicPr>
        <p:blipFill>
          <a:blip r:embed="rId10"/>
          <a:stretch>
            <a:fillRect/>
          </a:stretch>
        </p:blipFill>
        <p:spPr>
          <a:xfrm>
            <a:off x="5795962" y="2845264"/>
            <a:ext cx="5512520" cy="3202647"/>
          </a:xfrm>
          <a:prstGeom prst="rect">
            <a:avLst/>
          </a:prstGeom>
        </p:spPr>
      </p:pic>
    </p:spTree>
    <p:extLst>
      <p:ext uri="{BB962C8B-B14F-4D97-AF65-F5344CB8AC3E}">
        <p14:creationId xmlns:p14="http://schemas.microsoft.com/office/powerpoint/2010/main" val="156802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37EC-15ED-3719-1883-B01E6FFECE9F}"/>
              </a:ext>
            </a:extLst>
          </p:cNvPr>
          <p:cNvSpPr>
            <a:spLocks noGrp="1"/>
          </p:cNvSpPr>
          <p:nvPr>
            <p:ph type="title"/>
          </p:nvPr>
        </p:nvSpPr>
        <p:spPr/>
        <p:txBody>
          <a:bodyPr/>
          <a:lstStyle/>
          <a:p>
            <a:r>
              <a:rPr lang="en-US" dirty="0"/>
              <a:t>ASHRAE positions, paraphrased</a:t>
            </a:r>
          </a:p>
        </p:txBody>
      </p:sp>
      <p:sp>
        <p:nvSpPr>
          <p:cNvPr id="3" name="Content Placeholder 2">
            <a:extLst>
              <a:ext uri="{FF2B5EF4-FFF2-40B4-BE49-F238E27FC236}">
                <a16:creationId xmlns:a16="http://schemas.microsoft.com/office/drawing/2014/main" id="{AC53D624-4702-8A41-FE96-11B3CFC6B97F}"/>
              </a:ext>
            </a:extLst>
          </p:cNvPr>
          <p:cNvSpPr>
            <a:spLocks noGrp="1"/>
          </p:cNvSpPr>
          <p:nvPr>
            <p:ph idx="1"/>
          </p:nvPr>
        </p:nvSpPr>
        <p:spPr/>
        <p:txBody>
          <a:bodyPr>
            <a:normAutofit fontScale="92500" lnSpcReduction="20000"/>
          </a:bodyPr>
          <a:lstStyle/>
          <a:p>
            <a:r>
              <a:rPr lang="en-US" dirty="0"/>
              <a:t>Indoor CO</a:t>
            </a:r>
            <a:r>
              <a:rPr lang="en-US" baseline="-25000" dirty="0"/>
              <a:t>2</a:t>
            </a:r>
            <a:r>
              <a:rPr lang="en-US" dirty="0"/>
              <a:t> concentration is not an overall indicator of IAQ but can  be helpful if you know what you’re doing</a:t>
            </a:r>
          </a:p>
          <a:p>
            <a:r>
              <a:rPr lang="en-US" dirty="0"/>
              <a:t>For the purpose of evaluating ventilation rates, indoor-outdoor CO</a:t>
            </a:r>
            <a:r>
              <a:rPr lang="en-US" baseline="-25000" dirty="0"/>
              <a:t>2</a:t>
            </a:r>
            <a:r>
              <a:rPr lang="en-US" dirty="0"/>
              <a:t> is a tracer gas and is accurate only if inputs are accurate and test assumptions are valid</a:t>
            </a:r>
          </a:p>
          <a:p>
            <a:r>
              <a:rPr lang="en-US" dirty="0"/>
              <a:t>There is evidence of effects of CO</a:t>
            </a:r>
            <a:r>
              <a:rPr lang="en-US" baseline="-25000" dirty="0"/>
              <a:t>2</a:t>
            </a:r>
            <a:r>
              <a:rPr lang="en-US" dirty="0"/>
              <a:t> at typical indoor </a:t>
            </a:r>
            <a:r>
              <a:rPr lang="en-US" dirty="0" err="1"/>
              <a:t>concentrationson</a:t>
            </a:r>
            <a:r>
              <a:rPr lang="en-US" dirty="0"/>
              <a:t> health, well-being, learning, sleep, and work performance, but it is mixed</a:t>
            </a:r>
          </a:p>
          <a:p>
            <a:r>
              <a:rPr lang="en-US" dirty="0"/>
              <a:t>In theory, there is a connection between CO</a:t>
            </a:r>
            <a:r>
              <a:rPr lang="en-US" baseline="-25000" dirty="0"/>
              <a:t>2</a:t>
            </a:r>
            <a:r>
              <a:rPr lang="en-US" dirty="0"/>
              <a:t> concentration and airborne infection risk, but in practice, it’s hard to apply</a:t>
            </a:r>
          </a:p>
          <a:p>
            <a:r>
              <a:rPr lang="en-US" dirty="0"/>
              <a:t>Sensor characteristics and placement are critical for monitoring and control</a:t>
            </a:r>
          </a:p>
        </p:txBody>
      </p:sp>
      <p:sp>
        <p:nvSpPr>
          <p:cNvPr id="4" name="Date Placeholder 3">
            <a:extLst>
              <a:ext uri="{FF2B5EF4-FFF2-40B4-BE49-F238E27FC236}">
                <a16:creationId xmlns:a16="http://schemas.microsoft.com/office/drawing/2014/main" id="{6CB03711-5715-C277-C4A1-3FE3BC13C934}"/>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0DAC387E-CA67-E5F1-7222-3FCD15E42EE9}"/>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CA3400FF-E79A-8486-DDB4-9A36852D12EA}"/>
              </a:ext>
            </a:extLst>
          </p:cNvPr>
          <p:cNvSpPr>
            <a:spLocks noGrp="1"/>
          </p:cNvSpPr>
          <p:nvPr>
            <p:ph type="sldNum" sz="quarter" idx="12"/>
          </p:nvPr>
        </p:nvSpPr>
        <p:spPr/>
        <p:txBody>
          <a:bodyPr/>
          <a:lstStyle/>
          <a:p>
            <a:fld id="{BFB538B7-56DA-459B-94EE-7626CE543BB7}" type="slidenum">
              <a:rPr lang="en-US" smtClean="0"/>
              <a:t>50</a:t>
            </a:fld>
            <a:endParaRPr lang="en-US"/>
          </a:p>
        </p:txBody>
      </p:sp>
    </p:spTree>
    <p:extLst>
      <p:ext uri="{BB962C8B-B14F-4D97-AF65-F5344CB8AC3E}">
        <p14:creationId xmlns:p14="http://schemas.microsoft.com/office/powerpoint/2010/main" val="1236289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7F6A-C0C1-61DC-B596-F497AA412E21}"/>
              </a:ext>
            </a:extLst>
          </p:cNvPr>
          <p:cNvSpPr>
            <a:spLocks noGrp="1"/>
          </p:cNvSpPr>
          <p:nvPr>
            <p:ph type="title"/>
          </p:nvPr>
        </p:nvSpPr>
        <p:spPr/>
        <p:txBody>
          <a:bodyPr>
            <a:normAutofit fontScale="90000"/>
          </a:bodyPr>
          <a:lstStyle/>
          <a:p>
            <a:r>
              <a:rPr lang="en-US" dirty="0"/>
              <a:t>ASHRAE Standard 62.1 now supports CO</a:t>
            </a:r>
            <a:r>
              <a:rPr lang="en-US" baseline="-25000" dirty="0"/>
              <a:t>2</a:t>
            </a:r>
            <a:r>
              <a:rPr lang="en-US" dirty="0"/>
              <a:t> Based Demand Control</a:t>
            </a:r>
            <a:br>
              <a:rPr lang="en-US" dirty="0"/>
            </a:br>
            <a:r>
              <a:rPr lang="en-US" sz="1600" dirty="0"/>
              <a:t>(but I still think it’s a bad idea a lot of the time)</a:t>
            </a:r>
            <a:endParaRPr lang="en-US" dirty="0"/>
          </a:p>
        </p:txBody>
      </p:sp>
      <p:sp>
        <p:nvSpPr>
          <p:cNvPr id="4" name="Date Placeholder 3">
            <a:extLst>
              <a:ext uri="{FF2B5EF4-FFF2-40B4-BE49-F238E27FC236}">
                <a16:creationId xmlns:a16="http://schemas.microsoft.com/office/drawing/2014/main" id="{27FC2A54-7F84-DE22-22A9-90CE4883174B}"/>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689AAA17-2EC3-FC1B-D5CA-7D7EBBCD9F37}"/>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3A0F00CF-3B58-50A2-DEBD-3B42BFD94640}"/>
              </a:ext>
            </a:extLst>
          </p:cNvPr>
          <p:cNvSpPr>
            <a:spLocks noGrp="1"/>
          </p:cNvSpPr>
          <p:nvPr>
            <p:ph type="sldNum" sz="quarter" idx="12"/>
          </p:nvPr>
        </p:nvSpPr>
        <p:spPr/>
        <p:txBody>
          <a:bodyPr/>
          <a:lstStyle/>
          <a:p>
            <a:fld id="{BFB538B7-56DA-459B-94EE-7626CE543BB7}" type="slidenum">
              <a:rPr lang="en-US" smtClean="0"/>
              <a:t>51</a:t>
            </a:fld>
            <a:endParaRPr lang="en-US"/>
          </a:p>
        </p:txBody>
      </p:sp>
      <p:pic>
        <p:nvPicPr>
          <p:cNvPr id="10" name="Content Placeholder 9">
            <a:extLst>
              <a:ext uri="{FF2B5EF4-FFF2-40B4-BE49-F238E27FC236}">
                <a16:creationId xmlns:a16="http://schemas.microsoft.com/office/drawing/2014/main" id="{E7A6C702-59A4-B812-5B8D-A8F7A1BAA280}"/>
              </a:ext>
            </a:extLst>
          </p:cNvPr>
          <p:cNvPicPr>
            <a:picLocks noGrp="1" noChangeAspect="1"/>
          </p:cNvPicPr>
          <p:nvPr>
            <p:ph idx="1"/>
          </p:nvPr>
        </p:nvPicPr>
        <p:blipFill>
          <a:blip r:embed="rId2"/>
          <a:stretch>
            <a:fillRect/>
          </a:stretch>
        </p:blipFill>
        <p:spPr>
          <a:xfrm>
            <a:off x="1496277" y="1825625"/>
            <a:ext cx="9199446" cy="4351338"/>
          </a:xfrm>
          <a:prstGeom prst="rect">
            <a:avLst/>
          </a:prstGeom>
        </p:spPr>
      </p:pic>
      <p:sp>
        <p:nvSpPr>
          <p:cNvPr id="11" name="Rectangle 10">
            <a:extLst>
              <a:ext uri="{FF2B5EF4-FFF2-40B4-BE49-F238E27FC236}">
                <a16:creationId xmlns:a16="http://schemas.microsoft.com/office/drawing/2014/main" id="{DF43471D-EA84-1BFA-9254-9D253F598478}"/>
              </a:ext>
            </a:extLst>
          </p:cNvPr>
          <p:cNvSpPr/>
          <p:nvPr/>
        </p:nvSpPr>
        <p:spPr>
          <a:xfrm>
            <a:off x="9753600" y="2085975"/>
            <a:ext cx="1027848" cy="4090988"/>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434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6AD8DCE9-BE6E-42A9-8A6D-60B4929658DC}" type="slidenum">
              <a:rPr lang="en-US"/>
              <a:pPr/>
              <a:t>52</a:t>
            </a:fld>
            <a:endParaRPr lang="en-US"/>
          </a:p>
        </p:txBody>
      </p:sp>
      <p:sp>
        <p:nvSpPr>
          <p:cNvPr id="89092" name="Rectangle 4"/>
          <p:cNvSpPr>
            <a:spLocks noGrp="1" noChangeArrowheads="1"/>
          </p:cNvSpPr>
          <p:nvPr>
            <p:ph type="title"/>
          </p:nvPr>
        </p:nvSpPr>
        <p:spPr>
          <a:xfrm>
            <a:off x="1881909" y="538654"/>
            <a:ext cx="8577985" cy="683924"/>
          </a:xfrm>
        </p:spPr>
        <p:txBody>
          <a:bodyPr/>
          <a:lstStyle/>
          <a:p>
            <a:r>
              <a:rPr lang="en-US" sz="2000" dirty="0"/>
              <a:t>CO</a:t>
            </a:r>
            <a:r>
              <a:rPr lang="en-US" sz="2000" baseline="-25000" dirty="0"/>
              <a:t>2</a:t>
            </a:r>
            <a:r>
              <a:rPr lang="en-US" sz="2000" dirty="0"/>
              <a:t> Concentration for Steady State 62.1 Compliance</a:t>
            </a:r>
            <a:br>
              <a:rPr lang="en-US" sz="2000" dirty="0"/>
            </a:br>
            <a:r>
              <a:rPr lang="en-US" sz="2000" dirty="0"/>
              <a:t> Single-Zone, 1000 ft</a:t>
            </a:r>
            <a:r>
              <a:rPr lang="en-US" sz="2000" baseline="30000" dirty="0"/>
              <a:t>2</a:t>
            </a:r>
            <a:r>
              <a:rPr lang="en-US" sz="2000" dirty="0"/>
              <a:t> Lecture Classroom, 65 Sedentary Adults, 500 ppm Ambient</a:t>
            </a:r>
          </a:p>
        </p:txBody>
      </p:sp>
      <p:pic>
        <p:nvPicPr>
          <p:cNvPr id="2" name="Picture 1"/>
          <p:cNvPicPr>
            <a:picLocks noChangeAspect="1"/>
          </p:cNvPicPr>
          <p:nvPr/>
        </p:nvPicPr>
        <p:blipFill>
          <a:blip r:embed="rId2"/>
          <a:stretch>
            <a:fillRect/>
          </a:stretch>
        </p:blipFill>
        <p:spPr>
          <a:xfrm>
            <a:off x="2142837" y="1371735"/>
            <a:ext cx="7458075" cy="4686300"/>
          </a:xfrm>
          <a:prstGeom prst="rect">
            <a:avLst/>
          </a:prstGeom>
        </p:spPr>
      </p:pic>
      <p:sp>
        <p:nvSpPr>
          <p:cNvPr id="3" name="TextBox 2"/>
          <p:cNvSpPr txBox="1"/>
          <p:nvPr/>
        </p:nvSpPr>
        <p:spPr>
          <a:xfrm>
            <a:off x="3292928" y="5987018"/>
            <a:ext cx="5606143" cy="369332"/>
          </a:xfrm>
          <a:prstGeom prst="rect">
            <a:avLst/>
          </a:prstGeom>
          <a:noFill/>
        </p:spPr>
        <p:txBody>
          <a:bodyPr wrap="square" rtlCol="0">
            <a:spAutoFit/>
          </a:bodyPr>
          <a:lstStyle/>
          <a:p>
            <a:r>
              <a:rPr lang="en-US" dirty="0"/>
              <a:t>At full occupancy, 8.4 cfm/pers. Minimum OA 60 cfm</a:t>
            </a:r>
          </a:p>
        </p:txBody>
      </p:sp>
      <p:sp>
        <p:nvSpPr>
          <p:cNvPr id="4" name="Date Placeholder 3">
            <a:extLst>
              <a:ext uri="{FF2B5EF4-FFF2-40B4-BE49-F238E27FC236}">
                <a16:creationId xmlns:a16="http://schemas.microsoft.com/office/drawing/2014/main" id="{86813C77-F524-2F48-ED56-850CB1DBB504}"/>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0F4F519E-B622-66FC-B87A-2031A4982EF7}"/>
              </a:ext>
            </a:extLst>
          </p:cNvPr>
          <p:cNvSpPr>
            <a:spLocks noGrp="1"/>
          </p:cNvSpPr>
          <p:nvPr>
            <p:ph type="ftr" sz="quarter" idx="11"/>
          </p:nvPr>
        </p:nvSpPr>
        <p:spPr/>
        <p:txBody>
          <a:bodyPr/>
          <a:lstStyle/>
          <a:p>
            <a:r>
              <a:rPr lang="en-US"/>
              <a:t>27th Westford Building Science Symposium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52A0-6E0D-F0DA-1099-E065E954ED17}"/>
              </a:ext>
            </a:extLst>
          </p:cNvPr>
          <p:cNvSpPr>
            <a:spLocks noGrp="1"/>
          </p:cNvSpPr>
          <p:nvPr>
            <p:ph type="title"/>
          </p:nvPr>
        </p:nvSpPr>
        <p:spPr>
          <a:xfrm>
            <a:off x="838200" y="365125"/>
            <a:ext cx="10515600" cy="1325563"/>
          </a:xfrm>
        </p:spPr>
        <p:txBody>
          <a:bodyPr/>
          <a:lstStyle/>
          <a:p>
            <a:r>
              <a:rPr lang="en-US" dirty="0"/>
              <a:t>Wrap-up</a:t>
            </a:r>
          </a:p>
        </p:txBody>
      </p:sp>
      <p:sp>
        <p:nvSpPr>
          <p:cNvPr id="3" name="Content Placeholder 2">
            <a:extLst>
              <a:ext uri="{FF2B5EF4-FFF2-40B4-BE49-F238E27FC236}">
                <a16:creationId xmlns:a16="http://schemas.microsoft.com/office/drawing/2014/main" id="{3C6C9B6E-2007-671D-4C2C-DBF2C9B1026E}"/>
              </a:ext>
            </a:extLst>
          </p:cNvPr>
          <p:cNvSpPr>
            <a:spLocks noGrp="1"/>
          </p:cNvSpPr>
          <p:nvPr>
            <p:ph idx="1"/>
          </p:nvPr>
        </p:nvSpPr>
        <p:spPr>
          <a:xfrm>
            <a:off x="838200" y="1825625"/>
            <a:ext cx="10515600" cy="4351338"/>
          </a:xfrm>
        </p:spPr>
        <p:txBody>
          <a:bodyPr/>
          <a:lstStyle/>
          <a:p>
            <a:r>
              <a:rPr lang="en-US" dirty="0"/>
              <a:t>Prescriptive outdoor air supply remains the dominant ventilation control for IAQ</a:t>
            </a:r>
          </a:p>
          <a:p>
            <a:r>
              <a:rPr lang="en-US" dirty="0"/>
              <a:t>Objectives of ventilation standards have not changed much in the past 50 years</a:t>
            </a:r>
          </a:p>
          <a:p>
            <a:r>
              <a:rPr lang="en-US" dirty="0"/>
              <a:t>There is some evidence behind some outdoor air requirements but not others</a:t>
            </a:r>
          </a:p>
          <a:p>
            <a:r>
              <a:rPr lang="en-US" dirty="0"/>
              <a:t>There is great interest in improving IAQ, but more outdoor air is not the way to do it</a:t>
            </a:r>
          </a:p>
        </p:txBody>
      </p:sp>
      <p:sp>
        <p:nvSpPr>
          <p:cNvPr id="4" name="Date Placeholder 3">
            <a:extLst>
              <a:ext uri="{FF2B5EF4-FFF2-40B4-BE49-F238E27FC236}">
                <a16:creationId xmlns:a16="http://schemas.microsoft.com/office/drawing/2014/main" id="{4983B759-725D-BA0F-DECF-4223C444F497}"/>
              </a:ext>
            </a:extLst>
          </p:cNvPr>
          <p:cNvSpPr>
            <a:spLocks noGrp="1"/>
          </p:cNvSpPr>
          <p:nvPr>
            <p:ph type="dt" sz="half" idx="10"/>
          </p:nvPr>
        </p:nvSpPr>
        <p:spPr>
          <a:xfrm>
            <a:off x="838200" y="6356350"/>
            <a:ext cx="2743200" cy="365125"/>
          </a:xfrm>
        </p:spPr>
        <p:txBody>
          <a:bodyPr/>
          <a:lstStyle/>
          <a:p>
            <a:r>
              <a:rPr lang="en-US"/>
              <a:t>8/4/2025</a:t>
            </a:r>
          </a:p>
        </p:txBody>
      </p:sp>
      <p:sp>
        <p:nvSpPr>
          <p:cNvPr id="5" name="Footer Placeholder 4">
            <a:extLst>
              <a:ext uri="{FF2B5EF4-FFF2-40B4-BE49-F238E27FC236}">
                <a16:creationId xmlns:a16="http://schemas.microsoft.com/office/drawing/2014/main" id="{6500722B-D150-B003-2359-C59CF06EACEA}"/>
              </a:ext>
            </a:extLst>
          </p:cNvPr>
          <p:cNvSpPr>
            <a:spLocks noGrp="1"/>
          </p:cNvSpPr>
          <p:nvPr>
            <p:ph type="ftr" sz="quarter" idx="11"/>
          </p:nvPr>
        </p:nvSpPr>
        <p:spPr>
          <a:xfrm>
            <a:off x="4038600" y="6356350"/>
            <a:ext cx="4114800" cy="365125"/>
          </a:xfrm>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03084953-3043-5C6A-117C-DFC043AF59B0}"/>
              </a:ext>
            </a:extLst>
          </p:cNvPr>
          <p:cNvSpPr>
            <a:spLocks noGrp="1"/>
          </p:cNvSpPr>
          <p:nvPr>
            <p:ph type="sldNum" sz="quarter" idx="12"/>
          </p:nvPr>
        </p:nvSpPr>
        <p:spPr>
          <a:xfrm>
            <a:off x="8610600" y="6356350"/>
            <a:ext cx="2743200" cy="365125"/>
          </a:xfrm>
        </p:spPr>
        <p:txBody>
          <a:bodyPr/>
          <a:lstStyle/>
          <a:p>
            <a:fld id="{BFB538B7-56DA-459B-94EE-7626CE543BB7}" type="slidenum">
              <a:rPr lang="en-US" smtClean="0"/>
              <a:pPr/>
              <a:t>53</a:t>
            </a:fld>
            <a:endParaRPr lang="en-US"/>
          </a:p>
        </p:txBody>
      </p:sp>
    </p:spTree>
    <p:extLst>
      <p:ext uri="{BB962C8B-B14F-4D97-AF65-F5344CB8AC3E}">
        <p14:creationId xmlns:p14="http://schemas.microsoft.com/office/powerpoint/2010/main" val="81219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9AB1-3AA6-0BF9-3934-38A20C1541C6}"/>
              </a:ext>
            </a:extLst>
          </p:cNvPr>
          <p:cNvSpPr>
            <a:spLocks noGrp="1"/>
          </p:cNvSpPr>
          <p:nvPr>
            <p:ph type="title"/>
          </p:nvPr>
        </p:nvSpPr>
        <p:spPr/>
        <p:txBody>
          <a:bodyPr/>
          <a:lstStyle/>
          <a:p>
            <a:r>
              <a:rPr lang="en-US" dirty="0"/>
              <a:t>More wrapping up…</a:t>
            </a:r>
          </a:p>
        </p:txBody>
      </p:sp>
      <p:sp>
        <p:nvSpPr>
          <p:cNvPr id="3" name="Content Placeholder 2">
            <a:extLst>
              <a:ext uri="{FF2B5EF4-FFF2-40B4-BE49-F238E27FC236}">
                <a16:creationId xmlns:a16="http://schemas.microsoft.com/office/drawing/2014/main" id="{AFA34211-A905-17C0-A331-FF1A224C95D1}"/>
              </a:ext>
            </a:extLst>
          </p:cNvPr>
          <p:cNvSpPr>
            <a:spLocks noGrp="1"/>
          </p:cNvSpPr>
          <p:nvPr>
            <p:ph idx="1"/>
          </p:nvPr>
        </p:nvSpPr>
        <p:spPr/>
        <p:txBody>
          <a:bodyPr/>
          <a:lstStyle/>
          <a:p>
            <a:r>
              <a:rPr lang="en-US" dirty="0"/>
              <a:t>Promising trends</a:t>
            </a:r>
          </a:p>
          <a:p>
            <a:pPr lvl="1"/>
            <a:r>
              <a:rPr lang="en-US" dirty="0"/>
              <a:t>Standards and guidelines for extreme events</a:t>
            </a:r>
          </a:p>
          <a:p>
            <a:pPr lvl="1"/>
            <a:r>
              <a:rPr lang="en-US" dirty="0"/>
              <a:t>Equivalent clean air approach</a:t>
            </a:r>
          </a:p>
          <a:p>
            <a:pPr lvl="1"/>
            <a:r>
              <a:rPr lang="en-US" dirty="0"/>
              <a:t>Performance approach based on quantified harm or benefit/sensor technology </a:t>
            </a:r>
            <a:r>
              <a:rPr lang="en-US"/>
              <a:t>to support it</a:t>
            </a:r>
            <a:endParaRPr lang="en-US" dirty="0"/>
          </a:p>
          <a:p>
            <a:pPr lvl="1"/>
            <a:r>
              <a:rPr lang="en-US" dirty="0"/>
              <a:t>Evidence that a small (manageable) number of contaminants must be controlled – and PM is #1</a:t>
            </a:r>
          </a:p>
          <a:p>
            <a:pPr lvl="1"/>
            <a:r>
              <a:rPr lang="en-US" dirty="0"/>
              <a:t>Potential for air cleaners to carry more of the burden – less OA may be fine in some cases</a:t>
            </a:r>
          </a:p>
          <a:p>
            <a:pPr lvl="1"/>
            <a:r>
              <a:rPr lang="en-US" dirty="0"/>
              <a:t>Improvements in air cleaner testing</a:t>
            </a:r>
          </a:p>
        </p:txBody>
      </p:sp>
      <p:sp>
        <p:nvSpPr>
          <p:cNvPr id="4" name="Date Placeholder 3">
            <a:extLst>
              <a:ext uri="{FF2B5EF4-FFF2-40B4-BE49-F238E27FC236}">
                <a16:creationId xmlns:a16="http://schemas.microsoft.com/office/drawing/2014/main" id="{4EF979F4-F801-F7C6-18DA-29840CB0BB47}"/>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0D8B3407-473C-0C8C-AD82-205DE1CECA9C}"/>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F76F7F35-EA60-5069-CF78-179E7BA80C20}"/>
              </a:ext>
            </a:extLst>
          </p:cNvPr>
          <p:cNvSpPr>
            <a:spLocks noGrp="1"/>
          </p:cNvSpPr>
          <p:nvPr>
            <p:ph type="sldNum" sz="quarter" idx="12"/>
          </p:nvPr>
        </p:nvSpPr>
        <p:spPr/>
        <p:txBody>
          <a:bodyPr/>
          <a:lstStyle/>
          <a:p>
            <a:fld id="{BFB538B7-56DA-459B-94EE-7626CE543BB7}" type="slidenum">
              <a:rPr lang="en-US" smtClean="0"/>
              <a:t>54</a:t>
            </a:fld>
            <a:endParaRPr lang="en-US"/>
          </a:p>
        </p:txBody>
      </p:sp>
    </p:spTree>
    <p:extLst>
      <p:ext uri="{BB962C8B-B14F-4D97-AF65-F5344CB8AC3E}">
        <p14:creationId xmlns:p14="http://schemas.microsoft.com/office/powerpoint/2010/main" val="2532703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F158-EF46-39D5-823B-2C318A5164B9}"/>
              </a:ext>
            </a:extLst>
          </p:cNvPr>
          <p:cNvSpPr>
            <a:spLocks noGrp="1"/>
          </p:cNvSpPr>
          <p:nvPr>
            <p:ph type="title"/>
          </p:nvPr>
        </p:nvSpPr>
        <p:spPr/>
        <p:txBody>
          <a:bodyPr/>
          <a:lstStyle/>
          <a:p>
            <a:r>
              <a:rPr lang="en-US" dirty="0"/>
              <a:t>Still wrapping up…</a:t>
            </a:r>
          </a:p>
        </p:txBody>
      </p:sp>
      <p:sp>
        <p:nvSpPr>
          <p:cNvPr id="3" name="Content Placeholder 2">
            <a:extLst>
              <a:ext uri="{FF2B5EF4-FFF2-40B4-BE49-F238E27FC236}">
                <a16:creationId xmlns:a16="http://schemas.microsoft.com/office/drawing/2014/main" id="{88EF6948-A376-C0BD-93BF-3812CCC7D869}"/>
              </a:ext>
            </a:extLst>
          </p:cNvPr>
          <p:cNvSpPr>
            <a:spLocks noGrp="1"/>
          </p:cNvSpPr>
          <p:nvPr>
            <p:ph idx="1"/>
          </p:nvPr>
        </p:nvSpPr>
        <p:spPr/>
        <p:txBody>
          <a:bodyPr/>
          <a:lstStyle/>
          <a:p>
            <a:r>
              <a:rPr lang="en-US" dirty="0"/>
              <a:t>Needs/concerns</a:t>
            </a:r>
          </a:p>
          <a:p>
            <a:pPr lvl="1"/>
            <a:r>
              <a:rPr lang="en-US" dirty="0"/>
              <a:t>Potential cost and complexity of performance standards</a:t>
            </a:r>
          </a:p>
          <a:p>
            <a:pPr lvl="1"/>
            <a:r>
              <a:rPr lang="en-US" dirty="0"/>
              <a:t>Some important knowledge gaps</a:t>
            </a:r>
          </a:p>
          <a:p>
            <a:pPr lvl="2"/>
            <a:r>
              <a:rPr lang="en-US" dirty="0"/>
              <a:t>Air distribution</a:t>
            </a:r>
          </a:p>
          <a:p>
            <a:pPr lvl="2"/>
            <a:r>
              <a:rPr lang="en-US" dirty="0"/>
              <a:t>Modeling of infection risk</a:t>
            </a:r>
          </a:p>
          <a:p>
            <a:pPr lvl="2"/>
            <a:r>
              <a:rPr lang="en-US" dirty="0"/>
              <a:t>Air cleaner performance and safety</a:t>
            </a:r>
          </a:p>
          <a:p>
            <a:pPr lvl="1"/>
            <a:r>
              <a:rPr lang="en-US" dirty="0"/>
              <a:t>Need to harmonize standards</a:t>
            </a:r>
          </a:p>
          <a:p>
            <a:pPr lvl="1"/>
            <a:r>
              <a:rPr lang="en-US" dirty="0"/>
              <a:t>Need for appropriate level of regulation/enforcement, including post-occupancy</a:t>
            </a:r>
          </a:p>
        </p:txBody>
      </p:sp>
      <p:sp>
        <p:nvSpPr>
          <p:cNvPr id="4" name="Date Placeholder 3">
            <a:extLst>
              <a:ext uri="{FF2B5EF4-FFF2-40B4-BE49-F238E27FC236}">
                <a16:creationId xmlns:a16="http://schemas.microsoft.com/office/drawing/2014/main" id="{E4D2FC9F-26AB-F6AF-DFFB-BF729B1C96D9}"/>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B1C7A613-910C-976B-574D-EA4F8724212A}"/>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AAFBA3B0-2C14-726C-B17C-79BF03BDAE83}"/>
              </a:ext>
            </a:extLst>
          </p:cNvPr>
          <p:cNvSpPr>
            <a:spLocks noGrp="1"/>
          </p:cNvSpPr>
          <p:nvPr>
            <p:ph type="sldNum" sz="quarter" idx="12"/>
          </p:nvPr>
        </p:nvSpPr>
        <p:spPr/>
        <p:txBody>
          <a:bodyPr/>
          <a:lstStyle/>
          <a:p>
            <a:fld id="{BFB538B7-56DA-459B-94EE-7626CE543BB7}" type="slidenum">
              <a:rPr lang="en-US" smtClean="0"/>
              <a:t>55</a:t>
            </a:fld>
            <a:endParaRPr lang="en-US"/>
          </a:p>
        </p:txBody>
      </p:sp>
    </p:spTree>
    <p:extLst>
      <p:ext uri="{BB962C8B-B14F-4D97-AF65-F5344CB8AC3E}">
        <p14:creationId xmlns:p14="http://schemas.microsoft.com/office/powerpoint/2010/main" val="937678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B7DADA-E0AB-A95C-E078-A54072867F4F}"/>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725E8099-7827-D353-9ADD-912622B69292}"/>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32FA2460-7DCA-4769-297B-1BBB245071A3}"/>
              </a:ext>
            </a:extLst>
          </p:cNvPr>
          <p:cNvSpPr>
            <a:spLocks noGrp="1"/>
          </p:cNvSpPr>
          <p:nvPr>
            <p:ph type="sldNum" sz="quarter" idx="12"/>
          </p:nvPr>
        </p:nvSpPr>
        <p:spPr/>
        <p:txBody>
          <a:bodyPr/>
          <a:lstStyle/>
          <a:p>
            <a:fld id="{BFB538B7-56DA-459B-94EE-7626CE543BB7}" type="slidenum">
              <a:rPr lang="en-US" smtClean="0"/>
              <a:t>56</a:t>
            </a:fld>
            <a:endParaRPr lang="en-US"/>
          </a:p>
        </p:txBody>
      </p:sp>
      <p:pic>
        <p:nvPicPr>
          <p:cNvPr id="14" name="Picture 13" descr="A cat lying on a chair&#10;&#10;AI-generated content may be incorrect.">
            <a:extLst>
              <a:ext uri="{FF2B5EF4-FFF2-40B4-BE49-F238E27FC236}">
                <a16:creationId xmlns:a16="http://schemas.microsoft.com/office/drawing/2014/main" id="{8530D70F-56B8-4A08-7EC4-426DBBB68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720" y="1834054"/>
            <a:ext cx="3692634" cy="2769476"/>
          </a:xfrm>
          <a:prstGeom prst="rect">
            <a:avLst/>
          </a:prstGeom>
        </p:spPr>
      </p:pic>
      <p:sp>
        <p:nvSpPr>
          <p:cNvPr id="18" name="TextBox 17">
            <a:extLst>
              <a:ext uri="{FF2B5EF4-FFF2-40B4-BE49-F238E27FC236}">
                <a16:creationId xmlns:a16="http://schemas.microsoft.com/office/drawing/2014/main" id="{B9B4E8D1-AC75-E968-BB9A-B1B1B185EEE2}"/>
              </a:ext>
            </a:extLst>
          </p:cNvPr>
          <p:cNvSpPr txBox="1"/>
          <p:nvPr/>
        </p:nvSpPr>
        <p:spPr>
          <a:xfrm>
            <a:off x="485775" y="2480011"/>
            <a:ext cx="4505325" cy="2031325"/>
          </a:xfrm>
          <a:prstGeom prst="rect">
            <a:avLst/>
          </a:prstGeom>
          <a:noFill/>
        </p:spPr>
        <p:txBody>
          <a:bodyPr wrap="square" rtlCol="0">
            <a:spAutoFit/>
          </a:bodyPr>
          <a:lstStyle/>
          <a:p>
            <a:r>
              <a:rPr lang="en-US" sz="6000" dirty="0"/>
              <a:t>Thank You!</a:t>
            </a:r>
          </a:p>
          <a:p>
            <a:endParaRPr lang="en-US" dirty="0"/>
          </a:p>
          <a:p>
            <a:r>
              <a:rPr lang="en-US" sz="2400" dirty="0"/>
              <a:t>Bill Bahnfleth</a:t>
            </a:r>
          </a:p>
          <a:p>
            <a:r>
              <a:rPr lang="en-US" sz="2400" dirty="0"/>
              <a:t>wbahnfleth@psu.edu</a:t>
            </a:r>
          </a:p>
        </p:txBody>
      </p:sp>
      <p:pic>
        <p:nvPicPr>
          <p:cNvPr id="11" name="Picture 10" descr="A black cat lying on a blanket&#10;&#10;AI-generated content may be incorrect.">
            <a:extLst>
              <a:ext uri="{FF2B5EF4-FFF2-40B4-BE49-F238E27FC236}">
                <a16:creationId xmlns:a16="http://schemas.microsoft.com/office/drawing/2014/main" id="{07A229F3-0725-74FD-5426-DFC174947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955" y="1834054"/>
            <a:ext cx="3540113" cy="2760822"/>
          </a:xfrm>
          <a:prstGeom prst="rect">
            <a:avLst/>
          </a:prstGeom>
        </p:spPr>
      </p:pic>
    </p:spTree>
    <p:extLst>
      <p:ext uri="{BB962C8B-B14F-4D97-AF65-F5344CB8AC3E}">
        <p14:creationId xmlns:p14="http://schemas.microsoft.com/office/powerpoint/2010/main" val="1519829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9572B-458F-EBFC-9D3F-5DC636C0A51B}"/>
              </a:ext>
            </a:extLst>
          </p:cNvPr>
          <p:cNvSpPr>
            <a:spLocks noGrp="1"/>
          </p:cNvSpPr>
          <p:nvPr>
            <p:ph type="title"/>
          </p:nvPr>
        </p:nvSpPr>
        <p:spPr>
          <a:xfrm>
            <a:off x="838200" y="365125"/>
            <a:ext cx="10515600" cy="519905"/>
          </a:xfrm>
        </p:spPr>
        <p:txBody>
          <a:bodyPr>
            <a:normAutofit fontScale="90000"/>
          </a:bodyPr>
          <a:lstStyle/>
          <a:p>
            <a:r>
              <a:rPr lang="en-US" dirty="0"/>
              <a:t>Outdoor air frequently isn’t fresh</a:t>
            </a:r>
          </a:p>
        </p:txBody>
      </p:sp>
      <p:pic>
        <p:nvPicPr>
          <p:cNvPr id="1026" name="Picture 2" descr="Delhi AQI">
            <a:extLst>
              <a:ext uri="{FF2B5EF4-FFF2-40B4-BE49-F238E27FC236}">
                <a16:creationId xmlns:a16="http://schemas.microsoft.com/office/drawing/2014/main" id="{FEA3D1F0-48E9-B6E8-8098-EAE78BED6C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5959" y="1011953"/>
            <a:ext cx="7464501" cy="4976335"/>
          </a:xfr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75A49430-E9D3-E60C-667B-2E160FFB4A9C}"/>
              </a:ext>
            </a:extLst>
          </p:cNvPr>
          <p:cNvSpPr>
            <a:spLocks noGrp="1"/>
          </p:cNvSpPr>
          <p:nvPr>
            <p:ph type="dt" sz="half" idx="10"/>
          </p:nvPr>
        </p:nvSpPr>
        <p:spPr>
          <a:xfrm>
            <a:off x="838200" y="6356350"/>
            <a:ext cx="2743200" cy="365125"/>
          </a:xfrm>
        </p:spPr>
        <p:txBody>
          <a:bodyPr/>
          <a:lstStyle/>
          <a:p>
            <a:r>
              <a:rPr lang="en-US"/>
              <a:t>8/4/2025</a:t>
            </a:r>
          </a:p>
        </p:txBody>
      </p:sp>
      <p:sp>
        <p:nvSpPr>
          <p:cNvPr id="3" name="Footer Placeholder 2">
            <a:extLst>
              <a:ext uri="{FF2B5EF4-FFF2-40B4-BE49-F238E27FC236}">
                <a16:creationId xmlns:a16="http://schemas.microsoft.com/office/drawing/2014/main" id="{58FAD4F1-0A4B-D428-8592-8515338EEE62}"/>
              </a:ext>
            </a:extLst>
          </p:cNvPr>
          <p:cNvSpPr>
            <a:spLocks noGrp="1"/>
          </p:cNvSpPr>
          <p:nvPr>
            <p:ph type="ftr" sz="quarter" idx="11"/>
          </p:nvPr>
        </p:nvSpPr>
        <p:spPr>
          <a:xfrm>
            <a:off x="4038600" y="6356350"/>
            <a:ext cx="4114800" cy="365125"/>
          </a:xfrm>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F9B06768-DA40-4153-2C22-49EA651DA602}"/>
              </a:ext>
            </a:extLst>
          </p:cNvPr>
          <p:cNvSpPr>
            <a:spLocks noGrp="1"/>
          </p:cNvSpPr>
          <p:nvPr>
            <p:ph type="sldNum" sz="quarter" idx="12"/>
          </p:nvPr>
        </p:nvSpPr>
        <p:spPr>
          <a:xfrm>
            <a:off x="8610600" y="6356350"/>
            <a:ext cx="2743200" cy="365125"/>
          </a:xfrm>
        </p:spPr>
        <p:txBody>
          <a:bodyPr/>
          <a:lstStyle/>
          <a:p>
            <a:fld id="{BFB538B7-56DA-459B-94EE-7626CE543BB7}" type="slidenum">
              <a:rPr lang="en-US" smtClean="0"/>
              <a:pPr/>
              <a:t>6</a:t>
            </a:fld>
            <a:endParaRPr lang="en-US"/>
          </a:p>
        </p:txBody>
      </p:sp>
      <p:sp>
        <p:nvSpPr>
          <p:cNvPr id="14" name="TextBox 13">
            <a:extLst>
              <a:ext uri="{FF2B5EF4-FFF2-40B4-BE49-F238E27FC236}">
                <a16:creationId xmlns:a16="http://schemas.microsoft.com/office/drawing/2014/main" id="{52755CCB-640C-74AC-AF2E-0128FC756E02}"/>
              </a:ext>
            </a:extLst>
          </p:cNvPr>
          <p:cNvSpPr txBox="1"/>
          <p:nvPr/>
        </p:nvSpPr>
        <p:spPr>
          <a:xfrm>
            <a:off x="2887559" y="5987653"/>
            <a:ext cx="5621300" cy="369332"/>
          </a:xfrm>
          <a:prstGeom prst="rect">
            <a:avLst/>
          </a:prstGeom>
          <a:noFill/>
        </p:spPr>
        <p:txBody>
          <a:bodyPr wrap="square" rtlCol="0">
            <a:spAutoFit/>
          </a:bodyPr>
          <a:lstStyle/>
          <a:p>
            <a:r>
              <a:rPr lang="en-US" dirty="0"/>
              <a:t>“Delhi residents can breathe in ‘moderate’ air quality”</a:t>
            </a:r>
          </a:p>
        </p:txBody>
      </p:sp>
    </p:spTree>
    <p:extLst>
      <p:ext uri="{BB962C8B-B14F-4D97-AF65-F5344CB8AC3E}">
        <p14:creationId xmlns:p14="http://schemas.microsoft.com/office/powerpoint/2010/main" val="166493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EA560-2315-8120-E202-7288471C2A1B}"/>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AD3D8EBD-68C2-A1D6-7E8F-F4CB0EAE7B7F}"/>
              </a:ext>
            </a:extLst>
          </p:cNvPr>
          <p:cNvSpPr>
            <a:spLocks noGrp="1"/>
          </p:cNvSpPr>
          <p:nvPr>
            <p:ph type="ftr" sz="quarter" idx="11"/>
          </p:nvPr>
        </p:nvSpPr>
        <p:spPr/>
        <p:txBody>
          <a:bodyPr/>
          <a:lstStyle/>
          <a:p>
            <a:r>
              <a:rPr lang="en-US"/>
              <a:t>27th Westford Building Science Symposium</a:t>
            </a:r>
          </a:p>
        </p:txBody>
      </p:sp>
      <p:pic>
        <p:nvPicPr>
          <p:cNvPr id="6" name="Picture 5">
            <a:extLst>
              <a:ext uri="{FF2B5EF4-FFF2-40B4-BE49-F238E27FC236}">
                <a16:creationId xmlns:a16="http://schemas.microsoft.com/office/drawing/2014/main" id="{C096F76E-EED7-B7F6-1194-9E32B7EB9D6B}"/>
              </a:ext>
            </a:extLst>
          </p:cNvPr>
          <p:cNvPicPr>
            <a:picLocks noChangeAspect="1"/>
          </p:cNvPicPr>
          <p:nvPr/>
        </p:nvPicPr>
        <p:blipFill>
          <a:blip r:embed="rId2"/>
          <a:stretch>
            <a:fillRect/>
          </a:stretch>
        </p:blipFill>
        <p:spPr>
          <a:xfrm>
            <a:off x="597694" y="629814"/>
            <a:ext cx="10534650" cy="4918752"/>
          </a:xfrm>
          <a:prstGeom prst="rect">
            <a:avLst/>
          </a:prstGeom>
        </p:spPr>
      </p:pic>
      <p:sp>
        <p:nvSpPr>
          <p:cNvPr id="8" name="TextBox 7">
            <a:extLst>
              <a:ext uri="{FF2B5EF4-FFF2-40B4-BE49-F238E27FC236}">
                <a16:creationId xmlns:a16="http://schemas.microsoft.com/office/drawing/2014/main" id="{5EC238D9-0147-29AF-9474-EEA2A74CEFA4}"/>
              </a:ext>
            </a:extLst>
          </p:cNvPr>
          <p:cNvSpPr txBox="1"/>
          <p:nvPr/>
        </p:nvSpPr>
        <p:spPr>
          <a:xfrm>
            <a:off x="597694" y="5676352"/>
            <a:ext cx="3224212" cy="369332"/>
          </a:xfrm>
          <a:prstGeom prst="rect">
            <a:avLst/>
          </a:prstGeom>
          <a:noFill/>
        </p:spPr>
        <p:txBody>
          <a:bodyPr wrap="square">
            <a:spAutoFit/>
          </a:bodyPr>
          <a:lstStyle/>
          <a:p>
            <a:r>
              <a:rPr lang="en-US" dirty="0"/>
              <a:t>https://gispub.epa.gov/airnow/</a:t>
            </a:r>
          </a:p>
        </p:txBody>
      </p:sp>
      <p:sp>
        <p:nvSpPr>
          <p:cNvPr id="9" name="Slide Number Placeholder 8">
            <a:extLst>
              <a:ext uri="{FF2B5EF4-FFF2-40B4-BE49-F238E27FC236}">
                <a16:creationId xmlns:a16="http://schemas.microsoft.com/office/drawing/2014/main" id="{C73F09E3-17E1-69CD-09B1-D4A6D4A02148}"/>
              </a:ext>
            </a:extLst>
          </p:cNvPr>
          <p:cNvSpPr>
            <a:spLocks noGrp="1"/>
          </p:cNvSpPr>
          <p:nvPr>
            <p:ph type="sldNum" sz="quarter" idx="12"/>
          </p:nvPr>
        </p:nvSpPr>
        <p:spPr/>
        <p:txBody>
          <a:bodyPr/>
          <a:lstStyle/>
          <a:p>
            <a:fld id="{BFB538B7-56DA-459B-94EE-7626CE543BB7}" type="slidenum">
              <a:rPr lang="en-US" smtClean="0"/>
              <a:t>7</a:t>
            </a:fld>
            <a:endParaRPr lang="en-US"/>
          </a:p>
        </p:txBody>
      </p:sp>
    </p:spTree>
    <p:extLst>
      <p:ext uri="{BB962C8B-B14F-4D97-AF65-F5344CB8AC3E}">
        <p14:creationId xmlns:p14="http://schemas.microsoft.com/office/powerpoint/2010/main" val="3994685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DEAD99-E4C6-47B5-9A3E-804141429CE5}"/>
              </a:ext>
            </a:extLst>
          </p:cNvPr>
          <p:cNvSpPr>
            <a:spLocks noGrp="1"/>
          </p:cNvSpPr>
          <p:nvPr>
            <p:ph type="dt" sz="half" idx="10"/>
          </p:nvPr>
        </p:nvSpPr>
        <p:spPr/>
        <p:txBody>
          <a:bodyPr/>
          <a:lstStyle/>
          <a:p>
            <a:r>
              <a:rPr lang="en-US"/>
              <a:t>8/4/2025</a:t>
            </a:r>
          </a:p>
        </p:txBody>
      </p:sp>
      <p:sp>
        <p:nvSpPr>
          <p:cNvPr id="3" name="Footer Placeholder 2">
            <a:extLst>
              <a:ext uri="{FF2B5EF4-FFF2-40B4-BE49-F238E27FC236}">
                <a16:creationId xmlns:a16="http://schemas.microsoft.com/office/drawing/2014/main" id="{16C5D421-F1C5-02C8-F3FB-06E957DB9F67}"/>
              </a:ext>
            </a:extLst>
          </p:cNvPr>
          <p:cNvSpPr>
            <a:spLocks noGrp="1"/>
          </p:cNvSpPr>
          <p:nvPr>
            <p:ph type="ftr" sz="quarter" idx="11"/>
          </p:nvPr>
        </p:nvSpPr>
        <p:spPr/>
        <p:txBody>
          <a:bodyPr/>
          <a:lstStyle/>
          <a:p>
            <a:r>
              <a:rPr lang="en-US"/>
              <a:t>27th Westford Building Science Symposium</a:t>
            </a:r>
          </a:p>
        </p:txBody>
      </p:sp>
      <p:sp>
        <p:nvSpPr>
          <p:cNvPr id="4" name="Slide Number Placeholder 3">
            <a:extLst>
              <a:ext uri="{FF2B5EF4-FFF2-40B4-BE49-F238E27FC236}">
                <a16:creationId xmlns:a16="http://schemas.microsoft.com/office/drawing/2014/main" id="{02DE7537-C198-5545-AA55-262D3A863A6C}"/>
              </a:ext>
            </a:extLst>
          </p:cNvPr>
          <p:cNvSpPr>
            <a:spLocks noGrp="1"/>
          </p:cNvSpPr>
          <p:nvPr>
            <p:ph type="sldNum" sz="quarter" idx="12"/>
          </p:nvPr>
        </p:nvSpPr>
        <p:spPr/>
        <p:txBody>
          <a:bodyPr/>
          <a:lstStyle/>
          <a:p>
            <a:fld id="{BFB538B7-56DA-459B-94EE-7626CE543BB7}" type="slidenum">
              <a:rPr lang="en-US" smtClean="0"/>
              <a:t>8</a:t>
            </a:fld>
            <a:endParaRPr lang="en-US"/>
          </a:p>
        </p:txBody>
      </p:sp>
      <p:pic>
        <p:nvPicPr>
          <p:cNvPr id="5" name="Picture 4">
            <a:extLst>
              <a:ext uri="{FF2B5EF4-FFF2-40B4-BE49-F238E27FC236}">
                <a16:creationId xmlns:a16="http://schemas.microsoft.com/office/drawing/2014/main" id="{97B25FF2-D8A5-6CD9-9FEA-EE137E4BD024}"/>
              </a:ext>
            </a:extLst>
          </p:cNvPr>
          <p:cNvPicPr>
            <a:picLocks noChangeAspect="1"/>
          </p:cNvPicPr>
          <p:nvPr/>
        </p:nvPicPr>
        <p:blipFill>
          <a:blip r:embed="rId2"/>
          <a:stretch>
            <a:fillRect/>
          </a:stretch>
        </p:blipFill>
        <p:spPr>
          <a:xfrm>
            <a:off x="1727023" y="593209"/>
            <a:ext cx="8255177" cy="5074165"/>
          </a:xfrm>
          <a:prstGeom prst="rect">
            <a:avLst/>
          </a:prstGeom>
        </p:spPr>
      </p:pic>
      <p:sp>
        <p:nvSpPr>
          <p:cNvPr id="9" name="TextBox 8">
            <a:extLst>
              <a:ext uri="{FF2B5EF4-FFF2-40B4-BE49-F238E27FC236}">
                <a16:creationId xmlns:a16="http://schemas.microsoft.com/office/drawing/2014/main" id="{F92FE944-2CBA-9605-EC20-CDF0DE0D0855}"/>
              </a:ext>
            </a:extLst>
          </p:cNvPr>
          <p:cNvSpPr txBox="1"/>
          <p:nvPr/>
        </p:nvSpPr>
        <p:spPr>
          <a:xfrm>
            <a:off x="1727023" y="5827196"/>
            <a:ext cx="6096000" cy="369332"/>
          </a:xfrm>
          <a:prstGeom prst="rect">
            <a:avLst/>
          </a:prstGeom>
          <a:noFill/>
        </p:spPr>
        <p:txBody>
          <a:bodyPr wrap="square">
            <a:spAutoFit/>
          </a:bodyPr>
          <a:lstStyle/>
          <a:p>
            <a:r>
              <a:rPr lang="en-US" dirty="0"/>
              <a:t>https://www.iqair.com/in-en/air-quality-map</a:t>
            </a:r>
          </a:p>
        </p:txBody>
      </p:sp>
    </p:spTree>
    <p:extLst>
      <p:ext uri="{BB962C8B-B14F-4D97-AF65-F5344CB8AC3E}">
        <p14:creationId xmlns:p14="http://schemas.microsoft.com/office/powerpoint/2010/main" val="188409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9738-5829-553A-3D69-301A135D9DCA}"/>
              </a:ext>
            </a:extLst>
          </p:cNvPr>
          <p:cNvSpPr>
            <a:spLocks noGrp="1"/>
          </p:cNvSpPr>
          <p:nvPr>
            <p:ph type="title"/>
          </p:nvPr>
        </p:nvSpPr>
        <p:spPr/>
        <p:txBody>
          <a:bodyPr/>
          <a:lstStyle/>
          <a:p>
            <a:r>
              <a:rPr lang="en-US" dirty="0"/>
              <a:t>Ventilation ≠ outdoor air</a:t>
            </a:r>
          </a:p>
        </p:txBody>
      </p:sp>
      <p:sp>
        <p:nvSpPr>
          <p:cNvPr id="3" name="Content Placeholder 2">
            <a:extLst>
              <a:ext uri="{FF2B5EF4-FFF2-40B4-BE49-F238E27FC236}">
                <a16:creationId xmlns:a16="http://schemas.microsoft.com/office/drawing/2014/main" id="{7269B90F-6183-8142-ED57-430A29DB46DA}"/>
              </a:ext>
            </a:extLst>
          </p:cNvPr>
          <p:cNvSpPr>
            <a:spLocks noGrp="1"/>
          </p:cNvSpPr>
          <p:nvPr>
            <p:ph idx="1"/>
          </p:nvPr>
        </p:nvSpPr>
        <p:spPr/>
        <p:txBody>
          <a:bodyPr>
            <a:normAutofit lnSpcReduction="10000"/>
          </a:bodyPr>
          <a:lstStyle/>
          <a:p>
            <a:r>
              <a:rPr lang="en-US" dirty="0"/>
              <a:t>Definitions of ventilation in standards:</a:t>
            </a:r>
          </a:p>
          <a:p>
            <a:pPr lvl="1"/>
            <a:r>
              <a:rPr lang="en-US" dirty="0"/>
              <a:t>(T)he process of supplying air to or removing air from a space for the purpose of controlling air contaminant levels, humidity, or temperature within the space. (ASHRAE Standard 62.1)</a:t>
            </a:r>
          </a:p>
          <a:p>
            <a:pPr marL="457200" lvl="1" indent="0">
              <a:buNone/>
            </a:pPr>
            <a:endParaRPr lang="en-US" dirty="0"/>
          </a:p>
          <a:p>
            <a:pPr lvl="1"/>
            <a:r>
              <a:rPr lang="en-US" dirty="0"/>
              <a:t>(T)he process of supplying or removing air by natural or mechanical means to or from any space. Such air may or may not have been conditioned. (ASHRAE Standard 62.2)</a:t>
            </a:r>
          </a:p>
          <a:p>
            <a:pPr lvl="1"/>
            <a:endParaRPr lang="en-US" dirty="0"/>
          </a:p>
          <a:p>
            <a:r>
              <a:rPr lang="en-US" dirty="0"/>
              <a:t>Related concept - </a:t>
            </a:r>
            <a:r>
              <a:rPr lang="en-US" i="1" dirty="0"/>
              <a:t>ventilation air:</a:t>
            </a:r>
          </a:p>
          <a:p>
            <a:pPr lvl="1"/>
            <a:r>
              <a:rPr lang="en-US" dirty="0"/>
              <a:t>(T)hat portion of supply air that is outdoor air plus any recirculated air that has been treated for the purpose of maintaining acceptable IAQ</a:t>
            </a:r>
          </a:p>
        </p:txBody>
      </p:sp>
      <p:sp>
        <p:nvSpPr>
          <p:cNvPr id="4" name="Date Placeholder 3">
            <a:extLst>
              <a:ext uri="{FF2B5EF4-FFF2-40B4-BE49-F238E27FC236}">
                <a16:creationId xmlns:a16="http://schemas.microsoft.com/office/drawing/2014/main" id="{01CB86D7-5C8E-C57A-CD77-CBB70640BED3}"/>
              </a:ext>
            </a:extLst>
          </p:cNvPr>
          <p:cNvSpPr>
            <a:spLocks noGrp="1"/>
          </p:cNvSpPr>
          <p:nvPr>
            <p:ph type="dt" sz="half" idx="10"/>
          </p:nvPr>
        </p:nvSpPr>
        <p:spPr/>
        <p:txBody>
          <a:bodyPr/>
          <a:lstStyle/>
          <a:p>
            <a:r>
              <a:rPr lang="en-US"/>
              <a:t>8/4/2025</a:t>
            </a:r>
          </a:p>
        </p:txBody>
      </p:sp>
      <p:sp>
        <p:nvSpPr>
          <p:cNvPr id="5" name="Footer Placeholder 4">
            <a:extLst>
              <a:ext uri="{FF2B5EF4-FFF2-40B4-BE49-F238E27FC236}">
                <a16:creationId xmlns:a16="http://schemas.microsoft.com/office/drawing/2014/main" id="{F31F913D-E808-5462-FD8F-C51023EC2742}"/>
              </a:ext>
            </a:extLst>
          </p:cNvPr>
          <p:cNvSpPr>
            <a:spLocks noGrp="1"/>
          </p:cNvSpPr>
          <p:nvPr>
            <p:ph type="ftr" sz="quarter" idx="11"/>
          </p:nvPr>
        </p:nvSpPr>
        <p:spPr/>
        <p:txBody>
          <a:bodyPr/>
          <a:lstStyle/>
          <a:p>
            <a:r>
              <a:rPr lang="en-US"/>
              <a:t>27th Westford Building Science Symposium</a:t>
            </a:r>
          </a:p>
        </p:txBody>
      </p:sp>
      <p:sp>
        <p:nvSpPr>
          <p:cNvPr id="6" name="Slide Number Placeholder 5">
            <a:extLst>
              <a:ext uri="{FF2B5EF4-FFF2-40B4-BE49-F238E27FC236}">
                <a16:creationId xmlns:a16="http://schemas.microsoft.com/office/drawing/2014/main" id="{54BE1D64-9A97-4846-77A9-E686E836E826}"/>
              </a:ext>
            </a:extLst>
          </p:cNvPr>
          <p:cNvSpPr>
            <a:spLocks noGrp="1"/>
          </p:cNvSpPr>
          <p:nvPr>
            <p:ph type="sldNum" sz="quarter" idx="12"/>
          </p:nvPr>
        </p:nvSpPr>
        <p:spPr/>
        <p:txBody>
          <a:bodyPr/>
          <a:lstStyle/>
          <a:p>
            <a:fld id="{BFB538B7-56DA-459B-94EE-7626CE543BB7}" type="slidenum">
              <a:rPr lang="en-US" smtClean="0"/>
              <a:t>9</a:t>
            </a:fld>
            <a:endParaRPr lang="en-US"/>
          </a:p>
        </p:txBody>
      </p:sp>
    </p:spTree>
    <p:extLst>
      <p:ext uri="{BB962C8B-B14F-4D97-AF65-F5344CB8AC3E}">
        <p14:creationId xmlns:p14="http://schemas.microsoft.com/office/powerpoint/2010/main" val="4066561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3022</TotalTime>
  <Words>3111</Words>
  <Application>Microsoft Office PowerPoint</Application>
  <PresentationFormat>Widescreen</PresentationFormat>
  <Paragraphs>486</Paragraphs>
  <Slides>56</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8" baseType="lpstr">
      <vt:lpstr>Aptos</vt:lpstr>
      <vt:lpstr>Aptos Display</vt:lpstr>
      <vt:lpstr>Arial</vt:lpstr>
      <vt:lpstr>Calibri</vt:lpstr>
      <vt:lpstr>MyriadPro-It</vt:lpstr>
      <vt:lpstr>MyriadPro-Regular</vt:lpstr>
      <vt:lpstr>Roboto</vt:lpstr>
      <vt:lpstr>STIXGeneral-Regular</vt:lpstr>
      <vt:lpstr>Symbol</vt:lpstr>
      <vt:lpstr>Office Theme</vt:lpstr>
      <vt:lpstr>Equation</vt:lpstr>
      <vt:lpstr>Visio</vt:lpstr>
      <vt:lpstr>To Air is Human…but is it the Best Way to Control IAQ?</vt:lpstr>
      <vt:lpstr>PowerPoint Presentation</vt:lpstr>
      <vt:lpstr>Why ventilate? Conventional wisdom…</vt:lpstr>
      <vt:lpstr>Dilution</vt:lpstr>
      <vt:lpstr>Dilution has diminishing returns, exponentially growing costs</vt:lpstr>
      <vt:lpstr>Outdoor air frequently isn’t fresh</vt:lpstr>
      <vt:lpstr>PowerPoint Presentation</vt:lpstr>
      <vt:lpstr>PowerPoint Presentation</vt:lpstr>
      <vt:lpstr>Ventilation ≠ outdoor air</vt:lpstr>
      <vt:lpstr>PowerPoint Presentation</vt:lpstr>
      <vt:lpstr>Recirculating systems supply outdoor air, filter particles</vt:lpstr>
      <vt:lpstr>Recirculation is a mixed blessing</vt:lpstr>
      <vt:lpstr>Two-Zone Example</vt:lpstr>
      <vt:lpstr>PowerPoint Presentation</vt:lpstr>
      <vt:lpstr>Equivalent clean airflow (ECA) – a better measure of control?</vt:lpstr>
      <vt:lpstr>Equivalent clean airflow of a filter</vt:lpstr>
      <vt:lpstr>How much ventilation?</vt:lpstr>
      <vt:lpstr>Ventilation is only one way to improve IAQ</vt:lpstr>
      <vt:lpstr>PowerPoint Presentation</vt:lpstr>
      <vt:lpstr>Perception + safety have prevailed for ~100 years in non-healthcare facilities</vt:lpstr>
      <vt:lpstr>Current non-residential standards</vt:lpstr>
      <vt:lpstr>Current non-residential standards</vt:lpstr>
      <vt:lpstr>PowerPoint Presentation</vt:lpstr>
      <vt:lpstr>Current residential standards</vt:lpstr>
      <vt:lpstr>Current residential standards</vt:lpstr>
      <vt:lpstr>Observations on the status quo</vt:lpstr>
      <vt:lpstr>Recent research seeks to rationalize IAQ control for chemical and particulate contaminants</vt:lpstr>
      <vt:lpstr>PowerPoint Presentation</vt:lpstr>
      <vt:lpstr>Morantes, et al. reexamined residential data</vt:lpstr>
      <vt:lpstr>Six contaminants (2 are PM) responsible for 99% of harm – particles pose greatest risk</vt:lpstr>
      <vt:lpstr>Morantes, et al. now extended to offices</vt:lpstr>
      <vt:lpstr>PowerPoint Presentation</vt:lpstr>
      <vt:lpstr>DALY may not be the answer to everything, but has a role to play</vt:lpstr>
      <vt:lpstr>New developments – resilience in standards and guidelines: infectious aerosols</vt:lpstr>
      <vt:lpstr>PowerPoint Presentation</vt:lpstr>
      <vt:lpstr>PowerPoint Presentation</vt:lpstr>
      <vt:lpstr>Required ECA depends on space type, number of people and activity</vt:lpstr>
      <vt:lpstr>PowerPoint Presentation</vt:lpstr>
      <vt:lpstr>Comparing standard 62.1 outdoor air, CDC recommendations, and ECAi</vt:lpstr>
      <vt:lpstr>New developments – resilience in standards and guidelines: wildfire smoke</vt:lpstr>
      <vt:lpstr>PowerPoint Presentation</vt:lpstr>
      <vt:lpstr>One more layer of complexity – air distribution</vt:lpstr>
      <vt:lpstr>Air cleaners are finally getting the attention they need – performance and safety</vt:lpstr>
      <vt:lpstr>PowerPoint Presentation</vt:lpstr>
      <vt:lpstr>PowerPoint Presentation</vt:lpstr>
      <vt:lpstr>Do ventilation units matter?</vt:lpstr>
      <vt:lpstr>PowerPoint Presentation</vt:lpstr>
      <vt:lpstr>ASHRAE sponsored research on evidence for air change rates in standards (1833-RP, 2023)</vt:lpstr>
      <vt:lpstr>What about carbon dioxide?</vt:lpstr>
      <vt:lpstr>ASHRAE positions, paraphrased</vt:lpstr>
      <vt:lpstr>ASHRAE Standard 62.1 now supports CO2 Based Demand Control (but I still think it’s a bad idea a lot of the time)</vt:lpstr>
      <vt:lpstr>CO2 Concentration for Steady State 62.1 Compliance  Single-Zone, 1000 ft2 Lecture Classroom, 65 Sedentary Adults, 500 ppm Ambient</vt:lpstr>
      <vt:lpstr>Wrap-up</vt:lpstr>
      <vt:lpstr>More wrapping up…</vt:lpstr>
      <vt:lpstr>Still wrapping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William Bahnfleth</dc:creator>
  <cp:lastModifiedBy>Bahnfleth, William P</cp:lastModifiedBy>
  <cp:revision>32</cp:revision>
  <dcterms:created xsi:type="dcterms:W3CDTF">2025-07-14T04:08:58Z</dcterms:created>
  <dcterms:modified xsi:type="dcterms:W3CDTF">2025-08-04T12:45:00Z</dcterms:modified>
</cp:coreProperties>
</file>