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7FFFD85F_0.xml" ContentType="application/vnd.ms-powerpoint.comments+xml"/>
  <Override PartName="/ppt/notesSlides/notesSlide2.xml" ContentType="application/vnd.openxmlformats-officedocument.presentationml.notesSlide+xml"/>
  <Override PartName="/ppt/comments/modernComment_7FFFD85C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C_0.xml" ContentType="application/vnd.ms-powerpoint.comments+xml"/>
  <Override PartName="/ppt/notesSlides/notesSlide7.xml" ContentType="application/vnd.openxmlformats-officedocument.presentationml.notesSlide+xml"/>
  <Override PartName="/ppt/comments/modernComment_7FFFD838_C83151B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D860_AA8E40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D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1_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A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21_0.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29_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31_0.xml" ContentType="application/vnd.ms-powerpoint.comments+xml"/>
  <Override PartName="/ppt/notesSlides/notesSlide51.xml" ContentType="application/vnd.openxmlformats-officedocument.presentationml.notesSlide+xml"/>
  <Override PartName="/ppt/comments/modernComment_132_0.xml" ContentType="application/vnd.ms-powerpoint.comments+xml"/>
  <Override PartName="/ppt/notesSlides/notesSlide52.xml" ContentType="application/vnd.openxmlformats-officedocument.presentationml.notesSlide+xml"/>
  <Override PartName="/ppt/comments/modernComment_133_0.xml" ContentType="application/vnd.ms-powerpoint.comments+xml"/>
  <Override PartName="/ppt/notesSlides/notesSlide53.xml" ContentType="application/vnd.openxmlformats-officedocument.presentationml.notesSlide+xml"/>
  <Override PartName="/ppt/comments/modernComment_134_0.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37_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7FFFD837_FA51C194.xml" ContentType="application/vnd.ms-powerpoint.comments+xml"/>
  <Override PartName="/ppt/notesSlides/notesSlide59.xml" ContentType="application/vnd.openxmlformats-officedocument.presentationml.notesSlide+xml"/>
  <Override PartName="/ppt/comments/modernComment_19B_2A6F2977.xml" ContentType="application/vnd.ms-powerpoint.comments+xml"/>
  <Override PartName="/ppt/notesSlides/notesSlide60.xml" ContentType="application/vnd.openxmlformats-officedocument.presentationml.notesSlide+xml"/>
  <Override PartName="/ppt/comments/modernComment_7FFFD84D_0.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7FFFD850_0.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3A_0.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modernComment_104_0.xml" ContentType="application/vnd.ms-powerpoint.comments+xml"/>
  <Override PartName="/ppt/notesSlides/notesSlide76.xml" ContentType="application/vnd.openxmlformats-officedocument.presentationml.notesSlide+xml"/>
  <Override PartName="/ppt/comments/modernComment_19C_DA7F01E1.xml" ContentType="application/vnd.ms-powerpoint.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modernComment_7FFFD848_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0.xml" ContentType="application/vnd.openxmlformats-officedocument.presentationml.notesSlide+xml"/>
  <Override PartName="/ppt/comments/modernComment_7FFFD847_422E531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88"/>
  </p:notesMasterIdLst>
  <p:sldIdLst>
    <p:sldId id="2147473503" r:id="rId3"/>
    <p:sldId id="2147473500" r:id="rId4"/>
    <p:sldId id="312" r:id="rId5"/>
    <p:sldId id="313" r:id="rId6"/>
    <p:sldId id="315" r:id="rId7"/>
    <p:sldId id="316" r:id="rId8"/>
    <p:sldId id="2147473464" r:id="rId9"/>
    <p:sldId id="2147473465" r:id="rId10"/>
    <p:sldId id="2147473466" r:id="rId11"/>
    <p:sldId id="2147473467" r:id="rId12"/>
    <p:sldId id="2147473504" r:id="rId13"/>
    <p:sldId id="261" r:id="rId14"/>
    <p:sldId id="263" r:id="rId15"/>
    <p:sldId id="264" r:id="rId16"/>
    <p:sldId id="265" r:id="rId17"/>
    <p:sldId id="266" r:id="rId18"/>
    <p:sldId id="267" r:id="rId19"/>
    <p:sldId id="268" r:id="rId20"/>
    <p:sldId id="2147473505" r:id="rId21"/>
    <p:sldId id="2147473506"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2" r:id="rId35"/>
    <p:sldId id="283" r:id="rId36"/>
    <p:sldId id="284" r:id="rId37"/>
    <p:sldId id="285" r:id="rId38"/>
    <p:sldId id="286" r:id="rId39"/>
    <p:sldId id="287" r:id="rId40"/>
    <p:sldId id="288" r:id="rId41"/>
    <p:sldId id="289" r:id="rId42"/>
    <p:sldId id="290" r:id="rId43"/>
    <p:sldId id="291" r:id="rId44"/>
    <p:sldId id="293" r:id="rId45"/>
    <p:sldId id="294" r:id="rId46"/>
    <p:sldId id="295" r:id="rId47"/>
    <p:sldId id="296" r:id="rId48"/>
    <p:sldId id="297" r:id="rId49"/>
    <p:sldId id="298" r:id="rId50"/>
    <p:sldId id="299" r:id="rId51"/>
    <p:sldId id="301" r:id="rId52"/>
    <p:sldId id="304" r:id="rId53"/>
    <p:sldId id="305" r:id="rId54"/>
    <p:sldId id="306" r:id="rId55"/>
    <p:sldId id="307" r:id="rId56"/>
    <p:sldId id="308" r:id="rId57"/>
    <p:sldId id="309" r:id="rId58"/>
    <p:sldId id="310" r:id="rId59"/>
    <p:sldId id="311" r:id="rId60"/>
    <p:sldId id="2147473468" r:id="rId61"/>
    <p:sldId id="2147473463" r:id="rId62"/>
    <p:sldId id="2147473502" r:id="rId63"/>
    <p:sldId id="411" r:id="rId64"/>
    <p:sldId id="2147473485" r:id="rId65"/>
    <p:sldId id="2147473486" r:id="rId66"/>
    <p:sldId id="2147473478" r:id="rId67"/>
    <p:sldId id="2147473487" r:id="rId68"/>
    <p:sldId id="2147473488" r:id="rId69"/>
    <p:sldId id="2147473489" r:id="rId70"/>
    <p:sldId id="2147473490" r:id="rId71"/>
    <p:sldId id="314" r:id="rId72"/>
    <p:sldId id="2147473494" r:id="rId73"/>
    <p:sldId id="2147473495" r:id="rId74"/>
    <p:sldId id="2147473496" r:id="rId75"/>
    <p:sldId id="2147473497" r:id="rId76"/>
    <p:sldId id="2147473498" r:id="rId77"/>
    <p:sldId id="2147473460" r:id="rId78"/>
    <p:sldId id="2147473461" r:id="rId79"/>
    <p:sldId id="2147473462" r:id="rId80"/>
    <p:sldId id="260" r:id="rId81"/>
    <p:sldId id="412" r:id="rId82"/>
    <p:sldId id="317" r:id="rId83"/>
    <p:sldId id="318" r:id="rId84"/>
    <p:sldId id="2147473480" r:id="rId85"/>
    <p:sldId id="2147473479" r:id="rId86"/>
    <p:sldId id="2147473507" r:id="rId87"/>
  </p:sldIdLst>
  <p:sldSz cx="12192000" cy="6858000"/>
  <p:notesSz cx="6858000" cy="9144000"/>
  <p:embeddedFontLst>
    <p:embeddedFont>
      <p:font typeface="Century Gothic" panose="020B0502020202020204" pitchFamily="34" charset="0"/>
      <p:regular r:id="rId89"/>
      <p:bold r:id="rId90"/>
      <p:italic r:id="rId91"/>
      <p:boldItalic r:id="rId92"/>
    </p:embeddedFont>
    <p:embeddedFont>
      <p:font typeface="Georgia" panose="02040502050405020303" pitchFamily="18" charset="0"/>
      <p:regular r:id="rId93"/>
      <p:bold r:id="rId94"/>
      <p:italic r:id="rId95"/>
      <p:boldItalic r:id="rId96"/>
    </p:embeddedFont>
    <p:embeddedFont>
      <p:font typeface="Inter" panose="020F0502020204030204" pitchFamily="34" charset="0"/>
      <p:regular r:id="rId97"/>
      <p:bold r:id="rId98"/>
      <p:italic r:id="rId99"/>
      <p:boldItalic r:id="rId100"/>
    </p:embeddedFont>
    <p:embeddedFont>
      <p:font typeface="Open Sans" panose="020B0606030504020204" pitchFamily="34" charset="0"/>
      <p:regular r:id="rId101"/>
      <p:bold r:id="rId102"/>
      <p:italic r:id="rId103"/>
      <p:boldItalic r:id="rId104"/>
    </p:embeddedFont>
    <p:embeddedFont>
      <p:font typeface="Roboto" panose="02000000000000000000" pitchFamily="2" charset="0"/>
      <p:regular r:id="rId105"/>
      <p:bold r:id="rId106"/>
      <p:italic r:id="rId107"/>
      <p:boldItalic r:id="rId108"/>
    </p:embeddedFont>
    <p:embeddedFont>
      <p:font typeface="Roboto Condensed" panose="020F0502020204030204" pitchFamily="34" charset="0"/>
      <p:regular r:id="rId109"/>
      <p:bold r:id="rId110"/>
      <p:italic r:id="rId111"/>
      <p:boldItalic r:id="rId112"/>
    </p:embeddedFont>
    <p:embeddedFont>
      <p:font typeface="Roboto Condensed ExtraBold" panose="020F0502020204030204" pitchFamily="34" charset="0"/>
      <p:regular r:id="rId113"/>
      <p:bold r:id="rId114"/>
      <p:italic r:id="rId115"/>
      <p:boldItalic r:id="rId116"/>
    </p:embeddedFont>
    <p:embeddedFont>
      <p:font typeface="Roboto Condensed Medium" panose="020F0502020204030204" pitchFamily="34" charset="0"/>
      <p:regular r:id="rId117"/>
      <p:italic r:id="rId118"/>
    </p:embeddedFont>
    <p:embeddedFont>
      <p:font typeface="Roboto Condensed SemiBold" panose="020F0502020204030204" pitchFamily="34"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9" roundtripDataSignature="AMtx7mhcAxk1M3oSZ0nIplPXLs0a/7+Ef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53569-3827-923F-BED4-1A2B87055997}" name="Jacob Deva Racusin" initials="JD" userId="7e659e4d35a730c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AC2A"/>
    <a:srgbClr val="E4E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C62E35-E5A9-4EA7-A0EA-8E128A52A6C9}">
  <a:tblStyle styleId="{B8C62E35-E5A9-4EA7-A0EA-8E128A52A6C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5"/>
    <p:restoredTop sz="94685"/>
  </p:normalViewPr>
  <p:slideViewPr>
    <p:cSldViewPr snapToGrid="0">
      <p:cViewPr varScale="1">
        <p:scale>
          <a:sx n="110" d="100"/>
          <a:sy n="110" d="100"/>
        </p:scale>
        <p:origin x="184" y="8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29.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1.fntdata"/><Relationship Id="rId112" Type="http://schemas.openxmlformats.org/officeDocument/2006/relationships/font" Target="fonts/font24.fntdata"/><Relationship Id="rId154" Type="http://schemas.microsoft.com/office/2018/10/relationships/authors" Target="authors.xml"/><Relationship Id="rId16" Type="http://schemas.openxmlformats.org/officeDocument/2006/relationships/slide" Target="slides/slide14.xml"/><Relationship Id="rId107" Type="http://schemas.openxmlformats.org/officeDocument/2006/relationships/font" Target="fonts/font19.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4.fntdata"/><Relationship Id="rId149" Type="http://customschemas.google.com/relationships/presentationmetadata" Target="metadata"/><Relationship Id="rId5" Type="http://schemas.openxmlformats.org/officeDocument/2006/relationships/slide" Target="slides/slide3.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5.fntdata"/><Relationship Id="rId118" Type="http://schemas.openxmlformats.org/officeDocument/2006/relationships/font" Target="fonts/font30.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5.fntdata"/><Relationship Id="rId108" Type="http://schemas.openxmlformats.org/officeDocument/2006/relationships/font" Target="fonts/font2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6.fntdata"/><Relationship Id="rId119" Type="http://schemas.openxmlformats.org/officeDocument/2006/relationships/font" Target="fonts/font3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51"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1.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font" Target="fonts/font3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22.fntdata"/><Relationship Id="rId115" Type="http://schemas.openxmlformats.org/officeDocument/2006/relationships/font" Target="fonts/font27.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2.fntdata"/><Relationship Id="rId105"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5.fntdata"/><Relationship Id="rId98" Type="http://schemas.openxmlformats.org/officeDocument/2006/relationships/font" Target="fonts/font10.fntdata"/><Relationship Id="rId121" Type="http://schemas.openxmlformats.org/officeDocument/2006/relationships/font" Target="fonts/font3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notesMaster" Target="notesMasters/notesMaster1.xml"/><Relationship Id="rId111" Type="http://schemas.openxmlformats.org/officeDocument/2006/relationships/font" Target="fonts/font23.fntdata"/><Relationship Id="rId153"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122" Type="http://schemas.openxmlformats.org/officeDocument/2006/relationships/font" Target="fonts/font34.fntdata"/><Relationship Id="rId4" Type="http://schemas.openxmlformats.org/officeDocument/2006/relationships/slide" Target="slides/slide2.xml"/><Relationship Id="rId9" Type="http://schemas.openxmlformats.org/officeDocument/2006/relationships/slide" Target="slides/slide7.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13FA8EF0-779A-324F-BB7D-35CABC9E81FC}" authorId="{1C853569-3827-923F-BED4-1A2B87055997}" status="resolved" created="2025-07-05T00:20:44.511" complete="100000">
    <pc:sldMkLst xmlns:pc="http://schemas.microsoft.com/office/powerpoint/2013/main/command">
      <pc:docMk/>
      <pc:sldMk cId="0" sldId="260"/>
    </pc:sldMkLst>
    <p188:txBody>
      <a:bodyPr/>
      <a:lstStyle/>
      <a:p>
        <a:r>
          <a:rPr lang="en-US"/>
          <a:t>Next 6 slides look ahead to where the industry is going and the leadership in the residential space for scaling out EC assessments through energy raters, unifying energy and carbon analysis and workflow and workforce and tool stack</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328BE253-77BD-6A42-A84E-38653045DEAC}" authorId="{1C853569-3827-923F-BED4-1A2B87055997}" created="2025-07-29T15:28:24.921">
    <pc:sldMkLst xmlns:pc="http://schemas.microsoft.com/office/powerpoint/2013/main/command">
      <pc:docMk/>
      <pc:sldMk cId="0" sldId="269"/>
    </pc:sldMkLst>
    <p188:txBody>
      <a:bodyPr/>
      <a:lstStyle/>
      <a:p>
        <a:r>
          <a:rPr lang="en-US"/>
          <a:t>IMPROVE GRAPHICS - ILLEGIBLE</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0A1C83DF-5325-CB40-8722-5E0080DB4C09}" authorId="{1C853569-3827-923F-BED4-1A2B87055997}" created="2025-07-29T15:31:51.625">
    <pc:sldMkLst xmlns:pc="http://schemas.microsoft.com/office/powerpoint/2013/main/command">
      <pc:docMk/>
      <pc:sldMk cId="0" sldId="273"/>
    </pc:sldMkLst>
    <p188:txBody>
      <a:bodyPr/>
      <a:lstStyle/>
      <a:p>
        <a:r>
          <a:rPr lang="en-US"/>
          <a:t>Simply and combine modeling characteristics </a:t>
        </a:r>
      </a:p>
    </p188:txBody>
  </p188:cm>
</p188:cmLst>
</file>

<file path=ppt/comments/modernComment_11A_0.xml><?xml version="1.0" encoding="utf-8"?>
<p188:cmLst xmlns:a="http://schemas.openxmlformats.org/drawingml/2006/main" xmlns:r="http://schemas.openxmlformats.org/officeDocument/2006/relationships" xmlns:p188="http://schemas.microsoft.com/office/powerpoint/2018/8/main">
  <p188:cm id="{9E956C3E-8610-994B-A338-CCFF9B5F572D}" authorId="{1C853569-3827-923F-BED4-1A2B87055997}" created="2025-07-05T00:13:33.875">
    <pc:sldMkLst xmlns:pc="http://schemas.microsoft.com/office/powerpoint/2013/main/command">
      <pc:docMk/>
      <pc:sldMk cId="0" sldId="282"/>
    </pc:sldMkLst>
    <p188:txBody>
      <a:bodyPr/>
      <a:lstStyle/>
      <a:p>
        <a:r>
          <a:rPr lang="en-US"/>
          <a:t>These next seven slides are awesome! Will need to calibrate time regarding how deep to go, but great to highlight our successes on the energy side</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3995601A-0B03-A641-9D34-BA95C38FF08E}" authorId="{1C853569-3827-923F-BED4-1A2B87055997}" created="2025-07-29T15:37:15.157">
    <pc:sldMkLst xmlns:pc="http://schemas.microsoft.com/office/powerpoint/2013/main/command">
      <pc:docMk/>
      <pc:sldMk cId="0" sldId="289"/>
    </pc:sldMkLst>
    <p188:txBody>
      <a:bodyPr/>
      <a:lstStyle/>
      <a:p>
        <a:r>
          <a:rPr lang="en-US"/>
          <a:t>Update to include actuals</a:t>
        </a:r>
      </a:p>
    </p188:txBody>
  </p188:cm>
</p188:cmLst>
</file>

<file path=ppt/comments/modernComment_129_0.xml><?xml version="1.0" encoding="utf-8"?>
<p188:cmLst xmlns:a="http://schemas.openxmlformats.org/drawingml/2006/main" xmlns:r="http://schemas.openxmlformats.org/officeDocument/2006/relationships" xmlns:p188="http://schemas.microsoft.com/office/powerpoint/2018/8/main">
  <p188:cm id="{3340C6FA-26DF-9B4A-BAA4-166F2C1C1341}" authorId="{1C853569-3827-923F-BED4-1A2B87055997}" created="2025-07-29T15:40:27.869">
    <pc:sldMkLst xmlns:pc="http://schemas.microsoft.com/office/powerpoint/2013/main/command">
      <pc:docMk/>
      <pc:sldMk cId="0" sldId="297"/>
    </pc:sldMkLst>
    <p188:txBody>
      <a:bodyPr/>
      <a:lstStyle/>
      <a:p>
        <a:r>
          <a:rPr lang="en-US"/>
          <a:t>Verify data</a:t>
        </a:r>
      </a:p>
    </p188:txBody>
  </p188:cm>
</p188:cmLst>
</file>

<file path=ppt/comments/modernComment_131_0.xml><?xml version="1.0" encoding="utf-8"?>
<p188:cmLst xmlns:a="http://schemas.openxmlformats.org/drawingml/2006/main" xmlns:r="http://schemas.openxmlformats.org/officeDocument/2006/relationships" xmlns:p188="http://schemas.microsoft.com/office/powerpoint/2018/8/main">
  <p188:cm id="{6626EAED-3AA4-7241-9E8D-ED3DB32B6A5B}" authorId="{1C853569-3827-923F-BED4-1A2B87055997}" created="2025-07-29T15:48:11.913">
    <ac:deMkLst xmlns:ac="http://schemas.microsoft.com/office/drawing/2013/main/command">
      <pc:docMk xmlns:pc="http://schemas.microsoft.com/office/powerpoint/2013/main/command"/>
      <pc:sldMk xmlns:pc="http://schemas.microsoft.com/office/powerpoint/2013/main/command" cId="0" sldId="305"/>
      <ac:picMk id="460" creationId="{00000000-0000-0000-0000-000000000000}"/>
    </ac:deMkLst>
    <p188:txBody>
      <a:bodyPr/>
      <a:lstStyle/>
      <a:p>
        <a:r>
          <a:rPr lang="en-US"/>
          <a:t>Highlight CODE VERSION words for emphasis</a:t>
        </a:r>
      </a:p>
    </p188:txBody>
  </p188:cm>
</p188:cmLst>
</file>

<file path=ppt/comments/modernComment_132_0.xml><?xml version="1.0" encoding="utf-8"?>
<p188:cmLst xmlns:a="http://schemas.openxmlformats.org/drawingml/2006/main" xmlns:r="http://schemas.openxmlformats.org/officeDocument/2006/relationships" xmlns:p188="http://schemas.microsoft.com/office/powerpoint/2018/8/main">
  <p188:cm id="{93AEDF26-1D58-8642-B1C0-F1E150C13757}" authorId="{1C853569-3827-923F-BED4-1A2B87055997}" created="2025-07-05T00:17:04.407">
    <pc:sldMkLst xmlns:pc="http://schemas.microsoft.com/office/powerpoint/2013/main/command">
      <pc:docMk/>
      <pc:sldMk cId="0" sldId="306"/>
    </pc:sldMkLst>
    <p188:txBody>
      <a:bodyPr/>
      <a:lstStyle/>
      <a:p>
        <a:r>
          <a:rPr lang="en-US"/>
          <a:t>SO many lessons! Are all of these important to highlight? We may be introducing so many that it's hard to hold onto them all, dilution of too many lessons. Open to pushback on this, but suggesting we refine these to spend a bit more time on fewer things.</a:t>
        </a:r>
      </a:p>
    </p188:txBody>
  </p188:cm>
</p188:cmLst>
</file>

<file path=ppt/comments/modernComment_133_0.xml><?xml version="1.0" encoding="utf-8"?>
<p188:cmLst xmlns:a="http://schemas.openxmlformats.org/drawingml/2006/main" xmlns:r="http://schemas.openxmlformats.org/officeDocument/2006/relationships" xmlns:p188="http://schemas.microsoft.com/office/powerpoint/2018/8/main">
  <p188:cm id="{C04226A1-A8AE-744E-A120-4FF70C3DE157}" authorId="{1C853569-3827-923F-BED4-1A2B87055997}" created="2025-07-29T15:55:47.571">
    <pc:sldMkLst xmlns:pc="http://schemas.microsoft.com/office/powerpoint/2013/main/command">
      <pc:docMk/>
      <pc:sldMk cId="0" sldId="307"/>
    </pc:sldMkLst>
    <p188:txBody>
      <a:bodyPr/>
      <a:lstStyle/>
      <a:p>
        <a:r>
          <a:rPr lang="en-US"/>
          <a:t>Use fewer words</a:t>
        </a:r>
      </a:p>
    </p188:txBody>
  </p188:cm>
</p188:cmLst>
</file>

<file path=ppt/comments/modernComment_134_0.xml><?xml version="1.0" encoding="utf-8"?>
<p188:cmLst xmlns:a="http://schemas.openxmlformats.org/drawingml/2006/main" xmlns:r="http://schemas.openxmlformats.org/officeDocument/2006/relationships" xmlns:p188="http://schemas.microsoft.com/office/powerpoint/2018/8/main">
  <p188:cm id="{D4CC428A-11D0-6748-B308-097CB0DAC1A3}" authorId="{1C853569-3827-923F-BED4-1A2B87055997}" created="2025-07-29T15:57:08.003">
    <pc:sldMkLst xmlns:pc="http://schemas.microsoft.com/office/powerpoint/2013/main/command">
      <pc:docMk/>
      <pc:sldMk cId="0" sldId="308"/>
    </pc:sldMkLst>
    <p188:txBody>
      <a:bodyPr/>
      <a:lstStyle/>
      <a:p>
        <a:r>
          <a:rPr lang="en-US"/>
          <a:t>Generalize points - this was last given to ReArch, retune for general audience</a:t>
        </a:r>
      </a:p>
    </p188:txBody>
  </p188:cm>
</p188:cmLst>
</file>

<file path=ppt/comments/modernComment_137_0.xml><?xml version="1.0" encoding="utf-8"?>
<p188:cmLst xmlns:a="http://schemas.openxmlformats.org/drawingml/2006/main" xmlns:r="http://schemas.openxmlformats.org/officeDocument/2006/relationships" xmlns:p188="http://schemas.microsoft.com/office/powerpoint/2018/8/main">
  <p188:cm id="{A1714892-6453-5746-A964-A5BB0ADCA697}" authorId="{1C853569-3827-923F-BED4-1A2B87055997}" created="2025-07-29T15:58:20.267">
    <pc:sldMkLst xmlns:pc="http://schemas.microsoft.com/office/powerpoint/2013/main/command">
      <pc:docMk/>
      <pc:sldMk cId="0" sldId="311"/>
    </pc:sldMkLst>
    <p188:txBody>
      <a:bodyPr/>
      <a:lstStyle/>
      <a:p>
        <a:r>
          <a:rPr lang="en-US"/>
          <a:t>Does this add to the story?</a:t>
        </a:r>
      </a:p>
    </p188:txBody>
  </p188:cm>
</p188:cmLst>
</file>

<file path=ppt/comments/modernComment_13A_0.xml><?xml version="1.0" encoding="utf-8"?>
<p188:cmLst xmlns:a="http://schemas.openxmlformats.org/drawingml/2006/main" xmlns:r="http://schemas.openxmlformats.org/officeDocument/2006/relationships" xmlns:p188="http://schemas.microsoft.com/office/powerpoint/2018/8/main">
  <p188:cm id="{B775ECCE-8DAE-C24C-9E5D-9075FA6233F0}" authorId="{1C853569-3827-923F-BED4-1A2B87055997}" status="resolved" created="2025-07-05T00:19:45.576" complete="100000">
    <pc:sldMkLst xmlns:pc="http://schemas.microsoft.com/office/powerpoint/2013/main/command">
      <pc:docMk/>
      <pc:sldMk cId="0" sldId="314"/>
    </pc:sldMkLst>
    <p188:txBody>
      <a:bodyPr/>
      <a:lstStyle/>
      <a:p>
        <a:r>
          <a:rPr lang="en-US"/>
          <a:t>Next 9 slides speak more to the time value and importance of cumulative impact, and also directly push back on industry misinformation trying to undercut the legitimacy of carbon storing solutions</a:t>
        </a:r>
      </a:p>
    </p188:txBody>
  </p188:cm>
</p188:cmLst>
</file>

<file path=ppt/comments/modernComment_13C_0.xml><?xml version="1.0" encoding="utf-8"?>
<p188:cmLst xmlns:a="http://schemas.openxmlformats.org/drawingml/2006/main" xmlns:r="http://schemas.openxmlformats.org/officeDocument/2006/relationships" xmlns:p188="http://schemas.microsoft.com/office/powerpoint/2018/8/main">
  <p188:cm id="{B008790F-2C88-0B48-BC73-87E5821489BC}" authorId="{1C853569-3827-923F-BED4-1A2B87055997}" status="resolved" created="2025-07-29T15:17:57.291" complete="100000">
    <pc:sldMkLst xmlns:pc="http://schemas.microsoft.com/office/powerpoint/2013/main/command">
      <pc:docMk/>
      <pc:sldMk cId="0" sldId="316"/>
    </pc:sldMkLst>
    <p188:txBody>
      <a:bodyPr/>
      <a:lstStyle/>
      <a:p>
        <a:r>
          <a:rPr lang="en-US"/>
          <a:t>ID A1-A3 Product</a:t>
        </a:r>
      </a:p>
    </p188:txBody>
  </p188:cm>
</p188:cmLst>
</file>

<file path=ppt/comments/modernComment_19B_2A6F2977.xml><?xml version="1.0" encoding="utf-8"?>
<p188:cmLst xmlns:a="http://schemas.openxmlformats.org/drawingml/2006/main" xmlns:r="http://schemas.openxmlformats.org/officeDocument/2006/relationships" xmlns:p188="http://schemas.microsoft.com/office/powerpoint/2018/8/main">
  <p188:cm id="{B90952C9-201A-5440-A6E4-7B58C1515F7B}" authorId="{1C853569-3827-923F-BED4-1A2B87055997}" status="resolved" created="2025-07-05T00:10:06.103" complete="100000">
    <pc:sldMkLst xmlns:pc="http://schemas.microsoft.com/office/powerpoint/2013/main/command">
      <pc:docMk/>
      <pc:sldMk cId="0" sldId="411"/>
    </pc:sldMkLst>
    <p188:replyLst>
      <p188:reply id="{7AE0B5FF-7B3B-FD45-8849-376A2A00C251}" authorId="{1C853569-3827-923F-BED4-1A2B87055997}" created="2025-07-29T16:16:07.579">
        <p188:txBody>
          <a:bodyPr/>
          <a:lstStyle/>
          <a:p>
            <a:r>
              <a:rPr lang="en-US"/>
              <a:t>Remove words on left</a:t>
            </a:r>
          </a:p>
        </p188:txBody>
      </p188:reply>
      <p188:reply id="{91DE350B-5B40-3742-B275-9615DF8847E3}" authorId="{1C853569-3827-923F-BED4-1A2B87055997}" created="2025-07-29T16:16:46.804">
        <p188:txBody>
          <a:bodyPr/>
          <a:lstStyle/>
          <a:p>
            <a:r>
              <a:rPr lang="en-US"/>
              <a:t>Increase X-axis labels</a:t>
            </a:r>
          </a:p>
        </p188:txBody>
      </p188:reply>
    </p188:replyLst>
    <p188:txBody>
      <a:bodyPr/>
      <a:lstStyle/>
      <a:p>
        <a:r>
          <a:rPr lang="en-US"/>
          <a:t>Next two slides transition to the case study - how we applied all of this in the logic of the building</a:t>
        </a:r>
      </a:p>
    </p188:txBody>
  </p188:cm>
</p188:cmLst>
</file>

<file path=ppt/comments/modernComment_19C_DA7F01E1.xml><?xml version="1.0" encoding="utf-8"?>
<p188:cmLst xmlns:a="http://schemas.openxmlformats.org/drawingml/2006/main" xmlns:r="http://schemas.openxmlformats.org/officeDocument/2006/relationships" xmlns:p188="http://schemas.microsoft.com/office/powerpoint/2018/8/main">
  <p188:cm id="{EE7CC177-2382-D24B-BD1D-DC861077C8BB}" authorId="{1C853569-3827-923F-BED4-1A2B87055997}" status="resolved" created="2025-07-29T16:18:48.948" complete="100000">
    <pc:sldMkLst xmlns:pc="http://schemas.microsoft.com/office/powerpoint/2013/main/command">
      <pc:docMk/>
      <pc:sldMk cId="258629217" sldId="412"/>
    </pc:sldMkLst>
    <p188:txBody>
      <a:bodyPr/>
      <a:lstStyle/>
      <a:p>
        <a:r>
          <a:rPr lang="en-US"/>
          <a:t>Bring near the bottom to highlight prescriptive approaches to reduction - easy wins</a:t>
        </a:r>
      </a:p>
    </p188:txBody>
  </p188:cm>
</p188:cmLst>
</file>

<file path=ppt/comments/modernComment_7FFFD837_FA51C194.xml><?xml version="1.0" encoding="utf-8"?>
<p188:cmLst xmlns:a="http://schemas.openxmlformats.org/drawingml/2006/main" xmlns:r="http://schemas.openxmlformats.org/officeDocument/2006/relationships" xmlns:p188="http://schemas.microsoft.com/office/powerpoint/2018/8/main">
  <p188:cm id="{407C9DEA-9719-1642-8FDF-8F9D257580C5}" authorId="{1C853569-3827-923F-BED4-1A2B87055997}" status="resolved" created="2025-07-29T16:14:12.020" complete="100000">
    <pc:sldMkLst xmlns:pc="http://schemas.microsoft.com/office/powerpoint/2013/main/command">
      <pc:docMk/>
      <pc:sldMk cId="4199661972" sldId="2147473463"/>
    </pc:sldMkLst>
    <p188:txBody>
      <a:bodyPr/>
      <a:lstStyle/>
      <a:p>
        <a:r>
          <a:rPr lang="en-US"/>
          <a:t>Clarify "passive design" language</a:t>
        </a:r>
      </a:p>
    </p188:txBody>
  </p188:cm>
</p188:cmLst>
</file>

<file path=ppt/comments/modernComment_7FFFD838_C83151BB.xml><?xml version="1.0" encoding="utf-8"?>
<p188:cmLst xmlns:a="http://schemas.openxmlformats.org/drawingml/2006/main" xmlns:r="http://schemas.openxmlformats.org/officeDocument/2006/relationships" xmlns:p188="http://schemas.microsoft.com/office/powerpoint/2018/8/main">
  <p188:cm id="{7C70EE0D-4E1F-3049-A244-A15018FD4D1D}" authorId="{1C853569-3827-923F-BED4-1A2B87055997}" status="resolved" created="2025-07-05T00:09:42.162" complete="100000">
    <pc:sldMkLst xmlns:pc="http://schemas.microsoft.com/office/powerpoint/2013/main/command">
      <pc:docMk/>
      <pc:sldMk cId="3358675387" sldId="2147473464"/>
    </pc:sldMkLst>
    <p188:txBody>
      <a:bodyPr/>
      <a:lstStyle/>
      <a:p>
        <a:r>
          <a:rPr lang="en-US"/>
          <a:t>Next seven slides prepare the learner to look at operational and embodied analysis together, and how to do that correctly. Important, goal is to stay high level and drill just a few key points home quickly and clearly.</a:t>
        </a:r>
      </a:p>
    </p188:txBody>
  </p188:cm>
</p188:cmLst>
</file>

<file path=ppt/comments/modernComment_7FFFD847_422E5318.xml><?xml version="1.0" encoding="utf-8"?>
<p188:cmLst xmlns:a="http://schemas.openxmlformats.org/drawingml/2006/main" xmlns:r="http://schemas.openxmlformats.org/officeDocument/2006/relationships" xmlns:p188="http://schemas.microsoft.com/office/powerpoint/2018/8/main">
  <p188:cm id="{D5037E2E-6F09-D248-82AA-64921BDAEB73}" authorId="{1C853569-3827-923F-BED4-1A2B87055997}" status="resolved" created="2025-07-05T00:21:03.311" complete="100000">
    <pc:sldMkLst xmlns:pc="http://schemas.microsoft.com/office/powerpoint/2013/main/command">
      <pc:docMk/>
      <pc:sldMk cId="1110332184" sldId="2147473479"/>
    </pc:sldMkLst>
    <p188:replyLst>
      <p188:reply id="{D079F46D-3882-554A-AF70-1F8F43C573F8}" authorId="{1C853569-3827-923F-BED4-1A2B87055997}" created="2025-07-29T17:05:36.960">
        <p188:txBody>
          <a:bodyPr/>
          <a:lstStyle/>
          <a:p>
            <a:r>
              <a:rPr lang="en-US"/>
              <a:t>Andy - final story</a:t>
            </a:r>
          </a:p>
        </p188:txBody>
      </p188:reply>
    </p188:replyLst>
    <p188:txBody>
      <a:bodyPr/>
      <a:lstStyle/>
      <a:p>
        <a:r>
          <a:rPr lang="en-US"/>
          <a:t>Inspirational conclusion slides</a:t>
        </a:r>
      </a:p>
    </p188:txBody>
  </p188:cm>
</p188:cmLst>
</file>

<file path=ppt/comments/modernComment_7FFFD848_0.xml><?xml version="1.0" encoding="utf-8"?>
<p188:cmLst xmlns:a="http://schemas.openxmlformats.org/drawingml/2006/main" xmlns:r="http://schemas.openxmlformats.org/officeDocument/2006/relationships" xmlns:p188="http://schemas.microsoft.com/office/powerpoint/2018/8/main">
  <p188:cm id="{8802A78D-A798-954F-AAD5-CAA5D468061B}" authorId="{1C853569-3827-923F-BED4-1A2B87055997}" status="resolved" created="2025-07-29T16:59:36.833" complete="100000">
    <pc:sldMkLst xmlns:pc="http://schemas.microsoft.com/office/powerpoint/2013/main/command">
      <pc:docMk/>
      <pc:sldMk cId="0" sldId="2147473480"/>
    </pc:sldMkLst>
    <p188:replyLst>
      <p188:reply id="{6CCF2776-1B74-C74B-AF03-76393146050A}" authorId="{1C853569-3827-923F-BED4-1A2B87055997}" created="2025-07-29T17:00:55.428">
        <p188:txBody>
          <a:bodyPr/>
          <a:lstStyle/>
          <a:p>
            <a:r>
              <a:rPr lang="en-US"/>
              <a:t>"It's Happening!"</a:t>
            </a:r>
          </a:p>
        </p188:txBody>
      </p188:reply>
    </p188:replyLst>
    <p188:txBody>
      <a:bodyPr/>
      <a:lstStyle/>
      <a:p>
        <a:r>
          <a:rPr lang="en-US"/>
          <a:t>Bullet points of important pieces: 
- benchmarking
- workforce dev pilot
- software dev
- industry preparadness</a:t>
        </a:r>
      </a:p>
    </p188:txBody>
  </p188:cm>
</p188:cmLst>
</file>

<file path=ppt/comments/modernComment_7FFFD84D_0.xml><?xml version="1.0" encoding="utf-8"?>
<p188:cmLst xmlns:a="http://schemas.openxmlformats.org/drawingml/2006/main" xmlns:r="http://schemas.openxmlformats.org/officeDocument/2006/relationships" xmlns:p188="http://schemas.microsoft.com/office/powerpoint/2018/8/main">
  <p188:cm id="{F4BA35A7-3B94-4242-AAD5-A0C98EE00336}" authorId="{1C853569-3827-923F-BED4-1A2B87055997}" status="resolved" created="2025-07-05T00:18:49.568" complete="100000">
    <pc:sldMkLst xmlns:pc="http://schemas.microsoft.com/office/powerpoint/2013/main/command">
      <pc:docMk/>
      <pc:sldMk cId="0" sldId="2147473485"/>
    </pc:sldMkLst>
    <p188:txBody>
      <a:bodyPr/>
      <a:lstStyle/>
      <a:p>
        <a:r>
          <a:rPr lang="en-US"/>
          <a:t>Next 9 slides unpack how carbon storage works. May be too much here.</a:t>
        </a:r>
      </a:p>
    </p188:txBody>
  </p188:cm>
</p188:cmLst>
</file>

<file path=ppt/comments/modernComment_7FFFD850_0.xml><?xml version="1.0" encoding="utf-8"?>
<p188:cmLst xmlns:a="http://schemas.openxmlformats.org/drawingml/2006/main" xmlns:r="http://schemas.openxmlformats.org/officeDocument/2006/relationships" xmlns:p188="http://schemas.microsoft.com/office/powerpoint/2018/8/main">
  <p188:cm id="{D6A54CEB-833A-A946-9A73-934183F29317}" authorId="{1C853569-3827-923F-BED4-1A2B87055997}" status="resolved" created="2025-07-28T00:22:30.045" complete="100000">
    <pc:sldMkLst xmlns:pc="http://schemas.microsoft.com/office/powerpoint/2013/main/command">
      <pc:docMk/>
      <pc:sldMk cId="0" sldId="2147473488"/>
    </pc:sldMkLst>
    <p188:txBody>
      <a:bodyPr/>
      <a:lstStyle/>
      <a:p>
        <a:r>
          <a:rPr lang="en-US"/>
          <a:t>May need to redact slides 73-77</a:t>
        </a:r>
      </a:p>
    </p188:txBody>
  </p188:cm>
</p188:cmLst>
</file>

<file path=ppt/comments/modernComment_7FFFD85C_0.xml><?xml version="1.0" encoding="utf-8"?>
<p188:cmLst xmlns:a="http://schemas.openxmlformats.org/drawingml/2006/main" xmlns:r="http://schemas.openxmlformats.org/officeDocument/2006/relationships" xmlns:p188="http://schemas.microsoft.com/office/powerpoint/2018/8/main">
  <p188:cm id="{0B4CAE18-0DC9-7E48-A70C-F8B83BD41AA2}" authorId="{1C853569-3827-923F-BED4-1A2B87055997}" status="resolved" created="2025-07-04T23:47:34.109" complete="100000">
    <pc:sldMkLst xmlns:pc="http://schemas.microsoft.com/office/powerpoint/2013/main/command">
      <pc:docMk/>
      <pc:sldMk cId="0" sldId="259"/>
    </pc:sldMkLst>
    <p188:replyLst>
      <p188:reply id="{4B40F94B-0E3A-0D43-BED6-1188647C7A2A}" authorId="{1C853569-3827-923F-BED4-1A2B87055997}" created="2025-07-30T21:11:20.797">
        <p188:txBody>
          <a:bodyPr/>
          <a:lstStyle/>
          <a:p>
            <a:r>
              <a:rPr lang="en-US"/>
              <a:t>Andy I think this is complete, you can close out this comment if you agree</a:t>
            </a:r>
          </a:p>
        </p188:txBody>
      </p188:reply>
    </p188:replyLst>
    <p188:txBody>
      <a:bodyPr/>
      <a:lstStyle/>
      <a:p>
        <a:r>
          <a:rPr lang="en-US"/>
          <a:t>Revise when narrative is complete</a:t>
        </a:r>
      </a:p>
    </p188:txBody>
  </p188:cm>
</p188:cmLst>
</file>

<file path=ppt/comments/modernComment_7FFFD85F_0.xml><?xml version="1.0" encoding="utf-8"?>
<p188:cmLst xmlns:a="http://schemas.openxmlformats.org/drawingml/2006/main" xmlns:r="http://schemas.openxmlformats.org/officeDocument/2006/relationships" xmlns:p188="http://schemas.microsoft.com/office/powerpoint/2018/8/main">
  <p188:cm id="{A3C24A76-14E6-1A4F-A564-D434AD1A0F4B}" authorId="{1C853569-3827-923F-BED4-1A2B87055997}" status="resolved" created="2025-07-04T23:45:45.477">
    <pc:sldMkLst xmlns:pc="http://schemas.microsoft.com/office/powerpoint/2013/main/command">
      <pc:docMk/>
      <pc:sldMk cId="0" sldId="256"/>
    </pc:sldMkLst>
    <p188:replyLst>
      <p188:reply id="{AB327DF1-72B5-8F45-8A6B-A2D192D35014}" authorId="{1C853569-3827-923F-BED4-1A2B87055997}" created="2025-07-29T15:09:07.991">
        <p188:txBody>
          <a:bodyPr/>
          <a:lstStyle/>
          <a:p>
            <a:r>
              <a:rPr lang="en-US"/>
              <a:t>REMOVE RMI FOOTERS THROUGHOUT</a:t>
            </a:r>
          </a:p>
        </p188:txBody>
      </p188:reply>
    </p188:replyLst>
    <p188:txBody>
      <a:bodyPr/>
      <a:lstStyle/>
      <a:p>
        <a:r>
          <a:rPr lang="en-US"/>
          <a:t>Refactor title slide</a:t>
        </a:r>
      </a:p>
    </p188:txBody>
  </p188:cm>
</p188:cmLst>
</file>

<file path=ppt/comments/modernComment_7FFFD860_AA8E40D.xml><?xml version="1.0" encoding="utf-8"?>
<p188:cmLst xmlns:a="http://schemas.openxmlformats.org/drawingml/2006/main" xmlns:r="http://schemas.openxmlformats.org/officeDocument/2006/relationships" xmlns:p188="http://schemas.microsoft.com/office/powerpoint/2018/8/main">
  <p188:cm id="{22040209-5567-7B46-81DA-F63B4E01482A}" authorId="{1C853569-3827-923F-BED4-1A2B87055997}" status="resolved" created="2025-07-04T23:47:34.109">
    <pc:sldMkLst xmlns:pc="http://schemas.microsoft.com/office/powerpoint/2013/main/command">
      <pc:docMk/>
      <pc:sldMk cId="0" sldId="259"/>
    </pc:sldMkLst>
    <p188:txBody>
      <a:bodyPr/>
      <a:lstStyle/>
      <a:p>
        <a:r>
          <a:rPr lang="en-US"/>
          <a:t>Revise when narrative is complete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svg"/><Relationship Id="rId1" Type="http://schemas.openxmlformats.org/officeDocument/2006/relationships/image" Target="../media/image129.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svg"/><Relationship Id="rId1" Type="http://schemas.openxmlformats.org/officeDocument/2006/relationships/image" Target="../media/image129.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80851D-A7C7-40ED-B5CA-C46A68E27F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87D36FA-C9A7-4233-A1C6-500D8F17E2B9}">
      <dgm:prSet/>
      <dgm:spPr/>
      <dgm:t>
        <a:bodyPr/>
        <a:lstStyle/>
        <a:p>
          <a:pPr>
            <a:lnSpc>
              <a:spcPct val="100000"/>
            </a:lnSpc>
          </a:pPr>
          <a:r>
            <a:rPr lang="en-US" b="0" i="0" dirty="0"/>
            <a:t>Create regional benchmark for policy and program development</a:t>
          </a:r>
          <a:endParaRPr lang="en-US" dirty="0"/>
        </a:p>
      </dgm:t>
    </dgm:pt>
    <dgm:pt modelId="{70882807-F3DE-403C-8D3D-F0A1A8094719}" type="parTrans" cxnId="{722A7D3B-4F29-44C7-AB23-28792F53402D}">
      <dgm:prSet/>
      <dgm:spPr/>
      <dgm:t>
        <a:bodyPr/>
        <a:lstStyle/>
        <a:p>
          <a:endParaRPr lang="en-US"/>
        </a:p>
      </dgm:t>
    </dgm:pt>
    <dgm:pt modelId="{D89EC972-AC55-4713-B913-C8105E0E1E9D}" type="sibTrans" cxnId="{722A7D3B-4F29-44C7-AB23-28792F53402D}">
      <dgm:prSet/>
      <dgm:spPr/>
      <dgm:t>
        <a:bodyPr/>
        <a:lstStyle/>
        <a:p>
          <a:endParaRPr lang="en-US"/>
        </a:p>
      </dgm:t>
    </dgm:pt>
    <dgm:pt modelId="{6B34029E-C108-4480-8ACA-095097252F46}">
      <dgm:prSet/>
      <dgm:spPr/>
      <dgm:t>
        <a:bodyPr/>
        <a:lstStyle/>
        <a:p>
          <a:pPr>
            <a:lnSpc>
              <a:spcPct val="100000"/>
            </a:lnSpc>
          </a:pPr>
          <a:r>
            <a:rPr lang="en-US" b="0" i="0"/>
            <a:t>Pilot RESNET Standard 1550 to inform improvements</a:t>
          </a:r>
          <a:endParaRPr lang="en-US"/>
        </a:p>
      </dgm:t>
    </dgm:pt>
    <dgm:pt modelId="{90ED351A-F591-42E8-B6AB-A33F29A8A35E}" type="parTrans" cxnId="{081DFAA1-B8E9-4900-A49C-2B826C66415C}">
      <dgm:prSet/>
      <dgm:spPr/>
      <dgm:t>
        <a:bodyPr/>
        <a:lstStyle/>
        <a:p>
          <a:endParaRPr lang="en-US"/>
        </a:p>
      </dgm:t>
    </dgm:pt>
    <dgm:pt modelId="{052C2E04-11D0-42CE-AC32-DE10F784162A}" type="sibTrans" cxnId="{081DFAA1-B8E9-4900-A49C-2B826C66415C}">
      <dgm:prSet/>
      <dgm:spPr/>
      <dgm:t>
        <a:bodyPr/>
        <a:lstStyle/>
        <a:p>
          <a:endParaRPr lang="en-US"/>
        </a:p>
      </dgm:t>
    </dgm:pt>
    <dgm:pt modelId="{E3A7DA98-96FE-4982-8AA5-7708F2D05A69}">
      <dgm:prSet/>
      <dgm:spPr/>
      <dgm:t>
        <a:bodyPr/>
        <a:lstStyle/>
        <a:p>
          <a:pPr>
            <a:lnSpc>
              <a:spcPct val="100000"/>
            </a:lnSpc>
          </a:pPr>
          <a:r>
            <a:rPr lang="en-US" b="0" i="0"/>
            <a:t>Prepare industry: rater training, workflow, QA/QC</a:t>
          </a:r>
          <a:endParaRPr lang="en-US"/>
        </a:p>
      </dgm:t>
    </dgm:pt>
    <dgm:pt modelId="{569BA988-BE14-4774-B5C4-1E78A69D1F68}" type="parTrans" cxnId="{EFB5AD65-F153-4A55-81B2-E35B9C70B050}">
      <dgm:prSet/>
      <dgm:spPr/>
      <dgm:t>
        <a:bodyPr/>
        <a:lstStyle/>
        <a:p>
          <a:endParaRPr lang="en-US"/>
        </a:p>
      </dgm:t>
    </dgm:pt>
    <dgm:pt modelId="{0BB75995-9A53-4ED5-A319-B0357A4908F7}" type="sibTrans" cxnId="{EFB5AD65-F153-4A55-81B2-E35B9C70B050}">
      <dgm:prSet/>
      <dgm:spPr/>
      <dgm:t>
        <a:bodyPr/>
        <a:lstStyle/>
        <a:p>
          <a:endParaRPr lang="en-US"/>
        </a:p>
      </dgm:t>
    </dgm:pt>
    <dgm:pt modelId="{FF0BDFBD-A804-4AA5-B3DB-8F29399ED5A1}">
      <dgm:prSet/>
      <dgm:spPr/>
      <dgm:t>
        <a:bodyPr/>
        <a:lstStyle/>
        <a:p>
          <a:pPr>
            <a:lnSpc>
              <a:spcPct val="100000"/>
            </a:lnSpc>
          </a:pPr>
          <a:r>
            <a:rPr lang="en-US" b="0" i="0" dirty="0"/>
            <a:t>Integrate energy modeling and embodied carbon assessment software</a:t>
          </a:r>
          <a:endParaRPr lang="en-US" dirty="0"/>
        </a:p>
      </dgm:t>
    </dgm:pt>
    <dgm:pt modelId="{19A771BC-2FBB-48E3-9193-96D5200A8ACB}" type="parTrans" cxnId="{A5CB4869-3CE7-49EE-BBEB-1C0E651768B1}">
      <dgm:prSet/>
      <dgm:spPr/>
      <dgm:t>
        <a:bodyPr/>
        <a:lstStyle/>
        <a:p>
          <a:endParaRPr lang="en-US"/>
        </a:p>
      </dgm:t>
    </dgm:pt>
    <dgm:pt modelId="{A63B9D34-A89C-484B-929C-F6576B18D505}" type="sibTrans" cxnId="{A5CB4869-3CE7-49EE-BBEB-1C0E651768B1}">
      <dgm:prSet/>
      <dgm:spPr/>
      <dgm:t>
        <a:bodyPr/>
        <a:lstStyle/>
        <a:p>
          <a:endParaRPr lang="en-US"/>
        </a:p>
      </dgm:t>
    </dgm:pt>
    <dgm:pt modelId="{899ED790-C812-4569-9EA1-5A4092E52110}" type="pres">
      <dgm:prSet presAssocID="{9180851D-A7C7-40ED-B5CA-C46A68E27F95}" presName="root" presStyleCnt="0">
        <dgm:presLayoutVars>
          <dgm:dir/>
          <dgm:resizeHandles val="exact"/>
        </dgm:presLayoutVars>
      </dgm:prSet>
      <dgm:spPr/>
    </dgm:pt>
    <dgm:pt modelId="{6A1709DE-BFDF-45CF-A8E6-ABD23E08BF9B}" type="pres">
      <dgm:prSet presAssocID="{687D36FA-C9A7-4233-A1C6-500D8F17E2B9}" presName="compNode" presStyleCnt="0"/>
      <dgm:spPr/>
    </dgm:pt>
    <dgm:pt modelId="{079B1CC2-3BBA-46E9-9F09-B0A179546FFF}" type="pres">
      <dgm:prSet presAssocID="{687D36FA-C9A7-4233-A1C6-500D8F17E2B9}" presName="bgRect" presStyleLbl="bgShp" presStyleIdx="0" presStyleCnt="4"/>
      <dgm:spPr/>
    </dgm:pt>
    <dgm:pt modelId="{B6B53806-505F-49EC-B581-AE4EAB3FECEC}" type="pres">
      <dgm:prSet presAssocID="{687D36FA-C9A7-4233-A1C6-500D8F17E2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EEFFD967-CF12-4C9D-AEC0-44BAE40105FC}" type="pres">
      <dgm:prSet presAssocID="{687D36FA-C9A7-4233-A1C6-500D8F17E2B9}" presName="spaceRect" presStyleCnt="0"/>
      <dgm:spPr/>
    </dgm:pt>
    <dgm:pt modelId="{C5BAA3FC-A6AE-4144-AD11-0E01DA538F6A}" type="pres">
      <dgm:prSet presAssocID="{687D36FA-C9A7-4233-A1C6-500D8F17E2B9}" presName="parTx" presStyleLbl="revTx" presStyleIdx="0" presStyleCnt="4">
        <dgm:presLayoutVars>
          <dgm:chMax val="0"/>
          <dgm:chPref val="0"/>
        </dgm:presLayoutVars>
      </dgm:prSet>
      <dgm:spPr/>
    </dgm:pt>
    <dgm:pt modelId="{70EFA26F-6BF0-4985-808A-82775AAAAD07}" type="pres">
      <dgm:prSet presAssocID="{D89EC972-AC55-4713-B913-C8105E0E1E9D}" presName="sibTrans" presStyleCnt="0"/>
      <dgm:spPr/>
    </dgm:pt>
    <dgm:pt modelId="{8188D855-D9BB-48DE-82E6-AF835EAAFDA8}" type="pres">
      <dgm:prSet presAssocID="{6B34029E-C108-4480-8ACA-095097252F46}" presName="compNode" presStyleCnt="0"/>
      <dgm:spPr/>
    </dgm:pt>
    <dgm:pt modelId="{36F458D3-68DA-4FE9-A78C-B830683533F3}" type="pres">
      <dgm:prSet presAssocID="{6B34029E-C108-4480-8ACA-095097252F46}" presName="bgRect" presStyleLbl="bgShp" presStyleIdx="1" presStyleCnt="4"/>
      <dgm:spPr/>
    </dgm:pt>
    <dgm:pt modelId="{A71E4959-56C5-49F2-B903-B78DB94C038A}" type="pres">
      <dgm:prSet presAssocID="{6B34029E-C108-4480-8ACA-095097252F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E91FB2E-FE03-44AD-B872-97CD7EAD6612}" type="pres">
      <dgm:prSet presAssocID="{6B34029E-C108-4480-8ACA-095097252F46}" presName="spaceRect" presStyleCnt="0"/>
      <dgm:spPr/>
    </dgm:pt>
    <dgm:pt modelId="{21486C03-78C2-4E70-822D-8678B2D98D26}" type="pres">
      <dgm:prSet presAssocID="{6B34029E-C108-4480-8ACA-095097252F46}" presName="parTx" presStyleLbl="revTx" presStyleIdx="1" presStyleCnt="4">
        <dgm:presLayoutVars>
          <dgm:chMax val="0"/>
          <dgm:chPref val="0"/>
        </dgm:presLayoutVars>
      </dgm:prSet>
      <dgm:spPr/>
    </dgm:pt>
    <dgm:pt modelId="{9D806906-A726-46EF-8044-680E5C8AE82B}" type="pres">
      <dgm:prSet presAssocID="{052C2E04-11D0-42CE-AC32-DE10F784162A}" presName="sibTrans" presStyleCnt="0"/>
      <dgm:spPr/>
    </dgm:pt>
    <dgm:pt modelId="{03136B14-CD9B-4788-8EB5-236C4D3A0882}" type="pres">
      <dgm:prSet presAssocID="{E3A7DA98-96FE-4982-8AA5-7708F2D05A69}" presName="compNode" presStyleCnt="0"/>
      <dgm:spPr/>
    </dgm:pt>
    <dgm:pt modelId="{655E6B51-DE1D-45B7-9C54-82053DE96899}" type="pres">
      <dgm:prSet presAssocID="{E3A7DA98-96FE-4982-8AA5-7708F2D05A69}" presName="bgRect" presStyleLbl="bgShp" presStyleIdx="2" presStyleCnt="4"/>
      <dgm:spPr/>
    </dgm:pt>
    <dgm:pt modelId="{3ADA00C1-DBE1-4EDE-9EB8-ED995E583BFE}" type="pres">
      <dgm:prSet presAssocID="{E3A7DA98-96FE-4982-8AA5-7708F2D05A6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rawl"/>
        </a:ext>
      </dgm:extLst>
    </dgm:pt>
    <dgm:pt modelId="{2B036226-34BC-4F50-8128-4C4DCBD5E124}" type="pres">
      <dgm:prSet presAssocID="{E3A7DA98-96FE-4982-8AA5-7708F2D05A69}" presName="spaceRect" presStyleCnt="0"/>
      <dgm:spPr/>
    </dgm:pt>
    <dgm:pt modelId="{0F84A572-5044-45DB-8A0C-64BB3B89784C}" type="pres">
      <dgm:prSet presAssocID="{E3A7DA98-96FE-4982-8AA5-7708F2D05A69}" presName="parTx" presStyleLbl="revTx" presStyleIdx="2" presStyleCnt="4">
        <dgm:presLayoutVars>
          <dgm:chMax val="0"/>
          <dgm:chPref val="0"/>
        </dgm:presLayoutVars>
      </dgm:prSet>
      <dgm:spPr/>
    </dgm:pt>
    <dgm:pt modelId="{90813D66-0361-447A-A776-E02CC1237FF9}" type="pres">
      <dgm:prSet presAssocID="{0BB75995-9A53-4ED5-A319-B0357A4908F7}" presName="sibTrans" presStyleCnt="0"/>
      <dgm:spPr/>
    </dgm:pt>
    <dgm:pt modelId="{EF8ADB81-0AE9-4F7A-9BE9-3D2404342796}" type="pres">
      <dgm:prSet presAssocID="{FF0BDFBD-A804-4AA5-B3DB-8F29399ED5A1}" presName="compNode" presStyleCnt="0"/>
      <dgm:spPr/>
    </dgm:pt>
    <dgm:pt modelId="{2A7D4425-0A79-4313-909F-31A0873D5888}" type="pres">
      <dgm:prSet presAssocID="{FF0BDFBD-A804-4AA5-B3DB-8F29399ED5A1}" presName="bgRect" presStyleLbl="bgShp" presStyleIdx="3" presStyleCnt="4"/>
      <dgm:spPr/>
    </dgm:pt>
    <dgm:pt modelId="{A123E2BB-1D5F-47D7-993B-DA1BF99E6C8F}" type="pres">
      <dgm:prSet presAssocID="{FF0BDFBD-A804-4AA5-B3DB-8F29399ED5A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ears"/>
        </a:ext>
      </dgm:extLst>
    </dgm:pt>
    <dgm:pt modelId="{D73C99E8-0A7B-4F0C-87FC-AE64ECFB539B}" type="pres">
      <dgm:prSet presAssocID="{FF0BDFBD-A804-4AA5-B3DB-8F29399ED5A1}" presName="spaceRect" presStyleCnt="0"/>
      <dgm:spPr/>
    </dgm:pt>
    <dgm:pt modelId="{F9BC6998-C707-4AC1-8886-1586E3482A92}" type="pres">
      <dgm:prSet presAssocID="{FF0BDFBD-A804-4AA5-B3DB-8F29399ED5A1}" presName="parTx" presStyleLbl="revTx" presStyleIdx="3" presStyleCnt="4">
        <dgm:presLayoutVars>
          <dgm:chMax val="0"/>
          <dgm:chPref val="0"/>
        </dgm:presLayoutVars>
      </dgm:prSet>
      <dgm:spPr/>
    </dgm:pt>
  </dgm:ptLst>
  <dgm:cxnLst>
    <dgm:cxn modelId="{722A7D3B-4F29-44C7-AB23-28792F53402D}" srcId="{9180851D-A7C7-40ED-B5CA-C46A68E27F95}" destId="{687D36FA-C9A7-4233-A1C6-500D8F17E2B9}" srcOrd="0" destOrd="0" parTransId="{70882807-F3DE-403C-8D3D-F0A1A8094719}" sibTransId="{D89EC972-AC55-4713-B913-C8105E0E1E9D}"/>
    <dgm:cxn modelId="{6627265E-62CF-4C3C-85B2-8A958A0DBB5E}" type="presOf" srcId="{687D36FA-C9A7-4233-A1C6-500D8F17E2B9}" destId="{C5BAA3FC-A6AE-4144-AD11-0E01DA538F6A}" srcOrd="0" destOrd="0" presId="urn:microsoft.com/office/officeart/2018/2/layout/IconVerticalSolidList"/>
    <dgm:cxn modelId="{EFB5AD65-F153-4A55-81B2-E35B9C70B050}" srcId="{9180851D-A7C7-40ED-B5CA-C46A68E27F95}" destId="{E3A7DA98-96FE-4982-8AA5-7708F2D05A69}" srcOrd="2" destOrd="0" parTransId="{569BA988-BE14-4774-B5C4-1E78A69D1F68}" sibTransId="{0BB75995-9A53-4ED5-A319-B0357A4908F7}"/>
    <dgm:cxn modelId="{1EB19168-9F17-4C78-B275-768D9A9B922D}" type="presOf" srcId="{6B34029E-C108-4480-8ACA-095097252F46}" destId="{21486C03-78C2-4E70-822D-8678B2D98D26}" srcOrd="0" destOrd="0" presId="urn:microsoft.com/office/officeart/2018/2/layout/IconVerticalSolidList"/>
    <dgm:cxn modelId="{A5CB4869-3CE7-49EE-BBEB-1C0E651768B1}" srcId="{9180851D-A7C7-40ED-B5CA-C46A68E27F95}" destId="{FF0BDFBD-A804-4AA5-B3DB-8F29399ED5A1}" srcOrd="3" destOrd="0" parTransId="{19A771BC-2FBB-48E3-9193-96D5200A8ACB}" sibTransId="{A63B9D34-A89C-484B-929C-F6576B18D505}"/>
    <dgm:cxn modelId="{03C3A272-F60E-4F68-A495-F90D83AE3B6D}" type="presOf" srcId="{9180851D-A7C7-40ED-B5CA-C46A68E27F95}" destId="{899ED790-C812-4569-9EA1-5A4092E52110}" srcOrd="0" destOrd="0" presId="urn:microsoft.com/office/officeart/2018/2/layout/IconVerticalSolidList"/>
    <dgm:cxn modelId="{1D903D9F-60AA-4F88-86E8-8F5C1AEA45A4}" type="presOf" srcId="{FF0BDFBD-A804-4AA5-B3DB-8F29399ED5A1}" destId="{F9BC6998-C707-4AC1-8886-1586E3482A92}" srcOrd="0" destOrd="0" presId="urn:microsoft.com/office/officeart/2018/2/layout/IconVerticalSolidList"/>
    <dgm:cxn modelId="{081DFAA1-B8E9-4900-A49C-2B826C66415C}" srcId="{9180851D-A7C7-40ED-B5CA-C46A68E27F95}" destId="{6B34029E-C108-4480-8ACA-095097252F46}" srcOrd="1" destOrd="0" parTransId="{90ED351A-F591-42E8-B6AB-A33F29A8A35E}" sibTransId="{052C2E04-11D0-42CE-AC32-DE10F784162A}"/>
    <dgm:cxn modelId="{1AFA7DCD-8AED-4FDD-B2F3-58F7F86BCC8A}" type="presOf" srcId="{E3A7DA98-96FE-4982-8AA5-7708F2D05A69}" destId="{0F84A572-5044-45DB-8A0C-64BB3B89784C}" srcOrd="0" destOrd="0" presId="urn:microsoft.com/office/officeart/2018/2/layout/IconVerticalSolidList"/>
    <dgm:cxn modelId="{90BCB5D0-0AB5-4219-A291-677C6BCF17E4}" type="presParOf" srcId="{899ED790-C812-4569-9EA1-5A4092E52110}" destId="{6A1709DE-BFDF-45CF-A8E6-ABD23E08BF9B}" srcOrd="0" destOrd="0" presId="urn:microsoft.com/office/officeart/2018/2/layout/IconVerticalSolidList"/>
    <dgm:cxn modelId="{669D3552-3234-439E-AAAA-0E547D15AF7D}" type="presParOf" srcId="{6A1709DE-BFDF-45CF-A8E6-ABD23E08BF9B}" destId="{079B1CC2-3BBA-46E9-9F09-B0A179546FFF}" srcOrd="0" destOrd="0" presId="urn:microsoft.com/office/officeart/2018/2/layout/IconVerticalSolidList"/>
    <dgm:cxn modelId="{664B050C-A00D-4342-B6E1-EC9C59920FB0}" type="presParOf" srcId="{6A1709DE-BFDF-45CF-A8E6-ABD23E08BF9B}" destId="{B6B53806-505F-49EC-B581-AE4EAB3FECEC}" srcOrd="1" destOrd="0" presId="urn:microsoft.com/office/officeart/2018/2/layout/IconVerticalSolidList"/>
    <dgm:cxn modelId="{5FD595BA-BC1A-45E6-AA7F-78675A186F32}" type="presParOf" srcId="{6A1709DE-BFDF-45CF-A8E6-ABD23E08BF9B}" destId="{EEFFD967-CF12-4C9D-AEC0-44BAE40105FC}" srcOrd="2" destOrd="0" presId="urn:microsoft.com/office/officeart/2018/2/layout/IconVerticalSolidList"/>
    <dgm:cxn modelId="{F9601E9D-6DAF-4D34-B419-9D0CE28E2BFE}" type="presParOf" srcId="{6A1709DE-BFDF-45CF-A8E6-ABD23E08BF9B}" destId="{C5BAA3FC-A6AE-4144-AD11-0E01DA538F6A}" srcOrd="3" destOrd="0" presId="urn:microsoft.com/office/officeart/2018/2/layout/IconVerticalSolidList"/>
    <dgm:cxn modelId="{EAE9F935-955B-4411-80CB-77A2CB3255CE}" type="presParOf" srcId="{899ED790-C812-4569-9EA1-5A4092E52110}" destId="{70EFA26F-6BF0-4985-808A-82775AAAAD07}" srcOrd="1" destOrd="0" presId="urn:microsoft.com/office/officeart/2018/2/layout/IconVerticalSolidList"/>
    <dgm:cxn modelId="{362449DA-23F2-44FD-9B43-DF02D26B36D7}" type="presParOf" srcId="{899ED790-C812-4569-9EA1-5A4092E52110}" destId="{8188D855-D9BB-48DE-82E6-AF835EAAFDA8}" srcOrd="2" destOrd="0" presId="urn:microsoft.com/office/officeart/2018/2/layout/IconVerticalSolidList"/>
    <dgm:cxn modelId="{C1DE40D1-7F5F-41BD-87FE-80EF51C8AAE1}" type="presParOf" srcId="{8188D855-D9BB-48DE-82E6-AF835EAAFDA8}" destId="{36F458D3-68DA-4FE9-A78C-B830683533F3}" srcOrd="0" destOrd="0" presId="urn:microsoft.com/office/officeart/2018/2/layout/IconVerticalSolidList"/>
    <dgm:cxn modelId="{72530F54-996C-47F1-AC54-970521849757}" type="presParOf" srcId="{8188D855-D9BB-48DE-82E6-AF835EAAFDA8}" destId="{A71E4959-56C5-49F2-B903-B78DB94C038A}" srcOrd="1" destOrd="0" presId="urn:microsoft.com/office/officeart/2018/2/layout/IconVerticalSolidList"/>
    <dgm:cxn modelId="{4A76C0C5-EDE1-4665-ADDA-E63C4909B9EC}" type="presParOf" srcId="{8188D855-D9BB-48DE-82E6-AF835EAAFDA8}" destId="{EE91FB2E-FE03-44AD-B872-97CD7EAD6612}" srcOrd="2" destOrd="0" presId="urn:microsoft.com/office/officeart/2018/2/layout/IconVerticalSolidList"/>
    <dgm:cxn modelId="{C8D65CE3-E2A8-4B0E-B7D1-06FBF8E54F6D}" type="presParOf" srcId="{8188D855-D9BB-48DE-82E6-AF835EAAFDA8}" destId="{21486C03-78C2-4E70-822D-8678B2D98D26}" srcOrd="3" destOrd="0" presId="urn:microsoft.com/office/officeart/2018/2/layout/IconVerticalSolidList"/>
    <dgm:cxn modelId="{A5F2E24B-3B27-41C4-AD7D-5BD3347D2C32}" type="presParOf" srcId="{899ED790-C812-4569-9EA1-5A4092E52110}" destId="{9D806906-A726-46EF-8044-680E5C8AE82B}" srcOrd="3" destOrd="0" presId="urn:microsoft.com/office/officeart/2018/2/layout/IconVerticalSolidList"/>
    <dgm:cxn modelId="{970B1555-936F-4412-9E98-A795BEDEAF48}" type="presParOf" srcId="{899ED790-C812-4569-9EA1-5A4092E52110}" destId="{03136B14-CD9B-4788-8EB5-236C4D3A0882}" srcOrd="4" destOrd="0" presId="urn:microsoft.com/office/officeart/2018/2/layout/IconVerticalSolidList"/>
    <dgm:cxn modelId="{EE5AEEA1-E7AC-43C5-9C27-DD43DB0ABDA7}" type="presParOf" srcId="{03136B14-CD9B-4788-8EB5-236C4D3A0882}" destId="{655E6B51-DE1D-45B7-9C54-82053DE96899}" srcOrd="0" destOrd="0" presId="urn:microsoft.com/office/officeart/2018/2/layout/IconVerticalSolidList"/>
    <dgm:cxn modelId="{DAF33C61-15A8-43F2-8F35-53FE2827C965}" type="presParOf" srcId="{03136B14-CD9B-4788-8EB5-236C4D3A0882}" destId="{3ADA00C1-DBE1-4EDE-9EB8-ED995E583BFE}" srcOrd="1" destOrd="0" presId="urn:microsoft.com/office/officeart/2018/2/layout/IconVerticalSolidList"/>
    <dgm:cxn modelId="{740944C8-A318-408F-9921-59DBF27DC9CC}" type="presParOf" srcId="{03136B14-CD9B-4788-8EB5-236C4D3A0882}" destId="{2B036226-34BC-4F50-8128-4C4DCBD5E124}" srcOrd="2" destOrd="0" presId="urn:microsoft.com/office/officeart/2018/2/layout/IconVerticalSolidList"/>
    <dgm:cxn modelId="{588FE841-AA61-486F-AB28-1F6460D0F3DD}" type="presParOf" srcId="{03136B14-CD9B-4788-8EB5-236C4D3A0882}" destId="{0F84A572-5044-45DB-8A0C-64BB3B89784C}" srcOrd="3" destOrd="0" presId="urn:microsoft.com/office/officeart/2018/2/layout/IconVerticalSolidList"/>
    <dgm:cxn modelId="{DA69DA4A-25BE-4ED8-A3BC-F1E3DEB837F0}" type="presParOf" srcId="{899ED790-C812-4569-9EA1-5A4092E52110}" destId="{90813D66-0361-447A-A776-E02CC1237FF9}" srcOrd="5" destOrd="0" presId="urn:microsoft.com/office/officeart/2018/2/layout/IconVerticalSolidList"/>
    <dgm:cxn modelId="{B4DFDC62-6800-4B89-9F09-FFC66131B445}" type="presParOf" srcId="{899ED790-C812-4569-9EA1-5A4092E52110}" destId="{EF8ADB81-0AE9-4F7A-9BE9-3D2404342796}" srcOrd="6" destOrd="0" presId="urn:microsoft.com/office/officeart/2018/2/layout/IconVerticalSolidList"/>
    <dgm:cxn modelId="{CB38E4E4-2764-414C-BB4C-FD07AFB68F05}" type="presParOf" srcId="{EF8ADB81-0AE9-4F7A-9BE9-3D2404342796}" destId="{2A7D4425-0A79-4313-909F-31A0873D5888}" srcOrd="0" destOrd="0" presId="urn:microsoft.com/office/officeart/2018/2/layout/IconVerticalSolidList"/>
    <dgm:cxn modelId="{E7174915-210A-4CD2-B52E-68E790F5AEB6}" type="presParOf" srcId="{EF8ADB81-0AE9-4F7A-9BE9-3D2404342796}" destId="{A123E2BB-1D5F-47D7-993B-DA1BF99E6C8F}" srcOrd="1" destOrd="0" presId="urn:microsoft.com/office/officeart/2018/2/layout/IconVerticalSolidList"/>
    <dgm:cxn modelId="{D985AE53-27CD-48E0-AB7C-BF0AF843BE03}" type="presParOf" srcId="{EF8ADB81-0AE9-4F7A-9BE9-3D2404342796}" destId="{D73C99E8-0A7B-4F0C-87FC-AE64ECFB539B}" srcOrd="2" destOrd="0" presId="urn:microsoft.com/office/officeart/2018/2/layout/IconVerticalSolidList"/>
    <dgm:cxn modelId="{F239B21E-BF23-46E1-A19C-FC0E35B555A9}" type="presParOf" srcId="{EF8ADB81-0AE9-4F7A-9BE9-3D2404342796}" destId="{F9BC6998-C707-4AC1-8886-1586E3482A92}" srcOrd="3" destOrd="0" presId="urn:microsoft.com/office/officeart/2018/2/layout/IconVerticalSoli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B1CC2-3BBA-46E9-9F09-B0A179546FFF}">
      <dsp:nvSpPr>
        <dsp:cNvPr id="0" name=""/>
        <dsp:cNvSpPr/>
      </dsp:nvSpPr>
      <dsp:spPr>
        <a:xfrm>
          <a:off x="0" y="1346"/>
          <a:ext cx="10910040" cy="682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B53806-505F-49EC-B581-AE4EAB3FECEC}">
      <dsp:nvSpPr>
        <dsp:cNvPr id="0" name=""/>
        <dsp:cNvSpPr/>
      </dsp:nvSpPr>
      <dsp:spPr>
        <a:xfrm>
          <a:off x="206426" y="154886"/>
          <a:ext cx="375320" cy="3753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BAA3FC-A6AE-4144-AD11-0E01DA538F6A}">
      <dsp:nvSpPr>
        <dsp:cNvPr id="0" name=""/>
        <dsp:cNvSpPr/>
      </dsp:nvSpPr>
      <dsp:spPr>
        <a:xfrm>
          <a:off x="788172" y="1346"/>
          <a:ext cx="10121867" cy="68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1" tIns="72221" rIns="72221" bIns="72221" numCol="1" spcCol="1270" anchor="ctr" anchorCtr="0">
          <a:noAutofit/>
        </a:bodyPr>
        <a:lstStyle/>
        <a:p>
          <a:pPr marL="0" lvl="0" indent="0" algn="l" defTabSz="977900">
            <a:lnSpc>
              <a:spcPct val="100000"/>
            </a:lnSpc>
            <a:spcBef>
              <a:spcPct val="0"/>
            </a:spcBef>
            <a:spcAft>
              <a:spcPct val="35000"/>
            </a:spcAft>
            <a:buNone/>
          </a:pPr>
          <a:r>
            <a:rPr lang="en-US" sz="2200" b="0" i="0" kern="1200" dirty="0"/>
            <a:t>Create regional benchmark for policy and program development</a:t>
          </a:r>
          <a:endParaRPr lang="en-US" sz="2200" kern="1200" dirty="0"/>
        </a:p>
      </dsp:txBody>
      <dsp:txXfrm>
        <a:off x="788172" y="1346"/>
        <a:ext cx="10121867" cy="682400"/>
      </dsp:txXfrm>
    </dsp:sp>
    <dsp:sp modelId="{36F458D3-68DA-4FE9-A78C-B830683533F3}">
      <dsp:nvSpPr>
        <dsp:cNvPr id="0" name=""/>
        <dsp:cNvSpPr/>
      </dsp:nvSpPr>
      <dsp:spPr>
        <a:xfrm>
          <a:off x="0" y="854346"/>
          <a:ext cx="10910040" cy="682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1E4959-56C5-49F2-B903-B78DB94C038A}">
      <dsp:nvSpPr>
        <dsp:cNvPr id="0" name=""/>
        <dsp:cNvSpPr/>
      </dsp:nvSpPr>
      <dsp:spPr>
        <a:xfrm>
          <a:off x="206426" y="1007886"/>
          <a:ext cx="375320" cy="3753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486C03-78C2-4E70-822D-8678B2D98D26}">
      <dsp:nvSpPr>
        <dsp:cNvPr id="0" name=""/>
        <dsp:cNvSpPr/>
      </dsp:nvSpPr>
      <dsp:spPr>
        <a:xfrm>
          <a:off x="788172" y="854346"/>
          <a:ext cx="10121867" cy="68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1" tIns="72221" rIns="72221" bIns="72221" numCol="1" spcCol="1270" anchor="ctr" anchorCtr="0">
          <a:noAutofit/>
        </a:bodyPr>
        <a:lstStyle/>
        <a:p>
          <a:pPr marL="0" lvl="0" indent="0" algn="l" defTabSz="977900">
            <a:lnSpc>
              <a:spcPct val="100000"/>
            </a:lnSpc>
            <a:spcBef>
              <a:spcPct val="0"/>
            </a:spcBef>
            <a:spcAft>
              <a:spcPct val="35000"/>
            </a:spcAft>
            <a:buNone/>
          </a:pPr>
          <a:r>
            <a:rPr lang="en-US" sz="2200" b="0" i="0" kern="1200"/>
            <a:t>Pilot RESNET Standard 1550 to inform improvements</a:t>
          </a:r>
          <a:endParaRPr lang="en-US" sz="2200" kern="1200"/>
        </a:p>
      </dsp:txBody>
      <dsp:txXfrm>
        <a:off x="788172" y="854346"/>
        <a:ext cx="10121867" cy="682400"/>
      </dsp:txXfrm>
    </dsp:sp>
    <dsp:sp modelId="{655E6B51-DE1D-45B7-9C54-82053DE96899}">
      <dsp:nvSpPr>
        <dsp:cNvPr id="0" name=""/>
        <dsp:cNvSpPr/>
      </dsp:nvSpPr>
      <dsp:spPr>
        <a:xfrm>
          <a:off x="0" y="1707346"/>
          <a:ext cx="10910040" cy="682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A00C1-DBE1-4EDE-9EB8-ED995E583BFE}">
      <dsp:nvSpPr>
        <dsp:cNvPr id="0" name=""/>
        <dsp:cNvSpPr/>
      </dsp:nvSpPr>
      <dsp:spPr>
        <a:xfrm>
          <a:off x="206426" y="1860886"/>
          <a:ext cx="375320" cy="3753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4A572-5044-45DB-8A0C-64BB3B89784C}">
      <dsp:nvSpPr>
        <dsp:cNvPr id="0" name=""/>
        <dsp:cNvSpPr/>
      </dsp:nvSpPr>
      <dsp:spPr>
        <a:xfrm>
          <a:off x="788172" y="1707346"/>
          <a:ext cx="10121867" cy="68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1" tIns="72221" rIns="72221" bIns="72221" numCol="1" spcCol="1270" anchor="ctr" anchorCtr="0">
          <a:noAutofit/>
        </a:bodyPr>
        <a:lstStyle/>
        <a:p>
          <a:pPr marL="0" lvl="0" indent="0" algn="l" defTabSz="977900">
            <a:lnSpc>
              <a:spcPct val="100000"/>
            </a:lnSpc>
            <a:spcBef>
              <a:spcPct val="0"/>
            </a:spcBef>
            <a:spcAft>
              <a:spcPct val="35000"/>
            </a:spcAft>
            <a:buNone/>
          </a:pPr>
          <a:r>
            <a:rPr lang="en-US" sz="2200" b="0" i="0" kern="1200"/>
            <a:t>Prepare industry: rater training, workflow, QA/QC</a:t>
          </a:r>
          <a:endParaRPr lang="en-US" sz="2200" kern="1200"/>
        </a:p>
      </dsp:txBody>
      <dsp:txXfrm>
        <a:off x="788172" y="1707346"/>
        <a:ext cx="10121867" cy="682400"/>
      </dsp:txXfrm>
    </dsp:sp>
    <dsp:sp modelId="{2A7D4425-0A79-4313-909F-31A0873D5888}">
      <dsp:nvSpPr>
        <dsp:cNvPr id="0" name=""/>
        <dsp:cNvSpPr/>
      </dsp:nvSpPr>
      <dsp:spPr>
        <a:xfrm>
          <a:off x="0" y="2560346"/>
          <a:ext cx="10910040" cy="682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3E2BB-1D5F-47D7-993B-DA1BF99E6C8F}">
      <dsp:nvSpPr>
        <dsp:cNvPr id="0" name=""/>
        <dsp:cNvSpPr/>
      </dsp:nvSpPr>
      <dsp:spPr>
        <a:xfrm>
          <a:off x="206426" y="2713886"/>
          <a:ext cx="375320" cy="3753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C6998-C707-4AC1-8886-1586E3482A92}">
      <dsp:nvSpPr>
        <dsp:cNvPr id="0" name=""/>
        <dsp:cNvSpPr/>
      </dsp:nvSpPr>
      <dsp:spPr>
        <a:xfrm>
          <a:off x="788172" y="2560346"/>
          <a:ext cx="10121867" cy="68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221" tIns="72221" rIns="72221" bIns="72221" numCol="1" spcCol="1270" anchor="ctr" anchorCtr="0">
          <a:noAutofit/>
        </a:bodyPr>
        <a:lstStyle/>
        <a:p>
          <a:pPr marL="0" lvl="0" indent="0" algn="l" defTabSz="977900">
            <a:lnSpc>
              <a:spcPct val="100000"/>
            </a:lnSpc>
            <a:spcBef>
              <a:spcPct val="0"/>
            </a:spcBef>
            <a:spcAft>
              <a:spcPct val="35000"/>
            </a:spcAft>
            <a:buNone/>
          </a:pPr>
          <a:r>
            <a:rPr lang="en-US" sz="2200" b="0" i="0" kern="1200" dirty="0"/>
            <a:t>Integrate energy modeling and embodied carbon assessment software</a:t>
          </a:r>
          <a:endParaRPr lang="en-US" sz="2200" kern="1200" dirty="0"/>
        </a:p>
      </dsp:txBody>
      <dsp:txXfrm>
        <a:off x="788172" y="2560346"/>
        <a:ext cx="10121867" cy="6824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4f838cfcca_0_9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Font typeface="Calibri"/>
              <a:buAutoNum type="arabicParenR"/>
            </a:pPr>
            <a:r>
              <a:rPr lang="en" b="1">
                <a:solidFill>
                  <a:schemeClr val="dk1"/>
                </a:solidFill>
              </a:rPr>
              <a:t>Look Beyond Energy Use:</a:t>
            </a:r>
            <a:r>
              <a:rPr lang="en">
                <a:solidFill>
                  <a:schemeClr val="dk1"/>
                </a:solidFill>
              </a:rPr>
              <a:t> Evaluating building performance requires assessing both </a:t>
            </a:r>
            <a:r>
              <a:rPr lang="en" b="1">
                <a:solidFill>
                  <a:schemeClr val="dk1"/>
                </a:solidFill>
              </a:rPr>
              <a:t>material (embodied) emissions</a:t>
            </a:r>
            <a:r>
              <a:rPr lang="en">
                <a:solidFill>
                  <a:schemeClr val="dk1"/>
                </a:solidFill>
              </a:rPr>
              <a:t> and </a:t>
            </a:r>
            <a:r>
              <a:rPr lang="en" b="1">
                <a:solidFill>
                  <a:schemeClr val="dk1"/>
                </a:solidFill>
              </a:rPr>
              <a:t>operational emissions</a:t>
            </a:r>
            <a:r>
              <a:rPr lang="en">
                <a:solidFill>
                  <a:schemeClr val="dk1"/>
                </a:solidFill>
              </a:rPr>
              <a:t>, not just energy use intensity (EUI).</a:t>
            </a:r>
            <a:br>
              <a:rPr lang="en">
                <a:solidFill>
                  <a:schemeClr val="dk1"/>
                </a:solidFill>
              </a:rPr>
            </a:br>
            <a:endParaRPr>
              <a:solidFill>
                <a:schemeClr val="dk1"/>
              </a:solidFill>
            </a:endParaRPr>
          </a:p>
          <a:p>
            <a:pPr marL="457200" lvl="0" indent="-304800" algn="l" rtl="0">
              <a:spcBef>
                <a:spcPts val="0"/>
              </a:spcBef>
              <a:spcAft>
                <a:spcPts val="0"/>
              </a:spcAft>
              <a:buClr>
                <a:schemeClr val="dk1"/>
              </a:buClr>
              <a:buSzPts val="1200"/>
              <a:buFont typeface="Calibri"/>
              <a:buAutoNum type="arabicParenR"/>
            </a:pPr>
            <a:r>
              <a:rPr lang="en" b="1">
                <a:solidFill>
                  <a:schemeClr val="dk1"/>
                </a:solidFill>
              </a:rPr>
              <a:t>From Energy to Emissions:</a:t>
            </a:r>
            <a:r>
              <a:rPr lang="en">
                <a:solidFill>
                  <a:schemeClr val="dk1"/>
                </a:solidFill>
              </a:rPr>
              <a:t> Convert operational energy to carbon emissions using fuel-specific emission factors.</a:t>
            </a:r>
            <a:br>
              <a:rPr lang="en">
                <a:solidFill>
                  <a:schemeClr val="dk1"/>
                </a:solidFill>
              </a:rPr>
            </a:br>
            <a:endParaRPr>
              <a:solidFill>
                <a:schemeClr val="dk1"/>
              </a:solidFill>
            </a:endParaRPr>
          </a:p>
          <a:p>
            <a:pPr marL="457200" lvl="0" indent="-304800" algn="l" rtl="0">
              <a:spcBef>
                <a:spcPts val="0"/>
              </a:spcBef>
              <a:spcAft>
                <a:spcPts val="0"/>
              </a:spcAft>
              <a:buClr>
                <a:schemeClr val="dk1"/>
              </a:buClr>
              <a:buSzPts val="1200"/>
              <a:buFont typeface="Calibri"/>
              <a:buAutoNum type="arabicParenR"/>
            </a:pPr>
            <a:r>
              <a:rPr lang="en" b="1">
                <a:solidFill>
                  <a:schemeClr val="dk1"/>
                </a:solidFill>
              </a:rPr>
              <a:t>Carbon Use Intensity (CUI):</a:t>
            </a:r>
            <a:r>
              <a:rPr lang="en">
                <a:solidFill>
                  <a:schemeClr val="dk1"/>
                </a:solidFill>
              </a:rPr>
              <a:t> Combine operational carbon and upfront embodied carbon to create a more comprehensive metric for building performance.</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969" name="Google Shape;969;g34f838cfcca_0_9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840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528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Jacob</a:t>
            </a:r>
            <a:endParaRPr/>
          </a:p>
        </p:txBody>
      </p:sp>
      <p:sp>
        <p:nvSpPr>
          <p:cNvPr id="322" name="Google Shape;3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5" name="Google Shape;31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Jacob</a:t>
            </a:r>
            <a:endParaRPr/>
          </a:p>
        </p:txBody>
      </p:sp>
      <p:sp>
        <p:nvSpPr>
          <p:cNvPr id="329" name="Google Shape;3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Jacob</a:t>
            </a:r>
            <a:endParaRPr/>
          </a:p>
        </p:txBody>
      </p:sp>
      <p:sp>
        <p:nvSpPr>
          <p:cNvPr id="361" name="Google Shape;3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f7f028dff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1f7f028dff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52feb12be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52feb12be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Consider Both Operational and Embodied Emissions:</a:t>
            </a:r>
            <a:r>
              <a:rPr lang="en">
                <a:solidFill>
                  <a:schemeClr val="dk1"/>
                </a:solidFill>
              </a:rPr>
              <a:t> Both are critical components of a building’s total carbon footprint.</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No Trade-Offs:</a:t>
            </a:r>
            <a:r>
              <a:rPr lang="en">
                <a:solidFill>
                  <a:schemeClr val="dk1"/>
                </a:solidFill>
              </a:rPr>
              <a:t> Reducing one should not come at the expense of increasing the other.</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What Matters Most:</a:t>
            </a:r>
            <a:r>
              <a:rPr lang="en">
                <a:solidFill>
                  <a:schemeClr val="dk1"/>
                </a:solidFill>
              </a:rPr>
              <a:t> It’s the </a:t>
            </a:r>
            <a:r>
              <a:rPr lang="en" b="1">
                <a:solidFill>
                  <a:schemeClr val="dk1"/>
                </a:solidFill>
              </a:rPr>
              <a:t>total emissions</a:t>
            </a:r>
            <a:r>
              <a:rPr lang="en">
                <a:solidFill>
                  <a:schemeClr val="dk1"/>
                </a:solidFill>
              </a:rPr>
              <a:t> that impact the climate—every source counts.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1041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4d70a28a35_0_11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055" name="Google Shape;1055;g34d70a28a35_0_11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1056" name="Google Shape;1056;g34d70a28a35_0_11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34d70a28a35_0_116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Many strategies that reduce </a:t>
            </a:r>
            <a:r>
              <a:rPr lang="en" b="1">
                <a:solidFill>
                  <a:schemeClr val="dk1"/>
                </a:solidFill>
              </a:rPr>
              <a:t>energy loads</a:t>
            </a:r>
            <a:r>
              <a:rPr lang="en">
                <a:solidFill>
                  <a:schemeClr val="dk1"/>
                </a:solidFill>
              </a:rPr>
              <a:t> through the </a:t>
            </a:r>
            <a:r>
              <a:rPr lang="en" b="1">
                <a:solidFill>
                  <a:schemeClr val="dk1"/>
                </a:solidFill>
              </a:rPr>
              <a:t>envelope-first</a:t>
            </a:r>
            <a:r>
              <a:rPr lang="en">
                <a:solidFill>
                  <a:schemeClr val="dk1"/>
                </a:solidFill>
              </a:rPr>
              <a:t> approach also help minimize </a:t>
            </a:r>
            <a:r>
              <a:rPr lang="en" b="1">
                <a:solidFill>
                  <a:schemeClr val="dk1"/>
                </a:solidFill>
              </a:rPr>
              <a:t>embodied carbon</a:t>
            </a:r>
            <a:r>
              <a:rPr lang="en">
                <a:solidFill>
                  <a:schemeClr val="dk1"/>
                </a:solidFill>
              </a:rPr>
              <a:t>—or can be done without increasing it.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Start by </a:t>
            </a:r>
            <a:r>
              <a:rPr lang="en" b="1">
                <a:solidFill>
                  <a:schemeClr val="dk1"/>
                </a:solidFill>
              </a:rPr>
              <a:t>reducing size and complexity</a:t>
            </a:r>
            <a:r>
              <a:rPr lang="en">
                <a:solidFill>
                  <a:schemeClr val="dk1"/>
                </a:solidFill>
              </a:rPr>
              <a:t>—this lowers both energy demand and material use.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insulation, choosing </a:t>
            </a:r>
            <a:r>
              <a:rPr lang="en" b="1">
                <a:solidFill>
                  <a:schemeClr val="dk1"/>
                </a:solidFill>
              </a:rPr>
              <a:t>low embodied carbon options</a:t>
            </a:r>
            <a:r>
              <a:rPr lang="en">
                <a:solidFill>
                  <a:schemeClr val="dk1"/>
                </a:solidFill>
              </a:rPr>
              <a:t> can offset the impact of added material.</a:t>
            </a:r>
            <a:endParaRPr>
              <a:solidFill>
                <a:schemeClr val="dk1"/>
              </a:solidFill>
            </a:endParaRPr>
          </a:p>
          <a:p>
            <a:pPr marL="0" lvl="0" indent="0" algn="l" rtl="0">
              <a:lnSpc>
                <a:spcPct val="115000"/>
              </a:lnSpc>
              <a:spcBef>
                <a:spcPts val="1200"/>
              </a:spcBef>
              <a:spcAft>
                <a:spcPts val="1200"/>
              </a:spcAft>
              <a:buSzPts val="1100"/>
              <a:buNone/>
            </a:pPr>
            <a:r>
              <a:rPr lang="en" b="1">
                <a:solidFill>
                  <a:schemeClr val="dk1"/>
                </a:solidFill>
              </a:rPr>
              <a:t>Air sealing</a:t>
            </a:r>
            <a:r>
              <a:rPr lang="en">
                <a:solidFill>
                  <a:schemeClr val="dk1"/>
                </a:solidFill>
              </a:rPr>
              <a:t> is especially effective: it greatly reduces energy use, improves building durability, extends lifespan, and can be done with minimal, low-carbon materials.</a:t>
            </a:r>
            <a:endParaRPr/>
          </a:p>
        </p:txBody>
      </p:sp>
      <p:sp>
        <p:nvSpPr>
          <p:cNvPr id="1058" name="Google Shape;1058;g34d70a28a35_0_1167: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059" name="Google Shape;1059;g34d70a28a35_0_116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2632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4f838cfcca_0_16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greatest opportunity to reduce both operational and embodied carbon comes during the </a:t>
            </a:r>
            <a:r>
              <a:rPr lang="en" b="1">
                <a:solidFill>
                  <a:schemeClr val="dk1"/>
                </a:solidFill>
              </a:rPr>
              <a:t>early design phase</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Key strategies include: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Reusing existing buildings</a:t>
            </a:r>
            <a:r>
              <a:rPr lang="en">
                <a:solidFill>
                  <a:schemeClr val="dk1"/>
                </a:solidFill>
              </a:rPr>
              <a:t> instead of constructing new ones.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Designing smaller, more efficient buildings.</a:t>
            </a:r>
            <a:br>
              <a:rPr lang="en" b="1">
                <a:solidFill>
                  <a:schemeClr val="dk1"/>
                </a:solidFill>
              </a:rPr>
            </a:b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Simplifying the building form</a:t>
            </a:r>
            <a:r>
              <a:rPr lang="en">
                <a:solidFill>
                  <a:schemeClr val="dk1"/>
                </a:solidFill>
              </a:rPr>
              <a:t> to reduce material use and energy demand.</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Optimizing material selection</a:t>
            </a:r>
            <a:r>
              <a:rPr lang="en">
                <a:solidFill>
                  <a:schemeClr val="dk1"/>
                </a:solidFill>
              </a:rPr>
              <a:t> to lower embodied carbon.</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Making smart choices early sets the foundation for a low-carbon building.</a:t>
            </a:r>
            <a:endParaRPr/>
          </a:p>
        </p:txBody>
      </p:sp>
      <p:sp>
        <p:nvSpPr>
          <p:cNvPr id="1023" name="Google Shape;1023;g34f838cfcca_0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07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47838890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47838890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Melanie</a:t>
            </a:r>
            <a:endParaRPr/>
          </a:p>
        </p:txBody>
      </p:sp>
      <p:sp>
        <p:nvSpPr>
          <p:cNvPr id="452" name="Google Shape;452;g347838890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4d70a28a35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34d70a28a35_0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Let’s now focus on the </a:t>
            </a:r>
            <a:r>
              <a:rPr lang="en" b="1">
                <a:solidFill>
                  <a:schemeClr val="dk1"/>
                </a:solidFill>
              </a:rPr>
              <a:t>right side of the carbon cycle</a:t>
            </a:r>
            <a:r>
              <a:rPr lang="en">
                <a:solidFill>
                  <a:schemeClr val="dk1"/>
                </a:solidFill>
              </a:rPr>
              <a:t>, where </a:t>
            </a:r>
            <a:r>
              <a:rPr lang="en" b="1">
                <a:solidFill>
                  <a:schemeClr val="dk1"/>
                </a:solidFill>
              </a:rPr>
              <a:t>photosynthesis</a:t>
            </a:r>
            <a:r>
              <a:rPr lang="en">
                <a:solidFill>
                  <a:schemeClr val="dk1"/>
                </a:solidFill>
              </a:rPr>
              <a:t> draws carbon dioxide out of the atmosphere and stores it in plants and trees.</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By using </a:t>
            </a:r>
            <a:r>
              <a:rPr lang="en" b="1">
                <a:solidFill>
                  <a:schemeClr val="dk1"/>
                </a:solidFill>
              </a:rPr>
              <a:t>bio-based materials</a:t>
            </a:r>
            <a:r>
              <a:rPr lang="en">
                <a:solidFill>
                  <a:schemeClr val="dk1"/>
                </a:solidFill>
              </a:rPr>
              <a:t> in construction, we can lock carbon that would otherwise be released at the end of the material’s life cycle back into the building.</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process </a:t>
            </a:r>
            <a:r>
              <a:rPr lang="en" b="1">
                <a:solidFill>
                  <a:schemeClr val="dk1"/>
                </a:solidFill>
              </a:rPr>
              <a:t>turns buildings into carbon sinks</a:t>
            </a:r>
            <a:r>
              <a:rPr lang="en">
                <a:solidFill>
                  <a:schemeClr val="dk1"/>
                </a:solidFill>
              </a:rPr>
              <a:t>, preventing emissions at the end of life of bio-based material residues and storing that carbon within the structure.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 this way, buildings can actively help </a:t>
            </a:r>
            <a:r>
              <a:rPr lang="en" b="1">
                <a:solidFill>
                  <a:schemeClr val="dk1"/>
                </a:solidFill>
              </a:rPr>
              <a:t>store carbon</a:t>
            </a:r>
            <a:r>
              <a:rPr lang="en">
                <a:solidFill>
                  <a:schemeClr val="dk1"/>
                </a:solidFill>
              </a:rPr>
              <a:t> rather than contribute to emissions.</a:t>
            </a:r>
            <a:endParaRPr/>
          </a:p>
          <a:p>
            <a:pPr marL="0" lvl="0" indent="0" algn="l" rtl="0">
              <a:lnSpc>
                <a:spcPct val="100000"/>
              </a:lnSpc>
              <a:spcBef>
                <a:spcPts val="1200"/>
              </a:spcBef>
              <a:spcAft>
                <a:spcPts val="0"/>
              </a:spcAft>
              <a:buSzPts val="1400"/>
              <a:buNone/>
            </a:pPr>
            <a:endParaRPr/>
          </a:p>
        </p:txBody>
      </p:sp>
      <p:sp>
        <p:nvSpPr>
          <p:cNvPr id="1216" name="Google Shape;1216;g34d70a28a35_0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63</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34f838cfcca_0_1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34f838cfcca_0_1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concept is supported by extensive research, including a detailed </a:t>
            </a:r>
            <a:r>
              <a:rPr lang="en" b="1">
                <a:solidFill>
                  <a:schemeClr val="dk1"/>
                </a:solidFill>
              </a:rPr>
              <a:t>United Nations report</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report identifies </a:t>
            </a:r>
            <a:r>
              <a:rPr lang="en" b="1">
                <a:solidFill>
                  <a:schemeClr val="dk1"/>
                </a:solidFill>
              </a:rPr>
              <a:t>building materials</a:t>
            </a:r>
            <a:r>
              <a:rPr lang="en">
                <a:solidFill>
                  <a:schemeClr val="dk1"/>
                </a:solidFill>
              </a:rPr>
              <a:t> as a critical focus area for reducing global greenhouse gas emissions across all sectors.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 particular, it highlights </a:t>
            </a:r>
            <a:r>
              <a:rPr lang="en" b="1">
                <a:solidFill>
                  <a:schemeClr val="dk1"/>
                </a:solidFill>
              </a:rPr>
              <a:t>bio-based materials</a:t>
            </a:r>
            <a:r>
              <a:rPr lang="en">
                <a:solidFill>
                  <a:schemeClr val="dk1"/>
                </a:solidFill>
              </a:rPr>
              <a:t> as one of the most effective strategies for </a:t>
            </a:r>
            <a:r>
              <a:rPr lang="en" b="1">
                <a:solidFill>
                  <a:schemeClr val="dk1"/>
                </a:solidFill>
              </a:rPr>
              <a:t>carbon emission reduction</a:t>
            </a:r>
            <a:r>
              <a:rPr lang="en">
                <a:solidFill>
                  <a:schemeClr val="dk1"/>
                </a:solidFill>
              </a:rPr>
              <a:t> in the building industry.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4d70a28a35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4d70a28a35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chemeClr val="dk1"/>
                </a:solidFill>
              </a:rPr>
              <a:t>Short-cycle carbon storage</a:t>
            </a:r>
            <a:r>
              <a:rPr lang="en">
                <a:solidFill>
                  <a:schemeClr val="dk1"/>
                </a:solidFill>
              </a:rPr>
              <a:t> refers to materials that are near the end of their life, releasing carbon back into the atmosphere. These include:</a:t>
            </a:r>
            <a:br>
              <a:rPr lang="en">
                <a:solidFill>
                  <a:schemeClr val="dk1"/>
                </a:solidFill>
              </a:rPr>
            </a:b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Waste stream materials</a:t>
            </a:r>
            <a:r>
              <a:rPr lang="en">
                <a:solidFill>
                  <a:schemeClr val="dk1"/>
                </a:solidFill>
              </a:rPr>
              <a:t> like cardboard used for cellulose insulation</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Agricultural residues</a:t>
            </a:r>
            <a:r>
              <a:rPr lang="en">
                <a:solidFill>
                  <a:schemeClr val="dk1"/>
                </a:solidFill>
              </a:rPr>
              <a:t> like straw</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Purpose-grown crops</a:t>
            </a:r>
            <a:r>
              <a:rPr lang="en">
                <a:solidFill>
                  <a:schemeClr val="dk1"/>
                </a:solidFill>
              </a:rPr>
              <a:t> such as hemp</a:t>
            </a:r>
            <a:br>
              <a:rPr lang="en">
                <a:solidFill>
                  <a:schemeClr val="dk1"/>
                </a:solidFill>
              </a:rPr>
            </a:br>
            <a:endParaRPr>
              <a:solidFill>
                <a:schemeClr val="dk1"/>
              </a:solidFill>
            </a:endParaRPr>
          </a:p>
          <a:p>
            <a:pPr marL="0" lvl="0" indent="0" algn="l" rtl="0">
              <a:lnSpc>
                <a:spcPct val="115000"/>
              </a:lnSpc>
              <a:spcBef>
                <a:spcPts val="1200"/>
              </a:spcBef>
              <a:spcAft>
                <a:spcPts val="0"/>
              </a:spcAft>
              <a:buNone/>
            </a:pPr>
            <a:r>
              <a:rPr lang="en" b="1">
                <a:solidFill>
                  <a:schemeClr val="dk1"/>
                </a:solidFill>
              </a:rPr>
              <a:t>Long-cycle carbon storage</a:t>
            </a:r>
            <a:r>
              <a:rPr lang="en">
                <a:solidFill>
                  <a:schemeClr val="dk1"/>
                </a:solidFill>
              </a:rPr>
              <a:t> refers to materials with a longer growth cycle, like trees.</a:t>
            </a:r>
            <a:br>
              <a:rPr lang="en">
                <a:solidFill>
                  <a:schemeClr val="dk1"/>
                </a:solidFill>
              </a:rPr>
            </a:b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impact of cutting trees is more complex, as it's unclear if the tree would continue to photosynthesize if left in the forest, and how long it would take for another tree to replace its carbon-sequestering role.</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Forests are more complex ecological systems, making the net atmospheric impact of forest products more difficult to assess.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4d70a28a35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Let’s take a closer look at </a:t>
            </a:r>
            <a:r>
              <a:rPr lang="en" b="1">
                <a:solidFill>
                  <a:schemeClr val="dk1"/>
                </a:solidFill>
              </a:rPr>
              <a:t>straw</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After the grain is harvested, leftover straw is usually either </a:t>
            </a:r>
            <a:r>
              <a:rPr lang="en" b="1">
                <a:solidFill>
                  <a:schemeClr val="dk1"/>
                </a:solidFill>
              </a:rPr>
              <a:t>burned</a:t>
            </a:r>
            <a:r>
              <a:rPr lang="en">
                <a:solidFill>
                  <a:schemeClr val="dk1"/>
                </a:solidFill>
              </a:rPr>
              <a:t> or left to </a:t>
            </a:r>
            <a:r>
              <a:rPr lang="en" b="1">
                <a:solidFill>
                  <a:schemeClr val="dk1"/>
                </a:solidFill>
              </a:rPr>
              <a:t>decompose</a:t>
            </a:r>
            <a:r>
              <a:rPr lang="en">
                <a:solidFill>
                  <a:schemeClr val="dk1"/>
                </a:solidFill>
              </a:rPr>
              <a:t> within a year.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However, if straw is </a:t>
            </a:r>
            <a:r>
              <a:rPr lang="en" b="1">
                <a:solidFill>
                  <a:schemeClr val="dk1"/>
                </a:solidFill>
              </a:rPr>
              <a:t>captured</a:t>
            </a:r>
            <a:r>
              <a:rPr lang="en">
                <a:solidFill>
                  <a:schemeClr val="dk1"/>
                </a:solidFill>
              </a:rPr>
              <a:t> and used as insulation material, stored in a building for </a:t>
            </a:r>
            <a:r>
              <a:rPr lang="en" b="1">
                <a:solidFill>
                  <a:schemeClr val="dk1"/>
                </a:solidFill>
              </a:rPr>
              <a:t>decades</a:t>
            </a:r>
            <a:r>
              <a:rPr lang="en">
                <a:solidFill>
                  <a:schemeClr val="dk1"/>
                </a:solidFill>
              </a:rPr>
              <a:t>, it </a:t>
            </a:r>
            <a:r>
              <a:rPr lang="en" b="1">
                <a:solidFill>
                  <a:schemeClr val="dk1"/>
                </a:solidFill>
              </a:rPr>
              <a:t>avoids emissions</a:t>
            </a:r>
            <a:r>
              <a:rPr lang="en">
                <a:solidFill>
                  <a:schemeClr val="dk1"/>
                </a:solidFill>
              </a:rPr>
              <a:t> that would otherwise occur from burning or decomposition.</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a:t>
            </a:r>
            <a:r>
              <a:rPr lang="en" b="1">
                <a:solidFill>
                  <a:schemeClr val="dk1"/>
                </a:solidFill>
              </a:rPr>
              <a:t>net positive impact</a:t>
            </a:r>
            <a:r>
              <a:rPr lang="en">
                <a:solidFill>
                  <a:schemeClr val="dk1"/>
                </a:solidFill>
              </a:rPr>
              <a:t> benefits the climate for the lifespan of the building, lasting until the end of its useful life.</a:t>
            </a:r>
            <a:endParaRPr/>
          </a:p>
        </p:txBody>
      </p:sp>
      <p:sp>
        <p:nvSpPr>
          <p:cNvPr id="1270" name="Google Shape;1270;g34d70a28a35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4d70a28a35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key strategy is to </a:t>
            </a:r>
            <a:r>
              <a:rPr lang="en" b="1">
                <a:solidFill>
                  <a:schemeClr val="dk1"/>
                </a:solidFill>
              </a:rPr>
              <a:t>redirect agricultural residues</a:t>
            </a:r>
            <a:r>
              <a:rPr lang="en">
                <a:solidFill>
                  <a:schemeClr val="dk1"/>
                </a:solidFill>
              </a:rPr>
              <a:t>, like straw, away from being </a:t>
            </a:r>
            <a:r>
              <a:rPr lang="en" b="1">
                <a:solidFill>
                  <a:schemeClr val="dk1"/>
                </a:solidFill>
              </a:rPr>
              <a:t>burned</a:t>
            </a:r>
            <a:r>
              <a:rPr lang="en">
                <a:solidFill>
                  <a:schemeClr val="dk1"/>
                </a:solidFill>
              </a:rPr>
              <a:t> or left to </a:t>
            </a:r>
            <a:r>
              <a:rPr lang="en" b="1">
                <a:solidFill>
                  <a:schemeClr val="dk1"/>
                </a:solidFill>
              </a:rPr>
              <a:t>rot</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Instead, we should prioritize using them in </a:t>
            </a:r>
            <a:r>
              <a:rPr lang="en" b="1">
                <a:solidFill>
                  <a:schemeClr val="dk1"/>
                </a:solidFill>
              </a:rPr>
              <a:t>long-lived, durable building materials</a:t>
            </a:r>
            <a:r>
              <a:rPr lang="en">
                <a:solidFill>
                  <a:schemeClr val="dk1"/>
                </a:solidFill>
              </a:rPr>
              <a:t>.</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requires better </a:t>
            </a:r>
            <a:r>
              <a:rPr lang="en" b="1">
                <a:solidFill>
                  <a:schemeClr val="dk1"/>
                </a:solidFill>
              </a:rPr>
              <a:t>coordination between the agricultural waste stream</a:t>
            </a:r>
            <a:r>
              <a:rPr lang="en">
                <a:solidFill>
                  <a:schemeClr val="dk1"/>
                </a:solidFill>
              </a:rPr>
              <a:t> and the </a:t>
            </a:r>
            <a:r>
              <a:rPr lang="en" b="1">
                <a:solidFill>
                  <a:schemeClr val="dk1"/>
                </a:solidFill>
              </a:rPr>
              <a:t>building materials supply chain</a:t>
            </a:r>
            <a:r>
              <a:rPr lang="en">
                <a:solidFill>
                  <a:schemeClr val="dk1"/>
                </a:solidFill>
              </a:rPr>
              <a:t> to turn underused biomass into valuable, carbon-storing products.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work is already being done by multiple companies in North America building prefabricated building panels insulated with straw.</a:t>
            </a:r>
            <a:endParaRPr>
              <a:solidFill>
                <a:schemeClr val="dk1"/>
              </a:solidFill>
            </a:endParaRPr>
          </a:p>
        </p:txBody>
      </p:sp>
      <p:sp>
        <p:nvSpPr>
          <p:cNvPr id="1293" name="Google Shape;1293;g34d70a28a35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34d70a28a35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a:t>
            </a:r>
            <a:r>
              <a:rPr lang="en" b="1">
                <a:solidFill>
                  <a:schemeClr val="dk1"/>
                </a:solidFill>
              </a:rPr>
              <a:t>carbon benefits of wood</a:t>
            </a:r>
            <a:r>
              <a:rPr lang="en">
                <a:solidFill>
                  <a:schemeClr val="dk1"/>
                </a:solidFill>
              </a:rPr>
              <a:t> are more complex to measure compared to short-cycle materials like straw.</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Wood has a long growth cycle</a:t>
            </a:r>
            <a:r>
              <a:rPr lang="en">
                <a:solidFill>
                  <a:schemeClr val="dk1"/>
                </a:solidFill>
              </a:rPr>
              <a:t>—typically 30 to 60 years—making it harder to determine if a tree would have continued </a:t>
            </a:r>
            <a:r>
              <a:rPr lang="en" b="1">
                <a:solidFill>
                  <a:schemeClr val="dk1"/>
                </a:solidFill>
              </a:rPr>
              <a:t>photosynthesizing</a:t>
            </a:r>
            <a:r>
              <a:rPr lang="en">
                <a:solidFill>
                  <a:schemeClr val="dk1"/>
                </a:solidFill>
              </a:rPr>
              <a:t> and absorbing carbon if it hadn't been harvested.</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Forest ecosystems</a:t>
            </a:r>
            <a:r>
              <a:rPr lang="en">
                <a:solidFill>
                  <a:schemeClr val="dk1"/>
                </a:solidFill>
              </a:rPr>
              <a:t> also store large amounts of carbon in the </a:t>
            </a:r>
            <a:r>
              <a:rPr lang="en" b="1">
                <a:solidFill>
                  <a:schemeClr val="dk1"/>
                </a:solidFill>
              </a:rPr>
              <a:t>soil</a:t>
            </a:r>
            <a:r>
              <a:rPr lang="en">
                <a:solidFill>
                  <a:schemeClr val="dk1"/>
                </a:solidFill>
              </a:rPr>
              <a:t>, which can be lost through </a:t>
            </a:r>
            <a:r>
              <a:rPr lang="en" b="1">
                <a:solidFill>
                  <a:schemeClr val="dk1"/>
                </a:solidFill>
              </a:rPr>
              <a:t>erosion and disturbance</a:t>
            </a:r>
            <a:r>
              <a:rPr lang="en">
                <a:solidFill>
                  <a:schemeClr val="dk1"/>
                </a:solidFill>
              </a:rPr>
              <a:t> during logging.</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Around </a:t>
            </a:r>
            <a:r>
              <a:rPr lang="en" b="1">
                <a:solidFill>
                  <a:schemeClr val="dk1"/>
                </a:solidFill>
              </a:rPr>
              <a:t>50% of a tree’s mass</a:t>
            </a:r>
            <a:r>
              <a:rPr lang="en">
                <a:solidFill>
                  <a:schemeClr val="dk1"/>
                </a:solidFill>
              </a:rPr>
              <a:t> is left behind as </a:t>
            </a:r>
            <a:r>
              <a:rPr lang="en" b="1">
                <a:solidFill>
                  <a:schemeClr val="dk1"/>
                </a:solidFill>
              </a:rPr>
              <a:t>slash</a:t>
            </a:r>
            <a:r>
              <a:rPr lang="en">
                <a:solidFill>
                  <a:schemeClr val="dk1"/>
                </a:solidFill>
              </a:rPr>
              <a:t>, which decomposes and emits carbon—but this is often </a:t>
            </a:r>
            <a:r>
              <a:rPr lang="en" b="1">
                <a:solidFill>
                  <a:schemeClr val="dk1"/>
                </a:solidFill>
              </a:rPr>
              <a:t>not reflected</a:t>
            </a:r>
            <a:r>
              <a:rPr lang="en">
                <a:solidFill>
                  <a:schemeClr val="dk1"/>
                </a:solidFill>
              </a:rPr>
              <a:t> in wood product EPDs.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When combined with </a:t>
            </a:r>
            <a:r>
              <a:rPr lang="en" b="1">
                <a:solidFill>
                  <a:schemeClr val="dk1"/>
                </a:solidFill>
              </a:rPr>
              <a:t>emissions from processing</a:t>
            </a:r>
            <a:r>
              <a:rPr lang="en">
                <a:solidFill>
                  <a:schemeClr val="dk1"/>
                </a:solidFill>
              </a:rPr>
              <a:t>, it becomes difficult to assess whether the use of virgin wood is a </a:t>
            </a:r>
            <a:r>
              <a:rPr lang="en" b="1">
                <a:solidFill>
                  <a:schemeClr val="dk1"/>
                </a:solidFill>
              </a:rPr>
              <a:t>net benefit or harm</a:t>
            </a:r>
            <a:r>
              <a:rPr lang="en">
                <a:solidFill>
                  <a:schemeClr val="dk1"/>
                </a:solidFill>
              </a:rPr>
              <a:t> to the atmosphere.</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Because of these complexities, </a:t>
            </a:r>
            <a:r>
              <a:rPr lang="en" b="1">
                <a:solidFill>
                  <a:schemeClr val="dk1"/>
                </a:solidFill>
              </a:rPr>
              <a:t>attributing carbon storage to virgin timber</a:t>
            </a:r>
            <a:r>
              <a:rPr lang="en">
                <a:solidFill>
                  <a:schemeClr val="dk1"/>
                </a:solidFill>
              </a:rPr>
              <a:t> is far less straightforward than with </a:t>
            </a:r>
            <a:r>
              <a:rPr lang="en" b="1">
                <a:solidFill>
                  <a:schemeClr val="dk1"/>
                </a:solidFill>
              </a:rPr>
              <a:t>short-cycle carbon sources</a:t>
            </a:r>
            <a:r>
              <a:rPr lang="en">
                <a:solidFill>
                  <a:schemeClr val="dk1"/>
                </a:solidFill>
              </a:rPr>
              <a:t>.</a:t>
            </a:r>
            <a:endParaRPr/>
          </a:p>
        </p:txBody>
      </p:sp>
      <p:sp>
        <p:nvSpPr>
          <p:cNvPr id="1317" name="Google Shape;1317;g34d70a28a35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34f838cfcca_0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34f838cfcca_0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Traditional LCA, or </a:t>
            </a:r>
            <a:r>
              <a:rPr lang="en" b="1">
                <a:solidFill>
                  <a:schemeClr val="dk1"/>
                </a:solidFill>
              </a:rPr>
              <a:t>static LCA</a:t>
            </a:r>
            <a:r>
              <a:rPr lang="en">
                <a:solidFill>
                  <a:schemeClr val="dk1"/>
                </a:solidFill>
              </a:rPr>
              <a:t>, does </a:t>
            </a:r>
            <a:r>
              <a:rPr lang="en" b="1">
                <a:solidFill>
                  <a:schemeClr val="dk1"/>
                </a:solidFill>
              </a:rPr>
              <a:t>not account for the impact of time</a:t>
            </a:r>
            <a:r>
              <a:rPr lang="en">
                <a:solidFill>
                  <a:schemeClr val="dk1"/>
                </a:solidFill>
              </a:rPr>
              <a:t> on emissions—it's time-insensitive.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In whole building LCA, </a:t>
            </a:r>
            <a:r>
              <a:rPr lang="en" b="1">
                <a:solidFill>
                  <a:schemeClr val="dk1"/>
                </a:solidFill>
              </a:rPr>
              <a:t>biogenic carbon storage</a:t>
            </a:r>
            <a:r>
              <a:rPr lang="en">
                <a:solidFill>
                  <a:schemeClr val="dk1"/>
                </a:solidFill>
              </a:rPr>
              <a:t> is credited as a </a:t>
            </a:r>
            <a:r>
              <a:rPr lang="en" b="1">
                <a:solidFill>
                  <a:schemeClr val="dk1"/>
                </a:solidFill>
              </a:rPr>
              <a:t>negative emission</a:t>
            </a:r>
            <a:r>
              <a:rPr lang="en">
                <a:solidFill>
                  <a:schemeClr val="dk1"/>
                </a:solidFill>
              </a:rPr>
              <a:t> in the product stage, but this must be </a:t>
            </a:r>
            <a:r>
              <a:rPr lang="en" b="1">
                <a:solidFill>
                  <a:schemeClr val="dk1"/>
                </a:solidFill>
              </a:rPr>
              <a:t>reversed</a:t>
            </a:r>
            <a:r>
              <a:rPr lang="en">
                <a:solidFill>
                  <a:schemeClr val="dk1"/>
                </a:solidFill>
              </a:rPr>
              <a:t> at end-of-life, assuming all stored carbon is eventually released.</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As a result, bio-based materials are typically given a </a:t>
            </a:r>
            <a:r>
              <a:rPr lang="en" b="1">
                <a:solidFill>
                  <a:schemeClr val="dk1"/>
                </a:solidFill>
              </a:rPr>
              <a:t>net carbon storage value of zero</a:t>
            </a:r>
            <a:r>
              <a:rPr lang="en">
                <a:solidFill>
                  <a:schemeClr val="dk1"/>
                </a:solidFill>
              </a:rPr>
              <a:t> over the building's life.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 key limitation of static LCA is that it </a:t>
            </a:r>
            <a:r>
              <a:rPr lang="en" b="1">
                <a:solidFill>
                  <a:schemeClr val="dk1"/>
                </a:solidFill>
              </a:rPr>
              <a:t>ignores the climate benefit</a:t>
            </a:r>
            <a:r>
              <a:rPr lang="en">
                <a:solidFill>
                  <a:schemeClr val="dk1"/>
                </a:solidFill>
              </a:rPr>
              <a:t> of </a:t>
            </a:r>
            <a:r>
              <a:rPr lang="en" b="1">
                <a:solidFill>
                  <a:schemeClr val="dk1"/>
                </a:solidFill>
              </a:rPr>
              <a:t>delaying emissions</a:t>
            </a:r>
            <a:r>
              <a:rPr lang="en">
                <a:solidFill>
                  <a:schemeClr val="dk1"/>
                </a:solidFill>
              </a:rPr>
              <a:t>—that is, the value of </a:t>
            </a:r>
            <a:r>
              <a:rPr lang="en" b="1">
                <a:solidFill>
                  <a:schemeClr val="dk1"/>
                </a:solidFill>
              </a:rPr>
              <a:t>avoided atmospheric carbon</a:t>
            </a:r>
            <a:r>
              <a:rPr lang="en">
                <a:solidFill>
                  <a:schemeClr val="dk1"/>
                </a:solidFill>
              </a:rPr>
              <a:t> during the building’s lifespan.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It also does not allow for assessment of the benefits of carbon storage in a shorter time frame, such as by 2030 or 2050, when conducting analysis for emission reduction to meet those near-term goals.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34f838cfcca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Dynamic LCA</a:t>
            </a:r>
            <a:r>
              <a:rPr lang="en">
                <a:solidFill>
                  <a:schemeClr val="dk1"/>
                </a:solidFill>
              </a:rPr>
              <a:t> introduces </a:t>
            </a:r>
            <a:r>
              <a:rPr lang="en" b="1">
                <a:solidFill>
                  <a:schemeClr val="dk1"/>
                </a:solidFill>
              </a:rPr>
              <a:t>time</a:t>
            </a:r>
            <a:r>
              <a:rPr lang="en">
                <a:solidFill>
                  <a:schemeClr val="dk1"/>
                </a:solidFill>
              </a:rPr>
              <a:t> as a factor in greenhouse gas accounting, allowing us to track the impact of these emissions over time.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This graph shows a </a:t>
            </a:r>
            <a:r>
              <a:rPr lang="en" b="1">
                <a:solidFill>
                  <a:schemeClr val="dk1"/>
                </a:solidFill>
              </a:rPr>
              <a:t>pulse of emissions</a:t>
            </a:r>
            <a:r>
              <a:rPr lang="en">
                <a:solidFill>
                  <a:schemeClr val="dk1"/>
                </a:solidFill>
              </a:rPr>
              <a:t> during the </a:t>
            </a:r>
            <a:r>
              <a:rPr lang="en" b="1">
                <a:solidFill>
                  <a:schemeClr val="dk1"/>
                </a:solidFill>
              </a:rPr>
              <a:t>product phase</a:t>
            </a:r>
            <a:r>
              <a:rPr lang="en">
                <a:solidFill>
                  <a:schemeClr val="dk1"/>
                </a:solidFill>
              </a:rPr>
              <a:t>, followed by a slow decay over the building’s lifespan.</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At </a:t>
            </a:r>
            <a:r>
              <a:rPr lang="en" b="1">
                <a:solidFill>
                  <a:schemeClr val="dk1"/>
                </a:solidFill>
              </a:rPr>
              <a:t>60 years</a:t>
            </a:r>
            <a:r>
              <a:rPr lang="en">
                <a:solidFill>
                  <a:schemeClr val="dk1"/>
                </a:solidFill>
              </a:rPr>
              <a:t>, a second pulse appears at the </a:t>
            </a:r>
            <a:r>
              <a:rPr lang="en" b="1">
                <a:solidFill>
                  <a:schemeClr val="dk1"/>
                </a:solidFill>
              </a:rPr>
              <a:t>end-of-life phase</a:t>
            </a:r>
            <a:r>
              <a:rPr lang="en">
                <a:solidFill>
                  <a:schemeClr val="dk1"/>
                </a:solidFill>
              </a:rPr>
              <a:t>, followed by another decay until the </a:t>
            </a:r>
            <a:r>
              <a:rPr lang="en" b="1">
                <a:solidFill>
                  <a:schemeClr val="dk1"/>
                </a:solidFill>
              </a:rPr>
              <a:t>100-year mark</a:t>
            </a:r>
            <a:r>
              <a:rPr lang="en">
                <a:solidFill>
                  <a:schemeClr val="dk1"/>
                </a:solidFill>
              </a:rPr>
              <a:t>.</a:t>
            </a:r>
            <a:br>
              <a:rPr lang="en">
                <a:solidFill>
                  <a:schemeClr val="dk1"/>
                </a:solidFill>
              </a:rPr>
            </a:b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By measuring the </a:t>
            </a:r>
            <a:r>
              <a:rPr lang="en" b="1">
                <a:solidFill>
                  <a:schemeClr val="dk1"/>
                </a:solidFill>
              </a:rPr>
              <a:t>area under the curve</a:t>
            </a:r>
            <a:r>
              <a:rPr lang="en">
                <a:solidFill>
                  <a:schemeClr val="dk1"/>
                </a:solidFill>
              </a:rPr>
              <a:t>, dynamic LCA helps us understand the </a:t>
            </a:r>
            <a:r>
              <a:rPr lang="en" b="1">
                <a:solidFill>
                  <a:schemeClr val="dk1"/>
                </a:solidFill>
              </a:rPr>
              <a:t>cumulative climate impact</a:t>
            </a:r>
            <a:r>
              <a:rPr lang="en">
                <a:solidFill>
                  <a:schemeClr val="dk1"/>
                </a:solidFill>
              </a:rPr>
              <a:t> of these emissions over time—capturing the true impact on global warming, and not just the total mass of emissions over the time period.</a:t>
            </a:r>
            <a:endParaRPr>
              <a:solidFill>
                <a:schemeClr val="dk1"/>
              </a:solidFill>
            </a:endParaRPr>
          </a:p>
          <a:p>
            <a:pPr marL="0" lvl="0" indent="0" algn="l" rtl="0">
              <a:spcBef>
                <a:spcPts val="1200"/>
              </a:spcBef>
              <a:spcAft>
                <a:spcPts val="0"/>
              </a:spcAft>
              <a:buNone/>
            </a:pPr>
            <a:endParaRPr/>
          </a:p>
        </p:txBody>
      </p:sp>
      <p:sp>
        <p:nvSpPr>
          <p:cNvPr id="1517" name="Google Shape;1517;g34f838cfcca_0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34f838cfcca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When applying </a:t>
            </a:r>
            <a:r>
              <a:rPr lang="en" b="1">
                <a:solidFill>
                  <a:schemeClr val="dk1"/>
                </a:solidFill>
              </a:rPr>
              <a:t>dynamic LCA</a:t>
            </a:r>
            <a:r>
              <a:rPr lang="en">
                <a:solidFill>
                  <a:schemeClr val="dk1"/>
                </a:solidFill>
              </a:rPr>
              <a:t> to </a:t>
            </a:r>
            <a:r>
              <a:rPr lang="en" b="1">
                <a:solidFill>
                  <a:schemeClr val="dk1"/>
                </a:solidFill>
              </a:rPr>
              <a:t>carbon storage</a:t>
            </a:r>
            <a:r>
              <a:rPr lang="en">
                <a:solidFill>
                  <a:schemeClr val="dk1"/>
                </a:solidFill>
              </a:rPr>
              <a:t>, we see a clear benefit: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During the </a:t>
            </a:r>
            <a:r>
              <a:rPr lang="en" b="1">
                <a:solidFill>
                  <a:schemeClr val="dk1"/>
                </a:solidFill>
              </a:rPr>
              <a:t>product stage</a:t>
            </a:r>
            <a:r>
              <a:rPr lang="en">
                <a:solidFill>
                  <a:schemeClr val="dk1"/>
                </a:solidFill>
              </a:rPr>
              <a:t>, there's a significant </a:t>
            </a:r>
            <a:r>
              <a:rPr lang="en" b="1">
                <a:solidFill>
                  <a:schemeClr val="dk1"/>
                </a:solidFill>
              </a:rPr>
              <a:t>reduction in atmospheric CO₂</a:t>
            </a:r>
            <a:r>
              <a:rPr lang="en">
                <a:solidFill>
                  <a:schemeClr val="dk1"/>
                </a:solidFill>
              </a:rPr>
              <a:t> thanks to the </a:t>
            </a:r>
            <a:r>
              <a:rPr lang="en" b="1">
                <a:solidFill>
                  <a:schemeClr val="dk1"/>
                </a:solidFill>
              </a:rPr>
              <a:t>photosynthesis</a:t>
            </a:r>
            <a:r>
              <a:rPr lang="en">
                <a:solidFill>
                  <a:schemeClr val="dk1"/>
                </a:solidFill>
              </a:rPr>
              <a:t> of bio-based materials.</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At </a:t>
            </a:r>
            <a:r>
              <a:rPr lang="en" b="1">
                <a:solidFill>
                  <a:schemeClr val="dk1"/>
                </a:solidFill>
              </a:rPr>
              <a:t>year 60</a:t>
            </a:r>
            <a:r>
              <a:rPr lang="en">
                <a:solidFill>
                  <a:schemeClr val="dk1"/>
                </a:solidFill>
              </a:rPr>
              <a:t>, a pulse of emissions is assumed at the </a:t>
            </a:r>
            <a:r>
              <a:rPr lang="en" b="1">
                <a:solidFill>
                  <a:schemeClr val="dk1"/>
                </a:solidFill>
              </a:rPr>
              <a:t>end-of-life stage</a:t>
            </a:r>
            <a:r>
              <a:rPr lang="en">
                <a:solidFill>
                  <a:schemeClr val="dk1"/>
                </a:solidFill>
              </a:rPr>
              <a:t>, just like in static LCA.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However, dynamic LCA allows us to capture the </a:t>
            </a:r>
            <a:r>
              <a:rPr lang="en" b="1">
                <a:solidFill>
                  <a:schemeClr val="dk1"/>
                </a:solidFill>
              </a:rPr>
              <a:t>cumulative benefit</a:t>
            </a:r>
            <a:r>
              <a:rPr lang="en">
                <a:solidFill>
                  <a:schemeClr val="dk1"/>
                </a:solidFill>
              </a:rPr>
              <a:t> of those </a:t>
            </a:r>
            <a:r>
              <a:rPr lang="en" b="1">
                <a:solidFill>
                  <a:schemeClr val="dk1"/>
                </a:solidFill>
              </a:rPr>
              <a:t>avoided emissions</a:t>
            </a:r>
            <a:r>
              <a:rPr lang="en">
                <a:solidFill>
                  <a:schemeClr val="dk1"/>
                </a:solidFill>
              </a:rPr>
              <a:t> over time.</a:t>
            </a:r>
            <a:endParaRPr>
              <a:solidFill>
                <a:schemeClr val="dk1"/>
              </a:solidFill>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
        <p:nvSpPr>
          <p:cNvPr id="1530" name="Google Shape;1530;g34f838cfcca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4f838cfcca_0_2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Even if emissions occur later, there is </a:t>
            </a:r>
            <a:r>
              <a:rPr lang="en" b="1">
                <a:solidFill>
                  <a:schemeClr val="dk1"/>
                </a:solidFill>
              </a:rPr>
              <a:t>real benefit</a:t>
            </a:r>
            <a:r>
              <a:rPr lang="en">
                <a:solidFill>
                  <a:schemeClr val="dk1"/>
                </a:solidFill>
              </a:rPr>
              <a:t> in storing carbon now—buying us time to decarbonize other sectors.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End-of-life strategies like </a:t>
            </a:r>
            <a:r>
              <a:rPr lang="en" b="1">
                <a:solidFill>
                  <a:schemeClr val="dk1"/>
                </a:solidFill>
              </a:rPr>
              <a:t>circular economy approaches</a:t>
            </a:r>
            <a:r>
              <a:rPr lang="en">
                <a:solidFill>
                  <a:schemeClr val="dk1"/>
                </a:solidFill>
              </a:rPr>
              <a:t> can further mitigate those emissions by avoiding their release into the atmosphere at end of life, reinforcing the value of using </a:t>
            </a:r>
            <a:r>
              <a:rPr lang="en" b="1">
                <a:solidFill>
                  <a:schemeClr val="dk1"/>
                </a:solidFill>
              </a:rPr>
              <a:t>bio-based materials</a:t>
            </a:r>
            <a:r>
              <a:rPr lang="en">
                <a:solidFill>
                  <a:schemeClr val="dk1"/>
                </a:solidFill>
              </a:rPr>
              <a:t> today to buy time to improve end of life management practices.</a:t>
            </a:r>
            <a:endParaRPr/>
          </a:p>
          <a:p>
            <a:pPr marL="0" lvl="0" indent="0" algn="l" rtl="0">
              <a:spcBef>
                <a:spcPts val="1200"/>
              </a:spcBef>
              <a:spcAft>
                <a:spcPts val="0"/>
              </a:spcAft>
              <a:buNone/>
            </a:pPr>
            <a:endParaRPr/>
          </a:p>
        </p:txBody>
      </p:sp>
      <p:sp>
        <p:nvSpPr>
          <p:cNvPr id="1542" name="Google Shape;1542;g34f838cfcca_0_2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4f838cfcca_0_2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34f838cfcca_0_2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Example: Typical Two-Story House in Toronto</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Built to code minimum efficiency.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Uses a mix of natural gas and electricity.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Annual Carbon Emissions:</a:t>
            </a:r>
            <a:r>
              <a:rPr lang="en">
                <a:solidFill>
                  <a:schemeClr val="dk1"/>
                </a:solidFill>
              </a:rPr>
              <a:t> 3.5 tons of CO2 released per year.</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30-Year Total Emissions:</a:t>
            </a:r>
            <a:r>
              <a:rPr lang="en">
                <a:solidFill>
                  <a:schemeClr val="dk1"/>
                </a:solidFill>
              </a:rPr>
              <a:t> 104 tons of CO2 over 30 years.</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Graph Details: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X-axis: Years (30-year period).</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Y-axis: Tons of greenhouse gas emissions.</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843" name="Google Shape;843;g34f838cfcca_0_22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extLst>
      <p:ext uri="{BB962C8B-B14F-4D97-AF65-F5344CB8AC3E}">
        <p14:creationId xmlns:p14="http://schemas.microsoft.com/office/powerpoint/2010/main" val="73544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4f838cfcca_0_1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a:solidFill>
                  <a:schemeClr val="dk1"/>
                </a:solidFill>
              </a:rPr>
              <a:t>What matters is not just the </a:t>
            </a:r>
            <a:r>
              <a:rPr lang="en" b="1">
                <a:solidFill>
                  <a:schemeClr val="dk1"/>
                </a:solidFill>
              </a:rPr>
              <a:t>net emissions at year 60</a:t>
            </a:r>
            <a:r>
              <a:rPr lang="en">
                <a:solidFill>
                  <a:schemeClr val="dk1"/>
                </a:solidFill>
              </a:rPr>
              <a:t>, but the </a:t>
            </a:r>
            <a:r>
              <a:rPr lang="en" b="1">
                <a:solidFill>
                  <a:schemeClr val="dk1"/>
                </a:solidFill>
              </a:rPr>
              <a:t>impact over the next 20–30 years</a:t>
            </a:r>
            <a:r>
              <a:rPr lang="en">
                <a:solidFill>
                  <a:schemeClr val="dk1"/>
                </a:solidFill>
              </a:rPr>
              <a:t>, which is when we need to meet our climate targets.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reinforces the importance of using the carbon storage value of bio-based material as an immediate-term strategy to reduce atmospheric carbon dioxide and avoid emission release to meet near-term goals.</a:t>
            </a:r>
            <a:endParaRPr>
              <a:solidFill>
                <a:schemeClr val="dk1"/>
              </a:solidFill>
            </a:endParaRPr>
          </a:p>
          <a:p>
            <a:pPr marL="0" lvl="0" indent="0" algn="l" rtl="0">
              <a:spcBef>
                <a:spcPts val="1200"/>
              </a:spcBef>
              <a:spcAft>
                <a:spcPts val="0"/>
              </a:spcAft>
              <a:buNone/>
            </a:pPr>
            <a:endParaRPr/>
          </a:p>
        </p:txBody>
      </p:sp>
      <p:sp>
        <p:nvSpPr>
          <p:cNvPr id="1549" name="Google Shape;1549;g34f838cfcca_0_1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5B7E25DB-B909-1AED-C925-6A8A5D370927}"/>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4C338E97-A7BF-71BB-1B03-8758F07BD4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E04C79F7-C1F8-B319-2160-51445F0401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434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537A56CB-FD30-41BA-5C54-E0C9BB2B6842}"/>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52CA5CB1-BB65-2DB0-2C42-7C99A4332D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5CD96C28-3935-C5B5-F257-FCCFBF3ED4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1841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2DD0FC40-13A3-CDA2-8262-FA2ABE1C0278}"/>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F4C59D4E-3390-D9F9-2220-1E80548B5F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E0194C72-C9FC-D8AA-FBE1-83579C73ED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145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09F31CD-FF1B-60D8-78EF-9885E2D77F23}"/>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CBEB3B60-400A-40C8-E1AF-22A430D54F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9E2E777E-FCA3-F5F9-52F7-B99DB223C1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5132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Jacob</a:t>
            </a:r>
            <a:endParaRPr/>
          </a:p>
        </p:txBody>
      </p:sp>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4cb5d3db85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4cb5d3db85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 residential construction—especially for smaller, lighter buildings—</a:t>
            </a:r>
            <a:r>
              <a:rPr lang="en" b="1">
                <a:solidFill>
                  <a:schemeClr val="dk1"/>
                </a:solidFill>
              </a:rPr>
              <a:t>most embodied carbon emissions come from the envelope</a:t>
            </a:r>
            <a:r>
              <a:rPr lang="en">
                <a:solidFill>
                  <a:schemeClr val="dk1"/>
                </a:solidFill>
              </a:rPr>
              <a:t>. This is because of higher surface-to-floor area ratios than larger buildings, as well as lighter wood-based above-grade structures.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Two major contributors are in the </a:t>
            </a:r>
            <a:r>
              <a:rPr lang="en" b="1">
                <a:solidFill>
                  <a:schemeClr val="dk1"/>
                </a:solidFill>
              </a:rPr>
              <a:t>above-grade assemblies</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Cladding</a:t>
            </a:r>
            <a:br>
              <a:rPr lang="en" b="1">
                <a:solidFill>
                  <a:schemeClr val="dk1"/>
                </a:solidFill>
              </a:rPr>
            </a:b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Insulation</a:t>
            </a:r>
            <a:endParaRPr b="1">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49213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Andy</a:t>
            </a:r>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Andy</a:t>
            </a:r>
            <a:endParaRPr/>
          </a:p>
        </p:txBody>
      </p:sp>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46dda562da_0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46dda562da_0_515: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dirty="0">
                <a:effectLst/>
                <a:latin typeface="Helvetica Neue" panose="02000503000000020004" pitchFamily="2" charset="0"/>
              </a:rPr>
              <a:t>100 Homes: funded by </a:t>
            </a:r>
            <a:r>
              <a:rPr lang="en-US" dirty="0" err="1">
                <a:effectLst/>
                <a:latin typeface="Helvetica Neue" panose="02000503000000020004" pitchFamily="2" charset="0"/>
              </a:rPr>
              <a:t>MassCEC</a:t>
            </a:r>
            <a:r>
              <a:rPr lang="en-US" dirty="0">
                <a:effectLst/>
                <a:latin typeface="Helvetica Neue" panose="02000503000000020004" pitchFamily="2" charset="0"/>
              </a:rPr>
              <a:t> (state funding) and utilities for MEP for a partnership btw NEHERS, </a:t>
            </a:r>
            <a:r>
              <a:rPr lang="en-US" dirty="0" err="1">
                <a:effectLst/>
                <a:latin typeface="Helvetica Neue" panose="02000503000000020004" pitchFamily="2" charset="0"/>
              </a:rPr>
              <a:t>Ekotrope</a:t>
            </a:r>
            <a:r>
              <a:rPr lang="en-US" dirty="0">
                <a:effectLst/>
                <a:latin typeface="Helvetica Neue" panose="02000503000000020004" pitchFamily="2" charset="0"/>
              </a:rPr>
              <a:t>, BEAM, ??? To run 100 homes through draft 1550 standard. Includes rater workflow development, training and educational program, QA/QC program, tool integration btw energy and EC modeling tools, and results in a regional res-specific benchmark study upon which policies and incentives can be structured.</a:t>
            </a:r>
            <a:endParaRPr dirty="0"/>
          </a:p>
          <a:p>
            <a:pPr marL="431800" lvl="0" indent="-215900" algn="l" rtl="0">
              <a:lnSpc>
                <a:spcPct val="100000"/>
              </a:lnSpc>
              <a:spcBef>
                <a:spcPts val="0"/>
              </a:spcBef>
              <a:spcAft>
                <a:spcPts val="0"/>
              </a:spcAft>
              <a:buSzPts val="1300"/>
              <a:buNone/>
            </a:pPr>
            <a:endParaRPr dirty="0"/>
          </a:p>
        </p:txBody>
      </p:sp>
      <p:sp>
        <p:nvSpPr>
          <p:cNvPr id="505" name="Google Shape;505;g346dda562da_0_515: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4f838cfcca_0_2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34f838cfcca_0_23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High-Efficiency, Low-Energy Building:</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Switches to electricity-only as the fuel source.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Reduced Carbon Emissions: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Less than 0.5 tons of CO2 per year.</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Just over 13 tons of CO2 over 30 years.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Energy Management &amp; Fuel Switching:</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Proven methods for measuring and reducing operational carbon emissions.</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857" name="Google Shape;857;g34f838cfcca_0_23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extLst>
      <p:ext uri="{BB962C8B-B14F-4D97-AF65-F5344CB8AC3E}">
        <p14:creationId xmlns:p14="http://schemas.microsoft.com/office/powerpoint/2010/main" val="3191332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28DAA-FDA9-7249-B9D0-7A785F000AF5}" type="slidenum">
              <a:rPr lang="en-US" smtClean="0"/>
              <a:t>84</a:t>
            </a:fld>
            <a:endParaRPr lang="en-US"/>
          </a:p>
        </p:txBody>
      </p:sp>
    </p:spTree>
    <p:extLst>
      <p:ext uri="{BB962C8B-B14F-4D97-AF65-F5344CB8AC3E}">
        <p14:creationId xmlns:p14="http://schemas.microsoft.com/office/powerpoint/2010/main" val="140963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4f838cfcca_0_1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34f838cfcca_0_1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Carbon Emissions Start Before Operation:</a:t>
            </a:r>
            <a:r>
              <a:rPr lang="en">
                <a:solidFill>
                  <a:schemeClr val="dk1"/>
                </a:solidFill>
              </a:rPr>
              <a:t> Emissions begin with material production and construction, not just building use.</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Upfront + Operational Emissions:</a:t>
            </a:r>
            <a:r>
              <a:rPr lang="en">
                <a:solidFill>
                  <a:schemeClr val="dk1"/>
                </a:solidFill>
              </a:rPr>
              <a:t> To understand total building impact, combine upfront embodied carbon with ongoing operational emissions.</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Whole Picture Required:</a:t>
            </a:r>
            <a:r>
              <a:rPr lang="en">
                <a:solidFill>
                  <a:schemeClr val="dk1"/>
                </a:solidFill>
              </a:rPr>
              <a:t> Total carbon footprint can only be known by accounting for both embodied and operational emissions.</a:t>
            </a:r>
            <a:endParaRPr>
              <a:solidFill>
                <a:schemeClr val="dk1"/>
              </a:solidFill>
            </a:endParaRPr>
          </a:p>
          <a:p>
            <a:pPr marL="0" lvl="0" indent="0" algn="l" rtl="0">
              <a:spcBef>
                <a:spcPts val="0"/>
              </a:spcBef>
              <a:spcAft>
                <a:spcPts val="0"/>
              </a:spcAft>
              <a:buSzPts val="1100"/>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Graph Details: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X-axis: Years (30-year period).</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Y-axis: Tons of greenhouse gas emissions.</a:t>
            </a:r>
            <a:endParaRPr>
              <a:solidFill>
                <a:schemeClr val="dk1"/>
              </a:solidFill>
            </a:endParaRPr>
          </a:p>
          <a:p>
            <a:pPr marL="0" lvl="0" indent="0" algn="l" rtl="0">
              <a:spcBef>
                <a:spcPts val="120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944" name="Google Shape;944;g34f838cfcca_0_18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extLst>
      <p:ext uri="{BB962C8B-B14F-4D97-AF65-F5344CB8AC3E}">
        <p14:creationId xmlns:p14="http://schemas.microsoft.com/office/powerpoint/2010/main" val="828696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s">
  <p:cSld name="Charts">
    <p:spTree>
      <p:nvGrpSpPr>
        <p:cNvPr id="1" name="Shape 129"/>
        <p:cNvGrpSpPr/>
        <p:nvPr/>
      </p:nvGrpSpPr>
      <p:grpSpPr>
        <a:xfrm>
          <a:off x="0" y="0"/>
          <a:ext cx="0" cy="0"/>
          <a:chOff x="0" y="0"/>
          <a:chExt cx="0" cy="0"/>
        </a:xfrm>
      </p:grpSpPr>
      <p:sp>
        <p:nvSpPr>
          <p:cNvPr id="130" name="Google Shape;130;p26"/>
          <p:cNvSpPr txBox="1">
            <a:spLocks noGrp="1"/>
          </p:cNvSpPr>
          <p:nvPr>
            <p:ph type="sldNum" idx="12"/>
          </p:nvPr>
        </p:nvSpPr>
        <p:spPr>
          <a:xfrm>
            <a:off x="11919940" y="6540500"/>
            <a:ext cx="226800" cy="223138"/>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0800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1 1">
  <p:cSld name="Title and body 1 1 1">
    <p:bg>
      <p:bgPr>
        <a:solidFill>
          <a:srgbClr val="F1F5F9"/>
        </a:solidFill>
        <a:effectLst/>
      </p:bgPr>
    </p:bg>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Font typeface="Georgia"/>
              <a:buNone/>
              <a:defRPr b="1">
                <a:latin typeface="Georgia"/>
                <a:ea typeface="Georgia"/>
                <a:cs typeface="Georgia"/>
                <a:sym typeface="Georgi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0" name="Google Shape;2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8224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ed Content">
  <p:cSld name="Bulleted Content">
    <p:spTree>
      <p:nvGrpSpPr>
        <p:cNvPr id="1" name="Shape 175"/>
        <p:cNvGrpSpPr/>
        <p:nvPr/>
      </p:nvGrpSpPr>
      <p:grpSpPr>
        <a:xfrm>
          <a:off x="0" y="0"/>
          <a:ext cx="0" cy="0"/>
          <a:chOff x="0" y="0"/>
          <a:chExt cx="0" cy="0"/>
        </a:xfrm>
      </p:grpSpPr>
      <p:sp>
        <p:nvSpPr>
          <p:cNvPr id="176" name="Google Shape;176;g34cb5d3db85_0_253"/>
          <p:cNvSpPr txBox="1">
            <a:spLocks noGrp="1"/>
          </p:cNvSpPr>
          <p:nvPr>
            <p:ph type="body" idx="1"/>
          </p:nvPr>
        </p:nvSpPr>
        <p:spPr>
          <a:xfrm>
            <a:off x="869200" y="1353309"/>
            <a:ext cx="10126800" cy="4083200"/>
          </a:xfrm>
          <a:prstGeom prst="rect">
            <a:avLst/>
          </a:prstGeom>
          <a:noFill/>
          <a:ln>
            <a:noFill/>
          </a:ln>
        </p:spPr>
        <p:txBody>
          <a:bodyPr spcFirstLastPara="1" wrap="square" lIns="68575" tIns="34275" rIns="68575" bIns="34275" anchor="t" anchorCtr="0">
            <a:noAutofit/>
          </a:bodyPr>
          <a:lstStyle>
            <a:lvl1pPr marL="609585" marR="0" lvl="0" indent="-474121" algn="l">
              <a:lnSpc>
                <a:spcPct val="100000"/>
              </a:lnSpc>
              <a:spcBef>
                <a:spcPts val="533"/>
              </a:spcBef>
              <a:spcAft>
                <a:spcPts val="0"/>
              </a:spcAft>
              <a:buClr>
                <a:schemeClr val="lt1"/>
              </a:buClr>
              <a:buSzPts val="2000"/>
              <a:buFont typeface="Noto Sans Symbols"/>
              <a:buChar char="▪"/>
              <a:defRPr sz="2667" b="0" i="0" u="none" strike="noStrike" cap="none">
                <a:solidFill>
                  <a:schemeClr val="lt1"/>
                </a:solidFill>
                <a:latin typeface="Arial"/>
                <a:ea typeface="Arial"/>
                <a:cs typeface="Arial"/>
                <a:sym typeface="Arial"/>
              </a:defRPr>
            </a:lvl1pPr>
            <a:lvl2pPr marL="1219170" marR="0" lvl="1" indent="-474121" algn="l">
              <a:lnSpc>
                <a:spcPct val="100000"/>
              </a:lnSpc>
              <a:spcBef>
                <a:spcPts val="533"/>
              </a:spcBef>
              <a:spcAft>
                <a:spcPts val="0"/>
              </a:spcAft>
              <a:buClr>
                <a:schemeClr val="lt1"/>
              </a:buClr>
              <a:buSzPts val="2000"/>
              <a:buFont typeface="Noto Sans Symbols"/>
              <a:buChar char="▪"/>
              <a:defRPr sz="2667" b="0" i="0" u="none" strike="noStrike" cap="none">
                <a:solidFill>
                  <a:schemeClr val="lt1"/>
                </a:solidFill>
                <a:latin typeface="Arial"/>
                <a:ea typeface="Arial"/>
                <a:cs typeface="Arial"/>
                <a:sym typeface="Arial"/>
              </a:defRPr>
            </a:lvl2pPr>
            <a:lvl3pPr marL="1828754" marR="0" lvl="2" indent="-474121" algn="l">
              <a:lnSpc>
                <a:spcPct val="100000"/>
              </a:lnSpc>
              <a:spcBef>
                <a:spcPts val="533"/>
              </a:spcBef>
              <a:spcAft>
                <a:spcPts val="0"/>
              </a:spcAft>
              <a:buClr>
                <a:schemeClr val="lt1"/>
              </a:buClr>
              <a:buSzPts val="2000"/>
              <a:buFont typeface="Noto Sans Symbols"/>
              <a:buChar char="▪"/>
              <a:defRPr sz="2667" b="0" i="0" u="none" strike="noStrike" cap="none">
                <a:solidFill>
                  <a:schemeClr val="lt1"/>
                </a:solidFill>
                <a:latin typeface="Arial"/>
                <a:ea typeface="Arial"/>
                <a:cs typeface="Arial"/>
                <a:sym typeface="Arial"/>
              </a:defRPr>
            </a:lvl3pPr>
            <a:lvl4pPr marL="2438339" marR="0" lvl="3" indent="-474121" algn="l">
              <a:lnSpc>
                <a:spcPct val="100000"/>
              </a:lnSpc>
              <a:spcBef>
                <a:spcPts val="533"/>
              </a:spcBef>
              <a:spcAft>
                <a:spcPts val="0"/>
              </a:spcAft>
              <a:buClr>
                <a:srgbClr val="002D54"/>
              </a:buClr>
              <a:buSzPts val="2000"/>
              <a:buFont typeface="Arial"/>
              <a:buChar char="–"/>
              <a:defRPr sz="2667" b="0" i="0" u="none" strike="noStrike" cap="none">
                <a:solidFill>
                  <a:srgbClr val="002D54"/>
                </a:solidFill>
                <a:latin typeface="Arial"/>
                <a:ea typeface="Arial"/>
                <a:cs typeface="Arial"/>
                <a:sym typeface="Arial"/>
              </a:defRPr>
            </a:lvl4pPr>
            <a:lvl5pPr marL="3047924" marR="0" lvl="4" indent="-474121" algn="l">
              <a:lnSpc>
                <a:spcPct val="100000"/>
              </a:lnSpc>
              <a:spcBef>
                <a:spcPts val="533"/>
              </a:spcBef>
              <a:spcAft>
                <a:spcPts val="0"/>
              </a:spcAft>
              <a:buClr>
                <a:srgbClr val="002D54"/>
              </a:buClr>
              <a:buSzPts val="2000"/>
              <a:buFont typeface="Arial"/>
              <a:buChar char="»"/>
              <a:defRPr sz="2667" b="0" i="0" u="none" strike="noStrike" cap="none">
                <a:solidFill>
                  <a:srgbClr val="002D54"/>
                </a:solidFill>
                <a:latin typeface="Arial"/>
                <a:ea typeface="Arial"/>
                <a:cs typeface="Arial"/>
                <a:sym typeface="Arial"/>
              </a:defRPr>
            </a:lvl5pPr>
            <a:lvl6pPr marL="3657509" marR="0" lvl="5" indent="-423323" algn="l">
              <a:lnSpc>
                <a:spcPct val="100000"/>
              </a:lnSpc>
              <a:spcBef>
                <a:spcPts val="400"/>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6pPr>
            <a:lvl7pPr marL="4267093" marR="0" lvl="6" indent="-423323" algn="l">
              <a:lnSpc>
                <a:spcPct val="100000"/>
              </a:lnSpc>
              <a:spcBef>
                <a:spcPts val="400"/>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7pPr>
            <a:lvl8pPr marL="4876678" marR="0" lvl="7" indent="-423323" algn="l">
              <a:lnSpc>
                <a:spcPct val="100000"/>
              </a:lnSpc>
              <a:spcBef>
                <a:spcPts val="400"/>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8pPr>
            <a:lvl9pPr marL="5486263" marR="0" lvl="8" indent="-423323" algn="l">
              <a:lnSpc>
                <a:spcPct val="100000"/>
              </a:lnSpc>
              <a:spcBef>
                <a:spcPts val="400"/>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9pPr>
          </a:lstStyle>
          <a:p>
            <a:endParaRPr/>
          </a:p>
        </p:txBody>
      </p:sp>
      <p:sp>
        <p:nvSpPr>
          <p:cNvPr id="177" name="Google Shape;177;g34cb5d3db85_0_253"/>
          <p:cNvSpPr txBox="1">
            <a:spLocks noGrp="1"/>
          </p:cNvSpPr>
          <p:nvPr>
            <p:ph type="title"/>
          </p:nvPr>
        </p:nvSpPr>
        <p:spPr>
          <a:xfrm>
            <a:off x="443945" y="449057"/>
            <a:ext cx="10151600" cy="7808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lt1"/>
              </a:buClr>
              <a:buSzPts val="3400"/>
              <a:buFont typeface="Arial"/>
              <a:buNone/>
              <a:defRPr sz="4533"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78" name="Google Shape;178;g34cb5d3db85_0_253"/>
          <p:cNvSpPr txBox="1"/>
          <p:nvPr/>
        </p:nvSpPr>
        <p:spPr>
          <a:xfrm>
            <a:off x="11677421" y="64071"/>
            <a:ext cx="437600" cy="282800"/>
          </a:xfrm>
          <a:prstGeom prst="rect">
            <a:avLst/>
          </a:prstGeom>
          <a:noFill/>
          <a:ln>
            <a:noFill/>
          </a:ln>
        </p:spPr>
        <p:txBody>
          <a:bodyPr spcFirstLastPara="1" wrap="square" lIns="82267" tIns="41133" rIns="82267" bIns="41133"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rgbClr val="000000"/>
                </a:buClr>
                <a:buSzPts val="700"/>
                <a:buFont typeface="Arial"/>
                <a:buNone/>
              </a:pPr>
              <a:t>‹#›</a:t>
            </a:fld>
            <a:endParaRPr sz="93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64546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D8D8D8"/>
        </a:solidFill>
        <a:effectLst/>
      </p:bgPr>
    </p:bg>
    <p:spTree>
      <p:nvGrpSpPr>
        <p:cNvPr id="1" name="Shape 14"/>
        <p:cNvGrpSpPr/>
        <p:nvPr/>
      </p:nvGrpSpPr>
      <p:grpSpPr>
        <a:xfrm>
          <a:off x="0" y="0"/>
          <a:ext cx="0" cy="0"/>
          <a:chOff x="0" y="0"/>
          <a:chExt cx="0" cy="0"/>
        </a:xfrm>
      </p:grpSpPr>
      <p:sp>
        <p:nvSpPr>
          <p:cNvPr id="15" name="Google Shape;15;p40"/>
          <p:cNvSpPr>
            <a:spLocks noGrp="1"/>
          </p:cNvSpPr>
          <p:nvPr>
            <p:ph type="pic" idx="2"/>
          </p:nvPr>
        </p:nvSpPr>
        <p:spPr>
          <a:xfrm>
            <a:off x="3444433" y="-3410"/>
            <a:ext cx="8747567" cy="6861409"/>
          </a:xfrm>
          <a:prstGeom prst="rect">
            <a:avLst/>
          </a:prstGeom>
          <a:noFill/>
          <a:ln>
            <a:noFill/>
          </a:ln>
        </p:spPr>
      </p:sp>
      <p:pic>
        <p:nvPicPr>
          <p:cNvPr id="16" name="Google Shape;16;p40"/>
          <p:cNvPicPr preferRelativeResize="0"/>
          <p:nvPr/>
        </p:nvPicPr>
        <p:blipFill rotWithShape="1">
          <a:blip r:embed="rId2">
            <a:alphaModFix/>
          </a:blip>
          <a:srcRect l="24263" r="-308"/>
          <a:stretch/>
        </p:blipFill>
        <p:spPr>
          <a:xfrm>
            <a:off x="-1" y="-3409"/>
            <a:ext cx="10049435" cy="6861409"/>
          </a:xfrm>
          <a:prstGeom prst="rect">
            <a:avLst/>
          </a:prstGeom>
          <a:noFill/>
          <a:ln>
            <a:noFill/>
          </a:ln>
        </p:spPr>
      </p:pic>
      <p:sp>
        <p:nvSpPr>
          <p:cNvPr id="17" name="Google Shape;17;p40"/>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40"/>
          <p:cNvSpPr txBox="1">
            <a:spLocks noGrp="1"/>
          </p:cNvSpPr>
          <p:nvPr>
            <p:ph type="title"/>
          </p:nvPr>
        </p:nvSpPr>
        <p:spPr>
          <a:xfrm>
            <a:off x="993214" y="1147482"/>
            <a:ext cx="5604809" cy="31998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Arial"/>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0"/>
          <p:cNvSpPr txBox="1">
            <a:spLocks noGrp="1"/>
          </p:cNvSpPr>
          <p:nvPr>
            <p:ph type="body" idx="1"/>
          </p:nvPr>
        </p:nvSpPr>
        <p:spPr>
          <a:xfrm>
            <a:off x="993214" y="4374310"/>
            <a:ext cx="5604809"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0" name="Google Shape;20;p40" descr="Icon&#10;&#10;Description automatically generated"/>
          <p:cNvPicPr preferRelativeResize="0"/>
          <p:nvPr/>
        </p:nvPicPr>
        <p:blipFill rotWithShape="1">
          <a:blip r:embed="rId3">
            <a:alphaModFix/>
          </a:blip>
          <a:srcRect/>
          <a:stretch/>
        </p:blipFill>
        <p:spPr>
          <a:xfrm>
            <a:off x="339912" y="351678"/>
            <a:ext cx="2331570" cy="651346"/>
          </a:xfrm>
          <a:prstGeom prst="rect">
            <a:avLst/>
          </a:prstGeom>
          <a:noFill/>
          <a:ln>
            <a:noFill/>
          </a:ln>
        </p:spPr>
      </p:pic>
    </p:spTree>
    <p:extLst>
      <p:ext uri="{BB962C8B-B14F-4D97-AF65-F5344CB8AC3E}">
        <p14:creationId xmlns:p14="http://schemas.microsoft.com/office/powerpoint/2010/main" val="226213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1"/>
          <p:cNvSpPr txBox="1">
            <a:spLocks noGrp="1"/>
          </p:cNvSpPr>
          <p:nvPr>
            <p:ph type="sldNum" idx="12"/>
          </p:nvPr>
        </p:nvSpPr>
        <p:spPr>
          <a:xfrm>
            <a:off x="9072282" y="630256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917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42"/>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body" idx="1"/>
          </p:nvPr>
        </p:nvSpPr>
        <p:spPr>
          <a:xfrm>
            <a:off x="376518" y="1825625"/>
            <a:ext cx="11456894"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26;p42"/>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 name="TextBox 1">
            <a:extLst>
              <a:ext uri="{FF2B5EF4-FFF2-40B4-BE49-F238E27FC236}">
                <a16:creationId xmlns:a16="http://schemas.microsoft.com/office/drawing/2014/main" id="{85B6763B-EC30-AE87-3A13-578B210515E3}"/>
              </a:ext>
            </a:extLst>
          </p:cNvPr>
          <p:cNvSpPr txBox="1"/>
          <p:nvPr userDrawn="1"/>
        </p:nvSpPr>
        <p:spPr>
          <a:xfrm>
            <a:off x="1868557" y="6629400"/>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EBFECE3C-F720-075A-0362-7CEC9D6D5B13}"/>
              </a:ext>
            </a:extLst>
          </p:cNvPr>
          <p:cNvSpPr txBox="1"/>
          <p:nvPr userDrawn="1"/>
        </p:nvSpPr>
        <p:spPr>
          <a:xfrm>
            <a:off x="2176670" y="656976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2856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3"/>
          <p:cNvSpPr txBox="1">
            <a:spLocks noGrp="1"/>
          </p:cNvSpPr>
          <p:nvPr>
            <p:ph type="sldNum" idx="12"/>
          </p:nvPr>
        </p:nvSpPr>
        <p:spPr>
          <a:xfrm>
            <a:off x="9072282"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6156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2"/>
        </a:solidFill>
        <a:effectLst/>
      </p:bgPr>
    </p:bg>
    <p:spTree>
      <p:nvGrpSpPr>
        <p:cNvPr id="1" name="Shape 34"/>
        <p:cNvGrpSpPr/>
        <p:nvPr/>
      </p:nvGrpSpPr>
      <p:grpSpPr>
        <a:xfrm>
          <a:off x="0" y="0"/>
          <a:ext cx="0" cy="0"/>
          <a:chOff x="0" y="0"/>
          <a:chExt cx="0" cy="0"/>
        </a:xfrm>
      </p:grpSpPr>
      <p:sp>
        <p:nvSpPr>
          <p:cNvPr id="35" name="Google Shape;35;p45"/>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5"/>
          <p:cNvSpPr txBox="1">
            <a:spLocks noGrp="1"/>
          </p:cNvSpPr>
          <p:nvPr>
            <p:ph type="body" idx="1"/>
          </p:nvPr>
        </p:nvSpPr>
        <p:spPr>
          <a:xfrm>
            <a:off x="376518" y="1825625"/>
            <a:ext cx="11456894"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5"/>
          <p:cNvSpPr txBox="1"/>
          <p:nvPr/>
        </p:nvSpPr>
        <p:spPr>
          <a:xfrm>
            <a:off x="376517"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RMI – Energy. Transformed.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98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solidFill>
        <a:effectLst/>
      </p:bgPr>
    </p:bg>
    <p:spTree>
      <p:nvGrpSpPr>
        <p:cNvPr id="1" name="Shape 39"/>
        <p:cNvGrpSpPr/>
        <p:nvPr/>
      </p:nvGrpSpPr>
      <p:grpSpPr>
        <a:xfrm>
          <a:off x="0" y="0"/>
          <a:ext cx="0" cy="0"/>
          <a:chOff x="0" y="0"/>
          <a:chExt cx="0" cy="0"/>
        </a:xfrm>
      </p:grpSpPr>
      <p:sp>
        <p:nvSpPr>
          <p:cNvPr id="40" name="Google Shape;40;p46"/>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body" idx="1"/>
          </p:nvPr>
        </p:nvSpPr>
        <p:spPr>
          <a:xfrm>
            <a:off x="376518" y="1825625"/>
            <a:ext cx="11456894"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6"/>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53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solidFill>
          <a:schemeClr val="dk2"/>
        </a:solidFill>
        <a:effectLst/>
      </p:bgPr>
    </p:bg>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376518"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7"/>
          <p:cNvSpPr txBox="1">
            <a:spLocks noGrp="1"/>
          </p:cNvSpPr>
          <p:nvPr>
            <p:ph type="body" idx="2"/>
          </p:nvPr>
        </p:nvSpPr>
        <p:spPr>
          <a:xfrm>
            <a:off x="6239435"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47"/>
          <p:cNvSpPr txBox="1"/>
          <p:nvPr/>
        </p:nvSpPr>
        <p:spPr>
          <a:xfrm>
            <a:off x="376517"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RMI – Energy. Transformed.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3820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chemeClr val="accent1"/>
        </a:solidFill>
        <a:effectLst/>
      </p:bgPr>
    </p:bg>
    <p:spTree>
      <p:nvGrpSpPr>
        <p:cNvPr id="1" name="Shape 49"/>
        <p:cNvGrpSpPr/>
        <p:nvPr/>
      </p:nvGrpSpPr>
      <p:grpSpPr>
        <a:xfrm>
          <a:off x="0" y="0"/>
          <a:ext cx="0" cy="0"/>
          <a:chOff x="0" y="0"/>
          <a:chExt cx="0" cy="0"/>
        </a:xfrm>
      </p:grpSpPr>
      <p:sp>
        <p:nvSpPr>
          <p:cNvPr id="50" name="Google Shape;50;p48"/>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8"/>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48"/>
          <p:cNvSpPr txBox="1">
            <a:spLocks noGrp="1"/>
          </p:cNvSpPr>
          <p:nvPr>
            <p:ph type="body" idx="1"/>
          </p:nvPr>
        </p:nvSpPr>
        <p:spPr>
          <a:xfrm>
            <a:off x="376518"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8"/>
          <p:cNvSpPr txBox="1">
            <a:spLocks noGrp="1"/>
          </p:cNvSpPr>
          <p:nvPr>
            <p:ph type="body" idx="2"/>
          </p:nvPr>
        </p:nvSpPr>
        <p:spPr>
          <a:xfrm>
            <a:off x="6239435"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371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9"/>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49"/>
          <p:cNvSpPr txBox="1">
            <a:spLocks noGrp="1"/>
          </p:cNvSpPr>
          <p:nvPr>
            <p:ph type="body" idx="1"/>
          </p:nvPr>
        </p:nvSpPr>
        <p:spPr>
          <a:xfrm>
            <a:off x="376518"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9"/>
          <p:cNvSpPr txBox="1">
            <a:spLocks noGrp="1"/>
          </p:cNvSpPr>
          <p:nvPr>
            <p:ph type="body" idx="2"/>
          </p:nvPr>
        </p:nvSpPr>
        <p:spPr>
          <a:xfrm>
            <a:off x="6239435" y="1825625"/>
            <a:ext cx="557604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accent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781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Only">
  <p:cSld name="2_Title Only">
    <p:bg>
      <p:bgPr>
        <a:solidFill>
          <a:schemeClr val="accent1"/>
        </a:solidFill>
        <a:effectLst/>
      </p:bgPr>
    </p:bg>
    <p:spTree>
      <p:nvGrpSpPr>
        <p:cNvPr id="1" name="Shape 59"/>
        <p:cNvGrpSpPr/>
        <p:nvPr/>
      </p:nvGrpSpPr>
      <p:grpSpPr>
        <a:xfrm>
          <a:off x="0" y="0"/>
          <a:ext cx="0" cy="0"/>
          <a:chOff x="0" y="0"/>
          <a:chExt cx="0" cy="0"/>
        </a:xfrm>
      </p:grpSpPr>
      <p:sp>
        <p:nvSpPr>
          <p:cNvPr id="60" name="Google Shape;60;p50"/>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0"/>
          <p:cNvSpPr txBox="1">
            <a:spLocks noGrp="1"/>
          </p:cNvSpPr>
          <p:nvPr>
            <p:ph type="sldNum" idx="12"/>
          </p:nvPr>
        </p:nvSpPr>
        <p:spPr>
          <a:xfrm>
            <a:off x="9072282"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0404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D8D8D8"/>
        </a:solidFill>
        <a:effectLst/>
      </p:bgPr>
    </p:bg>
    <p:spTree>
      <p:nvGrpSpPr>
        <p:cNvPr id="1" name="Shape 62"/>
        <p:cNvGrpSpPr/>
        <p:nvPr/>
      </p:nvGrpSpPr>
      <p:grpSpPr>
        <a:xfrm>
          <a:off x="0" y="0"/>
          <a:ext cx="0" cy="0"/>
          <a:chOff x="0" y="0"/>
          <a:chExt cx="0" cy="0"/>
        </a:xfrm>
      </p:grpSpPr>
      <p:sp>
        <p:nvSpPr>
          <p:cNvPr id="63" name="Google Shape;63;p51"/>
          <p:cNvSpPr>
            <a:spLocks noGrp="1"/>
          </p:cNvSpPr>
          <p:nvPr>
            <p:ph type="pic" idx="2"/>
          </p:nvPr>
        </p:nvSpPr>
        <p:spPr>
          <a:xfrm>
            <a:off x="3444433" y="-3410"/>
            <a:ext cx="8747567" cy="6861409"/>
          </a:xfrm>
          <a:prstGeom prst="rect">
            <a:avLst/>
          </a:prstGeom>
          <a:noFill/>
          <a:ln>
            <a:noFill/>
          </a:ln>
        </p:spPr>
      </p:sp>
      <p:pic>
        <p:nvPicPr>
          <p:cNvPr id="64" name="Google Shape;64;p51"/>
          <p:cNvPicPr preferRelativeResize="0"/>
          <p:nvPr/>
        </p:nvPicPr>
        <p:blipFill rotWithShape="1">
          <a:blip r:embed="rId2">
            <a:alphaModFix/>
          </a:blip>
          <a:srcRect l="20970"/>
          <a:stretch/>
        </p:blipFill>
        <p:spPr>
          <a:xfrm>
            <a:off x="0" y="-3409"/>
            <a:ext cx="10443882" cy="6861409"/>
          </a:xfrm>
          <a:prstGeom prst="rect">
            <a:avLst/>
          </a:prstGeom>
          <a:noFill/>
          <a:ln>
            <a:noFill/>
          </a:ln>
        </p:spPr>
      </p:pic>
      <p:sp>
        <p:nvSpPr>
          <p:cNvPr id="65" name="Google Shape;65;p51"/>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51"/>
          <p:cNvSpPr txBox="1">
            <a:spLocks noGrp="1"/>
          </p:cNvSpPr>
          <p:nvPr>
            <p:ph type="title"/>
          </p:nvPr>
        </p:nvSpPr>
        <p:spPr>
          <a:xfrm>
            <a:off x="993214" y="1147482"/>
            <a:ext cx="5604809" cy="31998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Inter"/>
              <a:buNone/>
              <a:defRPr sz="2400" b="0" i="0">
                <a:solidFill>
                  <a:schemeClr val="accent1"/>
                </a:solidFill>
                <a:latin typeface="Inter"/>
                <a:ea typeface="Inter"/>
                <a:cs typeface="Inter"/>
                <a:sym typeface="In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1"/>
          <p:cNvSpPr txBox="1">
            <a:spLocks noGrp="1"/>
          </p:cNvSpPr>
          <p:nvPr>
            <p:ph type="body" idx="1"/>
          </p:nvPr>
        </p:nvSpPr>
        <p:spPr>
          <a:xfrm>
            <a:off x="993214" y="4374310"/>
            <a:ext cx="5604809" cy="150018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51"/>
          <p:cNvSpPr txBox="1"/>
          <p:nvPr/>
        </p:nvSpPr>
        <p:spPr>
          <a:xfrm>
            <a:off x="376517"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RMI – Energy. Transformed.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8166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D8D8D8"/>
        </a:solidFill>
        <a:effectLst/>
      </p:bgPr>
    </p:bg>
    <p:spTree>
      <p:nvGrpSpPr>
        <p:cNvPr id="1" name="Shape 69"/>
        <p:cNvGrpSpPr/>
        <p:nvPr/>
      </p:nvGrpSpPr>
      <p:grpSpPr>
        <a:xfrm>
          <a:off x="0" y="0"/>
          <a:ext cx="0" cy="0"/>
          <a:chOff x="0" y="0"/>
          <a:chExt cx="0" cy="0"/>
        </a:xfrm>
      </p:grpSpPr>
      <p:pic>
        <p:nvPicPr>
          <p:cNvPr id="70" name="Google Shape;70;p52"/>
          <p:cNvPicPr preferRelativeResize="0"/>
          <p:nvPr/>
        </p:nvPicPr>
        <p:blipFill rotWithShape="1">
          <a:blip r:embed="rId2">
            <a:alphaModFix/>
          </a:blip>
          <a:srcRect l="20653" r="-9745"/>
          <a:stretch/>
        </p:blipFill>
        <p:spPr>
          <a:xfrm>
            <a:off x="0" y="-3409"/>
            <a:ext cx="11784104" cy="6861409"/>
          </a:xfrm>
          <a:prstGeom prst="rect">
            <a:avLst/>
          </a:prstGeom>
          <a:noFill/>
          <a:ln>
            <a:noFill/>
          </a:ln>
        </p:spPr>
      </p:pic>
      <p:sp>
        <p:nvSpPr>
          <p:cNvPr id="71" name="Google Shape;71;p52"/>
          <p:cNvSpPr>
            <a:spLocks noGrp="1"/>
          </p:cNvSpPr>
          <p:nvPr>
            <p:ph type="pic" idx="2"/>
          </p:nvPr>
        </p:nvSpPr>
        <p:spPr>
          <a:xfrm>
            <a:off x="3444433" y="-3410"/>
            <a:ext cx="8747567" cy="6861409"/>
          </a:xfrm>
          <a:prstGeom prst="rect">
            <a:avLst/>
          </a:prstGeom>
          <a:noFill/>
          <a:ln>
            <a:noFill/>
          </a:ln>
        </p:spPr>
      </p:sp>
      <p:sp>
        <p:nvSpPr>
          <p:cNvPr id="72" name="Google Shape;72;p52"/>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52"/>
          <p:cNvSpPr txBox="1">
            <a:spLocks noGrp="1"/>
          </p:cNvSpPr>
          <p:nvPr>
            <p:ph type="title"/>
          </p:nvPr>
        </p:nvSpPr>
        <p:spPr>
          <a:xfrm>
            <a:off x="993214" y="1147482"/>
            <a:ext cx="5604809" cy="31998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Inter"/>
              <a:buNone/>
              <a:defRPr sz="2400" b="0" i="0">
                <a:solidFill>
                  <a:schemeClr val="dk2"/>
                </a:solidFill>
                <a:latin typeface="Inter"/>
                <a:ea typeface="Inter"/>
                <a:cs typeface="Inter"/>
                <a:sym typeface="In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2"/>
          <p:cNvSpPr txBox="1">
            <a:spLocks noGrp="1"/>
          </p:cNvSpPr>
          <p:nvPr>
            <p:ph type="body" idx="1"/>
          </p:nvPr>
        </p:nvSpPr>
        <p:spPr>
          <a:xfrm>
            <a:off x="993214" y="4374310"/>
            <a:ext cx="5604809" cy="150018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 name="Google Shape;75;p52"/>
          <p:cNvSpPr txBox="1"/>
          <p:nvPr/>
        </p:nvSpPr>
        <p:spPr>
          <a:xfrm>
            <a:off x="376517"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RMI – Energy. Transformed.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1714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6"/>
        <p:cNvGrpSpPr/>
        <p:nvPr/>
      </p:nvGrpSpPr>
      <p:grpSpPr>
        <a:xfrm>
          <a:off x="0" y="0"/>
          <a:ext cx="0" cy="0"/>
          <a:chOff x="0" y="0"/>
          <a:chExt cx="0" cy="0"/>
        </a:xfrm>
      </p:grpSpPr>
      <p:sp>
        <p:nvSpPr>
          <p:cNvPr id="77" name="Google Shape;77;p53"/>
          <p:cNvSpPr txBox="1">
            <a:spLocks noGrp="1"/>
          </p:cNvSpPr>
          <p:nvPr>
            <p:ph type="sldNum" idx="12"/>
          </p:nvPr>
        </p:nvSpPr>
        <p:spPr>
          <a:xfrm>
            <a:off x="9072282" y="630256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53"/>
          <p:cNvSpPr txBox="1">
            <a:spLocks noGrp="1"/>
          </p:cNvSpPr>
          <p:nvPr>
            <p:ph type="title"/>
          </p:nvPr>
        </p:nvSpPr>
        <p:spPr>
          <a:xfrm>
            <a:off x="376519" y="457200"/>
            <a:ext cx="3711388"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3"/>
          <p:cNvSpPr txBox="1">
            <a:spLocks noGrp="1"/>
          </p:cNvSpPr>
          <p:nvPr>
            <p:ph type="body" idx="1"/>
          </p:nvPr>
        </p:nvSpPr>
        <p:spPr>
          <a:xfrm>
            <a:off x="376519" y="2057400"/>
            <a:ext cx="371138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53"/>
          <p:cNvSpPr txBox="1">
            <a:spLocks noGrp="1"/>
          </p:cNvSpPr>
          <p:nvPr>
            <p:ph type="body" idx="2"/>
          </p:nvPr>
        </p:nvSpPr>
        <p:spPr>
          <a:xfrm>
            <a:off x="4338917" y="457201"/>
            <a:ext cx="7476563"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solidFill>
                  <a:schemeClr val="dk2"/>
                </a:solidFil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rgbClr val="3F3F3F"/>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1805960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1"/>
        <p:cNvGrpSpPr/>
        <p:nvPr/>
      </p:nvGrpSpPr>
      <p:grpSpPr>
        <a:xfrm>
          <a:off x="0" y="0"/>
          <a:ext cx="0" cy="0"/>
          <a:chOff x="0" y="0"/>
          <a:chExt cx="0" cy="0"/>
        </a:xfrm>
      </p:grpSpPr>
      <p:sp>
        <p:nvSpPr>
          <p:cNvPr id="82" name="Google Shape;82;p54"/>
          <p:cNvSpPr txBox="1">
            <a:spLocks noGrp="1"/>
          </p:cNvSpPr>
          <p:nvPr>
            <p:ph type="title"/>
          </p:nvPr>
        </p:nvSpPr>
        <p:spPr>
          <a:xfrm>
            <a:off x="376519" y="457200"/>
            <a:ext cx="3711388"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4"/>
          <p:cNvSpPr>
            <a:spLocks noGrp="1"/>
          </p:cNvSpPr>
          <p:nvPr>
            <p:ph type="pic" idx="2"/>
          </p:nvPr>
        </p:nvSpPr>
        <p:spPr>
          <a:xfrm>
            <a:off x="4338917" y="457201"/>
            <a:ext cx="7476563" cy="5403850"/>
          </a:xfrm>
          <a:prstGeom prst="rect">
            <a:avLst/>
          </a:prstGeom>
          <a:noFill/>
          <a:ln>
            <a:noFill/>
          </a:ln>
        </p:spPr>
      </p:sp>
      <p:sp>
        <p:nvSpPr>
          <p:cNvPr id="84" name="Google Shape;84;p54"/>
          <p:cNvSpPr txBox="1">
            <a:spLocks noGrp="1"/>
          </p:cNvSpPr>
          <p:nvPr>
            <p:ph type="body" idx="1"/>
          </p:nvPr>
        </p:nvSpPr>
        <p:spPr>
          <a:xfrm>
            <a:off x="376519" y="2057400"/>
            <a:ext cx="371138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54"/>
          <p:cNvSpPr txBox="1">
            <a:spLocks noGrp="1"/>
          </p:cNvSpPr>
          <p:nvPr>
            <p:ph type="sldNum" idx="12"/>
          </p:nvPr>
        </p:nvSpPr>
        <p:spPr>
          <a:xfrm>
            <a:off x="9072282" y="630256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711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1" type="objTx">
  <p:cSld name="Content with Caption 1">
    <p:spTree>
      <p:nvGrpSpPr>
        <p:cNvPr id="1" name="Shape 86"/>
        <p:cNvGrpSpPr/>
        <p:nvPr/>
      </p:nvGrpSpPr>
      <p:grpSpPr>
        <a:xfrm>
          <a:off x="0" y="0"/>
          <a:ext cx="0" cy="0"/>
          <a:chOff x="0" y="0"/>
          <a:chExt cx="0" cy="0"/>
        </a:xfrm>
      </p:grpSpPr>
      <p:sp>
        <p:nvSpPr>
          <p:cNvPr id="87" name="Google Shape;87;g346dda562da_0_15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46dda562da_0_151"/>
          <p:cNvSpPr txBox="1">
            <a:spLocks noGrp="1"/>
          </p:cNvSpPr>
          <p:nvPr>
            <p:ph type="body" idx="1"/>
          </p:nvPr>
        </p:nvSpPr>
        <p:spPr>
          <a:xfrm>
            <a:off x="5183188" y="987429"/>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9" name="Google Shape;89;g346dda562da_0_15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g346dda562da_0_151"/>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881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91"/>
        <p:cNvGrpSpPr/>
        <p:nvPr/>
      </p:nvGrpSpPr>
      <p:grpSpPr>
        <a:xfrm>
          <a:off x="0" y="0"/>
          <a:ext cx="0" cy="0"/>
          <a:chOff x="0" y="0"/>
          <a:chExt cx="0" cy="0"/>
        </a:xfrm>
      </p:grpSpPr>
      <p:sp>
        <p:nvSpPr>
          <p:cNvPr id="92" name="Google Shape;92;g346dda562da_0_15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000"/>
              <a:buFont typeface="Calibri"/>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46dda562da_0_15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5770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6"/>
          <p:cNvSpPr>
            <a:spLocks noGrp="1"/>
          </p:cNvSpPr>
          <p:nvPr>
            <p:ph type="pic" idx="2"/>
          </p:nvPr>
        </p:nvSpPr>
        <p:spPr>
          <a:xfrm>
            <a:off x="5183188" y="987425"/>
            <a:ext cx="6172200" cy="4873625"/>
          </a:xfrm>
          <a:prstGeom prst="rect">
            <a:avLst/>
          </a:prstGeom>
          <a:noFill/>
          <a:ln>
            <a:noFill/>
          </a:ln>
        </p:spPr>
      </p:sp>
      <p:sp>
        <p:nvSpPr>
          <p:cNvPr id="68" name="Google Shape;68;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376518" y="365125"/>
            <a:ext cx="11456894"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accent2"/>
                </a:solidFill>
                <a:latin typeface="Twentieth Century"/>
                <a:ea typeface="Twentieth Century"/>
                <a:cs typeface="Twentieth Century"/>
                <a:sym typeface="Twentieth Century"/>
              </a:defRPr>
            </a:lvl9pPr>
          </a:lstStyle>
          <a:p>
            <a:endParaRPr/>
          </a:p>
        </p:txBody>
      </p:sp>
      <p:sp>
        <p:nvSpPr>
          <p:cNvPr id="11" name="Google Shape;11;p39"/>
          <p:cNvSpPr txBox="1">
            <a:spLocks noGrp="1"/>
          </p:cNvSpPr>
          <p:nvPr>
            <p:ph type="body" idx="1"/>
          </p:nvPr>
        </p:nvSpPr>
        <p:spPr>
          <a:xfrm>
            <a:off x="376518" y="1825625"/>
            <a:ext cx="11456894"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1" i="0" u="none" strike="noStrike" cap="none">
                <a:solidFill>
                  <a:schemeClr val="accen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Inter"/>
                <a:ea typeface="Inter"/>
                <a:cs typeface="Inter"/>
                <a:sym typeface="Inter"/>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39"/>
          <p:cNvSpPr txBox="1">
            <a:spLocks noGrp="1"/>
          </p:cNvSpPr>
          <p:nvPr>
            <p:ph type="sldNum" idx="12"/>
          </p:nvPr>
        </p:nvSpPr>
        <p:spPr>
          <a:xfrm>
            <a:off x="90722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39"/>
          <p:cNvSpPr txBox="1"/>
          <p:nvPr/>
        </p:nvSpPr>
        <p:spPr>
          <a:xfrm>
            <a:off x="376517"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RMI – Energy. Transformed.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906540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7FFFD85F_0.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D860_AA8E40D.xm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D85C_0.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39.jp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42.emf"/></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1A_0.xml"/><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29_0.xml"/><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31_0.xm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132_0.xml"/><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74.jpg"/></Relationships>
</file>

<file path=ppt/slides/_rels/slide54.xml.rels><?xml version="1.0" encoding="UTF-8" standalone="yes"?>
<Relationships xmlns="http://schemas.openxmlformats.org/package/2006/relationships"><Relationship Id="rId3" Type="http://schemas.microsoft.com/office/2018/10/relationships/comments" Target="../comments/modernComment_133_0.xml"/><Relationship Id="rId2" Type="http://schemas.openxmlformats.org/officeDocument/2006/relationships/notesSlide" Target="../notesSlides/notesSlide52.xml"/><Relationship Id="rId1" Type="http://schemas.openxmlformats.org/officeDocument/2006/relationships/slideLayout" Target="../slideLayouts/slideLayout30.xml"/><Relationship Id="rId5" Type="http://schemas.openxmlformats.org/officeDocument/2006/relationships/image" Target="../media/image76.png"/><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microsoft.com/office/2018/10/relationships/comments" Target="../comments/modernComment_134_0.xml"/><Relationship Id="rId2" Type="http://schemas.openxmlformats.org/officeDocument/2006/relationships/notesSlide" Target="../notesSlides/notesSlide53.xml"/><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37_0.xml"/><Relationship Id="rId7"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3C_0.xm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microsoft.com/office/2018/10/relationships/comments" Target="../comments/modernComment_7FFFD837_FA51C194.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9B_2A6F2977.xm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7FFFD84D_0.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7FFFD850_0.xml"/><Relationship Id="rId7" Type="http://schemas.openxmlformats.org/officeDocument/2006/relationships/image" Target="../media/image101.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jpg"/></Relationships>
</file>

<file path=ppt/slides/_rels/slide6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g"/></Relationships>
</file>

<file path=ppt/slides/_rels/slide69.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838_C83151BB.xml"/><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3A_0.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1.jp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19C_DA7F01E1.xml"/><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8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8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diagramQuickStyle" Target="../diagrams/quickStyle1.xml"/><Relationship Id="rId3" Type="http://schemas.microsoft.com/office/2018/10/relationships/comments" Target="../comments/modernComment_7FFFD848_0.xml"/><Relationship Id="rId7" Type="http://schemas.openxmlformats.org/officeDocument/2006/relationships/image" Target="../media/image125.png"/><Relationship Id="rId12" Type="http://schemas.openxmlformats.org/officeDocument/2006/relationships/diagramLayout" Target="../diagrams/layout1.xm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diagramData" Target="../diagrams/data1.xml"/><Relationship Id="rId5" Type="http://schemas.openxmlformats.org/officeDocument/2006/relationships/image" Target="../media/image123.png"/><Relationship Id="rId15" Type="http://schemas.microsoft.com/office/2007/relationships/diagramDrawing" Target="../diagrams/drawing1.xml"/><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jpeg"/><Relationship Id="rId14" Type="http://schemas.openxmlformats.org/officeDocument/2006/relationships/diagramColors" Target="../diagrams/colors1.xml"/></Relationships>
</file>

<file path=ppt/slides/_rels/slide84.xml.rels><?xml version="1.0" encoding="UTF-8" standalone="yes"?>
<Relationships xmlns="http://schemas.openxmlformats.org/package/2006/relationships"><Relationship Id="rId3" Type="http://schemas.microsoft.com/office/2018/10/relationships/comments" Target="../comments/modernComment_7FFFD847_422E5318.xm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37.jpeg"/></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txBox="1">
            <a:spLocks noGrp="1"/>
          </p:cNvSpPr>
          <p:nvPr>
            <p:ph type="ctrTitle"/>
          </p:nvPr>
        </p:nvSpPr>
        <p:spPr>
          <a:xfrm>
            <a:off x="1438275" y="-113401"/>
            <a:ext cx="9144000" cy="10096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t>The Putney School New Dorms</a:t>
            </a:r>
            <a:endParaRPr dirty="0"/>
          </a:p>
        </p:txBody>
      </p:sp>
      <p:sp>
        <p:nvSpPr>
          <p:cNvPr id="90" name="Google Shape;90;p1"/>
          <p:cNvSpPr txBox="1">
            <a:spLocks noGrp="1"/>
          </p:cNvSpPr>
          <p:nvPr>
            <p:ph type="subTitle" idx="1"/>
          </p:nvPr>
        </p:nvSpPr>
        <p:spPr>
          <a:xfrm>
            <a:off x="1917290" y="734797"/>
            <a:ext cx="8367252" cy="343852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444746"/>
              </a:buClr>
              <a:buSzPts val="3200"/>
              <a:buNone/>
            </a:pPr>
            <a:r>
              <a:rPr lang="en-US" sz="3200" dirty="0">
                <a:solidFill>
                  <a:srgbClr val="444746"/>
                </a:solidFill>
              </a:rPr>
              <a:t>Lowering Total Carbon Emissions </a:t>
            </a:r>
            <a:br>
              <a:rPr lang="en-US" sz="3200" dirty="0">
                <a:solidFill>
                  <a:srgbClr val="444746"/>
                </a:solidFill>
              </a:rPr>
            </a:br>
            <a:r>
              <a:rPr lang="en-US" dirty="0">
                <a:solidFill>
                  <a:srgbClr val="444746"/>
                </a:solidFill>
              </a:rPr>
              <a:t>Strategies for Design and Construction</a:t>
            </a:r>
            <a:br>
              <a:rPr lang="en-US" dirty="0">
                <a:solidFill>
                  <a:srgbClr val="444746"/>
                </a:solidFill>
              </a:rPr>
            </a:br>
            <a:endParaRPr b="1" i="1" dirty="0"/>
          </a:p>
        </p:txBody>
      </p:sp>
      <p:sp>
        <p:nvSpPr>
          <p:cNvPr id="91" name="Google Shape;91;p1"/>
          <p:cNvSpPr txBox="1"/>
          <p:nvPr/>
        </p:nvSpPr>
        <p:spPr>
          <a:xfrm>
            <a:off x="544527" y="6211710"/>
            <a:ext cx="437203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Andrew M. Shapiro, Energy Balance, Inc</a:t>
            </a: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Jacob Deva Racusin, New Frameworks</a:t>
            </a: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91;p1">
            <a:extLst>
              <a:ext uri="{FF2B5EF4-FFF2-40B4-BE49-F238E27FC236}">
                <a16:creationId xmlns:a16="http://schemas.microsoft.com/office/drawing/2014/main" id="{83F2CBC2-6CB6-1A91-48A0-0DBFBBC5F5C5}"/>
              </a:ext>
            </a:extLst>
          </p:cNvPr>
          <p:cNvSpPr txBox="1"/>
          <p:nvPr/>
        </p:nvSpPr>
        <p:spPr>
          <a:xfrm>
            <a:off x="4493970" y="5103597"/>
            <a:ext cx="3785772" cy="461624"/>
          </a:xfrm>
          <a:prstGeom prst="rect">
            <a:avLst/>
          </a:prstGeom>
          <a:solidFill>
            <a:schemeClr val="bg1"/>
          </a:solidFill>
          <a:ln w="6350">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400" i="0" u="none" strike="noStrike" cap="none"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Maclay Architects</a:t>
            </a:r>
            <a:endParaRPr sz="24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8" name="Google Shape;91;p1">
            <a:extLst>
              <a:ext uri="{FF2B5EF4-FFF2-40B4-BE49-F238E27FC236}">
                <a16:creationId xmlns:a16="http://schemas.microsoft.com/office/drawing/2014/main" id="{2E9D8C9B-5392-A1E5-DFB9-BEA6C14FB982}"/>
              </a:ext>
            </a:extLst>
          </p:cNvPr>
          <p:cNvSpPr txBox="1"/>
          <p:nvPr/>
        </p:nvSpPr>
        <p:spPr>
          <a:xfrm>
            <a:off x="6096000" y="6221986"/>
            <a:ext cx="578273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Westford Symposium on Building Science XXVII</a:t>
            </a:r>
          </a:p>
          <a:p>
            <a:pPr marL="0" marR="0" lvl="0" indent="0" algn="ctr" rtl="0">
              <a:lnSpc>
                <a:spcPct val="100000"/>
              </a:lnSpc>
              <a:spcBef>
                <a:spcPts val="0"/>
              </a:spcBef>
              <a:spcAft>
                <a:spcPts val="0"/>
              </a:spcAft>
              <a:buClr>
                <a:srgbClr val="000000"/>
              </a:buClr>
              <a:buSzPts val="1400"/>
              <a:buFont typeface="Arial"/>
              <a:buNone/>
            </a:pPr>
            <a:r>
              <a:rPr lang="en-US" sz="1800" b="1"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Westford, MA</a:t>
            </a:r>
            <a:r>
              <a:rPr lang="en-US" sz="1800" dirty="0">
                <a:highlight>
                  <a:srgbClr val="FFFFFF"/>
                </a:highlight>
                <a:latin typeface="Calibri" panose="020F0502020204030204" pitchFamily="34" charset="0"/>
                <a:ea typeface="Calibri" panose="020F0502020204030204" pitchFamily="34" charset="0"/>
                <a:cs typeface="Calibri" panose="020F0502020204030204" pitchFamily="34" charset="0"/>
              </a:rPr>
              <a:t> ~ </a:t>
            </a:r>
            <a:r>
              <a:rPr lang="en-US" sz="1800" b="1" dirty="0">
                <a:solidFill>
                  <a:srgbClr val="444746"/>
                </a:solidFill>
                <a:highlight>
                  <a:srgbClr val="FFFFFF"/>
                </a:highlight>
                <a:latin typeface="Calibri" panose="020F0502020204030204" pitchFamily="34" charset="0"/>
                <a:ea typeface="Calibri" panose="020F0502020204030204" pitchFamily="34" charset="0"/>
                <a:cs typeface="Calibri" panose="020F0502020204030204" pitchFamily="34" charset="0"/>
                <a:sym typeface="Roboto"/>
              </a:rPr>
              <a:t>August 6, 2025</a:t>
            </a:r>
          </a:p>
        </p:txBody>
      </p:sp>
      <p:pic>
        <p:nvPicPr>
          <p:cNvPr id="3" name="Picture 2">
            <a:extLst>
              <a:ext uri="{FF2B5EF4-FFF2-40B4-BE49-F238E27FC236}">
                <a16:creationId xmlns:a16="http://schemas.microsoft.com/office/drawing/2014/main" id="{A0E99F86-6F77-E56B-987E-D1B6D0815314}"/>
              </a:ext>
            </a:extLst>
          </p:cNvPr>
          <p:cNvPicPr>
            <a:picLocks noChangeAspect="1"/>
          </p:cNvPicPr>
          <p:nvPr/>
        </p:nvPicPr>
        <p:blipFill>
          <a:blip r:embed="rId4"/>
          <a:stretch>
            <a:fillRect/>
          </a:stretch>
        </p:blipFill>
        <p:spPr>
          <a:xfrm>
            <a:off x="138568" y="2124088"/>
            <a:ext cx="6061342" cy="2831220"/>
          </a:xfrm>
          <a:prstGeom prst="rect">
            <a:avLst/>
          </a:prstGeom>
        </p:spPr>
      </p:pic>
      <p:pic>
        <p:nvPicPr>
          <p:cNvPr id="4" name="Picture 3">
            <a:extLst>
              <a:ext uri="{FF2B5EF4-FFF2-40B4-BE49-F238E27FC236}">
                <a16:creationId xmlns:a16="http://schemas.microsoft.com/office/drawing/2014/main" id="{593D8BBA-660E-9A1C-7E44-9E47D91B4A22}"/>
              </a:ext>
            </a:extLst>
          </p:cNvPr>
          <p:cNvPicPr>
            <a:picLocks noChangeAspect="1"/>
          </p:cNvPicPr>
          <p:nvPr/>
        </p:nvPicPr>
        <p:blipFill>
          <a:blip r:embed="rId5"/>
          <a:stretch>
            <a:fillRect/>
          </a:stretch>
        </p:blipFill>
        <p:spPr>
          <a:xfrm>
            <a:off x="6490766" y="2105800"/>
            <a:ext cx="5279136" cy="283122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34f838cfcca_0_973"/>
          <p:cNvSpPr/>
          <p:nvPr/>
        </p:nvSpPr>
        <p:spPr>
          <a:xfrm>
            <a:off x="6253361" y="1154723"/>
            <a:ext cx="2588000" cy="5195600"/>
          </a:xfrm>
          <a:prstGeom prst="roundRect">
            <a:avLst>
              <a:gd name="adj" fmla="val 16667"/>
            </a:avLst>
          </a:prstGeom>
          <a:solidFill>
            <a:srgbClr val="EED00E"/>
          </a:solidFill>
          <a:ln w="9525" cap="flat" cmpd="sng">
            <a:solidFill>
              <a:srgbClr val="BABA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972" name="Google Shape;972;g34f838cfcca_0_973"/>
          <p:cNvSpPr/>
          <p:nvPr/>
        </p:nvSpPr>
        <p:spPr>
          <a:xfrm>
            <a:off x="2843813" y="1154723"/>
            <a:ext cx="2588000" cy="5195600"/>
          </a:xfrm>
          <a:prstGeom prst="roundRect">
            <a:avLst>
              <a:gd name="adj" fmla="val 16667"/>
            </a:avLst>
          </a:prstGeom>
          <a:solidFill>
            <a:srgbClr val="88C5CC"/>
          </a:solidFill>
          <a:ln w="9525" cap="flat" cmpd="sng">
            <a:solidFill>
              <a:srgbClr val="BABA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973" name="Google Shape;973;g34f838cfcca_0_973"/>
          <p:cNvSpPr txBox="1"/>
          <p:nvPr/>
        </p:nvSpPr>
        <p:spPr>
          <a:xfrm>
            <a:off x="5510471" y="2977441"/>
            <a:ext cx="694000" cy="1323399"/>
          </a:xfrm>
          <a:prstGeom prst="rect">
            <a:avLst/>
          </a:prstGeom>
          <a:noFill/>
          <a:ln>
            <a:noFill/>
          </a:ln>
        </p:spPr>
        <p:txBody>
          <a:bodyPr spcFirstLastPara="1" wrap="square" lIns="91433" tIns="45700" rIns="91433" bIns="45700" anchor="t" anchorCtr="0">
            <a:spAutoFit/>
          </a:bodyPr>
          <a:lstStyle/>
          <a:p>
            <a:r>
              <a:rPr lang="en" sz="8000" b="1">
                <a:solidFill>
                  <a:srgbClr val="BA382D"/>
                </a:solidFill>
                <a:latin typeface="Calibri"/>
                <a:ea typeface="Calibri"/>
                <a:cs typeface="Calibri"/>
                <a:sym typeface="Calibri"/>
              </a:rPr>
              <a:t>+</a:t>
            </a:r>
            <a:endParaRPr sz="1867">
              <a:solidFill>
                <a:schemeClr val="lt1"/>
              </a:solidFill>
              <a:latin typeface="Arial"/>
              <a:ea typeface="Arial"/>
              <a:cs typeface="Arial"/>
              <a:sym typeface="Arial"/>
            </a:endParaRPr>
          </a:p>
        </p:txBody>
      </p:sp>
      <p:sp>
        <p:nvSpPr>
          <p:cNvPr id="974" name="Google Shape;974;g34f838cfcca_0_973"/>
          <p:cNvSpPr txBox="1"/>
          <p:nvPr/>
        </p:nvSpPr>
        <p:spPr>
          <a:xfrm>
            <a:off x="9619931" y="3182733"/>
            <a:ext cx="2132000" cy="954067"/>
          </a:xfrm>
          <a:prstGeom prst="rect">
            <a:avLst/>
          </a:prstGeom>
          <a:noFill/>
          <a:ln>
            <a:noFill/>
          </a:ln>
        </p:spPr>
        <p:txBody>
          <a:bodyPr spcFirstLastPara="1" wrap="square" lIns="91433" tIns="45700" rIns="91433" bIns="45700" anchor="t" anchorCtr="0">
            <a:spAutoFit/>
          </a:bodyPr>
          <a:lstStyle/>
          <a:p>
            <a:pPr algn="ctr"/>
            <a:r>
              <a:rPr lang="en" sz="2800" b="1" dirty="0">
                <a:solidFill>
                  <a:srgbClr val="B8392F"/>
                </a:solidFill>
                <a:latin typeface="Arial"/>
                <a:ea typeface="Arial"/>
                <a:cs typeface="Arial"/>
                <a:sym typeface="Arial"/>
              </a:rPr>
              <a:t>CARBON </a:t>
            </a:r>
            <a:r>
              <a:rPr lang="en" sz="2800" b="1" dirty="0">
                <a:solidFill>
                  <a:srgbClr val="BA382D"/>
                </a:solidFill>
                <a:latin typeface="Arial"/>
                <a:ea typeface="Arial"/>
                <a:cs typeface="Arial"/>
                <a:sym typeface="Arial"/>
              </a:rPr>
              <a:t>INTENSITY</a:t>
            </a:r>
            <a:endParaRPr sz="1467" dirty="0">
              <a:solidFill>
                <a:schemeClr val="lt1"/>
              </a:solidFill>
              <a:latin typeface="Arial"/>
              <a:ea typeface="Arial"/>
              <a:cs typeface="Arial"/>
              <a:sym typeface="Arial"/>
            </a:endParaRPr>
          </a:p>
        </p:txBody>
      </p:sp>
      <p:sp>
        <p:nvSpPr>
          <p:cNvPr id="975" name="Google Shape;975;g34f838cfcca_0_973"/>
          <p:cNvSpPr txBox="1"/>
          <p:nvPr/>
        </p:nvSpPr>
        <p:spPr>
          <a:xfrm>
            <a:off x="8912443" y="2914276"/>
            <a:ext cx="694000" cy="1323399"/>
          </a:xfrm>
          <a:prstGeom prst="rect">
            <a:avLst/>
          </a:prstGeom>
          <a:noFill/>
          <a:ln>
            <a:noFill/>
          </a:ln>
        </p:spPr>
        <p:txBody>
          <a:bodyPr spcFirstLastPara="1" wrap="square" lIns="91433" tIns="45700" rIns="91433" bIns="45700" anchor="t" anchorCtr="0">
            <a:spAutoFit/>
          </a:bodyPr>
          <a:lstStyle/>
          <a:p>
            <a:r>
              <a:rPr lang="en" sz="8000" b="1">
                <a:solidFill>
                  <a:srgbClr val="BA382D"/>
                </a:solidFill>
                <a:latin typeface="Calibri"/>
                <a:ea typeface="Calibri"/>
                <a:cs typeface="Calibri"/>
                <a:sym typeface="Calibri"/>
              </a:rPr>
              <a:t>=</a:t>
            </a:r>
            <a:endParaRPr sz="1867">
              <a:solidFill>
                <a:schemeClr val="lt1"/>
              </a:solidFill>
              <a:latin typeface="Arial"/>
              <a:ea typeface="Arial"/>
              <a:cs typeface="Arial"/>
              <a:sym typeface="Arial"/>
            </a:endParaRPr>
          </a:p>
        </p:txBody>
      </p:sp>
      <p:pic>
        <p:nvPicPr>
          <p:cNvPr id="976" name="Google Shape;976;g34f838cfcca_0_973" descr="A picture containing toy&#10;&#10;Description automatically generated"/>
          <p:cNvPicPr preferRelativeResize="0"/>
          <p:nvPr/>
        </p:nvPicPr>
        <p:blipFill rotWithShape="1">
          <a:blip r:embed="rId3">
            <a:alphaModFix/>
          </a:blip>
          <a:srcRect/>
          <a:stretch/>
        </p:blipFill>
        <p:spPr>
          <a:xfrm>
            <a:off x="2531651" y="2811331"/>
            <a:ext cx="3103195" cy="1850600"/>
          </a:xfrm>
          <a:prstGeom prst="rect">
            <a:avLst/>
          </a:prstGeom>
          <a:noFill/>
          <a:ln>
            <a:noFill/>
          </a:ln>
        </p:spPr>
      </p:pic>
      <p:sp>
        <p:nvSpPr>
          <p:cNvPr id="977" name="Google Shape;977;g34f838cfcca_0_973"/>
          <p:cNvSpPr txBox="1"/>
          <p:nvPr/>
        </p:nvSpPr>
        <p:spPr>
          <a:xfrm>
            <a:off x="2312671" y="1545299"/>
            <a:ext cx="3657600" cy="707846"/>
          </a:xfrm>
          <a:prstGeom prst="rect">
            <a:avLst/>
          </a:prstGeom>
          <a:noFill/>
          <a:ln>
            <a:noFill/>
          </a:ln>
        </p:spPr>
        <p:txBody>
          <a:bodyPr spcFirstLastPara="1" wrap="square" lIns="91433" tIns="45700" rIns="91433" bIns="45700" anchor="t" anchorCtr="0">
            <a:spAutoFit/>
          </a:bodyPr>
          <a:lstStyle/>
          <a:p>
            <a:pPr algn="ctr"/>
            <a:r>
              <a:rPr lang="en" sz="2000" b="1">
                <a:solidFill>
                  <a:srgbClr val="254061"/>
                </a:solidFill>
                <a:latin typeface="Arial"/>
                <a:ea typeface="Arial"/>
                <a:cs typeface="Arial"/>
                <a:sym typeface="Arial"/>
              </a:rPr>
              <a:t>Material </a:t>
            </a:r>
            <a:br>
              <a:rPr lang="en" sz="2000" b="1">
                <a:solidFill>
                  <a:srgbClr val="254061"/>
                </a:solidFill>
                <a:latin typeface="Arial"/>
                <a:ea typeface="Arial"/>
                <a:cs typeface="Arial"/>
                <a:sym typeface="Arial"/>
              </a:rPr>
            </a:br>
            <a:r>
              <a:rPr lang="en" sz="2000" b="1">
                <a:solidFill>
                  <a:srgbClr val="254061"/>
                </a:solidFill>
                <a:latin typeface="Arial"/>
                <a:ea typeface="Arial"/>
                <a:cs typeface="Arial"/>
                <a:sym typeface="Arial"/>
              </a:rPr>
              <a:t>Carbon Emissions</a:t>
            </a:r>
            <a:endParaRPr sz="1467">
              <a:solidFill>
                <a:srgbClr val="000000"/>
              </a:solidFill>
              <a:latin typeface="Arial"/>
              <a:ea typeface="Arial"/>
              <a:cs typeface="Arial"/>
              <a:sym typeface="Arial"/>
            </a:endParaRPr>
          </a:p>
        </p:txBody>
      </p:sp>
      <p:sp>
        <p:nvSpPr>
          <p:cNvPr id="978" name="Google Shape;978;g34f838cfcca_0_973"/>
          <p:cNvSpPr txBox="1"/>
          <p:nvPr/>
        </p:nvSpPr>
        <p:spPr>
          <a:xfrm>
            <a:off x="5726900" y="1545299"/>
            <a:ext cx="3657600" cy="707846"/>
          </a:xfrm>
          <a:prstGeom prst="rect">
            <a:avLst/>
          </a:prstGeom>
          <a:noFill/>
          <a:ln>
            <a:noFill/>
          </a:ln>
        </p:spPr>
        <p:txBody>
          <a:bodyPr spcFirstLastPara="1" wrap="square" lIns="91433" tIns="45700" rIns="91433" bIns="45700" anchor="t" anchorCtr="0">
            <a:spAutoFit/>
          </a:bodyPr>
          <a:lstStyle/>
          <a:p>
            <a:pPr algn="ctr"/>
            <a:r>
              <a:rPr lang="en" sz="2000" b="1">
                <a:solidFill>
                  <a:srgbClr val="254061"/>
                </a:solidFill>
                <a:latin typeface="Arial"/>
                <a:ea typeface="Arial"/>
                <a:cs typeface="Arial"/>
                <a:sym typeface="Arial"/>
              </a:rPr>
              <a:t>Operational</a:t>
            </a:r>
            <a:br>
              <a:rPr lang="en" sz="2000" b="1">
                <a:solidFill>
                  <a:srgbClr val="254061"/>
                </a:solidFill>
                <a:latin typeface="Arial"/>
                <a:ea typeface="Arial"/>
                <a:cs typeface="Arial"/>
                <a:sym typeface="Arial"/>
              </a:rPr>
            </a:br>
            <a:r>
              <a:rPr lang="en" sz="2000" b="1">
                <a:solidFill>
                  <a:srgbClr val="254061"/>
                </a:solidFill>
                <a:latin typeface="Arial"/>
                <a:ea typeface="Arial"/>
                <a:cs typeface="Arial"/>
                <a:sym typeface="Arial"/>
              </a:rPr>
              <a:t>Carbon Emissions</a:t>
            </a:r>
            <a:endParaRPr sz="2000">
              <a:solidFill>
                <a:srgbClr val="254061"/>
              </a:solidFill>
              <a:latin typeface="Arial"/>
              <a:ea typeface="Arial"/>
              <a:cs typeface="Arial"/>
              <a:sym typeface="Arial"/>
            </a:endParaRPr>
          </a:p>
        </p:txBody>
      </p:sp>
      <p:pic>
        <p:nvPicPr>
          <p:cNvPr id="979" name="Google Shape;979;g34f838cfcca_0_973" descr="A picture containing clock&#10;&#10;Description automatically generated"/>
          <p:cNvPicPr preferRelativeResize="0"/>
          <p:nvPr/>
        </p:nvPicPr>
        <p:blipFill rotWithShape="1">
          <a:blip r:embed="rId4">
            <a:alphaModFix/>
          </a:blip>
          <a:srcRect/>
          <a:stretch/>
        </p:blipFill>
        <p:spPr>
          <a:xfrm>
            <a:off x="6306019" y="4058959"/>
            <a:ext cx="2346812" cy="1659103"/>
          </a:xfrm>
          <a:prstGeom prst="rect">
            <a:avLst/>
          </a:prstGeom>
          <a:noFill/>
          <a:ln>
            <a:noFill/>
          </a:ln>
        </p:spPr>
      </p:pic>
      <p:pic>
        <p:nvPicPr>
          <p:cNvPr id="980" name="Google Shape;980;g34f838cfcca_0_973" descr="A picture containing clock, light&#10;&#10;Description automatically generated"/>
          <p:cNvPicPr preferRelativeResize="0"/>
          <p:nvPr/>
        </p:nvPicPr>
        <p:blipFill rotWithShape="1">
          <a:blip r:embed="rId5">
            <a:alphaModFix/>
          </a:blip>
          <a:srcRect/>
          <a:stretch/>
        </p:blipFill>
        <p:spPr>
          <a:xfrm>
            <a:off x="6306019" y="2051011"/>
            <a:ext cx="2071692" cy="1431812"/>
          </a:xfrm>
          <a:prstGeom prst="rect">
            <a:avLst/>
          </a:prstGeom>
          <a:noFill/>
          <a:ln>
            <a:noFill/>
          </a:ln>
        </p:spPr>
      </p:pic>
      <p:sp>
        <p:nvSpPr>
          <p:cNvPr id="981" name="Google Shape;981;g34f838cfcca_0_973"/>
          <p:cNvSpPr txBox="1"/>
          <p:nvPr/>
        </p:nvSpPr>
        <p:spPr>
          <a:xfrm>
            <a:off x="5634847" y="3115941"/>
            <a:ext cx="3657600" cy="543826"/>
          </a:xfrm>
          <a:prstGeom prst="rect">
            <a:avLst/>
          </a:prstGeom>
          <a:noFill/>
          <a:ln>
            <a:noFill/>
          </a:ln>
        </p:spPr>
        <p:txBody>
          <a:bodyPr spcFirstLastPara="1" wrap="square" lIns="91433" tIns="45700" rIns="91433" bIns="45700" anchor="t" anchorCtr="0">
            <a:spAutoFit/>
          </a:bodyPr>
          <a:lstStyle/>
          <a:p>
            <a:pPr algn="ctr"/>
            <a:r>
              <a:rPr lang="en" sz="1467" b="1">
                <a:solidFill>
                  <a:srgbClr val="7F7F7F"/>
                </a:solidFill>
                <a:latin typeface="Arial"/>
                <a:ea typeface="Arial"/>
                <a:cs typeface="Arial"/>
                <a:sym typeface="Arial"/>
              </a:rPr>
              <a:t>ENERGY</a:t>
            </a:r>
            <a:br>
              <a:rPr lang="en" sz="1467" b="1">
                <a:solidFill>
                  <a:srgbClr val="7F7F7F"/>
                </a:solidFill>
                <a:latin typeface="Arial"/>
                <a:ea typeface="Arial"/>
                <a:cs typeface="Arial"/>
                <a:sym typeface="Arial"/>
              </a:rPr>
            </a:br>
            <a:r>
              <a:rPr lang="en" sz="1467" b="1">
                <a:solidFill>
                  <a:srgbClr val="7F7F7F"/>
                </a:solidFill>
                <a:latin typeface="Arial"/>
                <a:ea typeface="Arial"/>
                <a:cs typeface="Arial"/>
                <a:sym typeface="Arial"/>
              </a:rPr>
              <a:t>USE INTENSITY</a:t>
            </a:r>
            <a:endParaRPr sz="1867">
              <a:solidFill>
                <a:schemeClr val="lt1"/>
              </a:solidFill>
              <a:latin typeface="Arial"/>
              <a:ea typeface="Arial"/>
              <a:cs typeface="Arial"/>
              <a:sym typeface="Arial"/>
            </a:endParaRPr>
          </a:p>
        </p:txBody>
      </p:sp>
      <p:sp>
        <p:nvSpPr>
          <p:cNvPr id="982" name="Google Shape;982;g34f838cfcca_0_973"/>
          <p:cNvSpPr txBox="1"/>
          <p:nvPr/>
        </p:nvSpPr>
        <p:spPr>
          <a:xfrm>
            <a:off x="5585401" y="5698372"/>
            <a:ext cx="3657600" cy="543826"/>
          </a:xfrm>
          <a:prstGeom prst="rect">
            <a:avLst/>
          </a:prstGeom>
          <a:noFill/>
          <a:ln>
            <a:noFill/>
          </a:ln>
        </p:spPr>
        <p:txBody>
          <a:bodyPr spcFirstLastPara="1" wrap="square" lIns="91433" tIns="45700" rIns="91433" bIns="45700" anchor="t" anchorCtr="0">
            <a:spAutoFit/>
          </a:bodyPr>
          <a:lstStyle/>
          <a:p>
            <a:pPr algn="ctr"/>
            <a:r>
              <a:rPr lang="en" sz="1467" b="1">
                <a:solidFill>
                  <a:srgbClr val="7F7F7F"/>
                </a:solidFill>
                <a:latin typeface="Arial"/>
                <a:ea typeface="Arial"/>
                <a:cs typeface="Arial"/>
                <a:sym typeface="Arial"/>
              </a:rPr>
              <a:t>ENERGY SOURCE </a:t>
            </a:r>
            <a:br>
              <a:rPr lang="en" sz="1467" b="1">
                <a:solidFill>
                  <a:srgbClr val="7F7F7F"/>
                </a:solidFill>
                <a:latin typeface="Arial"/>
                <a:ea typeface="Arial"/>
                <a:cs typeface="Arial"/>
                <a:sym typeface="Arial"/>
              </a:rPr>
            </a:br>
            <a:r>
              <a:rPr lang="en" sz="1467" b="1">
                <a:solidFill>
                  <a:srgbClr val="7F7F7F"/>
                </a:solidFill>
                <a:latin typeface="Arial"/>
                <a:ea typeface="Arial"/>
                <a:cs typeface="Arial"/>
                <a:sym typeface="Arial"/>
              </a:rPr>
              <a:t>EMISSIONS</a:t>
            </a:r>
            <a:endParaRPr sz="1867">
              <a:solidFill>
                <a:schemeClr val="lt1"/>
              </a:solidFill>
              <a:latin typeface="Arial"/>
              <a:ea typeface="Arial"/>
              <a:cs typeface="Arial"/>
              <a:sym typeface="Arial"/>
            </a:endParaRPr>
          </a:p>
        </p:txBody>
      </p:sp>
      <p:sp>
        <p:nvSpPr>
          <p:cNvPr id="983" name="Google Shape;983;g34f838cfcca_0_973"/>
          <p:cNvSpPr/>
          <p:nvPr/>
        </p:nvSpPr>
        <p:spPr>
          <a:xfrm>
            <a:off x="7220461" y="3763753"/>
            <a:ext cx="411200" cy="411200"/>
          </a:xfrm>
          <a:prstGeom prst="mathMultiply">
            <a:avLst>
              <a:gd name="adj1" fmla="val 23520"/>
            </a:avLst>
          </a:prstGeom>
          <a:solidFill>
            <a:srgbClr val="193D57"/>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984" name="Google Shape;984;g34f838cfcca_0_973"/>
          <p:cNvSpPr/>
          <p:nvPr/>
        </p:nvSpPr>
        <p:spPr>
          <a:xfrm>
            <a:off x="6306035" y="6493333"/>
            <a:ext cx="2936800" cy="276800"/>
          </a:xfrm>
          <a:prstGeom prst="rect">
            <a:avLst/>
          </a:prstGeom>
          <a:noFill/>
          <a:ln>
            <a:noFill/>
          </a:ln>
        </p:spPr>
        <p:txBody>
          <a:bodyPr spcFirstLastPara="1" wrap="square" lIns="91433" tIns="45700" rIns="91433" bIns="45700" anchor="t" anchorCtr="0">
            <a:noAutofit/>
          </a:bodyPr>
          <a:lstStyle/>
          <a:p>
            <a:r>
              <a:rPr lang="en" sz="1067" i="1">
                <a:solidFill>
                  <a:srgbClr val="5F5F5F"/>
                </a:solidFill>
              </a:rPr>
              <a:t>Graphic </a:t>
            </a:r>
            <a:r>
              <a:rPr lang="en" sz="1067">
                <a:solidFill>
                  <a:srgbClr val="5F5F5F"/>
                </a:solidFill>
                <a:latin typeface="Arial"/>
                <a:ea typeface="Arial"/>
                <a:cs typeface="Arial"/>
                <a:sym typeface="Arial"/>
              </a:rPr>
              <a:t>: Builders for Climate Action </a:t>
            </a:r>
            <a:endParaRPr sz="1067" b="1">
              <a:solidFill>
                <a:srgbClr val="5F5F5F"/>
              </a:solidFill>
              <a:latin typeface="Arial"/>
              <a:ea typeface="Arial"/>
              <a:cs typeface="Arial"/>
              <a:sym typeface="Arial"/>
            </a:endParaRPr>
          </a:p>
        </p:txBody>
      </p:sp>
      <p:sp>
        <p:nvSpPr>
          <p:cNvPr id="985" name="Google Shape;985;g34f838cfcca_0_973"/>
          <p:cNvSpPr txBox="1">
            <a:spLocks noGrp="1"/>
          </p:cNvSpPr>
          <p:nvPr>
            <p:ph type="title" idx="4294967295"/>
          </p:nvPr>
        </p:nvSpPr>
        <p:spPr>
          <a:xfrm>
            <a:off x="443932" y="245867"/>
            <a:ext cx="11540000" cy="780800"/>
          </a:xfrm>
          <a:prstGeom prst="rect">
            <a:avLst/>
          </a:prstGeom>
          <a:noFill/>
          <a:ln>
            <a:noFill/>
          </a:ln>
        </p:spPr>
        <p:txBody>
          <a:bodyPr spcFirstLastPara="1" vert="horz" wrap="square" lIns="91433" tIns="45700" rIns="91433" bIns="45700" rtlCol="0" anchor="t" anchorCtr="0">
            <a:noAutofit/>
          </a:bodyPr>
          <a:lstStyle/>
          <a:p>
            <a:pPr>
              <a:lnSpc>
                <a:spcPct val="100000"/>
              </a:lnSpc>
              <a:spcBef>
                <a:spcPts val="0"/>
              </a:spcBef>
              <a:buClr>
                <a:schemeClr val="lt1"/>
              </a:buClr>
              <a:buSzPts val="3400"/>
            </a:pPr>
            <a:r>
              <a:rPr lang="en"/>
              <a:t>We need to reduce both!</a:t>
            </a:r>
            <a:endParaRPr/>
          </a:p>
        </p:txBody>
      </p:sp>
      <p:sp>
        <p:nvSpPr>
          <p:cNvPr id="2" name="Rectangle 1">
            <a:extLst>
              <a:ext uri="{FF2B5EF4-FFF2-40B4-BE49-F238E27FC236}">
                <a16:creationId xmlns:a16="http://schemas.microsoft.com/office/drawing/2014/main" id="{269F83CC-CC89-9E52-F663-298E313B87BB}"/>
              </a:ext>
            </a:extLst>
          </p:cNvPr>
          <p:cNvSpPr/>
          <p:nvPr/>
        </p:nvSpPr>
        <p:spPr>
          <a:xfrm>
            <a:off x="384313" y="6462408"/>
            <a:ext cx="2199861" cy="29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730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ctrTitle"/>
          </p:nvPr>
        </p:nvSpPr>
        <p:spPr>
          <a:xfrm>
            <a:off x="248845" y="357396"/>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dirty="0">
                <a:latin typeface="Calibri" panose="020F0502020204030204" pitchFamily="34" charset="0"/>
                <a:ea typeface="Calibri" panose="020F0502020204030204" pitchFamily="34" charset="0"/>
                <a:cs typeface="Calibri" panose="020F0502020204030204" pitchFamily="34" charset="0"/>
              </a:rPr>
              <a:t>The Putney School New Dorms:</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sym typeface="Calibri"/>
              </a:rPr>
              <a:t>Structure of Presentation</a:t>
            </a:r>
            <a:endParaRPr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0" name="Google Shape;110;p4"/>
          <p:cNvGraphicFramePr/>
          <p:nvPr/>
        </p:nvGraphicFramePr>
        <p:xfrm>
          <a:off x="904799" y="1931806"/>
          <a:ext cx="10382400" cy="5118824"/>
        </p:xfrm>
        <a:graphic>
          <a:graphicData uri="http://schemas.openxmlformats.org/drawingml/2006/table">
            <a:tbl>
              <a:tblPr>
                <a:noFill/>
                <a:tableStyleId>{B8C62E35-E5A9-4EA7-A0EA-8E128A52A6C9}</a:tableStyleId>
              </a:tblPr>
              <a:tblGrid>
                <a:gridCol w="589275">
                  <a:extLst>
                    <a:ext uri="{9D8B030D-6E8A-4147-A177-3AD203B41FA5}">
                      <a16:colId xmlns:a16="http://schemas.microsoft.com/office/drawing/2014/main" val="20000"/>
                    </a:ext>
                  </a:extLst>
                </a:gridCol>
                <a:gridCol w="9793125">
                  <a:extLst>
                    <a:ext uri="{9D8B030D-6E8A-4147-A177-3AD203B41FA5}">
                      <a16:colId xmlns:a16="http://schemas.microsoft.com/office/drawing/2014/main" val="20001"/>
                    </a:ext>
                  </a:extLst>
                </a:gridCol>
              </a:tblGrid>
              <a:tr h="2610852">
                <a:tc>
                  <a:txBody>
                    <a:bodyPr/>
                    <a:lstStyle/>
                    <a:p>
                      <a:pPr marL="609600" marR="0" lvl="0" indent="-304800" algn="l" rtl="0">
                        <a:lnSpc>
                          <a:spcPct val="115000"/>
                        </a:lnSpc>
                        <a:spcBef>
                          <a:spcPts val="0"/>
                        </a:spcBef>
                        <a:spcAft>
                          <a:spcPts val="0"/>
                        </a:spcAft>
                        <a:buClr>
                          <a:schemeClr val="dk1"/>
                        </a:buClr>
                        <a:buSzPts val="2400"/>
                        <a:buFont typeface="Calibri"/>
                        <a:buNone/>
                      </a:pPr>
                      <a:endParaRPr sz="2400" u="none" strike="noStrike" cap="none">
                        <a:solidFill>
                          <a:schemeClr val="dk1"/>
                        </a:solidFill>
                        <a:latin typeface="Calibri"/>
                        <a:ea typeface="Calibri"/>
                        <a:cs typeface="Calibri"/>
                        <a:sym typeface="Calibri"/>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rgbClr val="000000"/>
                        </a:buClr>
                        <a:buSzPts val="2400"/>
                        <a:buFont typeface="Calibri"/>
                        <a:buAutoNum type="arabicPeriod"/>
                      </a:pPr>
                      <a:endParaRPr lang="en-US" sz="240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US" sz="2400" u="none" strike="noStrike" cap="none" dirty="0">
                          <a:solidFill>
                            <a:srgbClr val="000000"/>
                          </a:solidFill>
                          <a:latin typeface="Calibri"/>
                          <a:ea typeface="Calibri"/>
                          <a:cs typeface="Calibri"/>
                          <a:sym typeface="Calibri"/>
                        </a:rPr>
                        <a:t>The building and context</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US" sz="2400" u="none" strike="noStrike" cap="none" dirty="0">
                          <a:solidFill>
                            <a:srgbClr val="000000"/>
                          </a:solidFill>
                          <a:latin typeface="Calibri"/>
                          <a:ea typeface="Calibri"/>
                          <a:cs typeface="Calibri"/>
                          <a:sym typeface="Calibri"/>
                        </a:rPr>
                        <a:t>Operational Energy and CO2e Modeling (2 options)</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US" sz="2400" u="none" strike="noStrike" cap="none" dirty="0">
                          <a:solidFill>
                            <a:srgbClr val="000000"/>
                          </a:solidFill>
                          <a:latin typeface="Calibri"/>
                          <a:ea typeface="Calibri"/>
                          <a:cs typeface="Calibri"/>
                          <a:sym typeface="Calibri"/>
                        </a:rPr>
                        <a:t>Embodied CO2e in Materials (3 options)</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US" sz="2400" u="none" strike="noStrike" cap="none" dirty="0">
                          <a:solidFill>
                            <a:srgbClr val="000000"/>
                          </a:solidFill>
                          <a:latin typeface="Calibri"/>
                          <a:ea typeface="Calibri"/>
                          <a:cs typeface="Calibri"/>
                          <a:sym typeface="Calibri"/>
                        </a:rPr>
                        <a:t>Total Carbon Picture Over Time  (2 options)</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Calibri"/>
                        <a:buAutoNum type="arabicPeriod"/>
                      </a:pPr>
                      <a:r>
                        <a:rPr lang="en-US" sz="2400" u="none" strike="noStrike" cap="none" dirty="0">
                          <a:solidFill>
                            <a:srgbClr val="000000"/>
                          </a:solidFill>
                          <a:latin typeface="Calibri"/>
                          <a:ea typeface="Calibri"/>
                          <a:cs typeface="Calibri"/>
                          <a:sym typeface="Calibri"/>
                        </a:rPr>
                        <a:t>Lessons Learned</a:t>
                      </a:r>
                      <a:endParaRPr sz="1800" u="none" strike="noStrike" cap="none" dirty="0"/>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31998">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dirty="0">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31998">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dirty="0">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31998">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dirty="0">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FFC89A7E-49F8-B2A4-72C7-625760C8EE64}"/>
              </a:ext>
            </a:extLst>
          </p:cNvPr>
          <p:cNvSpPr/>
          <p:nvPr/>
        </p:nvSpPr>
        <p:spPr>
          <a:xfrm>
            <a:off x="384313" y="6462408"/>
            <a:ext cx="2199861" cy="29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4058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 name="Rectangle 1">
            <a:extLst>
              <a:ext uri="{FF2B5EF4-FFF2-40B4-BE49-F238E27FC236}">
                <a16:creationId xmlns:a16="http://schemas.microsoft.com/office/drawing/2014/main" id="{774CF365-65D9-0459-72C0-80A8C375DD7A}"/>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oogle Shape;122;p6" descr="Aerial view of a forest and buildings&#10;&#10;Description automatically generated"/>
          <p:cNvPicPr preferRelativeResize="0"/>
          <p:nvPr/>
        </p:nvPicPr>
        <p:blipFill rotWithShape="1">
          <a:blip r:embed="rId3">
            <a:alphaModFix/>
          </a:blip>
          <a:srcRect/>
          <a:stretch/>
        </p:blipFill>
        <p:spPr>
          <a:xfrm>
            <a:off x="1861705" y="257796"/>
            <a:ext cx="8468590" cy="6342407"/>
          </a:xfrm>
          <a:prstGeom prst="rect">
            <a:avLst/>
          </a:prstGeom>
          <a:noFill/>
          <a:ln>
            <a:noFill/>
          </a:ln>
        </p:spPr>
      </p:pic>
      <p:sp>
        <p:nvSpPr>
          <p:cNvPr id="123" name="Google Shape;123;p6"/>
          <p:cNvSpPr/>
          <p:nvPr/>
        </p:nvSpPr>
        <p:spPr>
          <a:xfrm>
            <a:off x="7551091" y="3685591"/>
            <a:ext cx="2382617" cy="228918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6"/>
          <p:cNvSpPr/>
          <p:nvPr/>
        </p:nvSpPr>
        <p:spPr>
          <a:xfrm>
            <a:off x="2640563" y="2155811"/>
            <a:ext cx="2127380" cy="85797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6"/>
          <p:cNvSpPr txBox="1"/>
          <p:nvPr/>
        </p:nvSpPr>
        <p:spPr>
          <a:xfrm>
            <a:off x="2918538" y="2215467"/>
            <a:ext cx="15714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Hepper House</a:t>
            </a:r>
            <a:endParaRPr sz="1400" b="0" i="0" u="none" strike="noStrike" cap="none" dirty="0">
              <a:solidFill>
                <a:srgbClr val="000000"/>
              </a:solidFill>
              <a:latin typeface="Arial"/>
              <a:ea typeface="Arial"/>
              <a:cs typeface="Arial"/>
              <a:sym typeface="Arial"/>
            </a:endParaRPr>
          </a:p>
        </p:txBody>
      </p:sp>
      <p:sp>
        <p:nvSpPr>
          <p:cNvPr id="126" name="Google Shape;126;p6"/>
          <p:cNvSpPr txBox="1"/>
          <p:nvPr/>
        </p:nvSpPr>
        <p:spPr>
          <a:xfrm>
            <a:off x="8040659" y="3876021"/>
            <a:ext cx="15714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Gund House</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 calcmode="lin" valueType="num">
                                      <p:cBhvr additive="base">
                                        <p:cTn id="10" dur="500"/>
                                        <p:tgtEl>
                                          <p:spTgt spid="12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 calcmode="lin" valueType="num">
                                      <p:cBhvr additive="base">
                                        <p:cTn id="13" dur="500"/>
                                        <p:tgtEl>
                                          <p:spTgt spid="12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 calcmode="lin" valueType="num">
                                      <p:cBhvr additive="base">
                                        <p:cTn id="16" dur="500"/>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txBox="1">
            <a:spLocks noGrp="1"/>
          </p:cNvSpPr>
          <p:nvPr>
            <p:ph type="ctrTitle"/>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dirty="0"/>
              <a:t>The Putney School New Dorms:</a:t>
            </a:r>
            <a:br>
              <a:rPr lang="en-US" sz="2800" dirty="0"/>
            </a:br>
            <a:r>
              <a:rPr lang="en-US" sz="2800" dirty="0">
                <a:latin typeface="Calibri"/>
                <a:ea typeface="Calibri"/>
                <a:cs typeface="Calibri"/>
                <a:sym typeface="Calibri"/>
              </a:rPr>
              <a:t>Two Buildings, Nearly Identical</a:t>
            </a:r>
            <a:endParaRPr dirty="0"/>
          </a:p>
        </p:txBody>
      </p:sp>
      <p:sp>
        <p:nvSpPr>
          <p:cNvPr id="142" name="Google Shape;142;p8"/>
          <p:cNvSpPr txBox="1"/>
          <p:nvPr/>
        </p:nvSpPr>
        <p:spPr>
          <a:xfrm>
            <a:off x="1094419" y="6073537"/>
            <a:ext cx="60975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Gund House</a:t>
            </a:r>
            <a:endParaRPr sz="1800" b="0" i="0" u="none" strike="noStrike" cap="none">
              <a:solidFill>
                <a:schemeClr val="dk1"/>
              </a:solidFill>
              <a:latin typeface="Calibri"/>
              <a:ea typeface="Calibri"/>
              <a:cs typeface="Calibri"/>
              <a:sym typeface="Calibri"/>
            </a:endParaRPr>
          </a:p>
        </p:txBody>
      </p:sp>
      <p:sp>
        <p:nvSpPr>
          <p:cNvPr id="143" name="Google Shape;143;p8"/>
          <p:cNvSpPr txBox="1"/>
          <p:nvPr/>
        </p:nvSpPr>
        <p:spPr>
          <a:xfrm>
            <a:off x="6365694" y="6073537"/>
            <a:ext cx="44979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Hepper House</a:t>
            </a:r>
            <a:endParaRPr sz="1800" b="0" i="0" u="none" strike="noStrike" cap="none">
              <a:solidFill>
                <a:schemeClr val="dk1"/>
              </a:solidFill>
              <a:latin typeface="Calibri"/>
              <a:ea typeface="Calibri"/>
              <a:cs typeface="Calibri"/>
              <a:sym typeface="Calibri"/>
            </a:endParaRPr>
          </a:p>
        </p:txBody>
      </p:sp>
      <p:pic>
        <p:nvPicPr>
          <p:cNvPr id="144" name="Google Shape;144;p8"/>
          <p:cNvPicPr preferRelativeResize="0"/>
          <p:nvPr/>
        </p:nvPicPr>
        <p:blipFill rotWithShape="1">
          <a:blip r:embed="rId3">
            <a:alphaModFix/>
          </a:blip>
          <a:srcRect l="11860" t="-1036" r="11773" b="1036"/>
          <a:stretch/>
        </p:blipFill>
        <p:spPr>
          <a:xfrm>
            <a:off x="1193443" y="1327910"/>
            <a:ext cx="4737279" cy="4645808"/>
          </a:xfrm>
          <a:prstGeom prst="rect">
            <a:avLst/>
          </a:prstGeom>
          <a:noFill/>
          <a:ln>
            <a:noFill/>
          </a:ln>
        </p:spPr>
      </p:pic>
      <p:pic>
        <p:nvPicPr>
          <p:cNvPr id="145" name="Google Shape;145;p8"/>
          <p:cNvPicPr preferRelativeResize="0"/>
          <p:nvPr/>
        </p:nvPicPr>
        <p:blipFill rotWithShape="1">
          <a:blip r:embed="rId4">
            <a:alphaModFix/>
          </a:blip>
          <a:srcRect l="12933" r="11834"/>
          <a:stretch/>
        </p:blipFill>
        <p:spPr>
          <a:xfrm>
            <a:off x="6365694" y="1361770"/>
            <a:ext cx="4632863" cy="4611948"/>
          </a:xfrm>
          <a:prstGeom prst="rect">
            <a:avLst/>
          </a:prstGeom>
          <a:noFill/>
          <a:ln>
            <a:noFill/>
          </a:ln>
        </p:spPr>
      </p:pic>
      <p:sp>
        <p:nvSpPr>
          <p:cNvPr id="2" name="Rectangle 1">
            <a:extLst>
              <a:ext uri="{FF2B5EF4-FFF2-40B4-BE49-F238E27FC236}">
                <a16:creationId xmlns:a16="http://schemas.microsoft.com/office/drawing/2014/main" id="{E2B86953-AD4F-7F02-C5CD-CB7B059BE216}"/>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Rectangle 1">
            <a:extLst>
              <a:ext uri="{FF2B5EF4-FFF2-40B4-BE49-F238E27FC236}">
                <a16:creationId xmlns:a16="http://schemas.microsoft.com/office/drawing/2014/main" id="{F939B28E-DB09-96BC-FB69-2172F9E8589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oogle Shape;150;p9"/>
          <p:cNvSpPr txBox="1">
            <a:spLocks noGrp="1"/>
          </p:cNvSpPr>
          <p:nvPr>
            <p:ph type="subTitle" idx="1"/>
          </p:nvPr>
        </p:nvSpPr>
        <p:spPr>
          <a:xfrm>
            <a:off x="1438275" y="1628776"/>
            <a:ext cx="9144000" cy="2838449"/>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90000"/>
              </a:lnSpc>
              <a:spcBef>
                <a:spcPts val="0"/>
              </a:spcBef>
              <a:spcAft>
                <a:spcPts val="0"/>
              </a:spcAft>
              <a:buClr>
                <a:srgbClr val="000000"/>
              </a:buClr>
              <a:buSzPts val="1800"/>
              <a:buNone/>
            </a:pPr>
            <a:r>
              <a:rPr lang="en-US" sz="1800" u="sng">
                <a:solidFill>
                  <a:srgbClr val="000000"/>
                </a:solidFill>
                <a:latin typeface="Arial"/>
                <a:ea typeface="Arial"/>
                <a:cs typeface="Arial"/>
                <a:sym typeface="Arial"/>
              </a:rPr>
              <a:t>Project description, early material decisions/discussions - Cat (5 min)</a:t>
            </a:r>
            <a:endParaRPr sz="1800">
              <a:latin typeface="Times New Roman"/>
              <a:ea typeface="Times New Roman"/>
              <a:cs typeface="Times New Roman"/>
              <a:sym typeface="Times New Roman"/>
            </a:endParaRPr>
          </a:p>
        </p:txBody>
      </p:sp>
      <p:pic>
        <p:nvPicPr>
          <p:cNvPr id="151" name="Google Shape;151;p9" descr="A floor plan of a building&#10;&#10;Description automatically generated"/>
          <p:cNvPicPr preferRelativeResize="0"/>
          <p:nvPr/>
        </p:nvPicPr>
        <p:blipFill rotWithShape="1">
          <a:blip r:embed="rId3">
            <a:alphaModFix/>
          </a:blip>
          <a:srcRect/>
          <a:stretch/>
        </p:blipFill>
        <p:spPr>
          <a:xfrm>
            <a:off x="2428286" y="0"/>
            <a:ext cx="7335428" cy="6858000"/>
          </a:xfrm>
          <a:prstGeom prst="rect">
            <a:avLst/>
          </a:prstGeom>
          <a:noFill/>
          <a:ln>
            <a:noFill/>
          </a:ln>
        </p:spPr>
      </p:pic>
      <p:pic>
        <p:nvPicPr>
          <p:cNvPr id="152" name="Google Shape;152;p9" descr="A black background with colorful squares&#10;&#10;Description automatically generated"/>
          <p:cNvPicPr preferRelativeResize="0"/>
          <p:nvPr/>
        </p:nvPicPr>
        <p:blipFill rotWithShape="1">
          <a:blip r:embed="rId4">
            <a:alphaModFix/>
          </a:blip>
          <a:srcRect/>
          <a:stretch/>
        </p:blipFill>
        <p:spPr>
          <a:xfrm>
            <a:off x="3199820" y="480699"/>
            <a:ext cx="5481191" cy="6533369"/>
          </a:xfrm>
          <a:prstGeom prst="rect">
            <a:avLst/>
          </a:prstGeom>
          <a:noFill/>
          <a:ln>
            <a:noFill/>
          </a:ln>
        </p:spPr>
      </p:pic>
      <p:sp>
        <p:nvSpPr>
          <p:cNvPr id="153" name="Google Shape;153;p9"/>
          <p:cNvSpPr txBox="1">
            <a:spLocks noGrp="1"/>
          </p:cNvSpPr>
          <p:nvPr>
            <p:ph type="ctrTitle"/>
          </p:nvPr>
        </p:nvSpPr>
        <p:spPr>
          <a:xfrm>
            <a:off x="500314" y="5615302"/>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latin typeface="Calibri"/>
                <a:ea typeface="Calibri"/>
                <a:cs typeface="Calibri"/>
                <a:sym typeface="Calibri"/>
              </a:rPr>
              <a:t>First Floor Plan</a:t>
            </a:r>
            <a:endParaRPr/>
          </a:p>
        </p:txBody>
      </p:sp>
      <p:sp>
        <p:nvSpPr>
          <p:cNvPr id="154" name="Google Shape;154;p9"/>
          <p:cNvSpPr txBox="1"/>
          <p:nvPr/>
        </p:nvSpPr>
        <p:spPr>
          <a:xfrm>
            <a:off x="500314" y="2543175"/>
            <a:ext cx="9144000" cy="10096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Second Floor Plan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Rectangle 1">
            <a:extLst>
              <a:ext uri="{FF2B5EF4-FFF2-40B4-BE49-F238E27FC236}">
                <a16:creationId xmlns:a16="http://schemas.microsoft.com/office/drawing/2014/main" id="{2934B34B-1B73-4703-B50A-F7252057E71F}"/>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Google Shape;159;p10"/>
          <p:cNvSpPr txBox="1">
            <a:spLocks noGrp="1"/>
          </p:cNvSpPr>
          <p:nvPr>
            <p:ph type="ctrTitle"/>
          </p:nvPr>
        </p:nvSpPr>
        <p:spPr>
          <a:xfrm>
            <a:off x="248845" y="327898"/>
            <a:ext cx="6142624" cy="13516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dirty="0"/>
              <a:t>The Putney School New Dorms:</a:t>
            </a:r>
            <a:br>
              <a:rPr lang="en-US" sz="2800" dirty="0"/>
            </a:br>
            <a:r>
              <a:rPr lang="en-US" sz="2800" dirty="0">
                <a:latin typeface="Calibri"/>
                <a:ea typeface="Calibri"/>
                <a:cs typeface="Calibri"/>
                <a:sym typeface="Calibri"/>
              </a:rPr>
              <a:t>Embodied Carbon – Material Considerations</a:t>
            </a:r>
            <a:endParaRPr dirty="0"/>
          </a:p>
        </p:txBody>
      </p:sp>
      <p:sp>
        <p:nvSpPr>
          <p:cNvPr id="160" name="Google Shape;160;p10"/>
          <p:cNvSpPr txBox="1"/>
          <p:nvPr/>
        </p:nvSpPr>
        <p:spPr>
          <a:xfrm>
            <a:off x="248845" y="5520451"/>
            <a:ext cx="9144000" cy="10096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Original interior rendering:</a:t>
            </a:r>
            <a:endParaRPr sz="1400" b="0" i="0" u="none" strike="noStrike" cap="none" dirty="0">
              <a:solidFill>
                <a:srgbClr val="000000"/>
              </a:solidFill>
              <a:latin typeface="Arial"/>
              <a:ea typeface="Arial"/>
              <a:cs typeface="Arial"/>
              <a:sym typeface="Arial"/>
            </a:endParaRPr>
          </a:p>
        </p:txBody>
      </p:sp>
      <p:pic>
        <p:nvPicPr>
          <p:cNvPr id="161" name="Google Shape;161;p10" descr="A room with a balcony and people&#10;&#10;Description automatically generated with medium confidence"/>
          <p:cNvPicPr preferRelativeResize="0"/>
          <p:nvPr/>
        </p:nvPicPr>
        <p:blipFill rotWithShape="1">
          <a:blip r:embed="rId3">
            <a:alphaModFix/>
          </a:blip>
          <a:srcRect/>
          <a:stretch/>
        </p:blipFill>
        <p:spPr>
          <a:xfrm>
            <a:off x="5936555" y="563076"/>
            <a:ext cx="5904346" cy="5967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 name="Rectangle 1">
            <a:extLst>
              <a:ext uri="{FF2B5EF4-FFF2-40B4-BE49-F238E27FC236}">
                <a16:creationId xmlns:a16="http://schemas.microsoft.com/office/drawing/2014/main" id="{F874034E-8582-553B-4DE0-F4A71CA026F1}"/>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Google Shape;166;p12"/>
          <p:cNvSpPr txBox="1"/>
          <p:nvPr/>
        </p:nvSpPr>
        <p:spPr>
          <a:xfrm>
            <a:off x="248845" y="5520451"/>
            <a:ext cx="9144000" cy="10096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Double-height common space for students</a:t>
            </a:r>
            <a:endParaRPr sz="1400" b="0" i="0" u="none" strike="noStrike" cap="none" dirty="0">
              <a:solidFill>
                <a:srgbClr val="000000"/>
              </a:solidFill>
              <a:latin typeface="Arial"/>
              <a:ea typeface="Arial"/>
              <a:cs typeface="Arial"/>
              <a:sym typeface="Arial"/>
            </a:endParaRPr>
          </a:p>
        </p:txBody>
      </p:sp>
      <p:pic>
        <p:nvPicPr>
          <p:cNvPr id="168" name="Google Shape;168;p12" descr="A group of people standing on a staircase&#10;&#10;Description automatically generated"/>
          <p:cNvPicPr preferRelativeResize="0"/>
          <p:nvPr/>
        </p:nvPicPr>
        <p:blipFill rotWithShape="1">
          <a:blip r:embed="rId3">
            <a:alphaModFix/>
          </a:blip>
          <a:srcRect/>
          <a:stretch/>
        </p:blipFill>
        <p:spPr>
          <a:xfrm>
            <a:off x="5056688" y="1223088"/>
            <a:ext cx="3046669" cy="4297363"/>
          </a:xfrm>
          <a:prstGeom prst="rect">
            <a:avLst/>
          </a:prstGeom>
          <a:noFill/>
          <a:ln>
            <a:noFill/>
          </a:ln>
        </p:spPr>
      </p:pic>
      <p:pic>
        <p:nvPicPr>
          <p:cNvPr id="169" name="Google Shape;169;p12" descr="A staircase with a metal railing&#10;&#10;Description automatically generated"/>
          <p:cNvPicPr preferRelativeResize="0"/>
          <p:nvPr/>
        </p:nvPicPr>
        <p:blipFill rotWithShape="1">
          <a:blip r:embed="rId4">
            <a:alphaModFix/>
          </a:blip>
          <a:srcRect/>
          <a:stretch/>
        </p:blipFill>
        <p:spPr>
          <a:xfrm>
            <a:off x="8267273" y="1666876"/>
            <a:ext cx="3046669" cy="4297363"/>
          </a:xfrm>
          <a:prstGeom prst="rect">
            <a:avLst/>
          </a:prstGeom>
          <a:noFill/>
          <a:ln>
            <a:noFill/>
          </a:ln>
        </p:spPr>
      </p:pic>
      <p:pic>
        <p:nvPicPr>
          <p:cNvPr id="3" name="Picture 2">
            <a:extLst>
              <a:ext uri="{FF2B5EF4-FFF2-40B4-BE49-F238E27FC236}">
                <a16:creationId xmlns:a16="http://schemas.microsoft.com/office/drawing/2014/main" id="{E2B8DFC0-8EC5-48C5-D9A4-849A4C49F3DF}"/>
              </a:ext>
            </a:extLst>
          </p:cNvPr>
          <p:cNvPicPr>
            <a:picLocks noChangeAspect="1"/>
          </p:cNvPicPr>
          <p:nvPr/>
        </p:nvPicPr>
        <p:blipFill>
          <a:blip r:embed="rId5"/>
          <a:stretch>
            <a:fillRect/>
          </a:stretch>
        </p:blipFill>
        <p:spPr>
          <a:xfrm>
            <a:off x="428624" y="638175"/>
            <a:ext cx="4554141" cy="3429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175" name="Google Shape;175;p13"/>
          <p:cNvSpPr txBox="1"/>
          <p:nvPr/>
        </p:nvSpPr>
        <p:spPr>
          <a:xfrm>
            <a:off x="248845" y="5520451"/>
            <a:ext cx="9144000" cy="10096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Wood accents anticipating student involvement</a:t>
            </a:r>
            <a:endParaRPr sz="1400" b="0" i="0" u="none" strike="noStrike" cap="none">
              <a:solidFill>
                <a:srgbClr val="000000"/>
              </a:solidFill>
              <a:latin typeface="Arial"/>
              <a:ea typeface="Arial"/>
              <a:cs typeface="Arial"/>
              <a:sym typeface="Arial"/>
            </a:endParaRPr>
          </a:p>
        </p:txBody>
      </p:sp>
      <p:sp>
        <p:nvSpPr>
          <p:cNvPr id="176" name="Google Shape;17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pic>
        <p:nvPicPr>
          <p:cNvPr id="177" name="Google Shape;177;p13" descr="A wooden bench in a room&#10;&#10;Description automatically generated"/>
          <p:cNvPicPr preferRelativeResize="0"/>
          <p:nvPr/>
        </p:nvPicPr>
        <p:blipFill rotWithShape="1">
          <a:blip r:embed="rId3">
            <a:alphaModFix/>
          </a:blip>
          <a:srcRect/>
          <a:stretch/>
        </p:blipFill>
        <p:spPr>
          <a:xfrm>
            <a:off x="248845" y="714472"/>
            <a:ext cx="3765874" cy="5021165"/>
          </a:xfrm>
          <a:prstGeom prst="rect">
            <a:avLst/>
          </a:prstGeom>
          <a:noFill/>
          <a:ln>
            <a:noFill/>
          </a:ln>
        </p:spPr>
      </p:pic>
      <p:pic>
        <p:nvPicPr>
          <p:cNvPr id="178" name="Google Shape;178;p13" descr="A wood shelf in a room&#10;&#10;Description automatically generated"/>
          <p:cNvPicPr preferRelativeResize="0"/>
          <p:nvPr/>
        </p:nvPicPr>
        <p:blipFill rotWithShape="1">
          <a:blip r:embed="rId4">
            <a:alphaModFix/>
          </a:blip>
          <a:srcRect/>
          <a:stretch/>
        </p:blipFill>
        <p:spPr>
          <a:xfrm>
            <a:off x="4213063" y="714471"/>
            <a:ext cx="3765874" cy="5021165"/>
          </a:xfrm>
          <a:prstGeom prst="rect">
            <a:avLst/>
          </a:prstGeom>
          <a:noFill/>
          <a:ln>
            <a:noFill/>
          </a:ln>
        </p:spPr>
      </p:pic>
      <p:pic>
        <p:nvPicPr>
          <p:cNvPr id="179" name="Google Shape;179;p13" descr="A long hallway with carpet and doors&#10;&#10;Description automatically generated"/>
          <p:cNvPicPr preferRelativeResize="0"/>
          <p:nvPr/>
        </p:nvPicPr>
        <p:blipFill rotWithShape="1">
          <a:blip r:embed="rId5">
            <a:alphaModFix/>
          </a:blip>
          <a:srcRect/>
          <a:stretch/>
        </p:blipFill>
        <p:spPr>
          <a:xfrm>
            <a:off x="8163931" y="714471"/>
            <a:ext cx="3765874" cy="5021165"/>
          </a:xfrm>
          <a:prstGeom prst="rect">
            <a:avLst/>
          </a:prstGeom>
          <a:noFill/>
          <a:ln>
            <a:noFill/>
          </a:ln>
        </p:spPr>
      </p:pic>
      <p:sp>
        <p:nvSpPr>
          <p:cNvPr id="2" name="Rectangle 1">
            <a:extLst>
              <a:ext uri="{FF2B5EF4-FFF2-40B4-BE49-F238E27FC236}">
                <a16:creationId xmlns:a16="http://schemas.microsoft.com/office/drawing/2014/main" id="{AF4E6BDA-F968-F5EB-5E7C-E73A77A74B86}"/>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Rectangle 1">
            <a:extLst>
              <a:ext uri="{FF2B5EF4-FFF2-40B4-BE49-F238E27FC236}">
                <a16:creationId xmlns:a16="http://schemas.microsoft.com/office/drawing/2014/main" id="{4B216C4B-48DF-5D6D-E641-B65A81CFF382}"/>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 name="Google Shape;184;p14" descr="A blueprint of a building&#10;&#10;Description automatically generated"/>
          <p:cNvPicPr preferRelativeResize="0"/>
          <p:nvPr/>
        </p:nvPicPr>
        <p:blipFill rotWithShape="1">
          <a:blip r:embed="rId3">
            <a:alphaModFix/>
          </a:blip>
          <a:srcRect/>
          <a:stretch/>
        </p:blipFill>
        <p:spPr>
          <a:xfrm>
            <a:off x="8024975" y="101278"/>
            <a:ext cx="3624723" cy="6655443"/>
          </a:xfrm>
          <a:prstGeom prst="rect">
            <a:avLst/>
          </a:prstGeom>
          <a:noFill/>
          <a:ln>
            <a:noFill/>
          </a:ln>
        </p:spPr>
      </p:pic>
      <p:sp>
        <p:nvSpPr>
          <p:cNvPr id="185" name="Google Shape;185;p14"/>
          <p:cNvSpPr txBox="1">
            <a:spLocks noGrp="1"/>
          </p:cNvSpPr>
          <p:nvPr>
            <p:ph type="ctrTitle"/>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dirty="0">
                <a:latin typeface="Calibri" panose="020F0502020204030204" pitchFamily="34" charset="0"/>
                <a:ea typeface="Calibri" panose="020F0502020204030204" pitchFamily="34" charset="0"/>
                <a:cs typeface="Calibri" panose="020F0502020204030204" pitchFamily="34" charset="0"/>
              </a:rPr>
              <a:t>The Putney School New Dorms:</a:t>
            </a:r>
            <a:br>
              <a:rPr lang="en-US" sz="2800" dirty="0">
                <a:latin typeface="Calibri" panose="020F0502020204030204" pitchFamily="34" charset="0"/>
                <a:ea typeface="Calibri" panose="020F0502020204030204" pitchFamily="34" charset="0"/>
                <a:cs typeface="Calibri" panose="020F0502020204030204" pitchFamily="34" charset="0"/>
                <a:sym typeface="Calibri"/>
              </a:rPr>
            </a:br>
            <a:r>
              <a:rPr lang="en-US" sz="2800" dirty="0">
                <a:latin typeface="Calibri" panose="020F0502020204030204" pitchFamily="34" charset="0"/>
                <a:ea typeface="Calibri" panose="020F0502020204030204" pitchFamily="34" charset="0"/>
                <a:cs typeface="Calibri" panose="020F0502020204030204" pitchFamily="34" charset="0"/>
                <a:sym typeface="Calibri"/>
              </a:rPr>
              <a:t>Embodied Carbon &amp; Insulation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86" name="Google Shape;186;p14"/>
          <p:cNvSpPr txBox="1"/>
          <p:nvPr/>
        </p:nvSpPr>
        <p:spPr>
          <a:xfrm>
            <a:off x="4689597" y="1894998"/>
            <a:ext cx="3252486" cy="383944"/>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rgbClr val="5DBB59"/>
              </a:buClr>
              <a:buSzPts val="1800"/>
              <a:buFont typeface="Century Gothic"/>
              <a:buNone/>
            </a:pPr>
            <a:r>
              <a:rPr lang="en-US" sz="1800" b="1" i="0" u="none" strike="noStrike" cap="none" dirty="0">
                <a:solidFill>
                  <a:srgbClr val="5DBB59"/>
                </a:solidFill>
                <a:latin typeface="Calibri" panose="020F0502020204030204" pitchFamily="34" charset="0"/>
                <a:ea typeface="Calibri" panose="020F0502020204030204" pitchFamily="34" charset="0"/>
                <a:cs typeface="Calibri" panose="020F0502020204030204" pitchFamily="34" charset="0"/>
                <a:sym typeface="Century Gothic"/>
              </a:rPr>
              <a:t>12” of Wet Spray Cellulose</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0">
              <a:lnSpc>
                <a:spcPct val="90000"/>
              </a:lnSpc>
              <a:spcBef>
                <a:spcPts val="0"/>
              </a:spcBef>
              <a:spcAft>
                <a:spcPts val="0"/>
              </a:spcAft>
              <a:buClr>
                <a:srgbClr val="5DBB59"/>
              </a:buClr>
              <a:buSzPts val="1800"/>
              <a:buFont typeface="Century Gothic"/>
              <a:buNone/>
            </a:pPr>
            <a:r>
              <a:rPr lang="en-US" sz="1800" b="1" i="0" u="none" strike="noStrike" cap="none" dirty="0">
                <a:solidFill>
                  <a:srgbClr val="5DBB59"/>
                </a:solidFill>
                <a:latin typeface="Calibri" panose="020F0502020204030204" pitchFamily="34" charset="0"/>
                <a:ea typeface="Calibri" panose="020F0502020204030204" pitchFamily="34" charset="0"/>
                <a:cs typeface="Calibri" panose="020F0502020204030204" pitchFamily="34" charset="0"/>
                <a:sym typeface="Century Gothic"/>
              </a:rPr>
              <a:t>R-40</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7" name="Google Shape;187;p14"/>
          <p:cNvSpPr txBox="1"/>
          <p:nvPr/>
        </p:nvSpPr>
        <p:spPr>
          <a:xfrm>
            <a:off x="5658152" y="5097032"/>
            <a:ext cx="2283931" cy="383944"/>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rgbClr val="FE71DC"/>
              </a:buClr>
              <a:buSzPts val="1800"/>
              <a:buFont typeface="Century Gothic"/>
              <a:buNone/>
            </a:pPr>
            <a:r>
              <a:rPr lang="en-US" sz="1800" b="1" i="0" u="none" strike="noStrike" cap="none">
                <a:solidFill>
                  <a:srgbClr val="FE71DC"/>
                </a:solidFill>
                <a:latin typeface="Calibri" panose="020F0502020204030204" pitchFamily="34" charset="0"/>
                <a:ea typeface="Calibri" panose="020F0502020204030204" pitchFamily="34" charset="0"/>
                <a:cs typeface="Calibri" panose="020F0502020204030204" pitchFamily="34" charset="0"/>
                <a:sym typeface="Century Gothic"/>
              </a:rPr>
              <a:t>4” of EPS + Polyiso</a:t>
            </a:r>
            <a:endParaRPr sz="1800" b="1" i="0" u="none" strike="noStrike" cap="none">
              <a:solidFill>
                <a:srgbClr val="FE71DC"/>
              </a:solidFill>
              <a:latin typeface="Calibri" panose="020F0502020204030204" pitchFamily="34" charset="0"/>
              <a:ea typeface="Calibri" panose="020F0502020204030204" pitchFamily="34" charset="0"/>
              <a:cs typeface="Calibri" panose="020F0502020204030204" pitchFamily="34" charset="0"/>
              <a:sym typeface="Century Gothic"/>
            </a:endParaRPr>
          </a:p>
          <a:p>
            <a:pPr marL="0" marR="0" lvl="0" indent="0" algn="r" rtl="0">
              <a:lnSpc>
                <a:spcPct val="90000"/>
              </a:lnSpc>
              <a:spcBef>
                <a:spcPts val="0"/>
              </a:spcBef>
              <a:spcAft>
                <a:spcPts val="0"/>
              </a:spcAft>
              <a:buClr>
                <a:srgbClr val="FE71DC"/>
              </a:buClr>
              <a:buSzPts val="1800"/>
              <a:buFont typeface="Century Gothic"/>
              <a:buNone/>
            </a:pPr>
            <a:r>
              <a:rPr lang="en-US" sz="1800" b="1" i="0" u="none" strike="noStrike" cap="none">
                <a:solidFill>
                  <a:srgbClr val="FE71DC"/>
                </a:solidFill>
                <a:latin typeface="Calibri" panose="020F0502020204030204" pitchFamily="34" charset="0"/>
                <a:ea typeface="Calibri" panose="020F0502020204030204" pitchFamily="34" charset="0"/>
                <a:cs typeface="Calibri" panose="020F0502020204030204" pitchFamily="34" charset="0"/>
                <a:sym typeface="Century Gothic"/>
              </a:rPr>
              <a:t>R-16</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8" name="Google Shape;188;p14"/>
          <p:cNvSpPr txBox="1"/>
          <p:nvPr/>
        </p:nvSpPr>
        <p:spPr>
          <a:xfrm>
            <a:off x="5658151" y="6115866"/>
            <a:ext cx="2283931" cy="383944"/>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rgbClr val="278AD6"/>
              </a:buClr>
              <a:buSzPts val="1800"/>
              <a:buFont typeface="Century Gothic"/>
              <a:buNone/>
            </a:pPr>
            <a:r>
              <a:rPr lang="en-US" sz="1800" b="1" i="0" u="none" strike="noStrike" cap="none">
                <a:solidFill>
                  <a:srgbClr val="278AD6"/>
                </a:solidFill>
                <a:latin typeface="Calibri" panose="020F0502020204030204" pitchFamily="34" charset="0"/>
                <a:ea typeface="Calibri" panose="020F0502020204030204" pitchFamily="34" charset="0"/>
                <a:cs typeface="Calibri" panose="020F0502020204030204" pitchFamily="34" charset="0"/>
                <a:sym typeface="Century Gothic"/>
              </a:rPr>
              <a:t>12” of Glavel</a:t>
            </a:r>
            <a:endParaRPr sz="1800" b="1" i="0" u="none" strike="noStrike" cap="none">
              <a:solidFill>
                <a:srgbClr val="278AD6"/>
              </a:solidFill>
              <a:latin typeface="Calibri" panose="020F0502020204030204" pitchFamily="34" charset="0"/>
              <a:ea typeface="Calibri" panose="020F0502020204030204" pitchFamily="34" charset="0"/>
              <a:cs typeface="Calibri" panose="020F0502020204030204" pitchFamily="34" charset="0"/>
              <a:sym typeface="Century Gothic"/>
            </a:endParaRPr>
          </a:p>
          <a:p>
            <a:pPr marL="0" marR="0" lvl="0" indent="0" algn="r" rtl="0">
              <a:lnSpc>
                <a:spcPct val="90000"/>
              </a:lnSpc>
              <a:spcBef>
                <a:spcPts val="0"/>
              </a:spcBef>
              <a:spcAft>
                <a:spcPts val="0"/>
              </a:spcAft>
              <a:buClr>
                <a:srgbClr val="278AD6"/>
              </a:buClr>
              <a:buSzPts val="1800"/>
              <a:buFont typeface="Century Gothic"/>
              <a:buNone/>
            </a:pPr>
            <a:r>
              <a:rPr lang="en-US" sz="1800" b="1" i="0" u="none" strike="noStrike" cap="none">
                <a:solidFill>
                  <a:srgbClr val="278AD6"/>
                </a:solidFill>
                <a:latin typeface="Calibri" panose="020F0502020204030204" pitchFamily="34" charset="0"/>
                <a:ea typeface="Calibri" panose="020F0502020204030204" pitchFamily="34" charset="0"/>
                <a:cs typeface="Calibri" panose="020F0502020204030204" pitchFamily="34" charset="0"/>
                <a:sym typeface="Century Gothic"/>
              </a:rPr>
              <a:t>R-20</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9" name="Google Shape;189;p14" descr="A person in a hard hat standing in a hallway&#10;&#10;Description automatically generated"/>
          <p:cNvPicPr preferRelativeResize="0"/>
          <p:nvPr/>
        </p:nvPicPr>
        <p:blipFill rotWithShape="1">
          <a:blip r:embed="rId4">
            <a:alphaModFix/>
          </a:blip>
          <a:srcRect/>
          <a:stretch/>
        </p:blipFill>
        <p:spPr>
          <a:xfrm>
            <a:off x="665534" y="1337549"/>
            <a:ext cx="3837008" cy="5116011"/>
          </a:xfrm>
          <a:prstGeom prst="rect">
            <a:avLst/>
          </a:prstGeom>
          <a:noFill/>
          <a:ln>
            <a:noFill/>
          </a:ln>
        </p:spPr>
      </p:pic>
      <p:pic>
        <p:nvPicPr>
          <p:cNvPr id="190" name="Google Shape;190;p14" descr="A person spraying a wall of debris&#10;&#10;Description automatically generated with medium confidence"/>
          <p:cNvPicPr preferRelativeResize="0"/>
          <p:nvPr/>
        </p:nvPicPr>
        <p:blipFill rotWithShape="1">
          <a:blip r:embed="rId5">
            <a:alphaModFix/>
          </a:blip>
          <a:srcRect/>
          <a:stretch/>
        </p:blipFill>
        <p:spPr>
          <a:xfrm>
            <a:off x="645488" y="1337548"/>
            <a:ext cx="3837008" cy="5116011"/>
          </a:xfrm>
          <a:prstGeom prst="rect">
            <a:avLst/>
          </a:prstGeom>
          <a:noFill/>
          <a:ln>
            <a:noFill/>
          </a:ln>
        </p:spPr>
      </p:pic>
      <p:sp>
        <p:nvSpPr>
          <p:cNvPr id="191" name="Google Shape;191;p14"/>
          <p:cNvSpPr txBox="1"/>
          <p:nvPr/>
        </p:nvSpPr>
        <p:spPr>
          <a:xfrm>
            <a:off x="4689597" y="832724"/>
            <a:ext cx="3252486" cy="383944"/>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rgbClr val="5DBB59"/>
              </a:buClr>
              <a:buSzPts val="1800"/>
              <a:buFont typeface="Century Gothic"/>
              <a:buNone/>
            </a:pPr>
            <a:r>
              <a:rPr lang="en-US" sz="1800" b="1" i="0" u="none" strike="noStrike" cap="none" dirty="0">
                <a:solidFill>
                  <a:srgbClr val="5DBB59"/>
                </a:solidFill>
                <a:latin typeface="Calibri" panose="020F0502020204030204" pitchFamily="34" charset="0"/>
                <a:ea typeface="Calibri" panose="020F0502020204030204" pitchFamily="34" charset="0"/>
                <a:cs typeface="Calibri" panose="020F0502020204030204" pitchFamily="34" charset="0"/>
                <a:sym typeface="Century Gothic"/>
              </a:rPr>
              <a:t>18” of Blown Cellulose</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rtl="0">
              <a:lnSpc>
                <a:spcPct val="90000"/>
              </a:lnSpc>
              <a:spcBef>
                <a:spcPts val="0"/>
              </a:spcBef>
              <a:spcAft>
                <a:spcPts val="0"/>
              </a:spcAft>
              <a:buClr>
                <a:srgbClr val="5DBB59"/>
              </a:buClr>
              <a:buSzPts val="1800"/>
              <a:buFont typeface="Century Gothic"/>
              <a:buNone/>
            </a:pPr>
            <a:r>
              <a:rPr lang="en-US" sz="1800" b="1" i="0" u="none" strike="noStrike" cap="none" dirty="0">
                <a:solidFill>
                  <a:srgbClr val="5DBB59"/>
                </a:solidFill>
                <a:latin typeface="Calibri" panose="020F0502020204030204" pitchFamily="34" charset="0"/>
                <a:ea typeface="Calibri" panose="020F0502020204030204" pitchFamily="34" charset="0"/>
                <a:cs typeface="Calibri" panose="020F0502020204030204" pitchFamily="34" charset="0"/>
                <a:sym typeface="Century Gothic"/>
              </a:rPr>
              <a:t>R-60</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5;p14">
            <a:extLst>
              <a:ext uri="{FF2B5EF4-FFF2-40B4-BE49-F238E27FC236}">
                <a16:creationId xmlns:a16="http://schemas.microsoft.com/office/drawing/2014/main" id="{C4D708D9-8A7E-7465-746C-6D9D653408A3}"/>
              </a:ext>
            </a:extLst>
          </p:cNvPr>
          <p:cNvSpPr txBox="1">
            <a:spLocks/>
          </p:cNvSpPr>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800"/>
              <a:buFont typeface="Calibri"/>
              <a:buNone/>
            </a:pPr>
            <a:r>
              <a:rPr lang="en-US" sz="2800" dirty="0"/>
              <a:t>The Putney School New Dorms:</a:t>
            </a:r>
            <a:br>
              <a:rPr lang="en-US" sz="2800" dirty="0">
                <a:latin typeface="Calibri"/>
                <a:ea typeface="Calibri"/>
                <a:cs typeface="Calibri"/>
                <a:sym typeface="Calibri"/>
              </a:rPr>
            </a:br>
            <a:r>
              <a:rPr lang="en-US" sz="2800" dirty="0">
                <a:latin typeface="Calibri"/>
                <a:ea typeface="Calibri"/>
                <a:cs typeface="Calibri"/>
                <a:sym typeface="Calibri"/>
              </a:rPr>
              <a:t>Cement Replacement in Concrete</a:t>
            </a:r>
            <a:endParaRPr lang="en-US" dirty="0"/>
          </a:p>
        </p:txBody>
      </p:sp>
      <p:pic>
        <p:nvPicPr>
          <p:cNvPr id="6" name="Picture 5">
            <a:extLst>
              <a:ext uri="{FF2B5EF4-FFF2-40B4-BE49-F238E27FC236}">
                <a16:creationId xmlns:a16="http://schemas.microsoft.com/office/drawing/2014/main" id="{080F7469-8A73-03A5-3238-B6CFE3625F3F}"/>
              </a:ext>
            </a:extLst>
          </p:cNvPr>
          <p:cNvPicPr>
            <a:picLocks noChangeAspect="1"/>
          </p:cNvPicPr>
          <p:nvPr/>
        </p:nvPicPr>
        <p:blipFill>
          <a:blip r:embed="rId2"/>
          <a:stretch>
            <a:fillRect/>
          </a:stretch>
        </p:blipFill>
        <p:spPr>
          <a:xfrm>
            <a:off x="2428875" y="1509260"/>
            <a:ext cx="5543549" cy="3203876"/>
          </a:xfrm>
          <a:prstGeom prst="rect">
            <a:avLst/>
          </a:prstGeom>
        </p:spPr>
      </p:pic>
      <p:sp>
        <p:nvSpPr>
          <p:cNvPr id="2" name="Rectangle 1">
            <a:extLst>
              <a:ext uri="{FF2B5EF4-FFF2-40B4-BE49-F238E27FC236}">
                <a16:creationId xmlns:a16="http://schemas.microsoft.com/office/drawing/2014/main" id="{B699FEBC-0658-F4D7-4745-2C55AA423F46}"/>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09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ctrTitle"/>
          </p:nvPr>
        </p:nvSpPr>
        <p:spPr>
          <a:xfrm>
            <a:off x="248845" y="357396"/>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i="1" dirty="0"/>
              <a:t>Putney School Dorms</a:t>
            </a:r>
            <a:r>
              <a:rPr lang="en-US" sz="2800" b="1" dirty="0"/>
              <a:t>:</a:t>
            </a:r>
            <a:br>
              <a:rPr lang="en-US" sz="2800" dirty="0"/>
            </a:br>
            <a:r>
              <a:rPr lang="en-US" sz="2800" dirty="0">
                <a:latin typeface="Calibri"/>
                <a:ea typeface="Calibri"/>
                <a:cs typeface="Calibri"/>
                <a:sym typeface="Calibri"/>
              </a:rPr>
              <a:t>Structure of Presentation</a:t>
            </a:r>
            <a:endParaRPr dirty="0"/>
          </a:p>
        </p:txBody>
      </p:sp>
      <p:graphicFrame>
        <p:nvGraphicFramePr>
          <p:cNvPr id="110" name="Google Shape;110;p4"/>
          <p:cNvGraphicFramePr/>
          <p:nvPr>
            <p:extLst>
              <p:ext uri="{D42A27DB-BD31-4B8C-83A1-F6EECF244321}">
                <p14:modId xmlns:p14="http://schemas.microsoft.com/office/powerpoint/2010/main" val="127730339"/>
              </p:ext>
            </p:extLst>
          </p:nvPr>
        </p:nvGraphicFramePr>
        <p:xfrm>
          <a:off x="904799" y="1931805"/>
          <a:ext cx="10382400" cy="4753064"/>
        </p:xfrm>
        <a:graphic>
          <a:graphicData uri="http://schemas.openxmlformats.org/drawingml/2006/table">
            <a:tbl>
              <a:tblPr>
                <a:noFill/>
                <a:tableStyleId>{B8C62E35-E5A9-4EA7-A0EA-8E128A52A6C9}</a:tableStyleId>
              </a:tblPr>
              <a:tblGrid>
                <a:gridCol w="589275">
                  <a:extLst>
                    <a:ext uri="{9D8B030D-6E8A-4147-A177-3AD203B41FA5}">
                      <a16:colId xmlns:a16="http://schemas.microsoft.com/office/drawing/2014/main" val="20000"/>
                    </a:ext>
                  </a:extLst>
                </a:gridCol>
                <a:gridCol w="9793125">
                  <a:extLst>
                    <a:ext uri="{9D8B030D-6E8A-4147-A177-3AD203B41FA5}">
                      <a16:colId xmlns:a16="http://schemas.microsoft.com/office/drawing/2014/main" val="20001"/>
                    </a:ext>
                  </a:extLst>
                </a:gridCol>
              </a:tblGrid>
              <a:tr h="3389650">
                <a:tc>
                  <a:txBody>
                    <a:bodyPr/>
                    <a:lstStyle/>
                    <a:p>
                      <a:pPr marL="762000" marR="0" lvl="0" indent="-457200" algn="l" rtl="0">
                        <a:lnSpc>
                          <a:spcPct val="115000"/>
                        </a:lnSpc>
                        <a:spcBef>
                          <a:spcPts val="0"/>
                        </a:spcBef>
                        <a:spcAft>
                          <a:spcPts val="0"/>
                        </a:spcAft>
                        <a:buClr>
                          <a:schemeClr val="dk1"/>
                        </a:buClr>
                        <a:buSzPts val="2400"/>
                        <a:buFont typeface="+mj-lt"/>
                        <a:buAutoNum type="arabicPeriod"/>
                      </a:pPr>
                      <a:endParaRPr sz="2400" u="none" strike="noStrike" cap="none">
                        <a:solidFill>
                          <a:schemeClr val="dk1"/>
                        </a:solidFill>
                        <a:latin typeface="Calibri"/>
                        <a:ea typeface="Calibri"/>
                        <a:cs typeface="Calibri"/>
                        <a:sym typeface="Calibri"/>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457200" algn="l" rtl="0">
                        <a:lnSpc>
                          <a:spcPct val="100000"/>
                        </a:lnSpc>
                        <a:spcBef>
                          <a:spcPts val="0"/>
                        </a:spcBef>
                        <a:spcAft>
                          <a:spcPts val="0"/>
                        </a:spcAft>
                        <a:buClr>
                          <a:srgbClr val="000000"/>
                        </a:buClr>
                        <a:buSzPts val="2400"/>
                        <a:buFont typeface="+mj-lt"/>
                        <a:buAutoNum type="arabicPeriod"/>
                      </a:pPr>
                      <a:r>
                        <a:rPr lang="en-US" sz="2400" u="none" strike="noStrike" cap="none" dirty="0">
                          <a:solidFill>
                            <a:srgbClr val="000000"/>
                          </a:solidFill>
                          <a:latin typeface="Calibri"/>
                          <a:ea typeface="Calibri"/>
                          <a:cs typeface="Calibri"/>
                          <a:sym typeface="Calibri"/>
                        </a:rPr>
                        <a:t>Carbon Analysis Framing</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400"/>
                        <a:buFont typeface="+mj-lt"/>
                        <a:buAutoNum type="arabicPeriod"/>
                      </a:pPr>
                      <a:r>
                        <a:rPr lang="en-US" sz="2400" u="none" strike="noStrike" cap="none" dirty="0">
                          <a:solidFill>
                            <a:srgbClr val="000000"/>
                          </a:solidFill>
                          <a:latin typeface="Calibri"/>
                          <a:ea typeface="Calibri"/>
                          <a:cs typeface="Calibri"/>
                          <a:sym typeface="Calibri"/>
                        </a:rPr>
                        <a:t>Project Case Study: Putney School Dormitories</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400"/>
                        <a:buFont typeface="+mj-lt"/>
                        <a:buAutoNum type="arabicPeriod"/>
                      </a:pPr>
                      <a:r>
                        <a:rPr lang="en-US" sz="2400" u="none" strike="noStrike" cap="none" dirty="0">
                          <a:solidFill>
                            <a:srgbClr val="000000"/>
                          </a:solidFill>
                          <a:latin typeface="Calibri"/>
                          <a:ea typeface="Calibri"/>
                          <a:cs typeface="Calibri"/>
                          <a:sym typeface="Calibri"/>
                        </a:rPr>
                        <a:t>Analyzing Embodied and Operational Emissions Over Time</a:t>
                      </a:r>
                      <a:endParaRPr sz="1800" u="none" strike="noStrike" cap="none" dirty="0"/>
                    </a:p>
                    <a:p>
                      <a:pPr marL="762000" marR="0" lvl="0" indent="-457200" algn="l" rtl="0">
                        <a:lnSpc>
                          <a:spcPct val="100000"/>
                        </a:lnSpc>
                        <a:spcBef>
                          <a:spcPts val="0"/>
                        </a:spcBef>
                        <a:spcAft>
                          <a:spcPts val="0"/>
                        </a:spcAft>
                        <a:buClr>
                          <a:schemeClr val="dk1"/>
                        </a:buClr>
                        <a:buSzPts val="2400"/>
                        <a:buFont typeface="+mj-lt"/>
                        <a:buAutoNum type="arabicPeriod"/>
                      </a:pPr>
                      <a:endParaRPr sz="240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400"/>
                        <a:buFont typeface="+mj-lt"/>
                        <a:buAutoNum type="arabicPeriod"/>
                      </a:pPr>
                      <a:r>
                        <a:rPr lang="en-US" sz="2400" u="none" strike="noStrike" cap="none" dirty="0">
                          <a:solidFill>
                            <a:srgbClr val="000000"/>
                          </a:solidFill>
                          <a:latin typeface="Calibri"/>
                          <a:ea typeface="Calibri"/>
                          <a:cs typeface="Calibri"/>
                          <a:sym typeface="Calibri"/>
                        </a:rPr>
                        <a:t>Carbon Storage and Time Value </a:t>
                      </a:r>
                      <a:r>
                        <a:rPr lang="en-US" sz="2400" u="none" strike="noStrike" cap="none">
                          <a:solidFill>
                            <a:srgbClr val="000000"/>
                          </a:solidFill>
                          <a:latin typeface="Calibri"/>
                          <a:ea typeface="Calibri"/>
                          <a:cs typeface="Calibri"/>
                          <a:sym typeface="Calibri"/>
                        </a:rPr>
                        <a:t>of Carbon</a:t>
                      </a:r>
                      <a:br>
                        <a:rPr lang="en-US" sz="2400" u="none" strike="noStrike" cap="none" dirty="0">
                          <a:solidFill>
                            <a:srgbClr val="000000"/>
                          </a:solidFill>
                          <a:latin typeface="Calibri"/>
                          <a:ea typeface="Calibri"/>
                          <a:cs typeface="Calibri"/>
                          <a:sym typeface="Calibri"/>
                        </a:rPr>
                      </a:br>
                      <a:endParaRPr lang="en-US" sz="240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400"/>
                        <a:buFont typeface="+mj-lt"/>
                        <a:buAutoNum type="arabicPeriod"/>
                      </a:pPr>
                      <a:r>
                        <a:rPr lang="en-US" sz="2400" u="none" strike="noStrike" cap="none" dirty="0">
                          <a:solidFill>
                            <a:srgbClr val="000000"/>
                          </a:solidFill>
                          <a:latin typeface="Calibri"/>
                          <a:cs typeface="Calibri"/>
                          <a:sym typeface="Calibri"/>
                        </a:rPr>
                        <a:t>RESNET 1550 and Next Steps in Total Carbon Reduction</a:t>
                      </a:r>
                      <a:endParaRPr sz="1800" u="none" strike="noStrike" cap="none" dirty="0"/>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30775">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dirty="0">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30775">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30775">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u="none" strike="noStrike" cap="none">
                        <a:solidFill>
                          <a:schemeClr val="dk1"/>
                        </a:solidFill>
                        <a:latin typeface="Arial"/>
                        <a:ea typeface="Arial"/>
                        <a:cs typeface="Arial"/>
                        <a:sym typeface="Arial"/>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228600" algn="l" rtl="0">
                        <a:lnSpc>
                          <a:spcPct val="115000"/>
                        </a:lnSpc>
                        <a:spcBef>
                          <a:spcPts val="0"/>
                        </a:spcBef>
                        <a:spcAft>
                          <a:spcPts val="0"/>
                        </a:spcAft>
                        <a:buClr>
                          <a:schemeClr val="dk1"/>
                        </a:buClr>
                        <a:buSzPts val="1800"/>
                        <a:buFont typeface="Calibri"/>
                        <a:buNone/>
                      </a:pPr>
                      <a:endParaRPr sz="1800" b="1" u="none" strike="noStrike" cap="none" dirty="0">
                        <a:solidFill>
                          <a:schemeClr val="dk1"/>
                        </a:solidFill>
                        <a:highlight>
                          <a:srgbClr val="FFFFFF"/>
                        </a:highlight>
                      </a:endParaRPr>
                    </a:p>
                  </a:txBody>
                  <a:tcPr marL="0" marR="79525" marT="34350" marB="114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CA56-1920-9EA9-32DD-BDD739C7E68D}"/>
            </a:ext>
          </a:extLst>
        </p:cNvPr>
        <p:cNvGrpSpPr/>
        <p:nvPr/>
      </p:nvGrpSpPr>
      <p:grpSpPr>
        <a:xfrm>
          <a:off x="0" y="0"/>
          <a:ext cx="0" cy="0"/>
          <a:chOff x="0" y="0"/>
          <a:chExt cx="0" cy="0"/>
        </a:xfrm>
      </p:grpSpPr>
      <p:sp>
        <p:nvSpPr>
          <p:cNvPr id="5" name="Google Shape;185;p14">
            <a:extLst>
              <a:ext uri="{FF2B5EF4-FFF2-40B4-BE49-F238E27FC236}">
                <a16:creationId xmlns:a16="http://schemas.microsoft.com/office/drawing/2014/main" id="{9CF723D6-A9AB-DD85-30BF-EBCA9CB4F8A0}"/>
              </a:ext>
            </a:extLst>
          </p:cNvPr>
          <p:cNvSpPr txBox="1">
            <a:spLocks/>
          </p:cNvSpPr>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800"/>
              <a:buFont typeface="Calibri"/>
              <a:buNone/>
            </a:pPr>
            <a:r>
              <a:rPr lang="en-US" sz="2800" dirty="0"/>
              <a:t>The Putney School New Dorms:</a:t>
            </a:r>
            <a:br>
              <a:rPr lang="en-US" sz="2800" dirty="0">
                <a:latin typeface="Calibri"/>
                <a:ea typeface="Calibri"/>
                <a:cs typeface="Calibri"/>
                <a:sym typeface="Calibri"/>
              </a:rPr>
            </a:br>
            <a:r>
              <a:rPr lang="en-US" sz="2800" dirty="0">
                <a:latin typeface="Calibri"/>
                <a:ea typeface="Calibri"/>
                <a:cs typeface="Calibri"/>
                <a:sym typeface="Calibri"/>
              </a:rPr>
              <a:t>Cement Replacement in Concrete</a:t>
            </a:r>
            <a:endParaRPr lang="en-US" dirty="0"/>
          </a:p>
        </p:txBody>
      </p:sp>
      <p:pic>
        <p:nvPicPr>
          <p:cNvPr id="3" name="Picture 2">
            <a:extLst>
              <a:ext uri="{FF2B5EF4-FFF2-40B4-BE49-F238E27FC236}">
                <a16:creationId xmlns:a16="http://schemas.microsoft.com/office/drawing/2014/main" id="{9E6C9201-6DCB-C533-6A7C-5E2AD514173B}"/>
              </a:ext>
            </a:extLst>
          </p:cNvPr>
          <p:cNvPicPr>
            <a:picLocks noChangeAspect="1"/>
          </p:cNvPicPr>
          <p:nvPr/>
        </p:nvPicPr>
        <p:blipFill>
          <a:blip r:embed="rId2"/>
          <a:stretch>
            <a:fillRect/>
          </a:stretch>
        </p:blipFill>
        <p:spPr>
          <a:xfrm>
            <a:off x="2431945" y="1495425"/>
            <a:ext cx="7350543" cy="3238500"/>
          </a:xfrm>
          <a:prstGeom prst="rect">
            <a:avLst/>
          </a:prstGeom>
        </p:spPr>
      </p:pic>
      <p:sp>
        <p:nvSpPr>
          <p:cNvPr id="2" name="Rectangle 1">
            <a:extLst>
              <a:ext uri="{FF2B5EF4-FFF2-40B4-BE49-F238E27FC236}">
                <a16:creationId xmlns:a16="http://schemas.microsoft.com/office/drawing/2014/main" id="{E78C2557-15C9-3F30-BA94-5D8C273C9AC9}"/>
              </a:ext>
            </a:extLst>
          </p:cNvPr>
          <p:cNvSpPr/>
          <p:nvPr/>
        </p:nvSpPr>
        <p:spPr>
          <a:xfrm>
            <a:off x="417443" y="6440556"/>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315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5"/>
          <p:cNvSpPr txBox="1">
            <a:spLocks noGrp="1"/>
          </p:cNvSpPr>
          <p:nvPr>
            <p:ph type="ctrTitle"/>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dirty="0"/>
              <a:t>The Putney School New Dorms:</a:t>
            </a:r>
            <a:br>
              <a:rPr lang="en-US" sz="2800" dirty="0"/>
            </a:br>
            <a:r>
              <a:rPr lang="en-US" sz="2800" dirty="0">
                <a:latin typeface="Calibri"/>
                <a:ea typeface="Calibri"/>
                <a:cs typeface="Calibri"/>
                <a:sym typeface="Calibri"/>
              </a:rPr>
              <a:t>Embodied Carbon &amp; Concrete</a:t>
            </a:r>
            <a:endParaRPr dirty="0"/>
          </a:p>
        </p:txBody>
      </p:sp>
      <p:pic>
        <p:nvPicPr>
          <p:cNvPr id="197" name="Google Shape;197;p15" descr="A construction site with a few people&#10;&#10;Description automatically generated with medium confidence"/>
          <p:cNvPicPr preferRelativeResize="0"/>
          <p:nvPr/>
        </p:nvPicPr>
        <p:blipFill rotWithShape="1">
          <a:blip r:embed="rId4">
            <a:alphaModFix/>
          </a:blip>
          <a:srcRect/>
          <a:stretch/>
        </p:blipFill>
        <p:spPr>
          <a:xfrm>
            <a:off x="4934674" y="1273740"/>
            <a:ext cx="7008481" cy="5256361"/>
          </a:xfrm>
          <a:prstGeom prst="rect">
            <a:avLst/>
          </a:prstGeom>
          <a:noFill/>
          <a:ln>
            <a:noFill/>
          </a:ln>
        </p:spPr>
      </p:pic>
      <p:pic>
        <p:nvPicPr>
          <p:cNvPr id="198" name="Google Shape;198;p15" descr="A pile of grey rocks with text&#10;&#10;Description automatically generated"/>
          <p:cNvPicPr preferRelativeResize="0"/>
          <p:nvPr/>
        </p:nvPicPr>
        <p:blipFill rotWithShape="1">
          <a:blip r:embed="rId5">
            <a:alphaModFix/>
          </a:blip>
          <a:srcRect/>
          <a:stretch/>
        </p:blipFill>
        <p:spPr>
          <a:xfrm>
            <a:off x="248845" y="2511315"/>
            <a:ext cx="4528187" cy="2547105"/>
          </a:xfrm>
          <a:prstGeom prst="rect">
            <a:avLst/>
          </a:prstGeom>
          <a:noFill/>
          <a:ln>
            <a:noFill/>
          </a:ln>
        </p:spPr>
      </p:pic>
      <p:sp>
        <p:nvSpPr>
          <p:cNvPr id="200" name="Google Shape;200;p15"/>
          <p:cNvSpPr/>
          <p:nvPr/>
        </p:nvSpPr>
        <p:spPr>
          <a:xfrm>
            <a:off x="8052318" y="2015412"/>
            <a:ext cx="1651519" cy="2425959"/>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4A1A9F6A-002F-EBDE-C2DB-80157A8B2D1B}"/>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6" descr="A diagram of a house&#10;&#10;Description automatically generated"/>
          <p:cNvPicPr preferRelativeResize="0"/>
          <p:nvPr/>
        </p:nvPicPr>
        <p:blipFill rotWithShape="1">
          <a:blip r:embed="rId3">
            <a:alphaModFix/>
          </a:blip>
          <a:srcRect/>
          <a:stretch/>
        </p:blipFill>
        <p:spPr>
          <a:xfrm>
            <a:off x="5561319" y="578268"/>
            <a:ext cx="6381836" cy="5951833"/>
          </a:xfrm>
          <a:prstGeom prst="rect">
            <a:avLst/>
          </a:prstGeom>
          <a:noFill/>
          <a:ln>
            <a:noFill/>
          </a:ln>
        </p:spPr>
      </p:pic>
      <p:sp>
        <p:nvSpPr>
          <p:cNvPr id="206" name="Google Shape;206;p16"/>
          <p:cNvSpPr txBox="1">
            <a:spLocks noGrp="1"/>
          </p:cNvSpPr>
          <p:nvPr>
            <p:ph type="ctrTitle"/>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Putney School New Dorms:</a:t>
            </a:r>
            <a:br>
              <a:rPr lang="en-US" sz="2800">
                <a:latin typeface="Calibri"/>
                <a:ea typeface="Calibri"/>
                <a:cs typeface="Calibri"/>
                <a:sym typeface="Calibri"/>
              </a:rPr>
            </a:br>
            <a:r>
              <a:rPr lang="en-US" sz="2800">
                <a:latin typeface="Calibri"/>
                <a:ea typeface="Calibri"/>
                <a:cs typeface="Calibri"/>
                <a:sym typeface="Calibri"/>
              </a:rPr>
              <a:t>Lowering Operational Emissions at building envelope</a:t>
            </a:r>
            <a:endParaRPr/>
          </a:p>
        </p:txBody>
      </p:sp>
      <p:pic>
        <p:nvPicPr>
          <p:cNvPr id="207" name="Google Shape;207;p16" descr="A black rectangle with red border&#10;&#10;Description automatically generated"/>
          <p:cNvPicPr preferRelativeResize="0"/>
          <p:nvPr/>
        </p:nvPicPr>
        <p:blipFill rotWithShape="1">
          <a:blip r:embed="rId4">
            <a:alphaModFix/>
          </a:blip>
          <a:srcRect/>
          <a:stretch/>
        </p:blipFill>
        <p:spPr>
          <a:xfrm>
            <a:off x="6044348" y="2850436"/>
            <a:ext cx="5510343" cy="3330605"/>
          </a:xfrm>
          <a:prstGeom prst="rect">
            <a:avLst/>
          </a:prstGeom>
          <a:noFill/>
          <a:ln>
            <a:noFill/>
          </a:ln>
        </p:spPr>
      </p:pic>
      <p:pic>
        <p:nvPicPr>
          <p:cNvPr id="208" name="Google Shape;208;p16" descr="A red door and a red door under construction&#10;&#10;Description automatically generated with medium confidence"/>
          <p:cNvPicPr preferRelativeResize="0"/>
          <p:nvPr/>
        </p:nvPicPr>
        <p:blipFill rotWithShape="1">
          <a:blip r:embed="rId5">
            <a:alphaModFix/>
          </a:blip>
          <a:srcRect/>
          <a:stretch/>
        </p:blipFill>
        <p:spPr>
          <a:xfrm>
            <a:off x="460898" y="1425370"/>
            <a:ext cx="3239271" cy="4319028"/>
          </a:xfrm>
          <a:prstGeom prst="rect">
            <a:avLst/>
          </a:prstGeom>
          <a:noFill/>
          <a:ln>
            <a:noFill/>
          </a:ln>
        </p:spPr>
      </p:pic>
      <p:sp>
        <p:nvSpPr>
          <p:cNvPr id="209" name="Google Shape;209;p16"/>
          <p:cNvSpPr txBox="1"/>
          <p:nvPr/>
        </p:nvSpPr>
        <p:spPr>
          <a:xfrm>
            <a:off x="356755" y="5744397"/>
            <a:ext cx="4173681" cy="79864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Final blower door test of 0.035 CFM50 /SF of Envelope (6 sides)</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FC5458C8-3C2C-3B1F-433D-D85F7291A161}"/>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500"/>
                                        <p:tgtEl>
                                          <p:spTgt spid="2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 calcmode="lin" valueType="num">
                                      <p:cBhvr additive="base">
                                        <p:cTn id="12" dur="500"/>
                                        <p:tgtEl>
                                          <p:spTgt spid="20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9"/>
                                        </p:tgtEl>
                                        <p:attrNameLst>
                                          <p:attrName>style.visibility</p:attrName>
                                        </p:attrNameLst>
                                      </p:cBhvr>
                                      <p:to>
                                        <p:strVal val="visible"/>
                                      </p:to>
                                    </p:set>
                                    <p:anim calcmode="lin" valueType="num">
                                      <p:cBhvr additive="base">
                                        <p:cTn id="15" dur="500"/>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ctrTitle"/>
          </p:nvPr>
        </p:nvSpPr>
        <p:spPr>
          <a:xfrm>
            <a:off x="248845" y="327899"/>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Putney School New Dorms:</a:t>
            </a:r>
            <a:br>
              <a:rPr lang="en-US" sz="2800">
                <a:latin typeface="Calibri"/>
                <a:ea typeface="Calibri"/>
                <a:cs typeface="Calibri"/>
                <a:sym typeface="Calibri"/>
              </a:rPr>
            </a:br>
            <a:r>
              <a:rPr lang="en-US" sz="2800">
                <a:latin typeface="Calibri"/>
                <a:ea typeface="Calibri"/>
                <a:cs typeface="Calibri"/>
                <a:sym typeface="Calibri"/>
              </a:rPr>
              <a:t>Continuous Air Barrier</a:t>
            </a:r>
            <a:endParaRPr/>
          </a:p>
        </p:txBody>
      </p:sp>
      <p:pic>
        <p:nvPicPr>
          <p:cNvPr id="215" name="Google Shape;215;p17" descr="A person using a blue tape to put on a wood wall&#10;&#10;Description automatically generated"/>
          <p:cNvPicPr preferRelativeResize="0"/>
          <p:nvPr/>
        </p:nvPicPr>
        <p:blipFill rotWithShape="1">
          <a:blip r:embed="rId3">
            <a:alphaModFix/>
          </a:blip>
          <a:srcRect/>
          <a:stretch/>
        </p:blipFill>
        <p:spPr>
          <a:xfrm>
            <a:off x="651758" y="1433946"/>
            <a:ext cx="3578375" cy="4771167"/>
          </a:xfrm>
          <a:prstGeom prst="rect">
            <a:avLst/>
          </a:prstGeom>
          <a:noFill/>
          <a:ln>
            <a:noFill/>
          </a:ln>
        </p:spPr>
      </p:pic>
      <p:pic>
        <p:nvPicPr>
          <p:cNvPr id="216" name="Google Shape;216;p17" descr="A house under construction with a few windows&#10;&#10;Description automatically generated with medium confidence"/>
          <p:cNvPicPr preferRelativeResize="0"/>
          <p:nvPr/>
        </p:nvPicPr>
        <p:blipFill rotWithShape="1">
          <a:blip r:embed="rId4">
            <a:alphaModFix/>
          </a:blip>
          <a:srcRect/>
          <a:stretch/>
        </p:blipFill>
        <p:spPr>
          <a:xfrm>
            <a:off x="4800600" y="1433946"/>
            <a:ext cx="6366106" cy="4767787"/>
          </a:xfrm>
          <a:prstGeom prst="rect">
            <a:avLst/>
          </a:prstGeom>
          <a:noFill/>
          <a:ln>
            <a:noFill/>
          </a:ln>
        </p:spPr>
      </p:pic>
      <p:sp>
        <p:nvSpPr>
          <p:cNvPr id="2" name="Rectangle 1">
            <a:extLst>
              <a:ext uri="{FF2B5EF4-FFF2-40B4-BE49-F238E27FC236}">
                <a16:creationId xmlns:a16="http://schemas.microsoft.com/office/drawing/2014/main" id="{B9D7112E-5766-9BEA-D87A-5A9DAA5C4492}"/>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8"/>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Arial"/>
                <a:ea typeface="Arial"/>
                <a:cs typeface="Arial"/>
                <a:sym typeface="Arial"/>
              </a:rPr>
              <a:t>Energy and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CO2e</a:t>
            </a:r>
            <a:r>
              <a:rPr lang="en-US" sz="2800" dirty="0">
                <a:solidFill>
                  <a:srgbClr val="000000"/>
                </a:solidFill>
                <a:latin typeface="Arial"/>
                <a:ea typeface="Arial"/>
                <a:cs typeface="Arial"/>
                <a:sym typeface="Arial"/>
              </a:rPr>
              <a:t> Modeling</a:t>
            </a:r>
            <a:endParaRPr sz="2800" dirty="0"/>
          </a:p>
        </p:txBody>
      </p:sp>
      <p:sp>
        <p:nvSpPr>
          <p:cNvPr id="222" name="Google Shape;222;p18"/>
          <p:cNvSpPr txBox="1">
            <a:spLocks noGrp="1"/>
          </p:cNvSpPr>
          <p:nvPr>
            <p:ph type="subTitle" idx="1"/>
          </p:nvPr>
        </p:nvSpPr>
        <p:spPr>
          <a:xfrm>
            <a:off x="752475" y="1638301"/>
            <a:ext cx="11087099" cy="2524124"/>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000000"/>
              </a:buClr>
              <a:buSzPct val="100000"/>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Three</a:t>
            </a:r>
            <a:r>
              <a:rPr lang="en-US" sz="2600" dirty="0">
                <a:solidFill>
                  <a:srgbClr val="000000"/>
                </a:solidFill>
                <a:latin typeface="Arial"/>
                <a:ea typeface="Arial"/>
                <a:cs typeface="Arial"/>
                <a:sym typeface="Arial"/>
              </a:rPr>
              <a:t> options analyzed:</a:t>
            </a:r>
            <a:endParaRPr dirty="0"/>
          </a:p>
          <a:p>
            <a:pPr marL="0" marR="0" lvl="0" indent="0" algn="l" rtl="0">
              <a:lnSpc>
                <a:spcPct val="90000"/>
              </a:lnSpc>
              <a:spcBef>
                <a:spcPts val="0"/>
              </a:spcBef>
              <a:spcAft>
                <a:spcPts val="0"/>
              </a:spcAft>
              <a:buClr>
                <a:schemeClr val="dk1"/>
              </a:buClr>
              <a:buSzPct val="100000"/>
            </a:pPr>
            <a:endParaRPr sz="2600" dirty="0">
              <a:solidFill>
                <a:srgbClr val="000000"/>
              </a:solidFill>
              <a:latin typeface="Arial"/>
              <a:ea typeface="Arial"/>
              <a:cs typeface="Arial"/>
              <a:sym typeface="Arial"/>
            </a:endParaRPr>
          </a:p>
          <a:p>
            <a:pPr marL="514350" marR="0" lvl="0" indent="-514350" algn="l" rtl="0">
              <a:lnSpc>
                <a:spcPct val="90000"/>
              </a:lnSpc>
              <a:spcBef>
                <a:spcPts val="0"/>
              </a:spcBef>
              <a:spcAft>
                <a:spcPts val="0"/>
              </a:spcAft>
              <a:buClr>
                <a:srgbClr val="000000"/>
              </a:buClr>
              <a:buSzPct val="100000"/>
              <a:buFont typeface="+mj-lt"/>
              <a:buAutoNum type="arabicPeriod"/>
            </a:pPr>
            <a:r>
              <a:rPr lang="en-US" sz="2600" dirty="0">
                <a:solidFill>
                  <a:srgbClr val="000000"/>
                </a:solidFill>
                <a:latin typeface="Arial"/>
                <a:ea typeface="Arial"/>
                <a:cs typeface="Arial"/>
                <a:sym typeface="Arial"/>
              </a:rPr>
              <a:t>Code building baseline, 2020 CBES</a:t>
            </a:r>
            <a:endParaRPr dirty="0"/>
          </a:p>
          <a:p>
            <a:pPr marL="667068" marR="0" lvl="0" indent="-514350" algn="l" rtl="0">
              <a:lnSpc>
                <a:spcPct val="90000"/>
              </a:lnSpc>
              <a:spcBef>
                <a:spcPts val="0"/>
              </a:spcBef>
              <a:spcAft>
                <a:spcPts val="0"/>
              </a:spcAft>
              <a:buClr>
                <a:schemeClr val="dk1"/>
              </a:buClr>
              <a:buSzPct val="100000"/>
              <a:buFont typeface="+mj-lt"/>
              <a:buAutoNum type="arabicPeriod"/>
            </a:pPr>
            <a:endParaRPr lang="en-US" sz="2600" dirty="0">
              <a:solidFill>
                <a:srgbClr val="000000"/>
              </a:solidFill>
              <a:latin typeface="Arial"/>
              <a:ea typeface="Arial"/>
              <a:cs typeface="Arial"/>
              <a:sym typeface="Arial"/>
            </a:endParaRPr>
          </a:p>
          <a:p>
            <a:pPr marL="514350" marR="0" lvl="0" indent="-514350" algn="l" rtl="0">
              <a:lnSpc>
                <a:spcPct val="90000"/>
              </a:lnSpc>
              <a:spcBef>
                <a:spcPts val="0"/>
              </a:spcBef>
              <a:spcAft>
                <a:spcPts val="0"/>
              </a:spcAft>
              <a:buClr>
                <a:srgbClr val="000000"/>
              </a:buClr>
              <a:buSzPct val="100000"/>
              <a:buFont typeface="+mj-lt"/>
              <a:buAutoNum type="arabicPeriod"/>
            </a:pPr>
            <a:r>
              <a:rPr lang="en-US" sz="2600" dirty="0">
                <a:solidFill>
                  <a:srgbClr val="000000"/>
                </a:solidFill>
                <a:latin typeface="Arial"/>
                <a:ea typeface="Arial"/>
                <a:cs typeface="Arial"/>
                <a:sym typeface="Arial"/>
              </a:rPr>
              <a:t>Baseline net zero ready building – Net zero ready performance built as if embodied CO2e was NOT considered</a:t>
            </a:r>
            <a:endParaRPr dirty="0"/>
          </a:p>
          <a:p>
            <a:pPr marL="667068" marR="0" lvl="0" indent="-514350" algn="l" rtl="0">
              <a:lnSpc>
                <a:spcPct val="90000"/>
              </a:lnSpc>
              <a:spcBef>
                <a:spcPts val="0"/>
              </a:spcBef>
              <a:spcAft>
                <a:spcPts val="0"/>
              </a:spcAft>
              <a:buClr>
                <a:schemeClr val="dk1"/>
              </a:buClr>
              <a:buSzPct val="100000"/>
              <a:buFont typeface="+mj-lt"/>
              <a:buAutoNum type="arabicPeriod"/>
            </a:pPr>
            <a:endParaRPr sz="2600" dirty="0">
              <a:solidFill>
                <a:srgbClr val="000000"/>
              </a:solidFill>
              <a:latin typeface="Arial"/>
              <a:ea typeface="Arial"/>
              <a:cs typeface="Arial"/>
              <a:sym typeface="Arial"/>
            </a:endParaRPr>
          </a:p>
          <a:p>
            <a:pPr marL="514350" marR="0" lvl="0" indent="-514350" algn="l" rtl="0">
              <a:lnSpc>
                <a:spcPct val="90000"/>
              </a:lnSpc>
              <a:spcBef>
                <a:spcPts val="0"/>
              </a:spcBef>
              <a:spcAft>
                <a:spcPts val="0"/>
              </a:spcAft>
              <a:buClr>
                <a:srgbClr val="000000"/>
              </a:buClr>
              <a:buSzPct val="100000"/>
              <a:buFont typeface="+mj-lt"/>
              <a:buAutoNum type="arabicPeriod"/>
            </a:pPr>
            <a:r>
              <a:rPr lang="en-US" sz="2600" dirty="0">
                <a:solidFill>
                  <a:srgbClr val="000000"/>
                </a:solidFill>
                <a:latin typeface="Arial"/>
                <a:ea typeface="Arial"/>
                <a:cs typeface="Arial"/>
                <a:sym typeface="Arial"/>
              </a:rPr>
              <a:t>Lower embodied carbon net zero ready – Building as built</a:t>
            </a:r>
            <a:endParaRPr dirty="0"/>
          </a:p>
          <a:p>
            <a:pPr marL="342900" marR="0" lvl="0" indent="-342900" algn="l" rtl="0">
              <a:lnSpc>
                <a:spcPct val="90000"/>
              </a:lnSpc>
              <a:spcBef>
                <a:spcPts val="0"/>
              </a:spcBef>
              <a:spcAft>
                <a:spcPts val="0"/>
              </a:spcAft>
              <a:buClr>
                <a:schemeClr val="dk1"/>
              </a:buClr>
              <a:buSzPct val="100000"/>
              <a:buFont typeface="+mj-lt"/>
              <a:buAutoNum type="arabicPeriod"/>
            </a:pPr>
            <a:endParaRPr sz="1800" dirty="0">
              <a:solidFill>
                <a:srgbClr val="000000"/>
              </a:solidFill>
              <a:latin typeface="Arial"/>
              <a:ea typeface="Arial"/>
              <a:cs typeface="Arial"/>
              <a:sym typeface="Arial"/>
            </a:endParaRPr>
          </a:p>
          <a:p>
            <a:pPr marL="342900" marR="0" lvl="0" indent="-342900" algn="l" rtl="0">
              <a:lnSpc>
                <a:spcPct val="90000"/>
              </a:lnSpc>
              <a:spcBef>
                <a:spcPts val="0"/>
              </a:spcBef>
              <a:spcAft>
                <a:spcPts val="0"/>
              </a:spcAft>
              <a:buClr>
                <a:schemeClr val="dk1"/>
              </a:buClr>
              <a:buSzPct val="100000"/>
              <a:buFont typeface="+mj-lt"/>
              <a:buAutoNum type="arabicPeriod"/>
            </a:pPr>
            <a:endParaRPr sz="1800" dirty="0">
              <a:solidFill>
                <a:srgbClr val="000000"/>
              </a:solidFill>
              <a:latin typeface="Arial"/>
              <a:ea typeface="Arial"/>
              <a:cs typeface="Arial"/>
              <a:sym typeface="Arial"/>
            </a:endParaRPr>
          </a:p>
          <a:p>
            <a:pPr marL="105728" marR="0" lvl="0" indent="0" algn="l" rtl="0">
              <a:lnSpc>
                <a:spcPct val="90000"/>
              </a:lnSpc>
              <a:spcBef>
                <a:spcPts val="0"/>
              </a:spcBef>
              <a:spcAft>
                <a:spcPts val="0"/>
              </a:spcAft>
              <a:buClr>
                <a:schemeClr val="dk1"/>
              </a:buClr>
              <a:buSzPct val="100000"/>
            </a:pPr>
            <a:endParaRPr sz="1800" u="sng"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707C52CC-60B8-EBA0-E6A9-71869D5BE8A7}"/>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9"/>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a:t>
            </a:r>
            <a:r>
              <a:rPr lang="en-US" sz="2800" dirty="0">
                <a:solidFill>
                  <a:srgbClr val="000000"/>
                </a:solidFill>
                <a:latin typeface="Arial"/>
                <a:ea typeface="Arial"/>
                <a:cs typeface="Arial"/>
                <a:sym typeface="Arial"/>
              </a:rPr>
              <a:t> Energy and CO2e Modeling</a:t>
            </a:r>
            <a:endParaRPr sz="2800" dirty="0"/>
          </a:p>
        </p:txBody>
      </p:sp>
      <p:pic>
        <p:nvPicPr>
          <p:cNvPr id="4" name="Picture 3">
            <a:extLst>
              <a:ext uri="{FF2B5EF4-FFF2-40B4-BE49-F238E27FC236}">
                <a16:creationId xmlns:a16="http://schemas.microsoft.com/office/drawing/2014/main" id="{B15995C9-3FD9-CBD2-3E58-E305D640EB55}"/>
              </a:ext>
            </a:extLst>
          </p:cNvPr>
          <p:cNvPicPr>
            <a:picLocks noChangeAspect="1"/>
          </p:cNvPicPr>
          <p:nvPr/>
        </p:nvPicPr>
        <p:blipFill>
          <a:blip r:embed="rId4"/>
          <a:stretch>
            <a:fillRect/>
          </a:stretch>
        </p:blipFill>
        <p:spPr>
          <a:xfrm>
            <a:off x="299769" y="1943100"/>
            <a:ext cx="11592461" cy="1382857"/>
          </a:xfrm>
          <a:prstGeom prst="rect">
            <a:avLst/>
          </a:prstGeom>
        </p:spPr>
      </p:pic>
      <p:sp>
        <p:nvSpPr>
          <p:cNvPr id="2" name="Rectangle 1">
            <a:extLst>
              <a:ext uri="{FF2B5EF4-FFF2-40B4-BE49-F238E27FC236}">
                <a16:creationId xmlns:a16="http://schemas.microsoft.com/office/drawing/2014/main" id="{FB3D2CE8-1C15-61C2-FADB-58C3D5C50A41}"/>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0"/>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a:latin typeface="Calibri" panose="020F0502020204030204" pitchFamily="34" charset="0"/>
                <a:ea typeface="Calibri" panose="020F0502020204030204" pitchFamily="34" charset="0"/>
                <a:cs typeface="Calibri" panose="020F0502020204030204" pitchFamily="34" charset="0"/>
              </a:rPr>
            </a:b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 Energy and CO2e Modeling</a:t>
            </a:r>
            <a:endParaRPr sz="28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03619CC-6992-2023-2137-DCC4E7BDA575}"/>
              </a:ext>
            </a:extLst>
          </p:cNvPr>
          <p:cNvPicPr>
            <a:picLocks noChangeAspect="1"/>
          </p:cNvPicPr>
          <p:nvPr/>
        </p:nvPicPr>
        <p:blipFill>
          <a:blip r:embed="rId3"/>
          <a:stretch>
            <a:fillRect/>
          </a:stretch>
        </p:blipFill>
        <p:spPr>
          <a:xfrm>
            <a:off x="247649" y="2537760"/>
            <a:ext cx="11733501" cy="1310340"/>
          </a:xfrm>
          <a:prstGeom prst="rect">
            <a:avLst/>
          </a:prstGeom>
        </p:spPr>
      </p:pic>
      <p:sp>
        <p:nvSpPr>
          <p:cNvPr id="2" name="Rectangle 1">
            <a:extLst>
              <a:ext uri="{FF2B5EF4-FFF2-40B4-BE49-F238E27FC236}">
                <a16:creationId xmlns:a16="http://schemas.microsoft.com/office/drawing/2014/main" id="{D680453D-5090-AFDB-7832-78BB7EA3E309}"/>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1"/>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Arial"/>
                <a:ea typeface="Arial"/>
                <a:cs typeface="Arial"/>
                <a:sym typeface="Arial"/>
              </a:rPr>
              <a:t>Operational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Energy</a:t>
            </a:r>
            <a:r>
              <a:rPr lang="en-US" sz="2800" dirty="0">
                <a:solidFill>
                  <a:srgbClr val="000000"/>
                </a:solidFill>
                <a:latin typeface="Arial"/>
                <a:ea typeface="Arial"/>
                <a:cs typeface="Arial"/>
                <a:sym typeface="Arial"/>
              </a:rPr>
              <a:t> and CO2e Modeling</a:t>
            </a:r>
            <a:endParaRPr sz="2800" dirty="0"/>
          </a:p>
        </p:txBody>
      </p:sp>
      <p:pic>
        <p:nvPicPr>
          <p:cNvPr id="2" name="Picture 1">
            <a:extLst>
              <a:ext uri="{FF2B5EF4-FFF2-40B4-BE49-F238E27FC236}">
                <a16:creationId xmlns:a16="http://schemas.microsoft.com/office/drawing/2014/main" id="{3A428182-C8E6-421A-BA64-2AC016580B6B}"/>
              </a:ext>
            </a:extLst>
          </p:cNvPr>
          <p:cNvPicPr>
            <a:picLocks noChangeAspect="1"/>
          </p:cNvPicPr>
          <p:nvPr/>
        </p:nvPicPr>
        <p:blipFill>
          <a:blip r:embed="rId3"/>
          <a:stretch>
            <a:fillRect/>
          </a:stretch>
        </p:blipFill>
        <p:spPr>
          <a:xfrm>
            <a:off x="330752" y="2457450"/>
            <a:ext cx="11312934" cy="1981199"/>
          </a:xfrm>
          <a:prstGeom prst="rect">
            <a:avLst/>
          </a:prstGeom>
        </p:spPr>
      </p:pic>
      <p:sp>
        <p:nvSpPr>
          <p:cNvPr id="3" name="Rectangle 2">
            <a:extLst>
              <a:ext uri="{FF2B5EF4-FFF2-40B4-BE49-F238E27FC236}">
                <a16:creationId xmlns:a16="http://schemas.microsoft.com/office/drawing/2014/main" id="{7B7BA860-C8B7-4734-B601-52E891F9344E}"/>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a:t>
            </a:r>
            <a:r>
              <a:rPr lang="en-US" sz="2800" dirty="0">
                <a:solidFill>
                  <a:srgbClr val="000000"/>
                </a:solidFill>
                <a:latin typeface="Arial"/>
                <a:ea typeface="Arial"/>
                <a:cs typeface="Arial"/>
                <a:sym typeface="Arial"/>
              </a:rPr>
              <a:t> Energy and CO2e Modeling</a:t>
            </a:r>
            <a:endParaRPr sz="2800" dirty="0"/>
          </a:p>
        </p:txBody>
      </p:sp>
      <p:pic>
        <p:nvPicPr>
          <p:cNvPr id="2" name="Picture 1">
            <a:extLst>
              <a:ext uri="{FF2B5EF4-FFF2-40B4-BE49-F238E27FC236}">
                <a16:creationId xmlns:a16="http://schemas.microsoft.com/office/drawing/2014/main" id="{92C553F0-4E9F-6613-2AE5-58F573C95A54}"/>
              </a:ext>
            </a:extLst>
          </p:cNvPr>
          <p:cNvPicPr>
            <a:picLocks noChangeAspect="1"/>
          </p:cNvPicPr>
          <p:nvPr/>
        </p:nvPicPr>
        <p:blipFill>
          <a:blip r:embed="rId3"/>
          <a:stretch>
            <a:fillRect/>
          </a:stretch>
        </p:blipFill>
        <p:spPr>
          <a:xfrm>
            <a:off x="396649" y="1762705"/>
            <a:ext cx="11147651" cy="3409370"/>
          </a:xfrm>
          <a:prstGeom prst="rect">
            <a:avLst/>
          </a:prstGeom>
        </p:spPr>
      </p:pic>
      <p:sp>
        <p:nvSpPr>
          <p:cNvPr id="3" name="Rectangle 2">
            <a:extLst>
              <a:ext uri="{FF2B5EF4-FFF2-40B4-BE49-F238E27FC236}">
                <a16:creationId xmlns:a16="http://schemas.microsoft.com/office/drawing/2014/main" id="{9ADF0C45-10E9-D50E-3BC5-FACDEE33D06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t>The Putney School New Dorms – </a:t>
            </a:r>
            <a:br>
              <a:rPr lang="en-US" sz="2800"/>
            </a:br>
            <a:r>
              <a:rPr lang="en-US" sz="2800">
                <a:solidFill>
                  <a:srgbClr val="000000"/>
                </a:solidFill>
                <a:latin typeface="Arial"/>
                <a:ea typeface="Arial"/>
                <a:cs typeface="Arial"/>
                <a:sym typeface="Arial"/>
              </a:rPr>
              <a:t>Operational Energy and CO2e Modeling</a:t>
            </a:r>
            <a:endParaRPr sz="2800"/>
          </a:p>
        </p:txBody>
      </p:sp>
      <p:pic>
        <p:nvPicPr>
          <p:cNvPr id="2" name="Picture 1">
            <a:extLst>
              <a:ext uri="{FF2B5EF4-FFF2-40B4-BE49-F238E27FC236}">
                <a16:creationId xmlns:a16="http://schemas.microsoft.com/office/drawing/2014/main" id="{EB836D0F-46FC-E96A-3939-90E7368F7868}"/>
              </a:ext>
            </a:extLst>
          </p:cNvPr>
          <p:cNvPicPr>
            <a:picLocks noChangeAspect="1"/>
          </p:cNvPicPr>
          <p:nvPr/>
        </p:nvPicPr>
        <p:blipFill>
          <a:blip r:embed="rId3"/>
          <a:stretch>
            <a:fillRect/>
          </a:stretch>
        </p:blipFill>
        <p:spPr>
          <a:xfrm>
            <a:off x="294045" y="2333625"/>
            <a:ext cx="11097385" cy="2295525"/>
          </a:xfrm>
          <a:prstGeom prst="rect">
            <a:avLst/>
          </a:prstGeom>
        </p:spPr>
      </p:pic>
      <p:sp>
        <p:nvSpPr>
          <p:cNvPr id="3" name="Rectangle 2">
            <a:extLst>
              <a:ext uri="{FF2B5EF4-FFF2-40B4-BE49-F238E27FC236}">
                <a16:creationId xmlns:a16="http://schemas.microsoft.com/office/drawing/2014/main" id="{51C5BF7C-E079-3DD1-E262-417ADA99C180}"/>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9"/>
          <p:cNvSpPr txBox="1"/>
          <p:nvPr/>
        </p:nvSpPr>
        <p:spPr>
          <a:xfrm>
            <a:off x="271743" y="157246"/>
            <a:ext cx="11456894" cy="8894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3A62"/>
              </a:buClr>
              <a:buSzPts val="4400"/>
              <a:buFont typeface="Twentieth Century"/>
              <a:buNone/>
              <a:tabLst/>
              <a:defRPr/>
            </a:pPr>
            <a:r>
              <a:rPr kumimoji="0" lang="en-US" sz="4400" b="1" i="0" u="none" strike="noStrike" kern="0" cap="none" spc="0" normalizeH="0" baseline="0" noProof="0" dirty="0">
                <a:ln>
                  <a:noFill/>
                </a:ln>
                <a:solidFill>
                  <a:srgbClr val="003A62"/>
                </a:solidFill>
                <a:effectLst/>
                <a:uLnTx/>
                <a:uFillTx/>
                <a:latin typeface="Twentieth Century"/>
                <a:ea typeface="Twentieth Century"/>
                <a:cs typeface="Twentieth Century"/>
                <a:sym typeface="Twentieth Century"/>
              </a:rPr>
              <a:t>Embodied CO</a:t>
            </a:r>
            <a:r>
              <a:rPr kumimoji="0" lang="en-US" sz="4400" b="1" i="0" u="none" strike="noStrike" kern="0" cap="none" spc="0" normalizeH="0" baseline="-25000" noProof="0" dirty="0">
                <a:ln>
                  <a:noFill/>
                </a:ln>
                <a:solidFill>
                  <a:srgbClr val="003A62"/>
                </a:solidFill>
                <a:effectLst/>
                <a:uLnTx/>
                <a:uFillTx/>
                <a:latin typeface="Twentieth Century"/>
                <a:ea typeface="Twentieth Century"/>
                <a:cs typeface="Twentieth Century"/>
                <a:sym typeface="Twentieth Century"/>
              </a:rPr>
              <a:t>2</a:t>
            </a:r>
            <a:r>
              <a:rPr kumimoji="0" lang="en-US" sz="4400" b="1" i="0" u="none" strike="noStrike" kern="0" cap="none" spc="0" normalizeH="0" baseline="0" noProof="0" dirty="0">
                <a:ln>
                  <a:noFill/>
                </a:ln>
                <a:solidFill>
                  <a:srgbClr val="003A62"/>
                </a:solidFill>
                <a:effectLst/>
                <a:uLnTx/>
                <a:uFillTx/>
                <a:latin typeface="Twentieth Century"/>
                <a:ea typeface="Twentieth Century"/>
                <a:cs typeface="Twentieth Century"/>
                <a:sym typeface="Twentieth Century"/>
              </a:rPr>
              <a:t>e Life Cycle Stage Calculations</a:t>
            </a:r>
            <a:endParaRPr kumimoji="0" sz="4400" b="1" i="1" u="none" strike="noStrike" kern="0" cap="none" spc="0" normalizeH="0" baseline="0" noProof="0" dirty="0">
              <a:ln>
                <a:noFill/>
              </a:ln>
              <a:solidFill>
                <a:srgbClr val="003A62"/>
              </a:solidFill>
              <a:effectLst/>
              <a:uLnTx/>
              <a:uFillTx/>
              <a:latin typeface="Twentieth Century"/>
              <a:ea typeface="Twentieth Century"/>
              <a:cs typeface="Twentieth Century"/>
              <a:sym typeface="Twentieth Century"/>
            </a:endParaRPr>
          </a:p>
        </p:txBody>
      </p:sp>
      <p:pic>
        <p:nvPicPr>
          <p:cNvPr id="325" name="Google Shape;325;p9"/>
          <p:cNvPicPr preferRelativeResize="0"/>
          <p:nvPr/>
        </p:nvPicPr>
        <p:blipFill rotWithShape="1">
          <a:blip r:embed="rId3">
            <a:alphaModFix/>
          </a:blip>
          <a:srcRect l="-1" t="-225" r="274" b="243"/>
          <a:stretch/>
        </p:blipFill>
        <p:spPr>
          <a:xfrm>
            <a:off x="598375" y="1303503"/>
            <a:ext cx="10803629" cy="4463143"/>
          </a:xfrm>
          <a:prstGeom prst="rect">
            <a:avLst/>
          </a:prstGeom>
          <a:noFill/>
          <a:ln>
            <a:noFill/>
          </a:ln>
        </p:spPr>
      </p:pic>
      <p:sp>
        <p:nvSpPr>
          <p:cNvPr id="2" name="Rectangle 1">
            <a:extLst>
              <a:ext uri="{FF2B5EF4-FFF2-40B4-BE49-F238E27FC236}">
                <a16:creationId xmlns:a16="http://schemas.microsoft.com/office/drawing/2014/main" id="{ED0656EB-FA69-5598-27F8-02AF7D91B5DD}"/>
              </a:ext>
            </a:extLst>
          </p:cNvPr>
          <p:cNvSpPr/>
          <p:nvPr/>
        </p:nvSpPr>
        <p:spPr>
          <a:xfrm>
            <a:off x="6978316" y="2911642"/>
            <a:ext cx="1407695" cy="1636295"/>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0CD913-3446-CDB7-7AB4-612F4B8C8CA3}"/>
              </a:ext>
            </a:extLst>
          </p:cNvPr>
          <p:cNvSpPr txBox="1"/>
          <p:nvPr/>
        </p:nvSpPr>
        <p:spPr>
          <a:xfrm>
            <a:off x="6918158" y="4650884"/>
            <a:ext cx="1528010" cy="307777"/>
          </a:xfrm>
          <a:prstGeom prst="rect">
            <a:avLst/>
          </a:prstGeom>
          <a:noFill/>
        </p:spPr>
        <p:txBody>
          <a:bodyPr wrap="square" rtlCol="0">
            <a:spAutoFit/>
          </a:bodyPr>
          <a:lstStyle/>
          <a:p>
            <a:r>
              <a:rPr lang="en-US" b="1" dirty="0">
                <a:solidFill>
                  <a:schemeClr val="accent6"/>
                </a:solidFill>
              </a:rPr>
              <a:t>NOT INCLUDED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4"/>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Arial"/>
                <a:ea typeface="Arial"/>
                <a:cs typeface="Arial"/>
                <a:sym typeface="Arial"/>
              </a:rPr>
              <a:t>Operational Energy and CO2e Modeling</a:t>
            </a:r>
            <a:endParaRPr sz="2800" dirty="0"/>
          </a:p>
        </p:txBody>
      </p:sp>
      <p:pic>
        <p:nvPicPr>
          <p:cNvPr id="2" name="Picture 1">
            <a:extLst>
              <a:ext uri="{FF2B5EF4-FFF2-40B4-BE49-F238E27FC236}">
                <a16:creationId xmlns:a16="http://schemas.microsoft.com/office/drawing/2014/main" id="{2D2EFCDD-C744-44FF-9426-122A04D42655}"/>
              </a:ext>
            </a:extLst>
          </p:cNvPr>
          <p:cNvPicPr>
            <a:picLocks noChangeAspect="1"/>
          </p:cNvPicPr>
          <p:nvPr/>
        </p:nvPicPr>
        <p:blipFill>
          <a:blip r:embed="rId3"/>
          <a:stretch>
            <a:fillRect/>
          </a:stretch>
        </p:blipFill>
        <p:spPr>
          <a:xfrm>
            <a:off x="258233" y="2095499"/>
            <a:ext cx="11467042" cy="2619375"/>
          </a:xfrm>
          <a:prstGeom prst="rect">
            <a:avLst/>
          </a:prstGeom>
        </p:spPr>
      </p:pic>
      <p:sp>
        <p:nvSpPr>
          <p:cNvPr id="3" name="Rectangle 2">
            <a:extLst>
              <a:ext uri="{FF2B5EF4-FFF2-40B4-BE49-F238E27FC236}">
                <a16:creationId xmlns:a16="http://schemas.microsoft.com/office/drawing/2014/main" id="{130DFA25-B3DD-806E-D0C9-DE6A4529623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a:t>
            </a:r>
            <a:r>
              <a:rPr lang="en-US" sz="2800" dirty="0">
                <a:solidFill>
                  <a:srgbClr val="000000"/>
                </a:solidFill>
                <a:latin typeface="Arial"/>
                <a:ea typeface="Arial"/>
                <a:cs typeface="Arial"/>
                <a:sym typeface="Arial"/>
              </a:rPr>
              <a:t> Energy and CO2e Modeling</a:t>
            </a:r>
            <a:endParaRPr sz="2800" dirty="0"/>
          </a:p>
        </p:txBody>
      </p:sp>
      <p:sp>
        <p:nvSpPr>
          <p:cNvPr id="264" name="Google Shape;264;p25"/>
          <p:cNvSpPr txBox="1"/>
          <p:nvPr/>
        </p:nvSpPr>
        <p:spPr>
          <a:xfrm>
            <a:off x="5638801" y="4124324"/>
            <a:ext cx="502920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dirty="0">
                <a:solidFill>
                  <a:schemeClr val="dk1"/>
                </a:solidFill>
                <a:latin typeface="Calibri"/>
                <a:ea typeface="Calibri"/>
                <a:cs typeface="Calibri"/>
                <a:sym typeface="Calibri"/>
              </a:rPr>
            </a:br>
            <a:r>
              <a:rPr lang="en-US" sz="2000" b="1" i="0" u="none" strike="noStrike" cap="none" dirty="0">
                <a:solidFill>
                  <a:srgbClr val="FF0000"/>
                </a:solidFill>
                <a:latin typeface="Calibri"/>
                <a:ea typeface="Calibri"/>
                <a:cs typeface="Calibri"/>
                <a:sym typeface="Calibri"/>
              </a:rPr>
              <a:t>Achieved 0.035 cfm50/</a:t>
            </a:r>
            <a:r>
              <a:rPr lang="en-US" sz="2000" b="1" i="0" u="none" strike="noStrike" cap="none" dirty="0" err="1">
                <a:solidFill>
                  <a:srgbClr val="FF0000"/>
                </a:solidFill>
                <a:latin typeface="Calibri"/>
                <a:ea typeface="Calibri"/>
                <a:cs typeface="Calibri"/>
                <a:sym typeface="Calibri"/>
              </a:rPr>
              <a:t>sq.ft</a:t>
            </a:r>
            <a:r>
              <a:rPr lang="en-US" sz="2000" b="1" i="0" u="none" strike="noStrike" cap="none" dirty="0">
                <a:solidFill>
                  <a:srgbClr val="FF0000"/>
                </a:solidFill>
                <a:latin typeface="Calibri"/>
                <a:ea typeface="Calibri"/>
                <a:cs typeface="Calibri"/>
                <a:sym typeface="Calibri"/>
              </a:rPr>
              <a:t>. shell</a:t>
            </a:r>
            <a:endParaRPr sz="1800" b="1" i="0" u="none" strike="noStrike" cap="none"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17EF8F6-BF2C-D3D3-577B-06C540532DF2}"/>
              </a:ext>
            </a:extLst>
          </p:cNvPr>
          <p:cNvPicPr>
            <a:picLocks noChangeAspect="1"/>
          </p:cNvPicPr>
          <p:nvPr/>
        </p:nvPicPr>
        <p:blipFill>
          <a:blip r:embed="rId3"/>
          <a:stretch>
            <a:fillRect/>
          </a:stretch>
        </p:blipFill>
        <p:spPr>
          <a:xfrm>
            <a:off x="807893" y="2609850"/>
            <a:ext cx="11087966" cy="1238250"/>
          </a:xfrm>
          <a:prstGeom prst="rect">
            <a:avLst/>
          </a:prstGeom>
        </p:spPr>
      </p:pic>
      <p:sp>
        <p:nvSpPr>
          <p:cNvPr id="3" name="Rectangle 2">
            <a:extLst>
              <a:ext uri="{FF2B5EF4-FFF2-40B4-BE49-F238E27FC236}">
                <a16:creationId xmlns:a16="http://schemas.microsoft.com/office/drawing/2014/main" id="{12AA024F-C84B-0581-CDC0-10BBF5C47F15}"/>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Rectangle 2">
            <a:extLst>
              <a:ext uri="{FF2B5EF4-FFF2-40B4-BE49-F238E27FC236}">
                <a16:creationId xmlns:a16="http://schemas.microsoft.com/office/drawing/2014/main" id="{2E9DBE34-A4DB-DBCA-15C9-FEE29822BEA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Google Shape;270;p26"/>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Arial"/>
                <a:ea typeface="Arial"/>
                <a:cs typeface="Arial"/>
                <a:sym typeface="Arial"/>
              </a:rPr>
              <a:t>Operational Energy and CO2e Modeling</a:t>
            </a:r>
            <a:endParaRPr sz="2800" dirty="0"/>
          </a:p>
        </p:txBody>
      </p:sp>
      <p:pic>
        <p:nvPicPr>
          <p:cNvPr id="2" name="Picture 1">
            <a:extLst>
              <a:ext uri="{FF2B5EF4-FFF2-40B4-BE49-F238E27FC236}">
                <a16:creationId xmlns:a16="http://schemas.microsoft.com/office/drawing/2014/main" id="{65433878-246E-EBA4-6C40-C0977522FFF1}"/>
              </a:ext>
            </a:extLst>
          </p:cNvPr>
          <p:cNvPicPr>
            <a:picLocks noChangeAspect="1"/>
          </p:cNvPicPr>
          <p:nvPr/>
        </p:nvPicPr>
        <p:blipFill>
          <a:blip r:embed="rId3"/>
          <a:stretch>
            <a:fillRect/>
          </a:stretch>
        </p:blipFill>
        <p:spPr>
          <a:xfrm>
            <a:off x="635391" y="1733549"/>
            <a:ext cx="10689833" cy="482941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1">
            <a:extLst>
              <a:ext uri="{FF2B5EF4-FFF2-40B4-BE49-F238E27FC236}">
                <a16:creationId xmlns:a16="http://schemas.microsoft.com/office/drawing/2014/main" id="{6FEF346B-97E1-01A1-1B48-CAD91D2F576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Google Shape;282;p28"/>
          <p:cNvSpPr txBox="1">
            <a:spLocks noGrp="1"/>
          </p:cNvSpPr>
          <p:nvPr>
            <p:ph type="ctrTitle"/>
          </p:nvPr>
        </p:nvSpPr>
        <p:spPr>
          <a:xfrm>
            <a:off x="7346654" y="400050"/>
            <a:ext cx="3407071"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Building</a:t>
            </a:r>
            <a:r>
              <a:rPr lang="en-US" sz="2800" dirty="0">
                <a:solidFill>
                  <a:srgbClr val="000000"/>
                </a:solidFill>
                <a:latin typeface="Arial"/>
                <a:ea typeface="Arial"/>
                <a:cs typeface="Arial"/>
                <a:sym typeface="Arial"/>
              </a:rPr>
              <a:t> Enclosure</a:t>
            </a:r>
            <a:endParaRPr sz="2800" dirty="0"/>
          </a:p>
        </p:txBody>
      </p:sp>
      <p:pic>
        <p:nvPicPr>
          <p:cNvPr id="283" name="Google Shape;283;p28"/>
          <p:cNvPicPr preferRelativeResize="0"/>
          <p:nvPr/>
        </p:nvPicPr>
        <p:blipFill rotWithShape="1">
          <a:blip r:embed="rId4">
            <a:alphaModFix/>
          </a:blip>
          <a:srcRect/>
          <a:stretch/>
        </p:blipFill>
        <p:spPr>
          <a:xfrm>
            <a:off x="768646" y="-123825"/>
            <a:ext cx="2501308" cy="6858000"/>
          </a:xfrm>
          <a:prstGeom prst="rect">
            <a:avLst/>
          </a:prstGeom>
          <a:noFill/>
          <a:ln>
            <a:noFill/>
          </a:ln>
        </p:spPr>
      </p:pic>
      <p:pic>
        <p:nvPicPr>
          <p:cNvPr id="284" name="Google Shape;284;p28"/>
          <p:cNvPicPr preferRelativeResize="0"/>
          <p:nvPr/>
        </p:nvPicPr>
        <p:blipFill rotWithShape="1">
          <a:blip r:embed="rId5">
            <a:alphaModFix/>
          </a:blip>
          <a:srcRect/>
          <a:stretch/>
        </p:blipFill>
        <p:spPr>
          <a:xfrm>
            <a:off x="3624262" y="2986087"/>
            <a:ext cx="7667625" cy="3648075"/>
          </a:xfrm>
          <a:prstGeom prst="rect">
            <a:avLst/>
          </a:prstGeom>
          <a:noFill/>
          <a:ln>
            <a:noFill/>
          </a:ln>
        </p:spPr>
      </p:pic>
      <p:sp>
        <p:nvSpPr>
          <p:cNvPr id="285" name="Google Shape;285;p28"/>
          <p:cNvSpPr txBox="1"/>
          <p:nvPr/>
        </p:nvSpPr>
        <p:spPr>
          <a:xfrm>
            <a:off x="8178800" y="6248400"/>
            <a:ext cx="31130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Sub-slab Glavel insulation/fill</a:t>
            </a:r>
            <a:endParaRPr sz="1400" b="0" i="0" u="none" strike="noStrike" cap="none">
              <a:solidFill>
                <a:srgbClr val="0000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9"/>
          <p:cNvSpPr txBox="1">
            <a:spLocks noGrp="1"/>
          </p:cNvSpPr>
          <p:nvPr>
            <p:ph type="ctrTitle"/>
          </p:nvPr>
        </p:nvSpPr>
        <p:spPr>
          <a:xfrm>
            <a:off x="7346654" y="0"/>
            <a:ext cx="3407071"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Building Enclosure</a:t>
            </a:r>
            <a:endParaRPr sz="2800" dirty="0">
              <a:latin typeface="Calibri" panose="020F0502020204030204" pitchFamily="34" charset="0"/>
              <a:ea typeface="Calibri" panose="020F0502020204030204" pitchFamily="34" charset="0"/>
              <a:cs typeface="Calibri" panose="020F0502020204030204" pitchFamily="34" charset="0"/>
            </a:endParaRPr>
          </a:p>
        </p:txBody>
      </p:sp>
      <p:pic>
        <p:nvPicPr>
          <p:cNvPr id="291" name="Google Shape;291;p29"/>
          <p:cNvPicPr preferRelativeResize="0"/>
          <p:nvPr/>
        </p:nvPicPr>
        <p:blipFill rotWithShape="1">
          <a:blip r:embed="rId3">
            <a:alphaModFix/>
          </a:blip>
          <a:srcRect/>
          <a:stretch/>
        </p:blipFill>
        <p:spPr>
          <a:xfrm>
            <a:off x="5204729" y="952500"/>
            <a:ext cx="7053630" cy="5365749"/>
          </a:xfrm>
          <a:prstGeom prst="rect">
            <a:avLst/>
          </a:prstGeom>
          <a:noFill/>
          <a:ln>
            <a:noFill/>
          </a:ln>
        </p:spPr>
      </p:pic>
      <p:pic>
        <p:nvPicPr>
          <p:cNvPr id="292" name="Google Shape;292;p29"/>
          <p:cNvPicPr preferRelativeResize="0"/>
          <p:nvPr/>
        </p:nvPicPr>
        <p:blipFill rotWithShape="1">
          <a:blip r:embed="rId4">
            <a:alphaModFix/>
          </a:blip>
          <a:srcRect/>
          <a:stretch/>
        </p:blipFill>
        <p:spPr>
          <a:xfrm>
            <a:off x="-71544" y="0"/>
            <a:ext cx="5324687" cy="6858000"/>
          </a:xfrm>
          <a:prstGeom prst="rect">
            <a:avLst/>
          </a:prstGeom>
          <a:noFill/>
          <a:ln>
            <a:noFill/>
          </a:ln>
        </p:spPr>
      </p:pic>
      <p:sp>
        <p:nvSpPr>
          <p:cNvPr id="293" name="Google Shape;293;p29"/>
          <p:cNvSpPr txBox="1"/>
          <p:nvPr/>
        </p:nvSpPr>
        <p:spPr>
          <a:xfrm>
            <a:off x="5441950" y="5775828"/>
            <a:ext cx="62865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Air barrier moves from outside to inside</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Uplift and deflection of 40 ft trusses required complex detailing</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294" name="Google Shape;294;p29"/>
          <p:cNvCxnSpPr/>
          <p:nvPr/>
        </p:nvCxnSpPr>
        <p:spPr>
          <a:xfrm rot="10800000" flipH="1">
            <a:off x="8380570" y="4340728"/>
            <a:ext cx="785971" cy="1564772"/>
          </a:xfrm>
          <a:prstGeom prst="straightConnector1">
            <a:avLst/>
          </a:prstGeom>
          <a:noFill/>
          <a:ln w="57150" cap="flat" cmpd="sng">
            <a:solidFill>
              <a:srgbClr val="FF0000"/>
            </a:solidFill>
            <a:prstDash val="solid"/>
            <a:miter lim="800000"/>
            <a:headEnd type="none" w="sm" len="sm"/>
            <a:tailEnd type="triangle" w="med" len="med"/>
          </a:ln>
        </p:spPr>
      </p:cxnSp>
      <p:cxnSp>
        <p:nvCxnSpPr>
          <p:cNvPr id="295" name="Google Shape;295;p29"/>
          <p:cNvCxnSpPr/>
          <p:nvPr/>
        </p:nvCxnSpPr>
        <p:spPr>
          <a:xfrm rot="10800000" flipH="1">
            <a:off x="9620250" y="3925849"/>
            <a:ext cx="1398429" cy="1979651"/>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txBox="1">
            <a:spLocks noGrp="1"/>
          </p:cNvSpPr>
          <p:nvPr>
            <p:ph type="ctrTitle"/>
          </p:nvPr>
        </p:nvSpPr>
        <p:spPr>
          <a:xfrm>
            <a:off x="7346654" y="400050"/>
            <a:ext cx="3407071"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Building Enclosure</a:t>
            </a:r>
            <a:endParaRPr sz="2800" dirty="0">
              <a:latin typeface="Calibri" panose="020F0502020204030204" pitchFamily="34" charset="0"/>
              <a:ea typeface="Calibri" panose="020F0502020204030204" pitchFamily="34" charset="0"/>
              <a:cs typeface="Calibri" panose="020F0502020204030204" pitchFamily="34" charset="0"/>
            </a:endParaRPr>
          </a:p>
        </p:txBody>
      </p:sp>
      <p:pic>
        <p:nvPicPr>
          <p:cNvPr id="301" name="Google Shape;301;p30"/>
          <p:cNvPicPr preferRelativeResize="0"/>
          <p:nvPr/>
        </p:nvPicPr>
        <p:blipFill rotWithShape="1">
          <a:blip r:embed="rId3">
            <a:alphaModFix/>
          </a:blip>
          <a:srcRect/>
          <a:stretch/>
        </p:blipFill>
        <p:spPr>
          <a:xfrm>
            <a:off x="684240" y="400050"/>
            <a:ext cx="4849785" cy="3518843"/>
          </a:xfrm>
          <a:prstGeom prst="rect">
            <a:avLst/>
          </a:prstGeom>
          <a:noFill/>
          <a:ln>
            <a:noFill/>
          </a:ln>
        </p:spPr>
      </p:pic>
      <p:sp>
        <p:nvSpPr>
          <p:cNvPr id="302" name="Google Shape;302;p30"/>
          <p:cNvSpPr txBox="1"/>
          <p:nvPr/>
        </p:nvSpPr>
        <p:spPr>
          <a:xfrm>
            <a:off x="7346654" y="1765300"/>
            <a:ext cx="4161106" cy="12319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Building floorplan complexity increases cost of achieving a high performance enclosure</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03" name="Google Shape;303;p30"/>
          <p:cNvPicPr preferRelativeResize="0"/>
          <p:nvPr/>
        </p:nvPicPr>
        <p:blipFill rotWithShape="1">
          <a:blip r:embed="rId4">
            <a:alphaModFix/>
          </a:blip>
          <a:srcRect/>
          <a:stretch/>
        </p:blipFill>
        <p:spPr>
          <a:xfrm>
            <a:off x="6846739" y="3306810"/>
            <a:ext cx="4406900" cy="1933527"/>
          </a:xfrm>
          <a:prstGeom prst="rect">
            <a:avLst/>
          </a:prstGeom>
          <a:noFill/>
          <a:ln>
            <a:noFill/>
          </a:ln>
        </p:spPr>
      </p:pic>
      <p:sp>
        <p:nvSpPr>
          <p:cNvPr id="304" name="Google Shape;304;p30"/>
          <p:cNvSpPr txBox="1"/>
          <p:nvPr/>
        </p:nvSpPr>
        <p:spPr>
          <a:xfrm>
            <a:off x="6807200" y="5549900"/>
            <a:ext cx="4546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First floor has 22 corners; second floor has fewer corners</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2852503B-0954-35D7-FF34-9A2018716084}"/>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ctrTitle"/>
          </p:nvPr>
        </p:nvSpPr>
        <p:spPr>
          <a:xfrm>
            <a:off x="1304925" y="5715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 Energy and CO2e Modeling</a:t>
            </a:r>
            <a:endParaRPr sz="2800" dirty="0">
              <a:latin typeface="Calibri" panose="020F0502020204030204" pitchFamily="34" charset="0"/>
              <a:ea typeface="Calibri" panose="020F0502020204030204" pitchFamily="34" charset="0"/>
              <a:cs typeface="Calibri" panose="020F0502020204030204" pitchFamily="34" charset="0"/>
            </a:endParaRPr>
          </a:p>
        </p:txBody>
      </p:sp>
      <p:pic>
        <p:nvPicPr>
          <p:cNvPr id="310" name="Google Shape;310;p31"/>
          <p:cNvPicPr preferRelativeResize="0"/>
          <p:nvPr/>
        </p:nvPicPr>
        <p:blipFill rotWithShape="1">
          <a:blip r:embed="rId3">
            <a:alphaModFix/>
          </a:blip>
          <a:srcRect/>
          <a:stretch/>
        </p:blipFill>
        <p:spPr>
          <a:xfrm>
            <a:off x="488091" y="1689691"/>
            <a:ext cx="8207782" cy="2082210"/>
          </a:xfrm>
          <a:prstGeom prst="rect">
            <a:avLst/>
          </a:prstGeom>
          <a:noFill/>
          <a:ln>
            <a:noFill/>
          </a:ln>
        </p:spPr>
      </p:pic>
      <p:pic>
        <p:nvPicPr>
          <p:cNvPr id="311" name="Google Shape;311;p31"/>
          <p:cNvPicPr preferRelativeResize="0"/>
          <p:nvPr/>
        </p:nvPicPr>
        <p:blipFill rotWithShape="1">
          <a:blip r:embed="rId4">
            <a:alphaModFix/>
          </a:blip>
          <a:srcRect/>
          <a:stretch/>
        </p:blipFill>
        <p:spPr>
          <a:xfrm>
            <a:off x="8765316" y="0"/>
            <a:ext cx="3043368" cy="6858000"/>
          </a:xfrm>
          <a:prstGeom prst="rect">
            <a:avLst/>
          </a:prstGeom>
          <a:noFill/>
          <a:ln>
            <a:noFill/>
          </a:ln>
        </p:spPr>
      </p:pic>
      <p:sp>
        <p:nvSpPr>
          <p:cNvPr id="312" name="Google Shape;312;p31"/>
          <p:cNvSpPr txBox="1"/>
          <p:nvPr/>
        </p:nvSpPr>
        <p:spPr>
          <a:xfrm>
            <a:off x="5162550" y="4838700"/>
            <a:ext cx="34694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Drainwater heat recovery system captures about 50% of heat going down the drain</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E5448FA7-FE9D-B876-57F1-AD4CC0266A2D}"/>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2" descr="A blueprint of a house&#10;&#10;Description automatically generated"/>
          <p:cNvPicPr preferRelativeResize="0"/>
          <p:nvPr/>
        </p:nvPicPr>
        <p:blipFill rotWithShape="1">
          <a:blip r:embed="rId3">
            <a:alphaModFix/>
          </a:blip>
          <a:srcRect/>
          <a:stretch/>
        </p:blipFill>
        <p:spPr>
          <a:xfrm>
            <a:off x="4380434" y="649830"/>
            <a:ext cx="7726903" cy="4134571"/>
          </a:xfrm>
          <a:prstGeom prst="rect">
            <a:avLst/>
          </a:prstGeom>
          <a:noFill/>
          <a:ln>
            <a:noFill/>
          </a:ln>
        </p:spPr>
      </p:pic>
      <p:pic>
        <p:nvPicPr>
          <p:cNvPr id="318" name="Google Shape;318;p32" descr="A blueprint of a house&#10;&#10;Description automatically generated"/>
          <p:cNvPicPr preferRelativeResize="0"/>
          <p:nvPr/>
        </p:nvPicPr>
        <p:blipFill rotWithShape="1">
          <a:blip r:embed="rId4">
            <a:alphaModFix/>
          </a:blip>
          <a:srcRect/>
          <a:stretch/>
        </p:blipFill>
        <p:spPr>
          <a:xfrm>
            <a:off x="84663" y="4302706"/>
            <a:ext cx="5264827" cy="2352675"/>
          </a:xfrm>
          <a:prstGeom prst="rect">
            <a:avLst/>
          </a:prstGeom>
          <a:noFill/>
          <a:ln>
            <a:noFill/>
          </a:ln>
        </p:spPr>
      </p:pic>
      <p:sp>
        <p:nvSpPr>
          <p:cNvPr id="319" name="Google Shape;319;p32"/>
          <p:cNvSpPr txBox="1">
            <a:spLocks noGrp="1"/>
          </p:cNvSpPr>
          <p:nvPr>
            <p:ph type="title"/>
          </p:nvPr>
        </p:nvSpPr>
        <p:spPr>
          <a:xfrm>
            <a:off x="263301" y="1455968"/>
            <a:ext cx="4186886" cy="49119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dirty="0"/>
              <a:t>Ganged bathrooms allow shower </a:t>
            </a:r>
            <a:r>
              <a:rPr lang="en-US" sz="2400" dirty="0" err="1"/>
              <a:t>drainwater</a:t>
            </a:r>
            <a:r>
              <a:rPr lang="en-US" sz="2400" dirty="0"/>
              <a:t> heat recovery from dorm room showers – two floors similar dorm room showers </a:t>
            </a:r>
            <a:r>
              <a:rPr lang="en-US" sz="2400" u="sng" dirty="0"/>
              <a:t>and</a:t>
            </a:r>
            <a:r>
              <a:rPr lang="en-US" sz="2400" dirty="0"/>
              <a:t> avoids need for recirc hot water system</a:t>
            </a:r>
            <a:endParaRPr sz="2400" dirty="0"/>
          </a:p>
        </p:txBody>
      </p:sp>
      <p:sp>
        <p:nvSpPr>
          <p:cNvPr id="320" name="Google Shape;320;p32"/>
          <p:cNvSpPr/>
          <p:nvPr/>
        </p:nvSpPr>
        <p:spPr>
          <a:xfrm>
            <a:off x="3336153" y="4530311"/>
            <a:ext cx="999873" cy="895043"/>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1" name="Google Shape;321;p32"/>
          <p:cNvSpPr txBox="1"/>
          <p:nvPr/>
        </p:nvSpPr>
        <p:spPr>
          <a:xfrm>
            <a:off x="838200" y="5808101"/>
            <a:ext cx="396977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Calibri"/>
              <a:buNone/>
            </a:pPr>
            <a:r>
              <a:rPr lang="en-US" sz="2000" b="1" i="0" u="none" strike="noStrike" cap="none">
                <a:solidFill>
                  <a:srgbClr val="FF0000"/>
                </a:solidFill>
                <a:latin typeface="Calibri"/>
                <a:ea typeface="Calibri"/>
                <a:cs typeface="Calibri"/>
                <a:sym typeface="Calibri"/>
              </a:rPr>
              <a:t>Apt #1                                         Apt #2 </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sp>
        <p:nvSpPr>
          <p:cNvPr id="322" name="Google Shape;322;p32"/>
          <p:cNvSpPr/>
          <p:nvPr/>
        </p:nvSpPr>
        <p:spPr>
          <a:xfrm>
            <a:off x="4380434" y="649829"/>
            <a:ext cx="7726903" cy="3880481"/>
          </a:xfrm>
          <a:prstGeom prst="rect">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3"/>
          <p:cNvPicPr preferRelativeResize="0"/>
          <p:nvPr/>
        </p:nvPicPr>
        <p:blipFill rotWithShape="1">
          <a:blip r:embed="rId3">
            <a:alphaModFix/>
          </a:blip>
          <a:srcRect/>
          <a:stretch/>
        </p:blipFill>
        <p:spPr>
          <a:xfrm>
            <a:off x="683506" y="0"/>
            <a:ext cx="5224288" cy="6858000"/>
          </a:xfrm>
          <a:prstGeom prst="rect">
            <a:avLst/>
          </a:prstGeom>
          <a:noFill/>
          <a:ln>
            <a:noFill/>
          </a:ln>
        </p:spPr>
      </p:pic>
      <p:sp>
        <p:nvSpPr>
          <p:cNvPr id="328" name="Google Shape;328;p33"/>
          <p:cNvSpPr txBox="1"/>
          <p:nvPr/>
        </p:nvSpPr>
        <p:spPr>
          <a:xfrm>
            <a:off x="6000750" y="474613"/>
            <a:ext cx="6096000"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Closed Loop Drain-Back Solar Hot Water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Buildings are to be used </a:t>
            </a:r>
            <a:r>
              <a:rPr lang="en-US"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in</a:t>
            </a:r>
            <a:r>
              <a:rPr lang="en-US" sz="1800" b="0" i="0" u="none" strike="noStrike" cap="none" dirty="0">
                <a:solidFill>
                  <a:srgbClr val="000000"/>
                </a:solidFill>
                <a:latin typeface="Arial"/>
                <a:ea typeface="Arial"/>
                <a:cs typeface="Arial"/>
                <a:sym typeface="Arial"/>
              </a:rPr>
              <a:t> summer!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Near zero pressure in system</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Collectors empty except when heating</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Stainless tanks, copper piping</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Very long antifreeze life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Very long system life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Arial"/>
                <a:ea typeface="Arial"/>
                <a:cs typeface="Arial"/>
                <a:sym typeface="Arial"/>
              </a:rPr>
              <a:t>Modeled 50% savings of 15 MWh/year load</a:t>
            </a:r>
            <a:endParaRPr sz="18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rial"/>
              <a:ea typeface="Arial"/>
              <a:cs typeface="Arial"/>
              <a:sym typeface="Arial"/>
            </a:endParaRPr>
          </a:p>
        </p:txBody>
      </p:sp>
      <p:sp>
        <p:nvSpPr>
          <p:cNvPr id="329" name="Google Shape;329;p33"/>
          <p:cNvSpPr txBox="1"/>
          <p:nvPr/>
        </p:nvSpPr>
        <p:spPr>
          <a:xfrm>
            <a:off x="5876925" y="3800475"/>
            <a:ext cx="2371725"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&gt;&gt;&gt; Hot water out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&lt;&lt;&lt; Cold water in</a:t>
            </a:r>
            <a:endParaRPr sz="1400" b="0" i="0" u="none" strike="noStrike" cap="none">
              <a:solidFill>
                <a:srgbClr val="000000"/>
              </a:solidFill>
              <a:latin typeface="Arial"/>
              <a:ea typeface="Arial"/>
              <a:cs typeface="Arial"/>
              <a:sym typeface="Arial"/>
            </a:endParaRPr>
          </a:p>
        </p:txBody>
      </p:sp>
      <p:pic>
        <p:nvPicPr>
          <p:cNvPr id="330" name="Google Shape;330;p33"/>
          <p:cNvPicPr preferRelativeResize="0"/>
          <p:nvPr/>
        </p:nvPicPr>
        <p:blipFill rotWithShape="1">
          <a:blip r:embed="rId4">
            <a:alphaModFix/>
          </a:blip>
          <a:srcRect/>
          <a:stretch/>
        </p:blipFill>
        <p:spPr>
          <a:xfrm>
            <a:off x="8095693" y="3429000"/>
            <a:ext cx="3209740" cy="3057525"/>
          </a:xfrm>
          <a:prstGeom prst="rect">
            <a:avLst/>
          </a:prstGeom>
          <a:noFill/>
          <a:ln>
            <a:noFill/>
          </a:ln>
        </p:spPr>
      </p:pic>
      <p:sp>
        <p:nvSpPr>
          <p:cNvPr id="331" name="Google Shape;331;p33"/>
          <p:cNvSpPr/>
          <p:nvPr/>
        </p:nvSpPr>
        <p:spPr>
          <a:xfrm>
            <a:off x="3009900" y="466725"/>
            <a:ext cx="314325" cy="352425"/>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title"/>
          </p:nvPr>
        </p:nvSpPr>
        <p:spPr>
          <a:xfrm>
            <a:off x="47623" y="365126"/>
            <a:ext cx="2190251" cy="26352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Hot water system</a:t>
            </a:r>
            <a:endParaRPr dirty="0"/>
          </a:p>
        </p:txBody>
      </p:sp>
      <p:pic>
        <p:nvPicPr>
          <p:cNvPr id="337" name="Google Shape;337;p34"/>
          <p:cNvPicPr preferRelativeResize="0"/>
          <p:nvPr/>
        </p:nvPicPr>
        <p:blipFill rotWithShape="1">
          <a:blip r:embed="rId3">
            <a:alphaModFix/>
          </a:blip>
          <a:srcRect/>
          <a:stretch/>
        </p:blipFill>
        <p:spPr>
          <a:xfrm>
            <a:off x="2683042" y="0"/>
            <a:ext cx="8706837" cy="6858000"/>
          </a:xfrm>
          <a:prstGeom prst="rect">
            <a:avLst/>
          </a:prstGeom>
          <a:noFill/>
          <a:ln>
            <a:noFill/>
          </a:ln>
        </p:spPr>
      </p:pic>
      <p:sp>
        <p:nvSpPr>
          <p:cNvPr id="2" name="Rectangle 1">
            <a:extLst>
              <a:ext uri="{FF2B5EF4-FFF2-40B4-BE49-F238E27FC236}">
                <a16:creationId xmlns:a16="http://schemas.microsoft.com/office/drawing/2014/main" id="{746CBFF4-058F-85E4-3E93-66CCB300E3BE}"/>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0"/>
          <p:cNvSpPr txBox="1"/>
          <p:nvPr/>
        </p:nvSpPr>
        <p:spPr>
          <a:xfrm>
            <a:off x="271743" y="301428"/>
            <a:ext cx="11456894" cy="6445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3A62"/>
              </a:buClr>
              <a:buSzPts val="4400"/>
              <a:buFont typeface="Twentieth Century"/>
              <a:buNone/>
              <a:tabLst/>
              <a:defRPr/>
            </a:pPr>
            <a:r>
              <a:rPr kumimoji="0" lang="en-US" sz="4400" b="1" i="0" u="none" strike="noStrike" kern="0" cap="none" spc="0" normalizeH="0" baseline="0" noProof="0">
                <a:ln>
                  <a:noFill/>
                </a:ln>
                <a:solidFill>
                  <a:srgbClr val="003A62"/>
                </a:solidFill>
                <a:effectLst/>
                <a:uLnTx/>
                <a:uFillTx/>
                <a:latin typeface="Twentieth Century"/>
                <a:ea typeface="Twentieth Century"/>
                <a:cs typeface="Twentieth Century"/>
                <a:sym typeface="Twentieth Century"/>
              </a:rPr>
              <a:t>Basic embodied carbon math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txBox="1"/>
          <p:nvPr/>
        </p:nvSpPr>
        <p:spPr>
          <a:xfrm>
            <a:off x="915686" y="1595457"/>
            <a:ext cx="2013559" cy="71562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3B63"/>
              </a:buClr>
              <a:buSzPts val="3600"/>
              <a:buFont typeface="Arial"/>
              <a:buNone/>
              <a:tabLst/>
              <a:defRPr/>
            </a:pPr>
            <a:r>
              <a:rPr kumimoji="0" lang="en-US" sz="3600" b="0" i="0" u="none" strike="noStrike" kern="0" cap="none" spc="0" normalizeH="0" baseline="0" noProof="0">
                <a:ln>
                  <a:noFill/>
                </a:ln>
                <a:solidFill>
                  <a:srgbClr val="003B63"/>
                </a:solidFill>
                <a:effectLst/>
                <a:uLnTx/>
                <a:uFillTx/>
                <a:latin typeface="Twentieth Century"/>
                <a:ea typeface="Twentieth Century"/>
                <a:cs typeface="Twentieth Century"/>
                <a:sym typeface="Twentieth Century"/>
              </a:rPr>
              <a:t>Material quantity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txBox="1"/>
          <p:nvPr/>
        </p:nvSpPr>
        <p:spPr>
          <a:xfrm>
            <a:off x="4745742" y="1601099"/>
            <a:ext cx="1848645" cy="49740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3B63"/>
              </a:buClr>
              <a:buSzPts val="3600"/>
              <a:buFont typeface="Arial"/>
              <a:buNone/>
              <a:tabLst/>
              <a:defRPr/>
            </a:pPr>
            <a:r>
              <a:rPr kumimoji="0" lang="en-US" sz="3600" b="0" i="0" u="none" strike="noStrike" kern="0" cap="none" spc="0" normalizeH="0" baseline="0" noProof="0">
                <a:ln>
                  <a:noFill/>
                </a:ln>
                <a:solidFill>
                  <a:srgbClr val="003B63"/>
                </a:solidFill>
                <a:effectLst/>
                <a:uLnTx/>
                <a:uFillTx/>
                <a:latin typeface="Twentieth Century"/>
                <a:ea typeface="Twentieth Century"/>
                <a:cs typeface="Twentieth Century"/>
                <a:sym typeface="Twentieth Century"/>
              </a:rPr>
              <a:t>Emission factor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txBox="1"/>
          <p:nvPr/>
        </p:nvSpPr>
        <p:spPr>
          <a:xfrm>
            <a:off x="8256336" y="1616287"/>
            <a:ext cx="2780832" cy="278304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3B63"/>
              </a:buClr>
              <a:buSzPts val="3600"/>
              <a:buFont typeface="Arial"/>
              <a:buNone/>
              <a:tabLst/>
              <a:defRPr/>
            </a:pPr>
            <a:r>
              <a:rPr kumimoji="0" lang="en-US" sz="3600" b="1" i="0" u="none" strike="noStrike" kern="0" cap="none" spc="0" normalizeH="0" baseline="0" noProof="0">
                <a:ln>
                  <a:noFill/>
                </a:ln>
                <a:solidFill>
                  <a:srgbClr val="003B63"/>
                </a:solidFill>
                <a:effectLst/>
                <a:uLnTx/>
                <a:uFillTx/>
                <a:latin typeface="Twentieth Century"/>
                <a:ea typeface="Twentieth Century"/>
                <a:cs typeface="Twentieth Century"/>
                <a:sym typeface="Twentieth Century"/>
              </a:rPr>
              <a:t>Product emissions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rgbClr val="003B63"/>
              </a:buClr>
              <a:buSzPts val="3600"/>
              <a:buFont typeface="Arial"/>
              <a:buNone/>
              <a:tabLst/>
              <a:defRPr/>
            </a:pPr>
            <a:r>
              <a:rPr kumimoji="0" lang="en-US" sz="3600" b="1" i="0" u="none" strike="noStrike" kern="0" cap="none" spc="0" normalizeH="0" baseline="0" noProof="0">
                <a:ln>
                  <a:noFill/>
                </a:ln>
                <a:solidFill>
                  <a:srgbClr val="003B63"/>
                </a:solidFill>
                <a:effectLst/>
                <a:uLnTx/>
                <a:uFillTx/>
                <a:latin typeface="Twentieth Century"/>
                <a:ea typeface="Twentieth Century"/>
                <a:cs typeface="Twentieth Century"/>
                <a:sym typeface="Twentieth Century"/>
              </a:rPr>
              <a:t>kg CO2e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rgbClr val="003B63"/>
              </a:buClr>
              <a:buSzPts val="3600"/>
              <a:buFont typeface="Arial"/>
              <a:buNone/>
              <a:tabLst/>
              <a:defRPr/>
            </a:pPr>
            <a:r>
              <a:rPr kumimoji="0" lang="en-US" sz="3600" b="0" i="0" u="none" strike="noStrike" kern="0" cap="none" spc="0" normalizeH="0" baseline="0" noProof="0">
                <a:ln>
                  <a:noFill/>
                </a:ln>
                <a:solidFill>
                  <a:srgbClr val="003B63"/>
                </a:solidFill>
                <a:effectLst/>
                <a:uLnTx/>
                <a:uFillTx/>
                <a:latin typeface="Twentieth Century"/>
                <a:ea typeface="Twentieth Century"/>
                <a:cs typeface="Twentieth Century"/>
                <a:sym typeface="Twentieth Century"/>
              </a:rPr>
              <a:t>per life cycle phase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7003000" y="1796751"/>
            <a:ext cx="829340" cy="624441"/>
          </a:xfrm>
          <a:prstGeom prst="mathEqual">
            <a:avLst>
              <a:gd name="adj1" fmla="val 23520"/>
              <a:gd name="adj2" fmla="val 1176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36" name="Google Shape;336;p10"/>
          <p:cNvSpPr txBox="1"/>
          <p:nvPr/>
        </p:nvSpPr>
        <p:spPr>
          <a:xfrm>
            <a:off x="597077" y="3433427"/>
            <a:ext cx="2650776" cy="11905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828AA3"/>
              </a:buClr>
              <a:buSzPts val="2000"/>
              <a:buFont typeface="Arial"/>
              <a:buNone/>
              <a:tabLst/>
              <a:defRPr/>
            </a:pPr>
            <a:r>
              <a:rPr kumimoji="0" lang="en-US" sz="2000" b="0" i="0" u="none" strike="noStrike" kern="0" cap="none" spc="0" normalizeH="0" baseline="0" noProof="0" dirty="0">
                <a:ln>
                  <a:noFill/>
                </a:ln>
                <a:solidFill>
                  <a:srgbClr val="828AA3"/>
                </a:solidFill>
                <a:effectLst/>
                <a:uLnTx/>
                <a:uFillTx/>
                <a:latin typeface="Twentieth Century"/>
                <a:ea typeface="Twentieth Century"/>
                <a:cs typeface="Twentieth Century"/>
                <a:sym typeface="Twentieth Century"/>
              </a:rPr>
              <a:t>From </a:t>
            </a:r>
            <a:r>
              <a:rPr lang="en-US" sz="2000" dirty="0">
                <a:solidFill>
                  <a:srgbClr val="828AA3"/>
                </a:solidFill>
                <a:latin typeface="Twentieth Century"/>
                <a:ea typeface="Twentieth Century"/>
                <a:cs typeface="Twentieth Century"/>
                <a:sym typeface="Twentieth Century"/>
              </a:rPr>
              <a:t>plan take-offs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7" name="Google Shape;337;p10"/>
          <p:cNvSpPr/>
          <p:nvPr/>
        </p:nvSpPr>
        <p:spPr>
          <a:xfrm>
            <a:off x="3332576" y="1684328"/>
            <a:ext cx="914400" cy="914400"/>
          </a:xfrm>
          <a:prstGeom prst="mathMultiply">
            <a:avLst>
              <a:gd name="adj1" fmla="val 2352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cxnSp>
        <p:nvCxnSpPr>
          <p:cNvPr id="338" name="Google Shape;338;p10"/>
          <p:cNvCxnSpPr/>
          <p:nvPr/>
        </p:nvCxnSpPr>
        <p:spPr>
          <a:xfrm>
            <a:off x="1922465" y="2751358"/>
            <a:ext cx="0" cy="507517"/>
          </a:xfrm>
          <a:prstGeom prst="straightConnector1">
            <a:avLst/>
          </a:prstGeom>
          <a:noFill/>
          <a:ln w="57150" cap="flat" cmpd="sng">
            <a:solidFill>
              <a:srgbClr val="E6E8ED"/>
            </a:solidFill>
            <a:prstDash val="solid"/>
            <a:miter lim="800000"/>
            <a:headEnd type="none" w="sm" len="sm"/>
            <a:tailEnd type="triangle" w="med" len="med"/>
          </a:ln>
        </p:spPr>
      </p:cxnSp>
      <p:sp>
        <p:nvSpPr>
          <p:cNvPr id="339" name="Google Shape;339;p10"/>
          <p:cNvSpPr txBox="1"/>
          <p:nvPr/>
        </p:nvSpPr>
        <p:spPr>
          <a:xfrm>
            <a:off x="4304232" y="3419031"/>
            <a:ext cx="2650776" cy="11905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828AA3"/>
              </a:buClr>
              <a:buSzPts val="2000"/>
              <a:buFont typeface="Arial"/>
              <a:buNone/>
              <a:tabLst/>
              <a:defRPr/>
            </a:pPr>
            <a:r>
              <a:rPr kumimoji="0" lang="en-US" sz="2000" b="0"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From EPDs or other approved data source</a:t>
            </a:r>
            <a:endParaRPr kumimoji="0" sz="2000" b="1" i="0" u="none" strike="noStrike" kern="0" cap="none" spc="0" normalizeH="0" baseline="0" noProof="0">
              <a:ln>
                <a:noFill/>
              </a:ln>
              <a:solidFill>
                <a:srgbClr val="45CFCC"/>
              </a:solidFill>
              <a:effectLst/>
              <a:uLnTx/>
              <a:uFillTx/>
              <a:latin typeface="Twentieth Century"/>
              <a:ea typeface="Twentieth Century"/>
              <a:cs typeface="Twentieth Century"/>
              <a:sym typeface="Twentieth Century"/>
            </a:endParaRPr>
          </a:p>
        </p:txBody>
      </p:sp>
      <p:cxnSp>
        <p:nvCxnSpPr>
          <p:cNvPr id="340" name="Google Shape;340;p10"/>
          <p:cNvCxnSpPr/>
          <p:nvPr/>
        </p:nvCxnSpPr>
        <p:spPr>
          <a:xfrm>
            <a:off x="5629620" y="2736962"/>
            <a:ext cx="0" cy="521913"/>
          </a:xfrm>
          <a:prstGeom prst="straightConnector1">
            <a:avLst/>
          </a:prstGeom>
          <a:noFill/>
          <a:ln w="57150" cap="flat" cmpd="sng">
            <a:solidFill>
              <a:srgbClr val="E6E8ED"/>
            </a:solidFill>
            <a:prstDash val="solid"/>
            <a:miter lim="800000"/>
            <a:headEnd type="none" w="sm" len="sm"/>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5"/>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a:t>
            </a:r>
            <a:r>
              <a:rPr lang="en-US" sz="2800" dirty="0">
                <a:solidFill>
                  <a:srgbClr val="000000"/>
                </a:solidFill>
                <a:latin typeface="Arial"/>
                <a:ea typeface="Arial"/>
                <a:cs typeface="Arial"/>
                <a:sym typeface="Arial"/>
              </a:rPr>
              <a:t> Energy - Modeled</a:t>
            </a:r>
            <a:endParaRPr sz="2800" dirty="0"/>
          </a:p>
        </p:txBody>
      </p:sp>
      <p:pic>
        <p:nvPicPr>
          <p:cNvPr id="343" name="Google Shape;343;p35"/>
          <p:cNvPicPr preferRelativeResize="0"/>
          <p:nvPr/>
        </p:nvPicPr>
        <p:blipFill rotWithShape="1">
          <a:blip r:embed="rId4">
            <a:alphaModFix/>
          </a:blip>
          <a:srcRect/>
          <a:stretch/>
        </p:blipFill>
        <p:spPr>
          <a:xfrm>
            <a:off x="1952625" y="1525316"/>
            <a:ext cx="7048500" cy="4618774"/>
          </a:xfrm>
          <a:prstGeom prst="rect">
            <a:avLst/>
          </a:prstGeom>
          <a:noFill/>
          <a:ln>
            <a:noFill/>
          </a:ln>
        </p:spPr>
      </p:pic>
      <p:sp>
        <p:nvSpPr>
          <p:cNvPr id="344" name="Google Shape;344;p35"/>
          <p:cNvSpPr txBox="1"/>
          <p:nvPr/>
        </p:nvSpPr>
        <p:spPr>
          <a:xfrm>
            <a:off x="3653875" y="3834703"/>
            <a:ext cx="1823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EUI modeled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&lt;15 kBtu/sq.ft.-yr</a:t>
            </a:r>
            <a:endParaRPr sz="1800" b="0" i="0" u="none" strike="noStrike" cap="none">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8D354795-9646-2A8C-AD35-C76F27D1DC87}"/>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Dorms – </a:t>
            </a:r>
            <a:br>
              <a:rPr lang="en-US" sz="2800" dirty="0"/>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a:t>
            </a:r>
            <a:r>
              <a:rPr lang="en-US" sz="2800" dirty="0">
                <a:solidFill>
                  <a:srgbClr val="000000"/>
                </a:solidFill>
                <a:latin typeface="Arial"/>
                <a:ea typeface="Arial"/>
                <a:cs typeface="Arial"/>
                <a:sym typeface="Arial"/>
              </a:rPr>
              <a:t> Energy CO2e Emissions - Modeled</a:t>
            </a:r>
            <a:endParaRPr sz="2800" dirty="0"/>
          </a:p>
        </p:txBody>
      </p:sp>
      <p:pic>
        <p:nvPicPr>
          <p:cNvPr id="350" name="Google Shape;350;p36"/>
          <p:cNvPicPr preferRelativeResize="0"/>
          <p:nvPr/>
        </p:nvPicPr>
        <p:blipFill rotWithShape="1">
          <a:blip r:embed="rId3">
            <a:alphaModFix/>
          </a:blip>
          <a:srcRect/>
          <a:stretch/>
        </p:blipFill>
        <p:spPr>
          <a:xfrm>
            <a:off x="1502065" y="1750693"/>
            <a:ext cx="7618489" cy="5000409"/>
          </a:xfrm>
          <a:prstGeom prst="rect">
            <a:avLst/>
          </a:prstGeom>
          <a:noFill/>
          <a:ln>
            <a:noFill/>
          </a:ln>
        </p:spPr>
      </p:pic>
      <p:sp>
        <p:nvSpPr>
          <p:cNvPr id="351" name="Google Shape;351;p36"/>
          <p:cNvSpPr txBox="1"/>
          <p:nvPr/>
        </p:nvSpPr>
        <p:spPr>
          <a:xfrm>
            <a:off x="3516923" y="5228492"/>
            <a:ext cx="20056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Includes PV on roof</a:t>
            </a: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AE9B03D8-BDD8-CF08-49A0-67C0695D638F}"/>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7"/>
          <p:cNvSpPr txBox="1">
            <a:spLocks noGrp="1"/>
          </p:cNvSpPr>
          <p:nvPr>
            <p:ph type="ctrTitle"/>
          </p:nvPr>
        </p:nvSpPr>
        <p:spPr>
          <a:xfrm>
            <a:off x="1438275" y="41910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a:latin typeface="Calibri" panose="020F0502020204030204" pitchFamily="34" charset="0"/>
                <a:ea typeface="Calibri" panose="020F0502020204030204" pitchFamily="34" charset="0"/>
                <a:cs typeface="Calibri" panose="020F0502020204030204" pitchFamily="34" charset="0"/>
              </a:rPr>
            </a:b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Operational Energy CO2e Emissions</a:t>
            </a:r>
            <a:endParaRPr sz="2800">
              <a:latin typeface="Calibri" panose="020F0502020204030204" pitchFamily="34" charset="0"/>
              <a:ea typeface="Calibri" panose="020F0502020204030204" pitchFamily="34" charset="0"/>
              <a:cs typeface="Calibri" panose="020F0502020204030204" pitchFamily="34" charset="0"/>
            </a:endParaRPr>
          </a:p>
        </p:txBody>
      </p:sp>
      <p:pic>
        <p:nvPicPr>
          <p:cNvPr id="357" name="Google Shape;357;p37"/>
          <p:cNvPicPr preferRelativeResize="0"/>
          <p:nvPr/>
        </p:nvPicPr>
        <p:blipFill rotWithShape="1">
          <a:blip r:embed="rId3">
            <a:alphaModFix/>
          </a:blip>
          <a:srcRect/>
          <a:stretch/>
        </p:blipFill>
        <p:spPr>
          <a:xfrm>
            <a:off x="6419850" y="1933575"/>
            <a:ext cx="5176919" cy="3397880"/>
          </a:xfrm>
          <a:prstGeom prst="rect">
            <a:avLst/>
          </a:prstGeom>
          <a:noFill/>
          <a:ln>
            <a:noFill/>
          </a:ln>
        </p:spPr>
      </p:pic>
      <p:pic>
        <p:nvPicPr>
          <p:cNvPr id="358" name="Google Shape;358;p37"/>
          <p:cNvPicPr preferRelativeResize="0"/>
          <p:nvPr/>
        </p:nvPicPr>
        <p:blipFill rotWithShape="1">
          <a:blip r:embed="rId4">
            <a:alphaModFix/>
          </a:blip>
          <a:srcRect/>
          <a:stretch/>
        </p:blipFill>
        <p:spPr>
          <a:xfrm>
            <a:off x="676274" y="1933575"/>
            <a:ext cx="5185349" cy="3397879"/>
          </a:xfrm>
          <a:prstGeom prst="rect">
            <a:avLst/>
          </a:prstGeom>
          <a:noFill/>
          <a:ln>
            <a:noFill/>
          </a:ln>
        </p:spPr>
      </p:pic>
      <p:sp>
        <p:nvSpPr>
          <p:cNvPr id="2" name="Rectangle 1">
            <a:extLst>
              <a:ext uri="{FF2B5EF4-FFF2-40B4-BE49-F238E27FC236}">
                <a16:creationId xmlns:a16="http://schemas.microsoft.com/office/drawing/2014/main" id="{CAF76ED8-453F-397E-E0E4-8F4F71A4AF30}"/>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2" name="Rectangle 1">
            <a:extLst>
              <a:ext uri="{FF2B5EF4-FFF2-40B4-BE49-F238E27FC236}">
                <a16:creationId xmlns:a16="http://schemas.microsoft.com/office/drawing/2014/main" id="{F9383FF6-A814-29FE-7B72-DA864D883976}"/>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Google Shape;370;p39"/>
          <p:cNvSpPr txBox="1">
            <a:spLocks noGrp="1"/>
          </p:cNvSpPr>
          <p:nvPr>
            <p:ph type="ctrTitle"/>
          </p:nvPr>
        </p:nvSpPr>
        <p:spPr>
          <a:xfrm>
            <a:off x="714374" y="190500"/>
            <a:ext cx="10963275" cy="70063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 – </a:t>
            </a:r>
            <a:r>
              <a:rPr lang="en-US" sz="2800" dirty="0">
                <a:solidFill>
                  <a:srgbClr val="000000"/>
                </a:solidFill>
                <a:latin typeface="Arial"/>
                <a:ea typeface="Arial"/>
                <a:cs typeface="Arial"/>
                <a:sym typeface="Arial"/>
              </a:rPr>
              <a:t>Embodied CO2e Emissions - BEAM</a:t>
            </a:r>
            <a:endParaRPr sz="2800" dirty="0"/>
          </a:p>
        </p:txBody>
      </p:sp>
      <p:pic>
        <p:nvPicPr>
          <p:cNvPr id="371" name="Google Shape;371;p39"/>
          <p:cNvPicPr preferRelativeResize="0"/>
          <p:nvPr/>
        </p:nvPicPr>
        <p:blipFill rotWithShape="1">
          <a:blip r:embed="rId3">
            <a:alphaModFix/>
          </a:blip>
          <a:srcRect/>
          <a:stretch/>
        </p:blipFill>
        <p:spPr>
          <a:xfrm>
            <a:off x="2348865" y="992688"/>
            <a:ext cx="8232232" cy="5865312"/>
          </a:xfrm>
          <a:prstGeom prst="rect">
            <a:avLst/>
          </a:prstGeom>
          <a:noFill/>
          <a:ln>
            <a:noFill/>
          </a:ln>
        </p:spPr>
      </p:pic>
      <p:sp>
        <p:nvSpPr>
          <p:cNvPr id="372" name="Google Shape;372;p39"/>
          <p:cNvSpPr/>
          <p:nvPr/>
        </p:nvSpPr>
        <p:spPr>
          <a:xfrm>
            <a:off x="4207669" y="3362327"/>
            <a:ext cx="926306" cy="45719"/>
          </a:xfrm>
          <a:prstGeom prst="rect">
            <a:avLst/>
          </a:prstGeom>
          <a:noFill/>
          <a:ln w="38100" cap="flat" cmpd="sng">
            <a:solidFill>
              <a:srgbClr val="31538F"/>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373" name="Google Shape;373;p39"/>
          <p:cNvSpPr txBox="1"/>
          <p:nvPr/>
        </p:nvSpPr>
        <p:spPr>
          <a:xfrm>
            <a:off x="4779963" y="2388395"/>
            <a:ext cx="143949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Adder for 2” spray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foam in one roof</a:t>
            </a:r>
            <a:endParaRPr sz="1400" b="0" i="0" u="none" strike="noStrike" cap="none">
              <a:solidFill>
                <a:srgbClr val="000000"/>
              </a:solidFill>
              <a:latin typeface="Arial"/>
              <a:ea typeface="Arial"/>
              <a:cs typeface="Arial"/>
              <a:sym typeface="Arial"/>
            </a:endParaRPr>
          </a:p>
        </p:txBody>
      </p:sp>
      <p:cxnSp>
        <p:nvCxnSpPr>
          <p:cNvPr id="374" name="Google Shape;374;p39"/>
          <p:cNvCxnSpPr/>
          <p:nvPr/>
        </p:nvCxnSpPr>
        <p:spPr>
          <a:xfrm>
            <a:off x="5577840" y="1935480"/>
            <a:ext cx="3162300" cy="0"/>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 name="Rectangle 1">
            <a:extLst>
              <a:ext uri="{FF2B5EF4-FFF2-40B4-BE49-F238E27FC236}">
                <a16:creationId xmlns:a16="http://schemas.microsoft.com/office/drawing/2014/main" id="{FB2FD0A1-96FC-48E4-02D7-03E558B52370}"/>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Google Shape;379;p40"/>
          <p:cNvSpPr txBox="1">
            <a:spLocks noGrp="1"/>
          </p:cNvSpPr>
          <p:nvPr>
            <p:ph type="ctrTitle"/>
          </p:nvPr>
        </p:nvSpPr>
        <p:spPr>
          <a:xfrm>
            <a:off x="1438275" y="228600"/>
            <a:ext cx="9144000" cy="10096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800" b="1" dirty="0"/>
              <a:t>The Putney School New Dorms – </a:t>
            </a:r>
            <a:br>
              <a:rPr lang="en-US" sz="2800" dirty="0"/>
            </a:br>
            <a:r>
              <a:rPr lang="en-US" sz="2800" dirty="0">
                <a:solidFill>
                  <a:srgbClr val="000000"/>
                </a:solidFill>
                <a:latin typeface="Arial"/>
                <a:ea typeface="Arial"/>
                <a:cs typeface="Arial"/>
                <a:sym typeface="Arial"/>
              </a:rPr>
              <a:t>Embodied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Energy</a:t>
            </a:r>
            <a:r>
              <a:rPr lang="en-US" sz="2800" dirty="0">
                <a:solidFill>
                  <a:srgbClr val="000000"/>
                </a:solidFill>
                <a:latin typeface="Arial"/>
                <a:ea typeface="Arial"/>
                <a:cs typeface="Arial"/>
                <a:sym typeface="Arial"/>
              </a:rPr>
              <a:t> CO2e Emissions --- Life Cycle Assessment</a:t>
            </a:r>
            <a:endParaRPr sz="2800" dirty="0"/>
          </a:p>
        </p:txBody>
      </p:sp>
      <p:pic>
        <p:nvPicPr>
          <p:cNvPr id="380" name="Google Shape;380;p40"/>
          <p:cNvPicPr preferRelativeResize="0"/>
          <p:nvPr/>
        </p:nvPicPr>
        <p:blipFill rotWithShape="1">
          <a:blip r:embed="rId3">
            <a:alphaModFix/>
          </a:blip>
          <a:srcRect/>
          <a:stretch/>
        </p:blipFill>
        <p:spPr>
          <a:xfrm>
            <a:off x="1823305" y="1238250"/>
            <a:ext cx="8373940" cy="5479141"/>
          </a:xfrm>
          <a:prstGeom prst="rect">
            <a:avLst/>
          </a:prstGeom>
          <a:noFill/>
          <a:ln>
            <a:noFill/>
          </a:ln>
        </p:spPr>
      </p:pic>
      <p:cxnSp>
        <p:nvCxnSpPr>
          <p:cNvPr id="381" name="Google Shape;381;p40"/>
          <p:cNvCxnSpPr/>
          <p:nvPr/>
        </p:nvCxnSpPr>
        <p:spPr>
          <a:xfrm rot="10800000" flipH="1">
            <a:off x="3588544" y="4918710"/>
            <a:ext cx="762000" cy="586740"/>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1"/>
          <p:cNvSpPr txBox="1">
            <a:spLocks noGrp="1"/>
          </p:cNvSpPr>
          <p:nvPr>
            <p:ph type="ctrTitle"/>
          </p:nvPr>
        </p:nvSpPr>
        <p:spPr>
          <a:xfrm>
            <a:off x="295275" y="419099"/>
            <a:ext cx="11477625" cy="446722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1800"/>
              <a:buFont typeface="Calibri"/>
              <a:buNone/>
            </a:pPr>
            <a:r>
              <a:rPr lang="en-US" sz="1800" b="1" dirty="0"/>
              <a:t>The Putney School New Dorms – </a:t>
            </a:r>
            <a:br>
              <a:rPr lang="en-US" sz="1800" b="1" dirty="0"/>
            </a:br>
            <a:r>
              <a:rPr lang="en-US" sz="4400" b="1" dirty="0"/>
              <a:t>The BIG PICTURE</a:t>
            </a:r>
            <a:br>
              <a:rPr lang="en-US" sz="4400" b="1" dirty="0"/>
            </a:br>
            <a:r>
              <a:rPr lang="en-US" sz="4400" b="1" dirty="0"/>
              <a:t>What is the </a:t>
            </a:r>
            <a:r>
              <a:rPr lang="en-US" sz="4400" b="1" u="sng" dirty="0"/>
              <a:t>atmospheric CO2e </a:t>
            </a:r>
            <a:r>
              <a:rPr lang="en-US" sz="4400" b="1" dirty="0"/>
              <a:t>over time?</a:t>
            </a:r>
            <a:br>
              <a:rPr lang="en-US" sz="4400" b="1" dirty="0"/>
            </a:br>
            <a:br>
              <a:rPr lang="en-US" sz="4400" b="1" dirty="0"/>
            </a:br>
            <a:br>
              <a:rPr lang="en-US" sz="2800" dirty="0"/>
            </a:br>
            <a:r>
              <a:rPr lang="en-US" sz="2800" dirty="0">
                <a:solidFill>
                  <a:srgbClr val="000000"/>
                </a:solidFill>
                <a:latin typeface="Arial"/>
                <a:ea typeface="Arial"/>
                <a:cs typeface="Arial"/>
                <a:sym typeface="Arial"/>
              </a:rPr>
              <a:t>Electric Grid Emissions Expected to Reduce Over Time</a:t>
            </a:r>
            <a:br>
              <a:rPr lang="en-US" sz="2800" dirty="0">
                <a:solidFill>
                  <a:srgbClr val="000000"/>
                </a:solidFill>
                <a:latin typeface="Arial"/>
                <a:ea typeface="Arial"/>
                <a:cs typeface="Arial"/>
                <a:sym typeface="Arial"/>
              </a:rPr>
            </a:br>
            <a:br>
              <a:rPr lang="en-US" sz="2800" dirty="0">
                <a:solidFill>
                  <a:srgbClr val="000000"/>
                </a:solidFill>
                <a:latin typeface="Arial"/>
                <a:ea typeface="Arial"/>
                <a:cs typeface="Arial"/>
                <a:sym typeface="Arial"/>
              </a:rPr>
            </a:br>
            <a:r>
              <a:rPr lang="en-US" sz="2800" b="1" i="1" dirty="0">
                <a:solidFill>
                  <a:srgbClr val="000000"/>
                </a:solidFill>
                <a:latin typeface="Arial"/>
                <a:ea typeface="Arial"/>
                <a:cs typeface="Arial"/>
                <a:sym typeface="Arial"/>
              </a:rPr>
              <a:t>and</a:t>
            </a:r>
            <a:br>
              <a:rPr lang="en-US" sz="2800" dirty="0">
                <a:solidFill>
                  <a:srgbClr val="000000"/>
                </a:solidFill>
                <a:latin typeface="Arial"/>
                <a:ea typeface="Arial"/>
                <a:cs typeface="Arial"/>
                <a:sym typeface="Arial"/>
              </a:rPr>
            </a:br>
            <a:br>
              <a:rPr lang="en-US" sz="2800" dirty="0">
                <a:solidFill>
                  <a:srgbClr val="000000"/>
                </a:solidFill>
                <a:latin typeface="Arial"/>
                <a:ea typeface="Arial"/>
                <a:cs typeface="Arial"/>
                <a:sym typeface="Arial"/>
              </a:rPr>
            </a:br>
            <a:r>
              <a:rPr lang="en-US" sz="2800" dirty="0">
                <a:solidFill>
                  <a:srgbClr val="000000"/>
                </a:solidFill>
                <a:latin typeface="Arial"/>
                <a:ea typeface="Arial"/>
                <a:cs typeface="Arial"/>
                <a:sym typeface="Arial"/>
              </a:rPr>
              <a:t>Persistence of CO2 in the atmosphere</a:t>
            </a:r>
            <a:endParaRPr sz="2800" dirty="0"/>
          </a:p>
        </p:txBody>
      </p:sp>
      <p:sp>
        <p:nvSpPr>
          <p:cNvPr id="2" name="Rectangle 1">
            <a:extLst>
              <a:ext uri="{FF2B5EF4-FFF2-40B4-BE49-F238E27FC236}">
                <a16:creationId xmlns:a16="http://schemas.microsoft.com/office/drawing/2014/main" id="{AEFB6B3B-40C3-DC39-8135-8C5B2BD98918}"/>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2"/>
          <p:cNvSpPr txBox="1">
            <a:spLocks noGrp="1"/>
          </p:cNvSpPr>
          <p:nvPr>
            <p:ph type="ctrTitle"/>
          </p:nvPr>
        </p:nvSpPr>
        <p:spPr>
          <a:xfrm>
            <a:off x="616226" y="22730"/>
            <a:ext cx="11004273" cy="82499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800" b="1" dirty="0"/>
              <a:t>The Putney School New Dorms – </a:t>
            </a:r>
            <a:br>
              <a:rPr lang="en-US" sz="2800" dirty="0"/>
            </a:br>
            <a:r>
              <a:rPr lang="en-US" sz="3100" b="1" dirty="0"/>
              <a:t>Grid Electricity </a:t>
            </a:r>
            <a:r>
              <a:rPr lang="en-US" sz="2800" dirty="0">
                <a:solidFill>
                  <a:srgbClr val="000000"/>
                </a:solidFill>
                <a:latin typeface="Arial"/>
                <a:ea typeface="Arial"/>
                <a:cs typeface="Arial"/>
                <a:sym typeface="Arial"/>
              </a:rPr>
              <a:t>CO2e Emissions Over Time – NREL Cambium Model</a:t>
            </a:r>
            <a:endParaRPr sz="2800" dirty="0"/>
          </a:p>
        </p:txBody>
      </p:sp>
      <p:pic>
        <p:nvPicPr>
          <p:cNvPr id="392" name="Google Shape;392;p42"/>
          <p:cNvPicPr preferRelativeResize="0"/>
          <p:nvPr/>
        </p:nvPicPr>
        <p:blipFill rotWithShape="1">
          <a:blip r:embed="rId3">
            <a:alphaModFix/>
          </a:blip>
          <a:srcRect/>
          <a:stretch/>
        </p:blipFill>
        <p:spPr>
          <a:xfrm>
            <a:off x="1901190" y="948690"/>
            <a:ext cx="8389620" cy="4960620"/>
          </a:xfrm>
          <a:prstGeom prst="rect">
            <a:avLst/>
          </a:prstGeom>
          <a:noFill/>
          <a:ln>
            <a:noFill/>
          </a:ln>
        </p:spPr>
      </p:pic>
      <p:sp>
        <p:nvSpPr>
          <p:cNvPr id="2" name="Rectangle 1">
            <a:extLst>
              <a:ext uri="{FF2B5EF4-FFF2-40B4-BE49-F238E27FC236}">
                <a16:creationId xmlns:a16="http://schemas.microsoft.com/office/drawing/2014/main" id="{0676A9A5-89CA-C6A8-0EDA-6A97B3095502}"/>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2" name="Rectangle 1">
            <a:extLst>
              <a:ext uri="{FF2B5EF4-FFF2-40B4-BE49-F238E27FC236}">
                <a16:creationId xmlns:a16="http://schemas.microsoft.com/office/drawing/2014/main" id="{146857E9-07BD-98E8-16C0-C7BC291AB605}"/>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Google Shape;397;p43"/>
          <p:cNvSpPr txBox="1">
            <a:spLocks noGrp="1"/>
          </p:cNvSpPr>
          <p:nvPr>
            <p:ph type="ctrTitle"/>
          </p:nvPr>
        </p:nvSpPr>
        <p:spPr>
          <a:xfrm>
            <a:off x="1323975" y="22730"/>
            <a:ext cx="10706100" cy="74337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 – </a:t>
            </a:r>
            <a:r>
              <a:rPr lang="en-US" sz="2800" dirty="0">
                <a:solidFill>
                  <a:srgbClr val="000000"/>
                </a:solidFill>
                <a:latin typeface="Arial"/>
                <a:ea typeface="Arial"/>
                <a:cs typeface="Arial"/>
                <a:sym typeface="Arial"/>
              </a:rPr>
              <a:t>CO2e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Emissions</a:t>
            </a:r>
            <a:r>
              <a:rPr lang="en-US" sz="2800" dirty="0">
                <a:solidFill>
                  <a:srgbClr val="000000"/>
                </a:solidFill>
                <a:latin typeface="Arial"/>
                <a:ea typeface="Arial"/>
                <a:cs typeface="Arial"/>
                <a:sym typeface="Arial"/>
              </a:rPr>
              <a:t> --- Persistence in Atmosphere</a:t>
            </a:r>
            <a:endParaRPr sz="2800" dirty="0"/>
          </a:p>
        </p:txBody>
      </p:sp>
      <p:pic>
        <p:nvPicPr>
          <p:cNvPr id="398" name="Google Shape;398;p43"/>
          <p:cNvPicPr preferRelativeResize="0"/>
          <p:nvPr/>
        </p:nvPicPr>
        <p:blipFill rotWithShape="1">
          <a:blip r:embed="rId4">
            <a:alphaModFix/>
          </a:blip>
          <a:srcRect/>
          <a:stretch/>
        </p:blipFill>
        <p:spPr>
          <a:xfrm>
            <a:off x="688157" y="758278"/>
            <a:ext cx="10593440" cy="6076992"/>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4"/>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a:latin typeface="Calibri" panose="020F0502020204030204" pitchFamily="34" charset="0"/>
                <a:ea typeface="Calibri" panose="020F0502020204030204" pitchFamily="34" charset="0"/>
                <a:cs typeface="Calibri" panose="020F0502020204030204" pitchFamily="34" charset="0"/>
              </a:rPr>
            </a:b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CO2e Emissions --- Persistence in Atmosphere</a:t>
            </a:r>
            <a:endParaRPr sz="2800">
              <a:latin typeface="Calibri" panose="020F0502020204030204" pitchFamily="34" charset="0"/>
              <a:ea typeface="Calibri" panose="020F0502020204030204" pitchFamily="34" charset="0"/>
              <a:cs typeface="Calibri" panose="020F0502020204030204" pitchFamily="34" charset="0"/>
            </a:endParaRPr>
          </a:p>
        </p:txBody>
      </p:sp>
      <p:pic>
        <p:nvPicPr>
          <p:cNvPr id="404" name="Google Shape;404;p44"/>
          <p:cNvPicPr preferRelativeResize="0"/>
          <p:nvPr/>
        </p:nvPicPr>
        <p:blipFill rotWithShape="1">
          <a:blip r:embed="rId3">
            <a:alphaModFix/>
          </a:blip>
          <a:srcRect/>
          <a:stretch/>
        </p:blipFill>
        <p:spPr>
          <a:xfrm>
            <a:off x="342900" y="1032380"/>
            <a:ext cx="11506200" cy="58580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Rectangle 1">
            <a:extLst>
              <a:ext uri="{FF2B5EF4-FFF2-40B4-BE49-F238E27FC236}">
                <a16:creationId xmlns:a16="http://schemas.microsoft.com/office/drawing/2014/main" id="{B66CC649-769C-05A3-B48D-3593E289B6FC}"/>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Google Shape;409;p45"/>
          <p:cNvSpPr txBox="1">
            <a:spLocks noGrp="1"/>
          </p:cNvSpPr>
          <p:nvPr>
            <p:ph type="ctrTitle"/>
          </p:nvPr>
        </p:nvSpPr>
        <p:spPr>
          <a:xfrm>
            <a:off x="352425" y="22730"/>
            <a:ext cx="11391900" cy="67617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1800"/>
              <a:buFont typeface="Calibri"/>
              <a:buNone/>
            </a:pPr>
            <a:r>
              <a:rPr lang="en-US" sz="1800" b="1" dirty="0"/>
              <a:t>The Putney School New Dorm – </a:t>
            </a:r>
            <a:r>
              <a:rPr lang="en-US" sz="2800" dirty="0">
                <a:solidFill>
                  <a:srgbClr val="000000"/>
                </a:solidFill>
                <a:latin typeface="Arial"/>
                <a:ea typeface="Arial"/>
                <a:cs typeface="Arial"/>
                <a:sym typeface="Arial"/>
              </a:rPr>
              <a:t>CO2e Emissions --- Persistence in Atmosphere</a:t>
            </a:r>
            <a:endParaRPr sz="2800" dirty="0"/>
          </a:p>
        </p:txBody>
      </p:sp>
      <p:pic>
        <p:nvPicPr>
          <p:cNvPr id="410" name="Google Shape;410;p45"/>
          <p:cNvPicPr preferRelativeResize="0"/>
          <p:nvPr/>
        </p:nvPicPr>
        <p:blipFill rotWithShape="1">
          <a:blip r:embed="rId3">
            <a:alphaModFix/>
          </a:blip>
          <a:srcRect/>
          <a:stretch/>
        </p:blipFill>
        <p:spPr>
          <a:xfrm>
            <a:off x="571500" y="698903"/>
            <a:ext cx="11620500" cy="5742617"/>
          </a:xfrm>
          <a:prstGeom prst="rect">
            <a:avLst/>
          </a:prstGeom>
          <a:noFill/>
          <a:ln>
            <a:noFill/>
          </a:ln>
        </p:spPr>
      </p:pic>
      <p:cxnSp>
        <p:nvCxnSpPr>
          <p:cNvPr id="411" name="Google Shape;411;p45"/>
          <p:cNvCxnSpPr/>
          <p:nvPr/>
        </p:nvCxnSpPr>
        <p:spPr>
          <a:xfrm>
            <a:off x="4343400" y="1581150"/>
            <a:ext cx="2590800" cy="0"/>
          </a:xfrm>
          <a:prstGeom prst="straightConnector1">
            <a:avLst/>
          </a:prstGeom>
          <a:noFill/>
          <a:ln w="28575" cap="flat" cmpd="sng">
            <a:solidFill>
              <a:schemeClr val="dk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2"/>
          <p:cNvSpPr txBox="1">
            <a:spLocks noGrp="1"/>
          </p:cNvSpPr>
          <p:nvPr>
            <p:ph type="body" idx="1"/>
          </p:nvPr>
        </p:nvSpPr>
        <p:spPr>
          <a:xfrm>
            <a:off x="271743" y="929036"/>
            <a:ext cx="11456894" cy="3487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4"/>
              </a:buClr>
              <a:buSzPts val="2400"/>
              <a:buNone/>
            </a:pPr>
            <a:r>
              <a:rPr lang="en-US" sz="2400" b="0">
                <a:solidFill>
                  <a:schemeClr val="accent4"/>
                </a:solidFill>
              </a:rPr>
              <a:t>Emission data sources</a:t>
            </a:r>
            <a:endParaRPr/>
          </a:p>
        </p:txBody>
      </p:sp>
      <p:sp>
        <p:nvSpPr>
          <p:cNvPr id="364" name="Google Shape;364;p12"/>
          <p:cNvSpPr txBox="1"/>
          <p:nvPr/>
        </p:nvSpPr>
        <p:spPr>
          <a:xfrm>
            <a:off x="5853315" y="1756869"/>
            <a:ext cx="4213839" cy="43679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828AA3"/>
              </a:buClr>
              <a:buSzPts val="2400"/>
              <a:buFont typeface="Arial"/>
              <a:buNone/>
              <a:tabLst/>
              <a:defRPr/>
            </a:pPr>
            <a:r>
              <a:rPr kumimoji="0" lang="en-US" sz="2400" b="0"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An </a:t>
            </a:r>
            <a:r>
              <a:rPr kumimoji="0" lang="en-US" sz="2400" b="1"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Environmental Product Declaration </a:t>
            </a:r>
            <a:r>
              <a:rPr kumimoji="0" lang="en-US" sz="2400" b="0"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(EPD) "quantifies environmental information on the life cycle of a product to enable comparisons between products fulfilling the same function."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2200"/>
              </a:spcBef>
              <a:spcAft>
                <a:spcPts val="0"/>
              </a:spcAft>
              <a:buClr>
                <a:srgbClr val="828AA3"/>
              </a:buClr>
              <a:buSzPts val="2400"/>
              <a:buFont typeface="Arial"/>
              <a:buNone/>
              <a:tabLst/>
              <a:defRPr/>
            </a:pPr>
            <a:r>
              <a:rPr kumimoji="0" lang="en-US" sz="2400" b="0"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The EPD methodology follows ISO series 14040 &amp; 14025 requirements.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2200"/>
              </a:spcBef>
              <a:spcAft>
                <a:spcPts val="0"/>
              </a:spcAft>
              <a:buClr>
                <a:srgbClr val="828AA3"/>
              </a:buClr>
              <a:buSzPts val="2400"/>
              <a:buFont typeface="Arial"/>
              <a:buNone/>
              <a:tabLst/>
              <a:defRPr/>
            </a:pPr>
            <a:r>
              <a:rPr kumimoji="0" lang="en-US" sz="2400" b="0" i="0" u="none" strike="noStrike" kern="0" cap="none" spc="0" normalizeH="0" baseline="0" noProof="0">
                <a:ln>
                  <a:noFill/>
                </a:ln>
                <a:solidFill>
                  <a:srgbClr val="828AA3"/>
                </a:solidFill>
                <a:effectLst/>
                <a:uLnTx/>
                <a:uFillTx/>
                <a:latin typeface="Twentieth Century"/>
                <a:ea typeface="Twentieth Century"/>
                <a:cs typeface="Twentieth Century"/>
                <a:sym typeface="Twentieth Century"/>
              </a:rPr>
              <a:t>Reports in kg CO2e.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12"/>
          <p:cNvSpPr txBox="1"/>
          <p:nvPr/>
        </p:nvSpPr>
        <p:spPr>
          <a:xfrm>
            <a:off x="271743" y="237630"/>
            <a:ext cx="11456894" cy="6445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3A62"/>
              </a:buClr>
              <a:buSzPts val="4400"/>
              <a:buFont typeface="Twentieth Century"/>
              <a:buNone/>
              <a:tabLst/>
              <a:defRPr/>
            </a:pPr>
            <a:r>
              <a:rPr kumimoji="0" lang="en-US" sz="4400" b="1" i="0" u="none" strike="noStrike" kern="0" cap="none" spc="0" normalizeH="0" baseline="0" noProof="0">
                <a:ln>
                  <a:noFill/>
                </a:ln>
                <a:solidFill>
                  <a:srgbClr val="003A62"/>
                </a:solidFill>
                <a:effectLst/>
                <a:uLnTx/>
                <a:uFillTx/>
                <a:latin typeface="Twentieth Century"/>
                <a:ea typeface="Twentieth Century"/>
                <a:cs typeface="Twentieth Century"/>
                <a:sym typeface="Twentieth Century"/>
              </a:rPr>
              <a:t>Estimating material carbon emissions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66" name="Google Shape;366;p12"/>
          <p:cNvPicPr preferRelativeResize="0"/>
          <p:nvPr/>
        </p:nvPicPr>
        <p:blipFill rotWithShape="1">
          <a:blip r:embed="rId3">
            <a:alphaModFix/>
          </a:blip>
          <a:srcRect/>
          <a:stretch/>
        </p:blipFill>
        <p:spPr>
          <a:xfrm>
            <a:off x="1831791" y="1756869"/>
            <a:ext cx="3494130" cy="4172095"/>
          </a:xfrm>
          <a:prstGeom prst="rect">
            <a:avLst/>
          </a:prstGeom>
          <a:noFill/>
          <a:ln>
            <a:noFill/>
          </a:ln>
        </p:spPr>
      </p:pic>
      <p:sp>
        <p:nvSpPr>
          <p:cNvPr id="367" name="Google Shape;367;p12"/>
          <p:cNvSpPr/>
          <p:nvPr/>
        </p:nvSpPr>
        <p:spPr>
          <a:xfrm>
            <a:off x="464456" y="3526971"/>
            <a:ext cx="1291771" cy="203200"/>
          </a:xfrm>
          <a:prstGeom prst="rightArrow">
            <a:avLst>
              <a:gd name="adj1" fmla="val 50000"/>
              <a:gd name="adj2" fmla="val 50000"/>
            </a:avLst>
          </a:prstGeom>
          <a:solidFill>
            <a:schemeClr val="accent1"/>
          </a:solidFill>
          <a:ln w="12700" cap="flat" cmpd="sng">
            <a:solidFill>
              <a:srgbClr val="1D57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t>The Putney School New Dorms – </a:t>
            </a:r>
            <a:br>
              <a:rPr lang="en-US" sz="2800"/>
            </a:br>
            <a:r>
              <a:rPr lang="en-US" sz="2800">
                <a:solidFill>
                  <a:srgbClr val="000000"/>
                </a:solidFill>
                <a:latin typeface="Arial"/>
                <a:ea typeface="Arial"/>
                <a:cs typeface="Arial"/>
                <a:sym typeface="Arial"/>
              </a:rPr>
              <a:t>CO2e Emissions --- Persistence in Atmosphere</a:t>
            </a:r>
            <a:endParaRPr sz="2800"/>
          </a:p>
        </p:txBody>
      </p:sp>
      <p:pic>
        <p:nvPicPr>
          <p:cNvPr id="426" name="Google Shape;426;p47"/>
          <p:cNvPicPr preferRelativeResize="0"/>
          <p:nvPr/>
        </p:nvPicPr>
        <p:blipFill rotWithShape="1">
          <a:blip r:embed="rId3">
            <a:alphaModFix/>
          </a:blip>
          <a:srcRect/>
          <a:stretch/>
        </p:blipFill>
        <p:spPr>
          <a:xfrm>
            <a:off x="384810" y="102870"/>
            <a:ext cx="11422380" cy="6652260"/>
          </a:xfrm>
          <a:prstGeom prst="rect">
            <a:avLst/>
          </a:prstGeom>
          <a:noFill/>
          <a:ln>
            <a:noFill/>
          </a:ln>
        </p:spPr>
      </p:pic>
      <p:cxnSp>
        <p:nvCxnSpPr>
          <p:cNvPr id="427" name="Google Shape;427;p47"/>
          <p:cNvCxnSpPr/>
          <p:nvPr/>
        </p:nvCxnSpPr>
        <p:spPr>
          <a:xfrm flipH="1">
            <a:off x="5962651" y="2582067"/>
            <a:ext cx="2524857" cy="3266283"/>
          </a:xfrm>
          <a:prstGeom prst="straightConnector1">
            <a:avLst/>
          </a:prstGeom>
          <a:noFill/>
          <a:ln w="38100" cap="flat" cmpd="sng">
            <a:solidFill>
              <a:srgbClr val="FF0000"/>
            </a:solidFill>
            <a:prstDash val="solid"/>
            <a:miter lim="800000"/>
            <a:headEnd type="none" w="sm" len="sm"/>
            <a:tailEnd type="triangle" w="med" len="med"/>
          </a:ln>
        </p:spPr>
      </p:cxnSp>
      <p:sp>
        <p:nvSpPr>
          <p:cNvPr id="428" name="Google Shape;428;p47"/>
          <p:cNvSpPr txBox="1"/>
          <p:nvPr/>
        </p:nvSpPr>
        <p:spPr>
          <a:xfrm>
            <a:off x="8034298" y="2181957"/>
            <a:ext cx="37728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A1 – A3 (products) Embodied Only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0"/>
          <p:cNvPicPr preferRelativeResize="0"/>
          <p:nvPr/>
        </p:nvPicPr>
        <p:blipFill rotWithShape="1">
          <a:blip r:embed="rId3">
            <a:alphaModFix/>
          </a:blip>
          <a:srcRect/>
          <a:stretch/>
        </p:blipFill>
        <p:spPr>
          <a:xfrm>
            <a:off x="49582" y="0"/>
            <a:ext cx="12192000" cy="6853034"/>
          </a:xfrm>
          <a:prstGeom prst="rect">
            <a:avLst/>
          </a:prstGeom>
          <a:noFill/>
          <a:ln>
            <a:noFill/>
          </a:ln>
        </p:spPr>
      </p:pic>
      <p:cxnSp>
        <p:nvCxnSpPr>
          <p:cNvPr id="445" name="Google Shape;445;p50"/>
          <p:cNvCxnSpPr/>
          <p:nvPr/>
        </p:nvCxnSpPr>
        <p:spPr>
          <a:xfrm flipH="1">
            <a:off x="5791201" y="2101331"/>
            <a:ext cx="1612739" cy="2045707"/>
          </a:xfrm>
          <a:prstGeom prst="straightConnector1">
            <a:avLst/>
          </a:prstGeom>
          <a:noFill/>
          <a:ln w="38100" cap="flat" cmpd="sng">
            <a:solidFill>
              <a:srgbClr val="FF0000"/>
            </a:solidFill>
            <a:prstDash val="solid"/>
            <a:miter lim="800000"/>
            <a:headEnd type="none" w="sm" len="sm"/>
            <a:tailEnd type="triangle" w="med" len="med"/>
          </a:ln>
        </p:spPr>
      </p:cxnSp>
      <p:cxnSp>
        <p:nvCxnSpPr>
          <p:cNvPr id="446" name="Google Shape;446;p50"/>
          <p:cNvCxnSpPr/>
          <p:nvPr/>
        </p:nvCxnSpPr>
        <p:spPr>
          <a:xfrm flipH="1">
            <a:off x="5791201" y="2643576"/>
            <a:ext cx="2287057" cy="2734775"/>
          </a:xfrm>
          <a:prstGeom prst="straightConnector1">
            <a:avLst/>
          </a:prstGeom>
          <a:noFill/>
          <a:ln w="38100" cap="flat" cmpd="sng">
            <a:solidFill>
              <a:srgbClr val="FF0000"/>
            </a:solidFill>
            <a:prstDash val="solid"/>
            <a:miter lim="800000"/>
            <a:headEnd type="none" w="sm" len="sm"/>
            <a:tailEnd type="triangle" w="med" len="med"/>
          </a:ln>
        </p:spPr>
      </p:cxnSp>
      <p:sp>
        <p:nvSpPr>
          <p:cNvPr id="447" name="Google Shape;447;p50"/>
          <p:cNvSpPr txBox="1"/>
          <p:nvPr/>
        </p:nvSpPr>
        <p:spPr>
          <a:xfrm>
            <a:off x="9649100" y="3028889"/>
            <a:ext cx="21975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Refrigerant leakage</a:t>
            </a:r>
            <a:endParaRPr sz="1400" b="0" i="0" u="none" strike="noStrike" cap="none">
              <a:solidFill>
                <a:srgbClr val="000000"/>
              </a:solidFill>
              <a:latin typeface="Arial"/>
              <a:ea typeface="Arial"/>
              <a:cs typeface="Arial"/>
              <a:sym typeface="Arial"/>
            </a:endParaRPr>
          </a:p>
        </p:txBody>
      </p:sp>
      <p:sp>
        <p:nvSpPr>
          <p:cNvPr id="448" name="Google Shape;448;p50"/>
          <p:cNvSpPr txBox="1"/>
          <p:nvPr/>
        </p:nvSpPr>
        <p:spPr>
          <a:xfrm>
            <a:off x="7403940" y="1901276"/>
            <a:ext cx="37545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A1 – A3 Embodied Materials Only</a:t>
            </a:r>
            <a:endParaRPr sz="1400" b="0" i="0" u="none" strike="noStrike" cap="none">
              <a:solidFill>
                <a:srgbClr val="000000"/>
              </a:solidFill>
              <a:latin typeface="Arial"/>
              <a:ea typeface="Arial"/>
              <a:cs typeface="Arial"/>
              <a:sym typeface="Arial"/>
            </a:endParaRPr>
          </a:p>
        </p:txBody>
      </p:sp>
      <p:sp>
        <p:nvSpPr>
          <p:cNvPr id="449" name="Google Shape;449;p50"/>
          <p:cNvSpPr txBox="1"/>
          <p:nvPr/>
        </p:nvSpPr>
        <p:spPr>
          <a:xfrm>
            <a:off x="8077199" y="2406134"/>
            <a:ext cx="39814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Life Cycle embodied A4 thru C +MEP </a:t>
            </a:r>
            <a:endParaRPr sz="2000" b="0" i="0" u="none" strike="noStrike" cap="none">
              <a:solidFill>
                <a:schemeClr val="dk1"/>
              </a:solidFill>
              <a:latin typeface="Calibri"/>
              <a:ea typeface="Calibri"/>
              <a:cs typeface="Calibri"/>
              <a:sym typeface="Calibri"/>
            </a:endParaRPr>
          </a:p>
        </p:txBody>
      </p:sp>
      <p:cxnSp>
        <p:nvCxnSpPr>
          <p:cNvPr id="450" name="Google Shape;450;p50"/>
          <p:cNvCxnSpPr/>
          <p:nvPr/>
        </p:nvCxnSpPr>
        <p:spPr>
          <a:xfrm flipH="1">
            <a:off x="7451566" y="3233534"/>
            <a:ext cx="2252690" cy="2921081"/>
          </a:xfrm>
          <a:prstGeom prst="straightConnector1">
            <a:avLst/>
          </a:prstGeom>
          <a:noFill/>
          <a:ln w="38100" cap="flat" cmpd="sng">
            <a:solidFill>
              <a:srgbClr val="FF0000"/>
            </a:solidFill>
            <a:prstDash val="solid"/>
            <a:miter lim="800000"/>
            <a:headEnd type="none" w="sm" len="sm"/>
            <a:tailEnd type="triangle" w="med" len="med"/>
          </a:ln>
        </p:spPr>
      </p:cxnSp>
      <p:cxnSp>
        <p:nvCxnSpPr>
          <p:cNvPr id="451" name="Google Shape;451;p50"/>
          <p:cNvCxnSpPr/>
          <p:nvPr/>
        </p:nvCxnSpPr>
        <p:spPr>
          <a:xfrm flipH="1">
            <a:off x="6237867" y="1704108"/>
            <a:ext cx="599201" cy="544551"/>
          </a:xfrm>
          <a:prstGeom prst="straightConnector1">
            <a:avLst/>
          </a:prstGeom>
          <a:noFill/>
          <a:ln w="38100" cap="flat" cmpd="sng">
            <a:solidFill>
              <a:srgbClr val="FF0000"/>
            </a:solidFill>
            <a:prstDash val="solid"/>
            <a:miter lim="800000"/>
            <a:headEnd type="none" w="sm" len="sm"/>
            <a:tailEnd type="triangle" w="med" len="med"/>
          </a:ln>
        </p:spPr>
      </p:cxnSp>
      <p:sp>
        <p:nvSpPr>
          <p:cNvPr id="452" name="Google Shape;452;p50"/>
          <p:cNvSpPr txBox="1"/>
          <p:nvPr/>
        </p:nvSpPr>
        <p:spPr>
          <a:xfrm>
            <a:off x="6730679" y="1479649"/>
            <a:ext cx="134652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Energy Use</a:t>
            </a:r>
            <a:endParaRPr sz="1400" b="0" i="0" u="none" strike="noStrike" cap="none">
              <a:solidFill>
                <a:srgbClr val="000000"/>
              </a:solidFill>
              <a:latin typeface="Arial"/>
              <a:ea typeface="Arial"/>
              <a:cs typeface="Arial"/>
              <a:sym typeface="Arial"/>
            </a:endParaRPr>
          </a:p>
        </p:txBody>
      </p:sp>
      <p:sp>
        <p:nvSpPr>
          <p:cNvPr id="453" name="Google Shape;453;p50"/>
          <p:cNvSpPr/>
          <p:nvPr/>
        </p:nvSpPr>
        <p:spPr>
          <a:xfrm rot="3389181">
            <a:off x="3854340" y="1118153"/>
            <a:ext cx="1506072" cy="3722865"/>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50"/>
          <p:cNvSpPr/>
          <p:nvPr/>
        </p:nvSpPr>
        <p:spPr>
          <a:xfrm>
            <a:off x="876125" y="1631425"/>
            <a:ext cx="775500" cy="36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2" name="Rectangle 1">
            <a:extLst>
              <a:ext uri="{FF2B5EF4-FFF2-40B4-BE49-F238E27FC236}">
                <a16:creationId xmlns:a16="http://schemas.microsoft.com/office/drawing/2014/main" id="{DA3933DD-2AA1-EA36-6D8F-1B9A8859AB7F}"/>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 name="Google Shape;460;g1f7f028dff4_1_0"/>
          <p:cNvPicPr preferRelativeResize="0"/>
          <p:nvPr/>
        </p:nvPicPr>
        <p:blipFill rotWithShape="1">
          <a:blip r:embed="rId4">
            <a:alphaModFix/>
          </a:blip>
          <a:srcRect/>
          <a:stretch/>
        </p:blipFill>
        <p:spPr>
          <a:xfrm>
            <a:off x="0" y="0"/>
            <a:ext cx="12192000" cy="6515100"/>
          </a:xfrm>
          <a:prstGeom prst="rect">
            <a:avLst/>
          </a:prstGeom>
          <a:noFill/>
          <a:ln>
            <a:noFill/>
          </a:ln>
        </p:spPr>
      </p:pic>
      <p:sp>
        <p:nvSpPr>
          <p:cNvPr id="461" name="Google Shape;461;g1f7f028dff4_1_0"/>
          <p:cNvSpPr/>
          <p:nvPr/>
        </p:nvSpPr>
        <p:spPr>
          <a:xfrm>
            <a:off x="503500" y="1581075"/>
            <a:ext cx="1047300" cy="39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462" name="Google Shape;462;g1f7f028dff4_1_0"/>
          <p:cNvCxnSpPr/>
          <p:nvPr/>
        </p:nvCxnSpPr>
        <p:spPr>
          <a:xfrm flipH="1">
            <a:off x="5161950" y="1993950"/>
            <a:ext cx="2809500" cy="3595200"/>
          </a:xfrm>
          <a:prstGeom prst="straightConnector1">
            <a:avLst/>
          </a:prstGeom>
          <a:noFill/>
          <a:ln w="38100" cap="flat" cmpd="sng">
            <a:solidFill>
              <a:srgbClr val="FF0000"/>
            </a:solidFill>
            <a:prstDash val="solid"/>
            <a:miter lim="800000"/>
            <a:headEnd type="none" w="sm" len="sm"/>
            <a:tailEnd type="triangle" w="med" len="med"/>
          </a:ln>
        </p:spPr>
      </p:cxnSp>
      <p:cxnSp>
        <p:nvCxnSpPr>
          <p:cNvPr id="463" name="Google Shape;463;g1f7f028dff4_1_0"/>
          <p:cNvCxnSpPr/>
          <p:nvPr/>
        </p:nvCxnSpPr>
        <p:spPr>
          <a:xfrm flipH="1">
            <a:off x="5951225" y="2507550"/>
            <a:ext cx="2739600" cy="3444000"/>
          </a:xfrm>
          <a:prstGeom prst="straightConnector1">
            <a:avLst/>
          </a:prstGeom>
          <a:noFill/>
          <a:ln w="38100" cap="flat" cmpd="sng">
            <a:solidFill>
              <a:srgbClr val="FF0000"/>
            </a:solidFill>
            <a:prstDash val="solid"/>
            <a:miter lim="800000"/>
            <a:headEnd type="none" w="sm" len="sm"/>
            <a:tailEnd type="triangle" w="med" len="med"/>
          </a:ln>
        </p:spPr>
      </p:cxnSp>
      <p:sp>
        <p:nvSpPr>
          <p:cNvPr id="464" name="Google Shape;464;g1f7f028dff4_1_0"/>
          <p:cNvSpPr txBox="1"/>
          <p:nvPr/>
        </p:nvSpPr>
        <p:spPr>
          <a:xfrm>
            <a:off x="9390300" y="2579464"/>
            <a:ext cx="219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Refrigerant leakage</a:t>
            </a:r>
            <a:endParaRPr sz="1400" b="0" i="0" u="none" strike="noStrike" cap="none">
              <a:solidFill>
                <a:srgbClr val="000000"/>
              </a:solidFill>
              <a:latin typeface="Arial"/>
              <a:ea typeface="Arial"/>
              <a:cs typeface="Arial"/>
              <a:sym typeface="Arial"/>
            </a:endParaRPr>
          </a:p>
        </p:txBody>
      </p:sp>
      <p:sp>
        <p:nvSpPr>
          <p:cNvPr id="465" name="Google Shape;465;g1f7f028dff4_1_0"/>
          <p:cNvSpPr txBox="1"/>
          <p:nvPr/>
        </p:nvSpPr>
        <p:spPr>
          <a:xfrm>
            <a:off x="7713990" y="1603713"/>
            <a:ext cx="3754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A1 – A3 Embodied Materials Only</a:t>
            </a:r>
            <a:endParaRPr sz="1400" b="0" i="0" u="none" strike="noStrike" cap="none">
              <a:solidFill>
                <a:srgbClr val="000000"/>
              </a:solidFill>
              <a:latin typeface="Arial"/>
              <a:ea typeface="Arial"/>
              <a:cs typeface="Arial"/>
              <a:sym typeface="Arial"/>
            </a:endParaRPr>
          </a:p>
        </p:txBody>
      </p:sp>
      <p:sp>
        <p:nvSpPr>
          <p:cNvPr id="466" name="Google Shape;466;g1f7f028dff4_1_0"/>
          <p:cNvSpPr txBox="1"/>
          <p:nvPr/>
        </p:nvSpPr>
        <p:spPr>
          <a:xfrm>
            <a:off x="8167824" y="2107059"/>
            <a:ext cx="3981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Life Cycle embodied A4 thru C +MEP </a:t>
            </a:r>
            <a:endParaRPr sz="2000" b="0" i="0" u="none" strike="noStrike" cap="none">
              <a:solidFill>
                <a:schemeClr val="dk1"/>
              </a:solidFill>
              <a:latin typeface="Calibri"/>
              <a:ea typeface="Calibri"/>
              <a:cs typeface="Calibri"/>
              <a:sym typeface="Calibri"/>
            </a:endParaRPr>
          </a:p>
        </p:txBody>
      </p:sp>
      <p:cxnSp>
        <p:nvCxnSpPr>
          <p:cNvPr id="467" name="Google Shape;467;g1f7f028dff4_1_0"/>
          <p:cNvCxnSpPr/>
          <p:nvPr/>
        </p:nvCxnSpPr>
        <p:spPr>
          <a:xfrm flipH="1">
            <a:off x="7451600" y="3001000"/>
            <a:ext cx="2377200" cy="3153600"/>
          </a:xfrm>
          <a:prstGeom prst="straightConnector1">
            <a:avLst/>
          </a:prstGeom>
          <a:noFill/>
          <a:ln w="38100" cap="flat" cmpd="sng">
            <a:solidFill>
              <a:srgbClr val="FF0000"/>
            </a:solidFill>
            <a:prstDash val="solid"/>
            <a:miter lim="800000"/>
            <a:headEnd type="none" w="sm" len="sm"/>
            <a:tailEnd type="triangle" w="med" len="med"/>
          </a:ln>
        </p:spPr>
      </p:cxnSp>
      <p:cxnSp>
        <p:nvCxnSpPr>
          <p:cNvPr id="468" name="Google Shape;468;g1f7f028dff4_1_0"/>
          <p:cNvCxnSpPr/>
          <p:nvPr/>
        </p:nvCxnSpPr>
        <p:spPr>
          <a:xfrm flipH="1">
            <a:off x="6923750" y="1309175"/>
            <a:ext cx="699600" cy="711000"/>
          </a:xfrm>
          <a:prstGeom prst="straightConnector1">
            <a:avLst/>
          </a:prstGeom>
          <a:noFill/>
          <a:ln w="38100" cap="flat" cmpd="sng">
            <a:solidFill>
              <a:srgbClr val="FF0000"/>
            </a:solidFill>
            <a:prstDash val="solid"/>
            <a:miter lim="800000"/>
            <a:headEnd type="none" w="sm" len="sm"/>
            <a:tailEnd type="triangle" w="med" len="med"/>
          </a:ln>
        </p:spPr>
      </p:cxnSp>
      <p:sp>
        <p:nvSpPr>
          <p:cNvPr id="469" name="Google Shape;469;g1f7f028dff4_1_0"/>
          <p:cNvSpPr txBox="1"/>
          <p:nvPr/>
        </p:nvSpPr>
        <p:spPr>
          <a:xfrm>
            <a:off x="7451554" y="949699"/>
            <a:ext cx="1346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Energy Use</a:t>
            </a:r>
            <a:endParaRPr sz="1400" b="0" i="0" u="none" strike="noStrike" cap="none">
              <a:solidFill>
                <a:srgbClr val="000000"/>
              </a:solidFill>
              <a:latin typeface="Arial"/>
              <a:ea typeface="Arial"/>
              <a:cs typeface="Arial"/>
              <a:sym typeface="Arial"/>
            </a:endParaRPr>
          </a:p>
        </p:txBody>
      </p:sp>
      <p:sp>
        <p:nvSpPr>
          <p:cNvPr id="470" name="Google Shape;470;g1f7f028dff4_1_0"/>
          <p:cNvSpPr/>
          <p:nvPr/>
        </p:nvSpPr>
        <p:spPr>
          <a:xfrm rot="3389437">
            <a:off x="2805934" y="337752"/>
            <a:ext cx="2242636" cy="6908296"/>
          </a:xfrm>
          <a:prstGeom prst="arc">
            <a:avLst>
              <a:gd name="adj1" fmla="val 16200000"/>
              <a:gd name="adj2" fmla="val 2784382"/>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1"/>
          <p:cNvSpPr txBox="1">
            <a:spLocks noGrp="1"/>
          </p:cNvSpPr>
          <p:nvPr>
            <p:ph type="ctrTitle"/>
          </p:nvPr>
        </p:nvSpPr>
        <p:spPr>
          <a:xfrm>
            <a:off x="1334366"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Critical Items</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476" name="Google Shape;476;p51"/>
          <p:cNvSpPr txBox="1"/>
          <p:nvPr/>
        </p:nvSpPr>
        <p:spPr>
          <a:xfrm>
            <a:off x="839066" y="1260474"/>
            <a:ext cx="4505325" cy="37856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Active commitment of owner, design team and builder </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Early engagement allows strategy to turn into design, specs and details</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Lots of corners and roofs make it much more difficult to achieve a good enclosure </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77" name="Google Shape;477;p51"/>
          <p:cNvPicPr preferRelativeResize="0"/>
          <p:nvPr/>
        </p:nvPicPr>
        <p:blipFill rotWithShape="1">
          <a:blip r:embed="rId4">
            <a:alphaModFix/>
          </a:blip>
          <a:srcRect b="14722"/>
          <a:stretch/>
        </p:blipFill>
        <p:spPr>
          <a:xfrm>
            <a:off x="6096000" y="1399830"/>
            <a:ext cx="4505325" cy="5122721"/>
          </a:xfrm>
          <a:prstGeom prst="rect">
            <a:avLst/>
          </a:prstGeom>
          <a:noFill/>
          <a:ln>
            <a:noFill/>
          </a:ln>
        </p:spPr>
      </p:pic>
      <p:sp>
        <p:nvSpPr>
          <p:cNvPr id="2" name="Rectangle 1">
            <a:extLst>
              <a:ext uri="{FF2B5EF4-FFF2-40B4-BE49-F238E27FC236}">
                <a16:creationId xmlns:a16="http://schemas.microsoft.com/office/drawing/2014/main" id="{88A32ADB-B111-9BA1-9909-C3DAE791073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2" name="Rectangle 1">
            <a:extLst>
              <a:ext uri="{FF2B5EF4-FFF2-40B4-BE49-F238E27FC236}">
                <a16:creationId xmlns:a16="http://schemas.microsoft.com/office/drawing/2014/main" id="{4BF6D18A-A742-42CC-2C7E-D79600BDE6DB}"/>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Google Shape;482;p52"/>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a:latin typeface="Calibri" panose="020F0502020204030204" pitchFamily="34" charset="0"/>
                <a:ea typeface="Calibri" panose="020F0502020204030204" pitchFamily="34" charset="0"/>
                <a:cs typeface="Calibri" panose="020F0502020204030204" pitchFamily="34" charset="0"/>
              </a:rPr>
            </a:b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Critical Items</a:t>
            </a:r>
            <a:endParaRPr sz="2800">
              <a:latin typeface="Calibri" panose="020F0502020204030204" pitchFamily="34" charset="0"/>
              <a:ea typeface="Calibri" panose="020F0502020204030204" pitchFamily="34" charset="0"/>
              <a:cs typeface="Calibri" panose="020F0502020204030204" pitchFamily="34" charset="0"/>
            </a:endParaRPr>
          </a:p>
        </p:txBody>
      </p:sp>
      <p:sp>
        <p:nvSpPr>
          <p:cNvPr id="483" name="Google Shape;483;p52"/>
          <p:cNvSpPr txBox="1"/>
          <p:nvPr/>
        </p:nvSpPr>
        <p:spPr>
          <a:xfrm>
            <a:off x="914400" y="1231900"/>
            <a:ext cx="9677400" cy="23083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Cement substitutes in concrete difficult  to achieve and can have uncertainty in supply</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Building enclosure commissioning – including periodic testing of enclosure</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Show up more often!  Preconstruction meeting needs to be followed by same for each sub just before they begin their piece of the work</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Moisture management during construction!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84" name="Google Shape;484;p52"/>
          <p:cNvPicPr preferRelativeResize="0"/>
          <p:nvPr/>
        </p:nvPicPr>
        <p:blipFill rotWithShape="1">
          <a:blip r:embed="rId4">
            <a:alphaModFix/>
          </a:blip>
          <a:srcRect/>
          <a:stretch/>
        </p:blipFill>
        <p:spPr>
          <a:xfrm>
            <a:off x="5895975" y="3595615"/>
            <a:ext cx="2380694" cy="3174259"/>
          </a:xfrm>
          <a:prstGeom prst="rect">
            <a:avLst/>
          </a:prstGeom>
          <a:noFill/>
          <a:ln>
            <a:noFill/>
          </a:ln>
        </p:spPr>
      </p:pic>
      <p:pic>
        <p:nvPicPr>
          <p:cNvPr id="485" name="Google Shape;485;p52"/>
          <p:cNvPicPr preferRelativeResize="0"/>
          <p:nvPr/>
        </p:nvPicPr>
        <p:blipFill rotWithShape="1">
          <a:blip r:embed="rId5">
            <a:alphaModFix/>
          </a:blip>
          <a:srcRect/>
          <a:stretch/>
        </p:blipFill>
        <p:spPr>
          <a:xfrm>
            <a:off x="1581150" y="3684615"/>
            <a:ext cx="3989104" cy="299626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2" name="Rectangle 1">
            <a:extLst>
              <a:ext uri="{FF2B5EF4-FFF2-40B4-BE49-F238E27FC236}">
                <a16:creationId xmlns:a16="http://schemas.microsoft.com/office/drawing/2014/main" id="{0240821A-64E6-5CF1-75A0-A99DDD7F8CE3}"/>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Google Shape;490;p53"/>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Critical Items</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491" name="Google Shape;491;p53"/>
          <p:cNvSpPr txBox="1"/>
          <p:nvPr/>
        </p:nvSpPr>
        <p:spPr>
          <a:xfrm>
            <a:off x="914400" y="1231900"/>
            <a:ext cx="6260123" cy="267765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ReArch CM attention to detail AND problem solving was excellent</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Skilled, can-do air sealing and insulation subcontractor (Murphy’s CellTech)</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Building enclosure commissioning and MEP commissioning (BECx and Cx) with EGauge monitoring system</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92" name="Google Shape;492;p53"/>
          <p:cNvPicPr preferRelativeResize="0"/>
          <p:nvPr/>
        </p:nvPicPr>
        <p:blipFill rotWithShape="1">
          <a:blip r:embed="rId4">
            <a:alphaModFix/>
          </a:blip>
          <a:srcRect/>
          <a:stretch/>
        </p:blipFill>
        <p:spPr>
          <a:xfrm>
            <a:off x="7921967" y="1031171"/>
            <a:ext cx="3834716" cy="5121084"/>
          </a:xfrm>
          <a:prstGeom prst="rect">
            <a:avLst/>
          </a:prstGeom>
          <a:noFill/>
          <a:ln>
            <a:noFill/>
          </a:ln>
        </p:spPr>
      </p:pic>
      <p:pic>
        <p:nvPicPr>
          <p:cNvPr id="493" name="Google Shape;493;p53"/>
          <p:cNvPicPr preferRelativeResize="0"/>
          <p:nvPr/>
        </p:nvPicPr>
        <p:blipFill rotWithShape="1">
          <a:blip r:embed="rId5">
            <a:alphaModFix/>
          </a:blip>
          <a:srcRect/>
          <a:stretch/>
        </p:blipFill>
        <p:spPr>
          <a:xfrm>
            <a:off x="209745" y="3415989"/>
            <a:ext cx="3714555" cy="3714555"/>
          </a:xfrm>
          <a:prstGeom prst="rect">
            <a:avLst/>
          </a:prstGeom>
          <a:noFill/>
          <a:ln>
            <a:noFill/>
          </a:ln>
        </p:spPr>
      </p:pic>
      <p:pic>
        <p:nvPicPr>
          <p:cNvPr id="494" name="Google Shape;494;p53"/>
          <p:cNvPicPr preferRelativeResize="0"/>
          <p:nvPr/>
        </p:nvPicPr>
        <p:blipFill rotWithShape="1">
          <a:blip r:embed="rId6">
            <a:alphaModFix/>
          </a:blip>
          <a:srcRect/>
          <a:stretch/>
        </p:blipFill>
        <p:spPr>
          <a:xfrm>
            <a:off x="4214806" y="3847683"/>
            <a:ext cx="3603295" cy="239782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4"/>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Pinch Points in the Process</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500" name="Google Shape;500;p54"/>
          <p:cNvSpPr txBox="1"/>
          <p:nvPr/>
        </p:nvSpPr>
        <p:spPr>
          <a:xfrm>
            <a:off x="819150" y="1451480"/>
            <a:ext cx="4724400" cy="41549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Complex enclosure areas required on-site head-scratching sessions with CM, framers, insulation and and air sealing contractor, enclosure commissioner</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Cement substitutes availability hard to predict – hold the line: Pre-plan, schedule. SCM landscape is shifting; e.g. ground glass</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01" name="Google Shape;501;p54"/>
          <p:cNvPicPr preferRelativeResize="0"/>
          <p:nvPr/>
        </p:nvPicPr>
        <p:blipFill rotWithShape="1">
          <a:blip r:embed="rId3">
            <a:alphaModFix/>
          </a:blip>
          <a:srcRect/>
          <a:stretch/>
        </p:blipFill>
        <p:spPr>
          <a:xfrm>
            <a:off x="6096000" y="2001876"/>
            <a:ext cx="5543078" cy="4215997"/>
          </a:xfrm>
          <a:prstGeom prst="rect">
            <a:avLst/>
          </a:prstGeom>
          <a:noFill/>
          <a:ln>
            <a:noFill/>
          </a:ln>
        </p:spPr>
      </p:pic>
      <p:sp>
        <p:nvSpPr>
          <p:cNvPr id="502" name="Google Shape;502;p54"/>
          <p:cNvSpPr/>
          <p:nvPr/>
        </p:nvSpPr>
        <p:spPr>
          <a:xfrm>
            <a:off x="8763000" y="3429000"/>
            <a:ext cx="2314575" cy="1495425"/>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D70DE415-4809-1D5D-5698-B12833E3CFA4}"/>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5"/>
          <p:cNvSpPr txBox="1">
            <a:spLocks noGrp="1"/>
          </p:cNvSpPr>
          <p:nvPr>
            <p:ph type="ctrTitle"/>
          </p:nvPr>
        </p:nvSpPr>
        <p:spPr>
          <a:xfrm>
            <a:off x="1323975" y="22730"/>
            <a:ext cx="9144000" cy="1009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Pinch Points in the Process</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508" name="Google Shape;508;p55"/>
          <p:cNvSpPr txBox="1"/>
          <p:nvPr/>
        </p:nvSpPr>
        <p:spPr>
          <a:xfrm>
            <a:off x="904875" y="1280030"/>
            <a:ext cx="5331802" cy="37856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An eagle eye on submittals is critical.  For example, low embodied gypsum board not in submittal but was easy: same cost, lighter weight and half the embodied energy.  But not available for fire rated gypsum board</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Incomplete design prior to construction increases stress on process</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09" name="Google Shape;509;p55"/>
          <p:cNvPicPr preferRelativeResize="0"/>
          <p:nvPr/>
        </p:nvPicPr>
        <p:blipFill rotWithShape="1">
          <a:blip r:embed="rId3">
            <a:alphaModFix/>
          </a:blip>
          <a:srcRect/>
          <a:stretch/>
        </p:blipFill>
        <p:spPr>
          <a:xfrm>
            <a:off x="6236677" y="1032380"/>
            <a:ext cx="5666474" cy="4102328"/>
          </a:xfrm>
          <a:prstGeom prst="rect">
            <a:avLst/>
          </a:prstGeom>
          <a:noFill/>
          <a:ln>
            <a:noFill/>
          </a:ln>
        </p:spPr>
      </p:pic>
      <p:sp>
        <p:nvSpPr>
          <p:cNvPr id="2" name="Rectangle 1">
            <a:extLst>
              <a:ext uri="{FF2B5EF4-FFF2-40B4-BE49-F238E27FC236}">
                <a16:creationId xmlns:a16="http://schemas.microsoft.com/office/drawing/2014/main" id="{FCAF8E6B-E319-864B-0279-174B8E472759}"/>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2" name="Rectangle 1">
            <a:extLst>
              <a:ext uri="{FF2B5EF4-FFF2-40B4-BE49-F238E27FC236}">
                <a16:creationId xmlns:a16="http://schemas.microsoft.com/office/drawing/2014/main" id="{013F4861-52D9-BEBE-6AFF-D00A18B5D351}"/>
              </a:ext>
            </a:extLst>
          </p:cNvPr>
          <p:cNvSpPr/>
          <p:nvPr/>
        </p:nvSpPr>
        <p:spPr>
          <a:xfrm>
            <a:off x="417443" y="6430617"/>
            <a:ext cx="2136914" cy="248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Google Shape;514;p56"/>
          <p:cNvSpPr txBox="1">
            <a:spLocks noGrp="1"/>
          </p:cNvSpPr>
          <p:nvPr>
            <p:ph type="ctrTitle"/>
          </p:nvPr>
        </p:nvSpPr>
        <p:spPr>
          <a:xfrm>
            <a:off x="0" y="-144765"/>
            <a:ext cx="10467975" cy="74850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Calibri"/>
              <a:buNone/>
            </a:pPr>
            <a:r>
              <a:rPr lang="en-US" sz="1800" b="1" dirty="0">
                <a:latin typeface="Calibri" panose="020F0502020204030204" pitchFamily="34" charset="0"/>
                <a:ea typeface="Calibri" panose="020F0502020204030204" pitchFamily="34" charset="0"/>
                <a:cs typeface="Calibri" panose="020F0502020204030204" pitchFamily="34" charset="0"/>
              </a:rPr>
              <a:t>The Putney School New Dorms –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Lessons Learned – Pinch Points</a:t>
            </a:r>
            <a:endParaRPr sz="2800" dirty="0">
              <a:latin typeface="Calibri" panose="020F0502020204030204" pitchFamily="34" charset="0"/>
              <a:ea typeface="Calibri" panose="020F0502020204030204" pitchFamily="34" charset="0"/>
              <a:cs typeface="Calibri" panose="020F0502020204030204" pitchFamily="34" charset="0"/>
            </a:endParaRPr>
          </a:p>
        </p:txBody>
      </p:sp>
      <p:sp>
        <p:nvSpPr>
          <p:cNvPr id="515" name="Google Shape;515;p56"/>
          <p:cNvSpPr txBox="1"/>
          <p:nvPr/>
        </p:nvSpPr>
        <p:spPr>
          <a:xfrm>
            <a:off x="0" y="603738"/>
            <a:ext cx="9677400" cy="12618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Top of exterior wall detail   </a:t>
            </a:r>
            <a:r>
              <a:rPr lang="en-US" sz="24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Attic air-sealing detail</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13335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Truss uplift/partition wall/air barrier problem solving</a:t>
            </a: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16" name="Google Shape;516;p56"/>
          <p:cNvPicPr preferRelativeResize="0"/>
          <p:nvPr/>
        </p:nvPicPr>
        <p:blipFill rotWithShape="1">
          <a:blip r:embed="rId4">
            <a:alphaModFix/>
          </a:blip>
          <a:srcRect/>
          <a:stretch/>
        </p:blipFill>
        <p:spPr>
          <a:xfrm>
            <a:off x="3780196" y="3206109"/>
            <a:ext cx="4231557" cy="3172566"/>
          </a:xfrm>
          <a:prstGeom prst="rect">
            <a:avLst/>
          </a:prstGeom>
          <a:noFill/>
          <a:ln>
            <a:noFill/>
          </a:ln>
        </p:spPr>
      </p:pic>
      <p:pic>
        <p:nvPicPr>
          <p:cNvPr id="517" name="Google Shape;517;p56"/>
          <p:cNvPicPr preferRelativeResize="0"/>
          <p:nvPr/>
        </p:nvPicPr>
        <p:blipFill rotWithShape="1">
          <a:blip r:embed="rId5">
            <a:alphaModFix/>
          </a:blip>
          <a:srcRect/>
          <a:stretch/>
        </p:blipFill>
        <p:spPr>
          <a:xfrm>
            <a:off x="344421" y="2344615"/>
            <a:ext cx="3164088" cy="4220308"/>
          </a:xfrm>
          <a:prstGeom prst="rect">
            <a:avLst/>
          </a:prstGeom>
          <a:noFill/>
          <a:ln>
            <a:noFill/>
          </a:ln>
        </p:spPr>
      </p:pic>
      <p:pic>
        <p:nvPicPr>
          <p:cNvPr id="518" name="Google Shape;518;p56"/>
          <p:cNvPicPr preferRelativeResize="0"/>
          <p:nvPr/>
        </p:nvPicPr>
        <p:blipFill rotWithShape="1">
          <a:blip r:embed="rId6">
            <a:alphaModFix/>
          </a:blip>
          <a:srcRect t="21079"/>
          <a:stretch/>
        </p:blipFill>
        <p:spPr>
          <a:xfrm>
            <a:off x="8424257" y="3206109"/>
            <a:ext cx="3524442" cy="3710052"/>
          </a:xfrm>
          <a:prstGeom prst="rect">
            <a:avLst/>
          </a:prstGeom>
          <a:noFill/>
          <a:ln>
            <a:noFill/>
          </a:ln>
        </p:spPr>
      </p:pic>
      <p:pic>
        <p:nvPicPr>
          <p:cNvPr id="519" name="Google Shape;519;p56"/>
          <p:cNvPicPr preferRelativeResize="0"/>
          <p:nvPr/>
        </p:nvPicPr>
        <p:blipFill rotWithShape="1">
          <a:blip r:embed="rId7">
            <a:alphaModFix/>
          </a:blip>
          <a:srcRect/>
          <a:stretch/>
        </p:blipFill>
        <p:spPr>
          <a:xfrm>
            <a:off x="8348464" y="0"/>
            <a:ext cx="3676027" cy="34326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g352feb12bec_0_47" title="Chart"/>
          <p:cNvPicPr preferRelativeResize="0"/>
          <p:nvPr/>
        </p:nvPicPr>
        <p:blipFill>
          <a:blip r:embed="rId3">
            <a:alphaModFix/>
          </a:blip>
          <a:stretch>
            <a:fillRect/>
          </a:stretch>
        </p:blipFill>
        <p:spPr>
          <a:xfrm>
            <a:off x="203200" y="1560167"/>
            <a:ext cx="8332936" cy="5094635"/>
          </a:xfrm>
          <a:prstGeom prst="rect">
            <a:avLst/>
          </a:prstGeom>
          <a:noFill/>
          <a:ln>
            <a:noFill/>
          </a:ln>
        </p:spPr>
      </p:pic>
      <p:pic>
        <p:nvPicPr>
          <p:cNvPr id="991" name="Google Shape;991;g352feb12bec_0_47" title="Chart"/>
          <p:cNvPicPr preferRelativeResize="0"/>
          <p:nvPr/>
        </p:nvPicPr>
        <p:blipFill>
          <a:blip r:embed="rId4">
            <a:alphaModFix/>
          </a:blip>
          <a:stretch>
            <a:fillRect/>
          </a:stretch>
        </p:blipFill>
        <p:spPr>
          <a:xfrm>
            <a:off x="203201" y="1560155"/>
            <a:ext cx="8332932" cy="5094647"/>
          </a:xfrm>
          <a:prstGeom prst="rect">
            <a:avLst/>
          </a:prstGeom>
          <a:noFill/>
          <a:ln>
            <a:noFill/>
          </a:ln>
        </p:spPr>
      </p:pic>
      <p:pic>
        <p:nvPicPr>
          <p:cNvPr id="992" name="Google Shape;992;g352feb12bec_0_47" title="Chart"/>
          <p:cNvPicPr preferRelativeResize="0"/>
          <p:nvPr/>
        </p:nvPicPr>
        <p:blipFill>
          <a:blip r:embed="rId5">
            <a:alphaModFix/>
          </a:blip>
          <a:stretch>
            <a:fillRect/>
          </a:stretch>
        </p:blipFill>
        <p:spPr>
          <a:xfrm>
            <a:off x="203201" y="1560167"/>
            <a:ext cx="8332916" cy="5094635"/>
          </a:xfrm>
          <a:prstGeom prst="rect">
            <a:avLst/>
          </a:prstGeom>
          <a:noFill/>
          <a:ln>
            <a:noFill/>
          </a:ln>
        </p:spPr>
      </p:pic>
      <p:sp>
        <p:nvSpPr>
          <p:cNvPr id="993" name="Google Shape;993;g352feb12bec_0_4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59</a:t>
            </a:fld>
            <a:endParaRPr/>
          </a:p>
        </p:txBody>
      </p:sp>
      <p:sp>
        <p:nvSpPr>
          <p:cNvPr id="994" name="Google Shape;994;g352feb12bec_0_47"/>
          <p:cNvSpPr txBox="1">
            <a:spLocks noGrp="1"/>
          </p:cNvSpPr>
          <p:nvPr>
            <p:ph type="title"/>
          </p:nvPr>
        </p:nvSpPr>
        <p:spPr>
          <a:xfrm>
            <a:off x="415599" y="203198"/>
            <a:ext cx="11612533" cy="763600"/>
          </a:xfrm>
          <a:prstGeom prst="rect">
            <a:avLst/>
          </a:prstGeom>
        </p:spPr>
        <p:txBody>
          <a:bodyPr spcFirstLastPara="1" vert="horz" wrap="square" lIns="121900" tIns="121900" rIns="121900" bIns="121900" rtlCol="0" anchor="t" anchorCtr="0">
            <a:normAutofit fontScale="90000"/>
          </a:bodyPr>
          <a:lstStyle/>
          <a:p>
            <a:r>
              <a:rPr lang="en" dirty="0"/>
              <a:t>Cumulative Embodied and Operational Emissions - 20 years</a:t>
            </a:r>
            <a:endParaRPr dirty="0"/>
          </a:p>
        </p:txBody>
      </p:sp>
      <p:sp>
        <p:nvSpPr>
          <p:cNvPr id="995" name="Google Shape;995;g352feb12bec_0_47"/>
          <p:cNvSpPr txBox="1"/>
          <p:nvPr/>
        </p:nvSpPr>
        <p:spPr>
          <a:xfrm>
            <a:off x="5089333" y="6296948"/>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
        <p:nvSpPr>
          <p:cNvPr id="996" name="Google Shape;996;g352feb12bec_0_47"/>
          <p:cNvSpPr txBox="1"/>
          <p:nvPr/>
        </p:nvSpPr>
        <p:spPr>
          <a:xfrm>
            <a:off x="8609733" y="2416067"/>
            <a:ext cx="3418400" cy="5920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2400" b="1">
                <a:solidFill>
                  <a:srgbClr val="CC0000"/>
                </a:solidFill>
              </a:rPr>
              <a:t>Total GHGe </a:t>
            </a:r>
            <a:br>
              <a:rPr lang="en" sz="2400" b="1">
                <a:solidFill>
                  <a:srgbClr val="CC0000"/>
                </a:solidFill>
              </a:rPr>
            </a:br>
            <a:r>
              <a:rPr lang="en" sz="2133" b="1">
                <a:solidFill>
                  <a:srgbClr val="CC0000"/>
                </a:solidFill>
              </a:rPr>
              <a:t>@ 20 years</a:t>
            </a:r>
            <a:r>
              <a:rPr lang="en" sz="2400" b="1">
                <a:solidFill>
                  <a:srgbClr val="CC0000"/>
                </a:solidFill>
              </a:rPr>
              <a:t> =</a:t>
            </a:r>
            <a:endParaRPr sz="2400">
              <a:solidFill>
                <a:schemeClr val="dk1"/>
              </a:solidFill>
            </a:endParaRPr>
          </a:p>
          <a:p>
            <a:r>
              <a:rPr lang="en" sz="4133" b="1">
                <a:solidFill>
                  <a:schemeClr val="dk1"/>
                </a:solidFill>
              </a:rPr>
              <a:t>78 </a:t>
            </a:r>
            <a:r>
              <a:rPr lang="en" sz="2400">
                <a:solidFill>
                  <a:schemeClr val="dk1"/>
                </a:solidFill>
              </a:rPr>
              <a:t> t CO</a:t>
            </a:r>
            <a:r>
              <a:rPr lang="en" sz="2400" baseline="-25000">
                <a:solidFill>
                  <a:schemeClr val="dk1"/>
                </a:solidFill>
              </a:rPr>
              <a:t>2</a:t>
            </a:r>
            <a:r>
              <a:rPr lang="en" sz="2400">
                <a:solidFill>
                  <a:schemeClr val="dk1"/>
                </a:solidFill>
              </a:rPr>
              <a:t>e</a:t>
            </a:r>
            <a:endParaRPr sz="2400">
              <a:solidFill>
                <a:schemeClr val="dk1"/>
              </a:solidFill>
            </a:endParaRPr>
          </a:p>
        </p:txBody>
      </p:sp>
    </p:spTree>
    <p:extLst>
      <p:ext uri="{BB962C8B-B14F-4D97-AF65-F5344CB8AC3E}">
        <p14:creationId xmlns:p14="http://schemas.microsoft.com/office/powerpoint/2010/main" val="37795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347838890e5_0_0"/>
          <p:cNvSpPr txBox="1">
            <a:spLocks noGrp="1"/>
          </p:cNvSpPr>
          <p:nvPr>
            <p:ph type="title"/>
          </p:nvPr>
        </p:nvSpPr>
        <p:spPr>
          <a:xfrm>
            <a:off x="838199" y="365125"/>
            <a:ext cx="10783957" cy="1161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E75B5"/>
              </a:buClr>
              <a:buSzPts val="3500"/>
              <a:buFont typeface="Open Sans"/>
              <a:buNone/>
            </a:pPr>
            <a:r>
              <a:rPr lang="en-US" sz="3500" b="1" dirty="0">
                <a:solidFill>
                  <a:srgbClr val="2E75B5"/>
                </a:solidFill>
                <a:latin typeface="Open Sans"/>
                <a:ea typeface="Open Sans"/>
                <a:cs typeface="Open Sans"/>
                <a:sym typeface="Open Sans"/>
              </a:rPr>
              <a:t>BEAM Material CO</a:t>
            </a:r>
            <a:r>
              <a:rPr lang="en-US" sz="3500" b="1" baseline="-25000" dirty="0">
                <a:solidFill>
                  <a:srgbClr val="2E75B5"/>
                </a:solidFill>
                <a:latin typeface="Open Sans"/>
                <a:ea typeface="Open Sans"/>
                <a:cs typeface="Open Sans"/>
                <a:sym typeface="Open Sans"/>
              </a:rPr>
              <a:t>2</a:t>
            </a:r>
            <a:r>
              <a:rPr lang="en-US" sz="3500" b="1" dirty="0">
                <a:solidFill>
                  <a:srgbClr val="2E75B5"/>
                </a:solidFill>
                <a:latin typeface="Open Sans"/>
                <a:ea typeface="Open Sans"/>
                <a:cs typeface="Open Sans"/>
                <a:sym typeface="Open Sans"/>
              </a:rPr>
              <a:t> Emissions Estimator (A1-A3)</a:t>
            </a:r>
            <a:endParaRPr dirty="0"/>
          </a:p>
        </p:txBody>
      </p:sp>
      <p:sp>
        <p:nvSpPr>
          <p:cNvPr id="455" name="Google Shape;455;g347838890e5_0_0"/>
          <p:cNvSpPr/>
          <p:nvPr/>
        </p:nvSpPr>
        <p:spPr>
          <a:xfrm>
            <a:off x="838200" y="1272209"/>
            <a:ext cx="10515600" cy="47400"/>
          </a:xfrm>
          <a:prstGeom prst="rect">
            <a:avLst/>
          </a:prstGeom>
          <a:solidFill>
            <a:srgbClr val="AFD611"/>
          </a:solidFill>
          <a:ln>
            <a:noFill/>
          </a:ln>
          <a:effectLst>
            <a:outerShdw sx="1000" sy="1000" algn="tl"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347838890e5_0_0"/>
          <p:cNvSpPr txBox="1"/>
          <p:nvPr/>
        </p:nvSpPr>
        <p:spPr>
          <a:xfrm>
            <a:off x="838198" y="1450942"/>
            <a:ext cx="6057900" cy="4833300"/>
          </a:xfrm>
          <a:prstGeom prst="rect">
            <a:avLst/>
          </a:prstGeom>
          <a:noFill/>
          <a:ln>
            <a:noFill/>
          </a:ln>
        </p:spPr>
        <p:txBody>
          <a:bodyPr spcFirstLastPara="1" wrap="square" lIns="91425" tIns="45700" rIns="91425" bIns="45700" anchor="t" anchorCtr="0">
            <a:spAutoFit/>
          </a:bodyPr>
          <a:lstStyle/>
          <a:p>
            <a:pPr marL="0" marR="0" lvl="0" indent="-1778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12B4E"/>
                </a:solidFill>
                <a:latin typeface="Roboto"/>
                <a:ea typeface="Roboto"/>
                <a:cs typeface="Roboto"/>
                <a:sym typeface="Roboto"/>
              </a:rPr>
              <a:t> Direct side-by-side material comparisons</a:t>
            </a:r>
            <a:br>
              <a:rPr lang="en-US" sz="2800" b="0" i="0" u="none" strike="noStrike" cap="none" dirty="0">
                <a:solidFill>
                  <a:srgbClr val="012B4E"/>
                </a:solidFill>
                <a:latin typeface="Roboto"/>
                <a:ea typeface="Roboto"/>
                <a:cs typeface="Roboto"/>
                <a:sym typeface="Roboto"/>
              </a:rPr>
            </a:br>
            <a:endParaRPr sz="2800" b="0" i="0" u="none" strike="noStrike" cap="none" dirty="0">
              <a:solidFill>
                <a:srgbClr val="012B4E"/>
              </a:solidFill>
              <a:latin typeface="Roboto"/>
              <a:ea typeface="Roboto"/>
              <a:cs typeface="Roboto"/>
              <a:sym typeface="Roboto"/>
            </a:endParaRPr>
          </a:p>
          <a:p>
            <a:pPr marL="0" marR="0" lvl="0" indent="-1778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12B4E"/>
                </a:solidFill>
                <a:latin typeface="Roboto"/>
                <a:ea typeface="Roboto"/>
                <a:cs typeface="Roboto"/>
                <a:sym typeface="Roboto"/>
              </a:rPr>
              <a:t> Assembly comparisons</a:t>
            </a:r>
            <a:br>
              <a:rPr lang="en-US" sz="2800" b="0" i="0" u="none" strike="noStrike" cap="none" dirty="0">
                <a:solidFill>
                  <a:srgbClr val="012B4E"/>
                </a:solidFill>
                <a:latin typeface="Roboto"/>
                <a:ea typeface="Roboto"/>
                <a:cs typeface="Roboto"/>
                <a:sym typeface="Roboto"/>
              </a:rPr>
            </a:br>
            <a:endParaRPr sz="2800" b="0" i="0" u="none" strike="noStrike" cap="none" dirty="0">
              <a:solidFill>
                <a:srgbClr val="012B4E"/>
              </a:solidFill>
              <a:latin typeface="Roboto"/>
              <a:ea typeface="Roboto"/>
              <a:cs typeface="Roboto"/>
              <a:sym typeface="Roboto"/>
            </a:endParaRPr>
          </a:p>
          <a:p>
            <a:pPr marL="0" marR="0" lvl="0" indent="-1778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12B4E"/>
                </a:solidFill>
                <a:latin typeface="Roboto"/>
                <a:ea typeface="Roboto"/>
                <a:cs typeface="Roboto"/>
                <a:sym typeface="Roboto"/>
              </a:rPr>
              <a:t> Design development</a:t>
            </a:r>
            <a:br>
              <a:rPr lang="en-US" sz="2800" b="0" i="0" u="none" strike="noStrike" cap="none" dirty="0">
                <a:solidFill>
                  <a:srgbClr val="012B4E"/>
                </a:solidFill>
                <a:latin typeface="Roboto"/>
                <a:ea typeface="Roboto"/>
                <a:cs typeface="Roboto"/>
                <a:sym typeface="Roboto"/>
              </a:rPr>
            </a:br>
            <a:endParaRPr sz="2800" b="0" i="0" u="none" strike="noStrike" cap="none" dirty="0">
              <a:solidFill>
                <a:srgbClr val="012B4E"/>
              </a:solidFill>
              <a:latin typeface="Roboto"/>
              <a:ea typeface="Roboto"/>
              <a:cs typeface="Roboto"/>
              <a:sym typeface="Roboto"/>
            </a:endParaRPr>
          </a:p>
          <a:p>
            <a:pPr marL="0" marR="0" lvl="0" indent="-1778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12B4E"/>
                </a:solidFill>
                <a:latin typeface="Roboto"/>
                <a:ea typeface="Roboto"/>
                <a:cs typeface="Roboto"/>
                <a:sym typeface="Roboto"/>
              </a:rPr>
              <a:t> Whole building models and comparisons</a:t>
            </a:r>
            <a:br>
              <a:rPr lang="en-US" sz="2800" b="0" i="0" u="none" strike="noStrike" cap="none" dirty="0">
                <a:solidFill>
                  <a:srgbClr val="012B4E"/>
                </a:solidFill>
                <a:latin typeface="Roboto"/>
                <a:ea typeface="Roboto"/>
                <a:cs typeface="Roboto"/>
                <a:sym typeface="Roboto"/>
              </a:rPr>
            </a:br>
            <a:endParaRPr sz="2800" b="0" i="0" u="none" strike="noStrike" cap="none" dirty="0">
              <a:solidFill>
                <a:srgbClr val="012B4E"/>
              </a:solidFill>
              <a:latin typeface="Roboto"/>
              <a:ea typeface="Roboto"/>
              <a:cs typeface="Roboto"/>
              <a:sym typeface="Roboto"/>
            </a:endParaRPr>
          </a:p>
          <a:p>
            <a:pPr marL="0" marR="0" lvl="0" indent="-1778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12B4E"/>
                </a:solidFill>
                <a:latin typeface="Roboto"/>
                <a:ea typeface="Roboto"/>
                <a:cs typeface="Roboto"/>
                <a:sym typeface="Roboto"/>
              </a:rPr>
              <a:t> </a:t>
            </a:r>
            <a:r>
              <a:rPr lang="en-US" sz="2800" dirty="0">
                <a:solidFill>
                  <a:srgbClr val="012B4E"/>
                </a:solidFill>
                <a:latin typeface="Roboto"/>
                <a:ea typeface="Roboto"/>
                <a:cs typeface="Roboto"/>
                <a:sym typeface="Roboto"/>
              </a:rPr>
              <a:t>Includes carbon storing materials</a:t>
            </a:r>
            <a:endParaRPr dirty="0"/>
          </a:p>
        </p:txBody>
      </p:sp>
      <p:pic>
        <p:nvPicPr>
          <p:cNvPr id="457" name="Google Shape;457;g347838890e5_0_0" descr="Picture"/>
          <p:cNvPicPr preferRelativeResize="0"/>
          <p:nvPr/>
        </p:nvPicPr>
        <p:blipFill rotWithShape="1">
          <a:blip r:embed="rId4">
            <a:alphaModFix/>
          </a:blip>
          <a:srcRect/>
          <a:stretch/>
        </p:blipFill>
        <p:spPr>
          <a:xfrm>
            <a:off x="7165772" y="1412231"/>
            <a:ext cx="4188028" cy="4430040"/>
          </a:xfrm>
          <a:prstGeom prst="rect">
            <a:avLst/>
          </a:prstGeom>
          <a:noFill/>
          <a:ln>
            <a:noFill/>
          </a:ln>
        </p:spPr>
      </p:pic>
      <p:sp>
        <p:nvSpPr>
          <p:cNvPr id="2" name="Rectangle 1">
            <a:extLst>
              <a:ext uri="{FF2B5EF4-FFF2-40B4-BE49-F238E27FC236}">
                <a16:creationId xmlns:a16="http://schemas.microsoft.com/office/drawing/2014/main" id="{25B30814-B8E0-06F5-9313-46F4BB2EA539}"/>
              </a:ext>
            </a:extLst>
          </p:cNvPr>
          <p:cNvSpPr/>
          <p:nvPr/>
        </p:nvSpPr>
        <p:spPr>
          <a:xfrm>
            <a:off x="384313" y="6284242"/>
            <a:ext cx="2199861" cy="474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34d70a28a35_0_1167"/>
          <p:cNvSpPr txBox="1"/>
          <p:nvPr/>
        </p:nvSpPr>
        <p:spPr>
          <a:xfrm>
            <a:off x="685800" y="309196"/>
            <a:ext cx="9536400" cy="172291"/>
          </a:xfrm>
          <a:prstGeom prst="rect">
            <a:avLst/>
          </a:prstGeom>
          <a:noFill/>
          <a:ln>
            <a:noFill/>
          </a:ln>
        </p:spPr>
        <p:txBody>
          <a:bodyPr spcFirstLastPara="1" wrap="square" lIns="0" tIns="0" rIns="0" bIns="0" anchor="t" anchorCtr="0">
            <a:spAutoFit/>
          </a:bodyPr>
          <a:lstStyle/>
          <a:p>
            <a:pPr>
              <a:lnSpc>
                <a:spcPct val="120000"/>
              </a:lnSpc>
              <a:buClr>
                <a:srgbClr val="000000"/>
              </a:buClr>
              <a:buSzPts val="700"/>
            </a:pPr>
            <a:endParaRPr sz="933">
              <a:solidFill>
                <a:srgbClr val="000000"/>
              </a:solidFill>
              <a:latin typeface="Arial"/>
              <a:ea typeface="Arial"/>
              <a:cs typeface="Arial"/>
              <a:sym typeface="Arial"/>
            </a:endParaRPr>
          </a:p>
        </p:txBody>
      </p:sp>
      <p:sp>
        <p:nvSpPr>
          <p:cNvPr id="1062" name="Google Shape;1062;g34d70a28a35_0_1167"/>
          <p:cNvSpPr txBox="1"/>
          <p:nvPr/>
        </p:nvSpPr>
        <p:spPr>
          <a:xfrm>
            <a:off x="624200" y="365568"/>
            <a:ext cx="11227600" cy="714106"/>
          </a:xfrm>
          <a:prstGeom prst="rect">
            <a:avLst/>
          </a:prstGeom>
          <a:noFill/>
          <a:ln>
            <a:noFill/>
          </a:ln>
        </p:spPr>
        <p:txBody>
          <a:bodyPr spcFirstLastPara="1" wrap="square" lIns="0" tIns="0" rIns="0" bIns="0" anchor="t" anchorCtr="0">
            <a:spAutoFit/>
          </a:bodyPr>
          <a:lstStyle/>
          <a:p>
            <a:pPr>
              <a:lnSpc>
                <a:spcPct val="120000"/>
              </a:lnSpc>
              <a:buClr>
                <a:srgbClr val="000000"/>
              </a:buClr>
              <a:buSzPts val="2700"/>
            </a:pPr>
            <a:r>
              <a:rPr lang="en" sz="3867" b="1" dirty="0">
                <a:solidFill>
                  <a:srgbClr val="000000"/>
                </a:solidFill>
                <a:latin typeface="Georgia"/>
                <a:ea typeface="Georgia"/>
                <a:cs typeface="Georgia"/>
                <a:sym typeface="Georgia"/>
              </a:rPr>
              <a:t>Tackle Embodied &amp; Operational Together</a:t>
            </a:r>
            <a:endParaRPr sz="3867" b="1" dirty="0">
              <a:solidFill>
                <a:srgbClr val="000000"/>
              </a:solidFill>
              <a:latin typeface="Georgia"/>
              <a:ea typeface="Georgia"/>
              <a:cs typeface="Georgia"/>
              <a:sym typeface="Georgia"/>
            </a:endParaRPr>
          </a:p>
        </p:txBody>
      </p:sp>
      <p:pic>
        <p:nvPicPr>
          <p:cNvPr id="1063" name="Google Shape;1063;g34d70a28a35_0_1167" title="Screenshot 2025-04-04 at 8.46.41 AM.png"/>
          <p:cNvPicPr preferRelativeResize="0"/>
          <p:nvPr/>
        </p:nvPicPr>
        <p:blipFill rotWithShape="1">
          <a:blip r:embed="rId4">
            <a:alphaModFix/>
          </a:blip>
          <a:srcRect/>
          <a:stretch/>
        </p:blipFill>
        <p:spPr>
          <a:xfrm>
            <a:off x="377275" y="1215300"/>
            <a:ext cx="7410203" cy="5284627"/>
          </a:xfrm>
          <a:prstGeom prst="rect">
            <a:avLst/>
          </a:prstGeom>
          <a:noFill/>
          <a:ln>
            <a:noFill/>
          </a:ln>
        </p:spPr>
      </p:pic>
      <p:sp>
        <p:nvSpPr>
          <p:cNvPr id="1064" name="Google Shape;1064;g34d70a28a35_0_1167"/>
          <p:cNvSpPr txBox="1"/>
          <p:nvPr/>
        </p:nvSpPr>
        <p:spPr>
          <a:xfrm>
            <a:off x="12349500" y="1417233"/>
            <a:ext cx="5354400" cy="5284800"/>
          </a:xfrm>
          <a:prstGeom prst="rect">
            <a:avLst/>
          </a:prstGeom>
          <a:noFill/>
          <a:ln>
            <a:noFill/>
          </a:ln>
        </p:spPr>
        <p:txBody>
          <a:bodyPr spcFirstLastPara="1" wrap="square" lIns="121900" tIns="121900" rIns="121900" bIns="121900" anchor="t" anchorCtr="0">
            <a:noAutofit/>
          </a:bodyPr>
          <a:lstStyle/>
          <a:p>
            <a:pPr marL="609585" indent="-440256">
              <a:lnSpc>
                <a:spcPct val="150000"/>
              </a:lnSpc>
              <a:buSzPts val="1600"/>
              <a:buChar char="❏"/>
            </a:pPr>
            <a:r>
              <a:rPr lang="en" sz="2133"/>
              <a:t>Optimizing form and orientation</a:t>
            </a:r>
            <a:endParaRPr sz="2133"/>
          </a:p>
          <a:p>
            <a:pPr marL="609585" indent="-440256">
              <a:lnSpc>
                <a:spcPct val="150000"/>
              </a:lnSpc>
              <a:buSzPts val="1600"/>
              <a:buChar char="❏"/>
            </a:pPr>
            <a:r>
              <a:rPr lang="en" sz="2133"/>
              <a:t>Adding insulation</a:t>
            </a:r>
            <a:endParaRPr sz="2133"/>
          </a:p>
          <a:p>
            <a:pPr marL="609585" indent="-440256">
              <a:lnSpc>
                <a:spcPct val="150000"/>
              </a:lnSpc>
              <a:buSzPts val="1600"/>
              <a:buChar char="❏"/>
            </a:pPr>
            <a:r>
              <a:rPr lang="en" sz="2133"/>
              <a:t>Increasing airtightness</a:t>
            </a:r>
            <a:endParaRPr sz="2133"/>
          </a:p>
          <a:p>
            <a:pPr marL="609585" indent="-440256">
              <a:lnSpc>
                <a:spcPct val="150000"/>
              </a:lnSpc>
              <a:buSzPts val="1600"/>
              <a:buChar char="❏"/>
            </a:pPr>
            <a:r>
              <a:rPr lang="en" sz="2133"/>
              <a:t>Removing thermal bridges</a:t>
            </a:r>
            <a:endParaRPr sz="2133"/>
          </a:p>
          <a:p>
            <a:pPr marL="609585" indent="-440256">
              <a:lnSpc>
                <a:spcPct val="150000"/>
              </a:lnSpc>
              <a:buSzPts val="1600"/>
              <a:buChar char="❏"/>
            </a:pPr>
            <a:r>
              <a:rPr lang="en" sz="2133"/>
              <a:t>Optimizing windows and doors</a:t>
            </a:r>
            <a:endParaRPr sz="2133"/>
          </a:p>
          <a:p>
            <a:pPr marL="609585" indent="-440256">
              <a:lnSpc>
                <a:spcPct val="150000"/>
              </a:lnSpc>
              <a:buSzPts val="1600"/>
              <a:buChar char="❏"/>
            </a:pPr>
            <a:r>
              <a:rPr lang="en" sz="2133"/>
              <a:t>Increasing efficiency of Mech. sys. </a:t>
            </a:r>
            <a:endParaRPr sz="2133"/>
          </a:p>
        </p:txBody>
      </p:sp>
      <p:pic>
        <p:nvPicPr>
          <p:cNvPr id="1065" name="Google Shape;1065;g34d70a28a35_0_1167" title="Screenshot 2025-04-04 at 8.46.41 AM.png"/>
          <p:cNvPicPr preferRelativeResize="0"/>
          <p:nvPr/>
        </p:nvPicPr>
        <p:blipFill rotWithShape="1">
          <a:blip r:embed="rId4">
            <a:alphaModFix/>
          </a:blip>
          <a:srcRect l="51449"/>
          <a:stretch/>
        </p:blipFill>
        <p:spPr>
          <a:xfrm>
            <a:off x="7654373" y="1215301"/>
            <a:ext cx="3597668" cy="5284633"/>
          </a:xfrm>
          <a:prstGeom prst="rect">
            <a:avLst/>
          </a:prstGeom>
          <a:noFill/>
          <a:ln>
            <a:noFill/>
          </a:ln>
        </p:spPr>
      </p:pic>
      <p:sp>
        <p:nvSpPr>
          <p:cNvPr id="1066" name="Google Shape;1066;g34d70a28a35_0_1167"/>
          <p:cNvSpPr txBox="1"/>
          <p:nvPr/>
        </p:nvSpPr>
        <p:spPr>
          <a:xfrm>
            <a:off x="8671600" y="6442585"/>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
        <p:nvSpPr>
          <p:cNvPr id="1067" name="Google Shape;1067;g34d70a28a35_0_1167"/>
          <p:cNvSpPr txBox="1"/>
          <p:nvPr/>
        </p:nvSpPr>
        <p:spPr>
          <a:xfrm>
            <a:off x="598833" y="1321333"/>
            <a:ext cx="3520400" cy="595200"/>
          </a:xfrm>
          <a:prstGeom prst="rect">
            <a:avLst/>
          </a:prstGeom>
          <a:solidFill>
            <a:srgbClr val="407E85"/>
          </a:solidFill>
          <a:ln>
            <a:noFill/>
          </a:ln>
        </p:spPr>
        <p:txBody>
          <a:bodyPr spcFirstLastPara="1" wrap="square" lIns="121900" tIns="121900" rIns="121900" bIns="121900" anchor="ctr" anchorCtr="0">
            <a:noAutofit/>
          </a:bodyPr>
          <a:lstStyle/>
          <a:p>
            <a:pPr algn="ctr"/>
            <a:r>
              <a:rPr lang="en" sz="2400" b="1">
                <a:solidFill>
                  <a:schemeClr val="lt2"/>
                </a:solidFill>
                <a:latin typeface="Roboto Condensed"/>
                <a:ea typeface="Roboto Condensed"/>
                <a:cs typeface="Roboto Condensed"/>
                <a:sym typeface="Roboto Condensed"/>
              </a:rPr>
              <a:t>Performance Improvement</a:t>
            </a:r>
            <a:endParaRPr sz="2400" b="1">
              <a:solidFill>
                <a:schemeClr val="lt2"/>
              </a:solidFill>
              <a:latin typeface="Roboto Condensed"/>
              <a:ea typeface="Roboto Condensed"/>
              <a:cs typeface="Roboto Condensed"/>
              <a:sym typeface="Roboto Condensed"/>
            </a:endParaRPr>
          </a:p>
        </p:txBody>
      </p:sp>
      <p:sp>
        <p:nvSpPr>
          <p:cNvPr id="1068" name="Google Shape;1068;g34d70a28a35_0_1167"/>
          <p:cNvSpPr txBox="1"/>
          <p:nvPr/>
        </p:nvSpPr>
        <p:spPr>
          <a:xfrm>
            <a:off x="4256433" y="1321333"/>
            <a:ext cx="3292800" cy="595200"/>
          </a:xfrm>
          <a:prstGeom prst="rect">
            <a:avLst/>
          </a:prstGeom>
          <a:solidFill>
            <a:srgbClr val="407E85"/>
          </a:solidFill>
          <a:ln>
            <a:noFill/>
          </a:ln>
        </p:spPr>
        <p:txBody>
          <a:bodyPr spcFirstLastPara="1" wrap="square" lIns="121900" tIns="121900" rIns="121900" bIns="121900" anchor="ctr" anchorCtr="0">
            <a:noAutofit/>
          </a:bodyPr>
          <a:lstStyle/>
          <a:p>
            <a:pPr algn="ctr"/>
            <a:r>
              <a:rPr lang="en" sz="2400" b="1">
                <a:solidFill>
                  <a:schemeClr val="lt2"/>
                </a:solidFill>
                <a:latin typeface="Roboto Condensed"/>
                <a:ea typeface="Roboto Condensed"/>
                <a:cs typeface="Roboto Condensed"/>
                <a:sym typeface="Roboto Condensed"/>
              </a:rPr>
              <a:t>Reduce Operation GHGe</a:t>
            </a:r>
            <a:endParaRPr sz="2400" b="1">
              <a:solidFill>
                <a:schemeClr val="lt2"/>
              </a:solidFill>
              <a:latin typeface="Roboto Condensed"/>
              <a:ea typeface="Roboto Condensed"/>
              <a:cs typeface="Roboto Condensed"/>
              <a:sym typeface="Roboto Condensed"/>
            </a:endParaRPr>
          </a:p>
        </p:txBody>
      </p:sp>
      <p:sp>
        <p:nvSpPr>
          <p:cNvPr id="2" name="TextBox 1">
            <a:extLst>
              <a:ext uri="{FF2B5EF4-FFF2-40B4-BE49-F238E27FC236}">
                <a16:creationId xmlns:a16="http://schemas.microsoft.com/office/drawing/2014/main" id="{22907E88-19A7-3DF9-F801-136960C75B0B}"/>
              </a:ext>
            </a:extLst>
          </p:cNvPr>
          <p:cNvSpPr txBox="1"/>
          <p:nvPr/>
        </p:nvSpPr>
        <p:spPr>
          <a:xfrm>
            <a:off x="661736" y="5910380"/>
            <a:ext cx="3227209" cy="292388"/>
          </a:xfrm>
          <a:prstGeom prst="rect">
            <a:avLst/>
          </a:prstGeom>
          <a:solidFill>
            <a:srgbClr val="E4E4E3"/>
          </a:solidFill>
        </p:spPr>
        <p:txBody>
          <a:bodyPr wrap="square" rtlCol="0">
            <a:spAutoFit/>
          </a:bodyPr>
          <a:lstStyle/>
          <a:p>
            <a:r>
              <a:rPr lang="en-US" sz="1300" b="1" dirty="0"/>
              <a:t>Passive solar/ventilation design</a:t>
            </a:r>
          </a:p>
        </p:txBody>
      </p:sp>
    </p:spTree>
    <p:extLst>
      <p:ext uri="{BB962C8B-B14F-4D97-AF65-F5344CB8AC3E}">
        <p14:creationId xmlns:p14="http://schemas.microsoft.com/office/powerpoint/2010/main" val="4199661972"/>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1809-7A20-4C9B-11FC-3C454056044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33630EB-8A9A-46B5-FEF6-D7E072E10AF1}"/>
              </a:ext>
            </a:extLst>
          </p:cNvPr>
          <p:cNvSpPr txBox="1">
            <a:spLocks/>
          </p:cNvSpPr>
          <p:nvPr/>
        </p:nvSpPr>
        <p:spPr>
          <a:xfrm>
            <a:off x="541359" y="15981"/>
            <a:ext cx="111092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eorgia" panose="02040502050405020303" pitchFamily="18" charset="0"/>
              </a:rPr>
              <a:t>System Size and Life Cycle Emissions</a:t>
            </a:r>
          </a:p>
        </p:txBody>
      </p:sp>
      <p:pic>
        <p:nvPicPr>
          <p:cNvPr id="2" name="Picture 1">
            <a:extLst>
              <a:ext uri="{FF2B5EF4-FFF2-40B4-BE49-F238E27FC236}">
                <a16:creationId xmlns:a16="http://schemas.microsoft.com/office/drawing/2014/main" id="{DD30E493-4253-81B6-50F1-A4B870780D84}"/>
              </a:ext>
            </a:extLst>
          </p:cNvPr>
          <p:cNvPicPr>
            <a:picLocks noChangeAspect="1"/>
          </p:cNvPicPr>
          <p:nvPr/>
        </p:nvPicPr>
        <p:blipFill>
          <a:blip r:embed="rId2"/>
          <a:stretch>
            <a:fillRect/>
          </a:stretch>
        </p:blipFill>
        <p:spPr>
          <a:xfrm>
            <a:off x="1394030" y="1325563"/>
            <a:ext cx="9403937" cy="5448216"/>
          </a:xfrm>
          <a:prstGeom prst="rect">
            <a:avLst/>
          </a:prstGeom>
        </p:spPr>
      </p:pic>
    </p:spTree>
    <p:extLst>
      <p:ext uri="{BB962C8B-B14F-4D97-AF65-F5344CB8AC3E}">
        <p14:creationId xmlns:p14="http://schemas.microsoft.com/office/powerpoint/2010/main" val="340821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g34f838cfcca_0_1650"/>
          <p:cNvPicPr preferRelativeResize="0"/>
          <p:nvPr/>
        </p:nvPicPr>
        <p:blipFill rotWithShape="1">
          <a:blip r:embed="rId4">
            <a:alphaModFix/>
          </a:blip>
          <a:srcRect l="1433" t="10519" r="2982" b="2327"/>
          <a:stretch/>
        </p:blipFill>
        <p:spPr>
          <a:xfrm>
            <a:off x="833666" y="681000"/>
            <a:ext cx="10541001" cy="6177000"/>
          </a:xfrm>
          <a:prstGeom prst="rect">
            <a:avLst/>
          </a:prstGeom>
          <a:noFill/>
          <a:ln>
            <a:noFill/>
          </a:ln>
        </p:spPr>
      </p:pic>
      <p:sp>
        <p:nvSpPr>
          <p:cNvPr id="1027" name="Google Shape;1027;g34f838cfcca_0_1650"/>
          <p:cNvSpPr txBox="1"/>
          <p:nvPr/>
        </p:nvSpPr>
        <p:spPr>
          <a:xfrm>
            <a:off x="685967" y="175517"/>
            <a:ext cx="10836400" cy="640240"/>
          </a:xfrm>
          <a:prstGeom prst="rect">
            <a:avLst/>
          </a:prstGeom>
          <a:noFill/>
          <a:ln>
            <a:noFill/>
          </a:ln>
        </p:spPr>
        <p:txBody>
          <a:bodyPr spcFirstLastPara="1" wrap="square" lIns="0" tIns="0" rIns="0" bIns="0" anchor="t" anchorCtr="0">
            <a:spAutoFit/>
          </a:bodyPr>
          <a:lstStyle/>
          <a:p>
            <a:pPr>
              <a:lnSpc>
                <a:spcPct val="120000"/>
              </a:lnSpc>
            </a:pPr>
            <a:r>
              <a:rPr lang="en" sz="3467" b="1" dirty="0">
                <a:latin typeface="Georgia"/>
                <a:ea typeface="Georgia"/>
                <a:cs typeface="Georgia"/>
                <a:sym typeface="Georgia"/>
              </a:rPr>
              <a:t>Carbon Reduction Potential Over Project Stages</a:t>
            </a:r>
            <a:endParaRPr sz="3467" b="1" dirty="0">
              <a:latin typeface="Georgia"/>
              <a:ea typeface="Georgia"/>
              <a:cs typeface="Georgia"/>
              <a:sym typeface="Georgia"/>
            </a:endParaRPr>
          </a:p>
        </p:txBody>
      </p:sp>
      <p:sp>
        <p:nvSpPr>
          <p:cNvPr id="1028" name="Google Shape;1028;g34f838cfcca_0_1650"/>
          <p:cNvSpPr/>
          <p:nvPr/>
        </p:nvSpPr>
        <p:spPr>
          <a:xfrm>
            <a:off x="7728103" y="956541"/>
            <a:ext cx="3088286" cy="2628869"/>
          </a:xfrm>
          <a:prstGeom prst="roundRect">
            <a:avLst>
              <a:gd name="adj" fmla="val 16667"/>
            </a:avLst>
          </a:prstGeom>
          <a:no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 name="TextBox 1">
            <a:extLst>
              <a:ext uri="{FF2B5EF4-FFF2-40B4-BE49-F238E27FC236}">
                <a16:creationId xmlns:a16="http://schemas.microsoft.com/office/drawing/2014/main" id="{8F1B6408-7AFB-15F8-2CAB-3BDD0ABC2EC9}"/>
              </a:ext>
            </a:extLst>
          </p:cNvPr>
          <p:cNvSpPr txBox="1"/>
          <p:nvPr/>
        </p:nvSpPr>
        <p:spPr>
          <a:xfrm>
            <a:off x="1624263" y="5836484"/>
            <a:ext cx="565484" cy="307777"/>
          </a:xfrm>
          <a:prstGeom prst="rect">
            <a:avLst/>
          </a:prstGeom>
          <a:solidFill>
            <a:schemeClr val="bg1"/>
          </a:solidFill>
        </p:spPr>
        <p:txBody>
          <a:bodyPr wrap="square" rtlCol="0">
            <a:spAutoFit/>
          </a:bodyPr>
          <a:lstStyle/>
          <a:p>
            <a:r>
              <a:rPr lang="en-US" b="1" dirty="0"/>
              <a:t>Plan</a:t>
            </a:r>
          </a:p>
        </p:txBody>
      </p:sp>
      <p:sp>
        <p:nvSpPr>
          <p:cNvPr id="3" name="TextBox 2">
            <a:extLst>
              <a:ext uri="{FF2B5EF4-FFF2-40B4-BE49-F238E27FC236}">
                <a16:creationId xmlns:a16="http://schemas.microsoft.com/office/drawing/2014/main" id="{70AFBE23-F8A3-B9D2-B5C1-25D1DED12D68}"/>
              </a:ext>
            </a:extLst>
          </p:cNvPr>
          <p:cNvSpPr txBox="1"/>
          <p:nvPr/>
        </p:nvSpPr>
        <p:spPr>
          <a:xfrm>
            <a:off x="2201778" y="5836484"/>
            <a:ext cx="778566" cy="307777"/>
          </a:xfrm>
          <a:prstGeom prst="rect">
            <a:avLst/>
          </a:prstGeom>
          <a:solidFill>
            <a:schemeClr val="bg1"/>
          </a:solidFill>
        </p:spPr>
        <p:txBody>
          <a:bodyPr wrap="square" rtlCol="0">
            <a:spAutoFit/>
          </a:bodyPr>
          <a:lstStyle/>
          <a:p>
            <a:r>
              <a:rPr lang="en-US" b="1" dirty="0"/>
              <a:t>Design</a:t>
            </a:r>
          </a:p>
        </p:txBody>
      </p:sp>
      <p:sp>
        <p:nvSpPr>
          <p:cNvPr id="4" name="TextBox 3">
            <a:extLst>
              <a:ext uri="{FF2B5EF4-FFF2-40B4-BE49-F238E27FC236}">
                <a16:creationId xmlns:a16="http://schemas.microsoft.com/office/drawing/2014/main" id="{2DFDAF79-9FC5-292B-149C-A6D5E48C6DAE}"/>
              </a:ext>
            </a:extLst>
          </p:cNvPr>
          <p:cNvSpPr txBox="1"/>
          <p:nvPr/>
        </p:nvSpPr>
        <p:spPr>
          <a:xfrm>
            <a:off x="3412956" y="5836483"/>
            <a:ext cx="1303422" cy="307777"/>
          </a:xfrm>
          <a:prstGeom prst="rect">
            <a:avLst/>
          </a:prstGeom>
          <a:solidFill>
            <a:schemeClr val="bg1"/>
          </a:solidFill>
        </p:spPr>
        <p:txBody>
          <a:bodyPr wrap="square" rtlCol="0">
            <a:spAutoFit/>
          </a:bodyPr>
          <a:lstStyle/>
          <a:p>
            <a:r>
              <a:rPr lang="en-US" b="1" dirty="0"/>
              <a:t>Construction</a:t>
            </a:r>
          </a:p>
        </p:txBody>
      </p:sp>
      <p:sp>
        <p:nvSpPr>
          <p:cNvPr id="5" name="TextBox 4">
            <a:extLst>
              <a:ext uri="{FF2B5EF4-FFF2-40B4-BE49-F238E27FC236}">
                <a16:creationId xmlns:a16="http://schemas.microsoft.com/office/drawing/2014/main" id="{92AC0825-4FCE-0ACA-263A-51CFB5F1E5EA}"/>
              </a:ext>
            </a:extLst>
          </p:cNvPr>
          <p:cNvSpPr txBox="1"/>
          <p:nvPr/>
        </p:nvSpPr>
        <p:spPr>
          <a:xfrm>
            <a:off x="5222371" y="5836482"/>
            <a:ext cx="2802691" cy="307777"/>
          </a:xfrm>
          <a:prstGeom prst="rect">
            <a:avLst/>
          </a:prstGeom>
          <a:solidFill>
            <a:schemeClr val="bg1"/>
          </a:solidFill>
        </p:spPr>
        <p:txBody>
          <a:bodyPr wrap="square" rtlCol="0">
            <a:spAutoFit/>
          </a:bodyPr>
          <a:lstStyle/>
          <a:p>
            <a:r>
              <a:rPr lang="en-US" b="1" dirty="0"/>
              <a:t>Operation and Maintenance</a:t>
            </a:r>
          </a:p>
        </p:txBody>
      </p:sp>
      <p:sp>
        <p:nvSpPr>
          <p:cNvPr id="6" name="Rectangle 5">
            <a:extLst>
              <a:ext uri="{FF2B5EF4-FFF2-40B4-BE49-F238E27FC236}">
                <a16:creationId xmlns:a16="http://schemas.microsoft.com/office/drawing/2014/main" id="{98D1D325-1841-3536-F61F-E414FF46416F}"/>
              </a:ext>
            </a:extLst>
          </p:cNvPr>
          <p:cNvSpPr/>
          <p:nvPr/>
        </p:nvSpPr>
        <p:spPr>
          <a:xfrm>
            <a:off x="8578516" y="5836482"/>
            <a:ext cx="2466473"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928183"/>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1218" name="Google Shape;1218;g34d70a28a35_0_437"/>
          <p:cNvPicPr preferRelativeResize="0"/>
          <p:nvPr/>
        </p:nvPicPr>
        <p:blipFill rotWithShape="1">
          <a:blip r:embed="rId4">
            <a:alphaModFix/>
          </a:blip>
          <a:srcRect/>
          <a:stretch/>
        </p:blipFill>
        <p:spPr>
          <a:xfrm>
            <a:off x="5249263" y="479701"/>
            <a:ext cx="3533924" cy="1826375"/>
          </a:xfrm>
          <a:prstGeom prst="rect">
            <a:avLst/>
          </a:prstGeom>
          <a:noFill/>
          <a:ln>
            <a:noFill/>
          </a:ln>
        </p:spPr>
      </p:pic>
      <p:pic>
        <p:nvPicPr>
          <p:cNvPr id="1219" name="Google Shape;1219;g34d70a28a35_0_437"/>
          <p:cNvPicPr preferRelativeResize="0"/>
          <p:nvPr/>
        </p:nvPicPr>
        <p:blipFill rotWithShape="1">
          <a:blip r:embed="rId5">
            <a:alphaModFix/>
          </a:blip>
          <a:srcRect/>
          <a:stretch/>
        </p:blipFill>
        <p:spPr>
          <a:xfrm>
            <a:off x="1357300" y="2461150"/>
            <a:ext cx="9477400" cy="4396852"/>
          </a:xfrm>
          <a:prstGeom prst="rect">
            <a:avLst/>
          </a:prstGeom>
          <a:noFill/>
          <a:ln>
            <a:noFill/>
          </a:ln>
        </p:spPr>
      </p:pic>
      <p:sp>
        <p:nvSpPr>
          <p:cNvPr id="1220" name="Google Shape;1220;g34d70a28a35_0_437"/>
          <p:cNvSpPr txBox="1"/>
          <p:nvPr/>
        </p:nvSpPr>
        <p:spPr>
          <a:xfrm>
            <a:off x="2724151" y="5791200"/>
            <a:ext cx="1857200" cy="926971"/>
          </a:xfrm>
          <a:prstGeom prst="rect">
            <a:avLst/>
          </a:prstGeom>
          <a:noFill/>
          <a:ln>
            <a:noFill/>
          </a:ln>
        </p:spPr>
        <p:txBody>
          <a:bodyPr spcFirstLastPara="1" wrap="square" lIns="91433" tIns="91433" rIns="91433" bIns="91433" anchor="t" anchorCtr="0">
            <a:spAutoFit/>
          </a:bodyPr>
          <a:lstStyle/>
          <a:p>
            <a:pPr algn="ctr">
              <a:lnSpc>
                <a:spcPct val="120000"/>
              </a:lnSpc>
              <a:spcBef>
                <a:spcPts val="3067"/>
              </a:spcBef>
              <a:buClr>
                <a:srgbClr val="000000"/>
              </a:buClr>
              <a:buSzPts val="1400"/>
            </a:pPr>
            <a:r>
              <a:rPr lang="en" sz="1867" b="1">
                <a:solidFill>
                  <a:srgbClr val="FBFBF4"/>
                </a:solidFill>
                <a:latin typeface="Arial"/>
                <a:ea typeface="Arial"/>
                <a:cs typeface="Arial"/>
                <a:sym typeface="Arial"/>
              </a:rPr>
              <a:t>Fossil  Carbon</a:t>
            </a:r>
            <a:endParaRPr sz="1867" b="1">
              <a:solidFill>
                <a:srgbClr val="FBFBF4"/>
              </a:solidFill>
              <a:latin typeface="Arial"/>
              <a:ea typeface="Arial"/>
              <a:cs typeface="Arial"/>
              <a:sym typeface="Arial"/>
            </a:endParaRPr>
          </a:p>
        </p:txBody>
      </p:sp>
      <p:pic>
        <p:nvPicPr>
          <p:cNvPr id="1221" name="Google Shape;1221;g34d70a28a35_0_437"/>
          <p:cNvPicPr preferRelativeResize="0"/>
          <p:nvPr/>
        </p:nvPicPr>
        <p:blipFill rotWithShape="1">
          <a:blip r:embed="rId6">
            <a:alphaModFix/>
          </a:blip>
          <a:srcRect/>
          <a:stretch/>
        </p:blipFill>
        <p:spPr>
          <a:xfrm>
            <a:off x="8516228" y="5394849"/>
            <a:ext cx="2318521" cy="640851"/>
          </a:xfrm>
          <a:prstGeom prst="rect">
            <a:avLst/>
          </a:prstGeom>
          <a:noFill/>
          <a:ln>
            <a:noFill/>
          </a:ln>
        </p:spPr>
      </p:pic>
      <p:sp>
        <p:nvSpPr>
          <p:cNvPr id="1222" name="Google Shape;1222;g34d70a28a35_0_437"/>
          <p:cNvSpPr txBox="1"/>
          <p:nvPr/>
        </p:nvSpPr>
        <p:spPr>
          <a:xfrm>
            <a:off x="2324100" y="1495425"/>
            <a:ext cx="3000000" cy="912608"/>
          </a:xfrm>
          <a:prstGeom prst="rect">
            <a:avLst/>
          </a:prstGeom>
          <a:noFill/>
          <a:ln>
            <a:noFill/>
          </a:ln>
        </p:spPr>
        <p:txBody>
          <a:bodyPr spcFirstLastPara="1" wrap="square" lIns="91433" tIns="91433" rIns="91433" bIns="91433" anchor="t" anchorCtr="0">
            <a:spAutoFit/>
          </a:bodyPr>
          <a:lstStyle/>
          <a:p>
            <a:pPr algn="ctr">
              <a:lnSpc>
                <a:spcPct val="115000"/>
              </a:lnSpc>
              <a:spcBef>
                <a:spcPts val="3067"/>
              </a:spcBef>
              <a:buClr>
                <a:srgbClr val="000000"/>
              </a:buClr>
              <a:buSzPts val="1400"/>
            </a:pPr>
            <a:r>
              <a:rPr lang="en" sz="1867" b="1" dirty="0">
                <a:solidFill>
                  <a:srgbClr val="535353"/>
                </a:solidFill>
                <a:latin typeface="Arial"/>
                <a:ea typeface="Arial"/>
                <a:cs typeface="Arial"/>
                <a:sym typeface="Arial"/>
              </a:rPr>
              <a:t>Industrial Emissions</a:t>
            </a:r>
            <a:endParaRPr sz="1867" b="1" dirty="0">
              <a:solidFill>
                <a:srgbClr val="535353"/>
              </a:solidFill>
              <a:latin typeface="Arial"/>
              <a:ea typeface="Arial"/>
              <a:cs typeface="Arial"/>
              <a:sym typeface="Arial"/>
            </a:endParaRPr>
          </a:p>
        </p:txBody>
      </p:sp>
      <p:sp>
        <p:nvSpPr>
          <p:cNvPr id="1223" name="Google Shape;1223;g34d70a28a35_0_437"/>
          <p:cNvSpPr txBox="1"/>
          <p:nvPr/>
        </p:nvSpPr>
        <p:spPr>
          <a:xfrm>
            <a:off x="2249263" y="1047779"/>
            <a:ext cx="3000000" cy="912608"/>
          </a:xfrm>
          <a:prstGeom prst="rect">
            <a:avLst/>
          </a:prstGeom>
          <a:noFill/>
          <a:ln>
            <a:noFill/>
          </a:ln>
        </p:spPr>
        <p:txBody>
          <a:bodyPr spcFirstLastPara="1" wrap="square" lIns="91433" tIns="91433" rIns="91433" bIns="91433" anchor="t" anchorCtr="0">
            <a:spAutoFit/>
          </a:bodyPr>
          <a:lstStyle/>
          <a:p>
            <a:pPr algn="ctr">
              <a:lnSpc>
                <a:spcPct val="115000"/>
              </a:lnSpc>
              <a:spcBef>
                <a:spcPts val="3067"/>
              </a:spcBef>
              <a:buClr>
                <a:srgbClr val="000000"/>
              </a:buClr>
              <a:buSzPts val="1400"/>
            </a:pPr>
            <a:r>
              <a:rPr lang="en" sz="1867" b="1" dirty="0">
                <a:solidFill>
                  <a:srgbClr val="535353"/>
                </a:solidFill>
                <a:latin typeface="Arial"/>
                <a:ea typeface="Arial"/>
                <a:cs typeface="Arial"/>
                <a:sym typeface="Arial"/>
              </a:rPr>
              <a:t>Burning Fossil Fuels</a:t>
            </a:r>
            <a:endParaRPr sz="1867" b="1" dirty="0">
              <a:solidFill>
                <a:srgbClr val="535353"/>
              </a:solidFill>
              <a:latin typeface="Arial"/>
              <a:ea typeface="Arial"/>
              <a:cs typeface="Arial"/>
              <a:sym typeface="Arial"/>
            </a:endParaRPr>
          </a:p>
        </p:txBody>
      </p:sp>
      <p:sp>
        <p:nvSpPr>
          <p:cNvPr id="1224" name="Google Shape;1224;g34d70a28a35_0_437"/>
          <p:cNvSpPr txBox="1"/>
          <p:nvPr/>
        </p:nvSpPr>
        <p:spPr>
          <a:xfrm>
            <a:off x="3319500" y="1984351"/>
            <a:ext cx="1857200" cy="926971"/>
          </a:xfrm>
          <a:prstGeom prst="rect">
            <a:avLst/>
          </a:prstGeom>
          <a:noFill/>
          <a:ln>
            <a:noFill/>
          </a:ln>
        </p:spPr>
        <p:txBody>
          <a:bodyPr spcFirstLastPara="1" wrap="square" lIns="91433" tIns="91433" rIns="91433" bIns="91433" anchor="t" anchorCtr="0">
            <a:spAutoFit/>
          </a:bodyPr>
          <a:lstStyle/>
          <a:p>
            <a:pPr algn="ctr">
              <a:lnSpc>
                <a:spcPct val="120000"/>
              </a:lnSpc>
              <a:spcBef>
                <a:spcPts val="3067"/>
              </a:spcBef>
              <a:buClr>
                <a:srgbClr val="000000"/>
              </a:buClr>
              <a:buSzPts val="1400"/>
            </a:pPr>
            <a:r>
              <a:rPr lang="en" sz="1867" b="1">
                <a:solidFill>
                  <a:srgbClr val="535353"/>
                </a:solidFill>
                <a:latin typeface="Arial"/>
                <a:ea typeface="Arial"/>
                <a:cs typeface="Arial"/>
                <a:sym typeface="Arial"/>
              </a:rPr>
              <a:t>Deforestation</a:t>
            </a:r>
            <a:endParaRPr sz="1867" b="1">
              <a:solidFill>
                <a:srgbClr val="535353"/>
              </a:solidFill>
              <a:latin typeface="Arial"/>
              <a:ea typeface="Arial"/>
              <a:cs typeface="Arial"/>
              <a:sym typeface="Arial"/>
            </a:endParaRPr>
          </a:p>
        </p:txBody>
      </p:sp>
      <p:sp>
        <p:nvSpPr>
          <p:cNvPr id="1225" name="Google Shape;1225;g34d70a28a35_0_437"/>
          <p:cNvSpPr/>
          <p:nvPr/>
        </p:nvSpPr>
        <p:spPr>
          <a:xfrm>
            <a:off x="1876500" y="1258325"/>
            <a:ext cx="3376400" cy="2546000"/>
          </a:xfrm>
          <a:prstGeom prst="bentArrow">
            <a:avLst>
              <a:gd name="adj1" fmla="val 5986"/>
              <a:gd name="adj2" fmla="val 7723"/>
              <a:gd name="adj3" fmla="val 8228"/>
              <a:gd name="adj4" fmla="val 19830"/>
            </a:avLst>
          </a:prstGeom>
          <a:solidFill>
            <a:srgbClr val="CC0000"/>
          </a:solidFill>
          <a:ln w="9525" cap="flat" cmpd="sng">
            <a:solidFill>
              <a:srgbClr val="FF0000"/>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26" name="Google Shape;1226;g34d70a28a35_0_437"/>
          <p:cNvSpPr/>
          <p:nvPr/>
        </p:nvSpPr>
        <p:spPr>
          <a:xfrm>
            <a:off x="2524200" y="1763151"/>
            <a:ext cx="2652800" cy="1679200"/>
          </a:xfrm>
          <a:prstGeom prst="bentArrow">
            <a:avLst>
              <a:gd name="adj1" fmla="val 7374"/>
              <a:gd name="adj2" fmla="val 10574"/>
              <a:gd name="adj3" fmla="val 12471"/>
              <a:gd name="adj4" fmla="val 19830"/>
            </a:avLst>
          </a:prstGeom>
          <a:solidFill>
            <a:srgbClr val="CC0000"/>
          </a:solidFill>
          <a:ln w="9525" cap="flat" cmpd="sng">
            <a:solidFill>
              <a:srgbClr val="FF0000"/>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27" name="Google Shape;1227;g34d70a28a35_0_437"/>
          <p:cNvSpPr/>
          <p:nvPr/>
        </p:nvSpPr>
        <p:spPr>
          <a:xfrm>
            <a:off x="3357900" y="2306075"/>
            <a:ext cx="1857200" cy="819200"/>
          </a:xfrm>
          <a:prstGeom prst="bentArrow">
            <a:avLst>
              <a:gd name="adj1" fmla="val 14851"/>
              <a:gd name="adj2" fmla="val 19244"/>
              <a:gd name="adj3" fmla="val 19629"/>
              <a:gd name="adj4" fmla="val 19830"/>
            </a:avLst>
          </a:prstGeom>
          <a:solidFill>
            <a:srgbClr val="CC0000"/>
          </a:solidFill>
          <a:ln w="9525" cap="flat" cmpd="sng">
            <a:solidFill>
              <a:srgbClr val="FF0000"/>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28" name="Google Shape;1228;g34d70a28a35_0_437"/>
          <p:cNvSpPr txBox="1"/>
          <p:nvPr/>
        </p:nvSpPr>
        <p:spPr>
          <a:xfrm>
            <a:off x="5396363" y="940467"/>
            <a:ext cx="3000000" cy="926971"/>
          </a:xfrm>
          <a:prstGeom prst="rect">
            <a:avLst/>
          </a:prstGeom>
          <a:noFill/>
          <a:ln>
            <a:noFill/>
          </a:ln>
        </p:spPr>
        <p:txBody>
          <a:bodyPr spcFirstLastPara="1" wrap="square" lIns="91433" tIns="91433" rIns="91433" bIns="91433" anchor="t" anchorCtr="0">
            <a:spAutoFit/>
          </a:bodyPr>
          <a:lstStyle/>
          <a:p>
            <a:pPr>
              <a:lnSpc>
                <a:spcPct val="120000"/>
              </a:lnSpc>
              <a:spcBef>
                <a:spcPts val="3067"/>
              </a:spcBef>
              <a:buClr>
                <a:srgbClr val="000000"/>
              </a:buClr>
              <a:buSzPts val="1400"/>
            </a:pPr>
            <a:r>
              <a:rPr lang="en" sz="1867" b="1" dirty="0">
                <a:solidFill>
                  <a:srgbClr val="535353"/>
                </a:solidFill>
                <a:latin typeface="Arial"/>
                <a:ea typeface="Arial"/>
                <a:cs typeface="Arial"/>
                <a:sym typeface="Arial"/>
              </a:rPr>
              <a:t>Atmospheric CO</a:t>
            </a:r>
            <a:r>
              <a:rPr lang="en" sz="1867" b="1" baseline="-25000" dirty="0">
                <a:solidFill>
                  <a:srgbClr val="535353"/>
                </a:solidFill>
                <a:latin typeface="Arial"/>
                <a:ea typeface="Arial"/>
                <a:cs typeface="Arial"/>
                <a:sym typeface="Arial"/>
              </a:rPr>
              <a:t>2</a:t>
            </a:r>
            <a:endParaRPr sz="1867" b="1" baseline="-25000" dirty="0">
              <a:solidFill>
                <a:srgbClr val="535353"/>
              </a:solidFill>
              <a:latin typeface="Arial"/>
              <a:ea typeface="Arial"/>
              <a:cs typeface="Arial"/>
              <a:sym typeface="Arial"/>
            </a:endParaRPr>
          </a:p>
        </p:txBody>
      </p:sp>
      <p:sp>
        <p:nvSpPr>
          <p:cNvPr id="1229" name="Google Shape;1229;g34d70a28a35_0_437"/>
          <p:cNvSpPr/>
          <p:nvPr/>
        </p:nvSpPr>
        <p:spPr>
          <a:xfrm rot="5400000">
            <a:off x="7751051" y="1468351"/>
            <a:ext cx="1481200" cy="1666800"/>
          </a:xfrm>
          <a:prstGeom prst="bentArrow">
            <a:avLst>
              <a:gd name="adj1" fmla="val 8031"/>
              <a:gd name="adj2" fmla="val 13184"/>
              <a:gd name="adj3" fmla="val 12224"/>
              <a:gd name="adj4" fmla="val 36941"/>
            </a:avLst>
          </a:prstGeom>
          <a:solidFill>
            <a:schemeClr val="accent6"/>
          </a:solidFill>
          <a:ln w="9525" cap="flat" cmpd="sng">
            <a:solidFill>
              <a:srgbClr val="63993F"/>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30" name="Google Shape;1230;g34d70a28a35_0_437"/>
          <p:cNvSpPr txBox="1"/>
          <p:nvPr/>
        </p:nvSpPr>
        <p:spPr>
          <a:xfrm>
            <a:off x="9097500" y="1984351"/>
            <a:ext cx="2112800" cy="926971"/>
          </a:xfrm>
          <a:prstGeom prst="rect">
            <a:avLst/>
          </a:prstGeom>
          <a:noFill/>
          <a:ln>
            <a:noFill/>
          </a:ln>
        </p:spPr>
        <p:txBody>
          <a:bodyPr spcFirstLastPara="1" wrap="square" lIns="91433" tIns="91433" rIns="91433" bIns="91433" anchor="t" anchorCtr="0">
            <a:spAutoFit/>
          </a:bodyPr>
          <a:lstStyle/>
          <a:p>
            <a:pPr algn="ctr">
              <a:lnSpc>
                <a:spcPct val="120000"/>
              </a:lnSpc>
              <a:spcBef>
                <a:spcPts val="3067"/>
              </a:spcBef>
              <a:buClr>
                <a:srgbClr val="000000"/>
              </a:buClr>
              <a:buSzPts val="1400"/>
            </a:pPr>
            <a:r>
              <a:rPr lang="en" sz="1867" b="1">
                <a:solidFill>
                  <a:srgbClr val="535353"/>
                </a:solidFill>
                <a:latin typeface="Arial"/>
                <a:ea typeface="Arial"/>
                <a:cs typeface="Arial"/>
                <a:sym typeface="Arial"/>
              </a:rPr>
              <a:t>Photosynthesis</a:t>
            </a:r>
            <a:endParaRPr sz="1867" b="1">
              <a:solidFill>
                <a:srgbClr val="535353"/>
              </a:solidFill>
              <a:latin typeface="Arial"/>
              <a:ea typeface="Arial"/>
              <a:cs typeface="Arial"/>
              <a:sym typeface="Arial"/>
            </a:endParaRPr>
          </a:p>
        </p:txBody>
      </p:sp>
      <p:sp>
        <p:nvSpPr>
          <p:cNvPr id="1231" name="Google Shape;1231;g34d70a28a35_0_437"/>
          <p:cNvSpPr/>
          <p:nvPr/>
        </p:nvSpPr>
        <p:spPr>
          <a:xfrm>
            <a:off x="5550251" y="2813649"/>
            <a:ext cx="1806000" cy="735600"/>
          </a:xfrm>
          <a:prstGeom prst="curvedDownArrow">
            <a:avLst>
              <a:gd name="adj1" fmla="val 25000"/>
              <a:gd name="adj2" fmla="val 50000"/>
              <a:gd name="adj3" fmla="val 25000"/>
            </a:avLst>
          </a:prstGeom>
          <a:solidFill>
            <a:schemeClr val="accent6"/>
          </a:solidFill>
          <a:ln w="9525" cap="flat" cmpd="sng">
            <a:solidFill>
              <a:schemeClr val="accent6"/>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32" name="Google Shape;1232;g34d70a28a35_0_437"/>
          <p:cNvSpPr/>
          <p:nvPr/>
        </p:nvSpPr>
        <p:spPr>
          <a:xfrm rot="10800000">
            <a:off x="5474051" y="4096275"/>
            <a:ext cx="1806000" cy="735600"/>
          </a:xfrm>
          <a:prstGeom prst="curvedDownArrow">
            <a:avLst>
              <a:gd name="adj1" fmla="val 25000"/>
              <a:gd name="adj2" fmla="val 50000"/>
              <a:gd name="adj3" fmla="val 25000"/>
            </a:avLst>
          </a:prstGeom>
          <a:solidFill>
            <a:srgbClr val="CC0000"/>
          </a:solidFill>
          <a:ln w="9525" cap="flat" cmpd="sng">
            <a:solidFill>
              <a:srgbClr val="CC0000"/>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33" name="Google Shape;1233;g34d70a28a35_0_437"/>
          <p:cNvSpPr txBox="1"/>
          <p:nvPr/>
        </p:nvSpPr>
        <p:spPr>
          <a:xfrm>
            <a:off x="5434151" y="2721965"/>
            <a:ext cx="2038000" cy="1616519"/>
          </a:xfrm>
          <a:prstGeom prst="rect">
            <a:avLst/>
          </a:prstGeom>
          <a:noFill/>
          <a:ln>
            <a:noFill/>
          </a:ln>
        </p:spPr>
        <p:txBody>
          <a:bodyPr spcFirstLastPara="1" wrap="square" lIns="91433" tIns="91433" rIns="91433" bIns="91433" anchor="t" anchorCtr="0">
            <a:spAutoFit/>
          </a:bodyPr>
          <a:lstStyle/>
          <a:p>
            <a:pPr algn="ctr">
              <a:lnSpc>
                <a:spcPct val="120000"/>
              </a:lnSpc>
              <a:spcBef>
                <a:spcPts val="3067"/>
              </a:spcBef>
              <a:buClr>
                <a:srgbClr val="000000"/>
              </a:buClr>
              <a:buSzPts val="1400"/>
            </a:pPr>
            <a:r>
              <a:rPr lang="en" sz="1867" b="1" dirty="0">
                <a:solidFill>
                  <a:srgbClr val="535353"/>
                </a:solidFill>
                <a:latin typeface="Arial"/>
                <a:ea typeface="Arial"/>
                <a:cs typeface="Arial"/>
                <a:sym typeface="Arial"/>
              </a:rPr>
              <a:t>Ocean photosynthesis</a:t>
            </a:r>
            <a:br>
              <a:rPr lang="en" sz="1867" b="1" dirty="0">
                <a:solidFill>
                  <a:srgbClr val="535353"/>
                </a:solidFill>
                <a:latin typeface="Arial"/>
                <a:ea typeface="Arial"/>
                <a:cs typeface="Arial"/>
                <a:sym typeface="Arial"/>
              </a:rPr>
            </a:br>
            <a:r>
              <a:rPr lang="en" sz="1867" b="1" dirty="0">
                <a:solidFill>
                  <a:srgbClr val="535353"/>
                </a:solidFill>
                <a:latin typeface="Arial"/>
                <a:ea typeface="Arial"/>
                <a:cs typeface="Arial"/>
                <a:sym typeface="Arial"/>
              </a:rPr>
              <a:t> &amp; respiration</a:t>
            </a:r>
            <a:endParaRPr sz="1867" b="1" dirty="0">
              <a:solidFill>
                <a:srgbClr val="535353"/>
              </a:solidFill>
              <a:latin typeface="Arial"/>
              <a:ea typeface="Arial"/>
              <a:cs typeface="Arial"/>
              <a:sym typeface="Arial"/>
            </a:endParaRPr>
          </a:p>
        </p:txBody>
      </p:sp>
      <p:sp>
        <p:nvSpPr>
          <p:cNvPr id="1234" name="Google Shape;1234;g34d70a28a35_0_437"/>
          <p:cNvSpPr/>
          <p:nvPr/>
        </p:nvSpPr>
        <p:spPr>
          <a:xfrm>
            <a:off x="9325051" y="5023251"/>
            <a:ext cx="266800" cy="542800"/>
          </a:xfrm>
          <a:prstGeom prst="downArrow">
            <a:avLst>
              <a:gd name="adj1" fmla="val 50000"/>
              <a:gd name="adj2" fmla="val 50000"/>
            </a:avLst>
          </a:prstGeom>
          <a:solidFill>
            <a:schemeClr val="accent6"/>
          </a:solidFill>
          <a:ln w="9525" cap="flat" cmpd="sng">
            <a:solidFill>
              <a:srgbClr val="93C47D"/>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235" name="Google Shape;1235;g34d70a28a35_0_437"/>
          <p:cNvSpPr txBox="1"/>
          <p:nvPr/>
        </p:nvSpPr>
        <p:spPr>
          <a:xfrm>
            <a:off x="7290667" y="6420919"/>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chemeClr val="lt2"/>
                </a:solidFill>
              </a:rPr>
              <a:t>Source: Builders for Climate Action </a:t>
            </a:r>
            <a:endParaRPr sz="1200" i="1">
              <a:solidFill>
                <a:schemeClr val="lt2"/>
              </a:solidFill>
            </a:endParaRPr>
          </a:p>
        </p:txBody>
      </p:sp>
      <p:sp>
        <p:nvSpPr>
          <p:cNvPr id="1236" name="Google Shape;1236;g34d70a28a35_0_437"/>
          <p:cNvSpPr txBox="1">
            <a:spLocks noGrp="1"/>
          </p:cNvSpPr>
          <p:nvPr>
            <p:ph type="title"/>
          </p:nvPr>
        </p:nvSpPr>
        <p:spPr>
          <a:xfrm>
            <a:off x="464051" y="136600"/>
            <a:ext cx="11826000" cy="956400"/>
          </a:xfrm>
          <a:prstGeom prst="rect">
            <a:avLst/>
          </a:prstGeom>
          <a:noFill/>
          <a:ln>
            <a:noFill/>
          </a:ln>
        </p:spPr>
        <p:txBody>
          <a:bodyPr spcFirstLastPara="1" vert="horz" wrap="square" lIns="91433" tIns="45700" rIns="91433" bIns="45700" rtlCol="0" anchor="ctr" anchorCtr="0">
            <a:noAutofit/>
          </a:bodyPr>
          <a:lstStyle/>
          <a:p>
            <a:pPr>
              <a:spcBef>
                <a:spcPts val="0"/>
              </a:spcBef>
              <a:buSzPts val="700"/>
            </a:pPr>
            <a:r>
              <a:rPr lang="en" sz="3600" b="1"/>
              <a:t>Carbon cycle: more going up than coming down </a:t>
            </a:r>
            <a:endParaRPr sz="3600" b="1">
              <a:solidFill>
                <a:srgbClr val="FF9900"/>
              </a:solidFill>
            </a:endParaRPr>
          </a:p>
        </p:txBody>
      </p:sp>
    </p:spTree>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34f838cfcca_0_1753"/>
          <p:cNvSpPr txBox="1"/>
          <p:nvPr/>
        </p:nvSpPr>
        <p:spPr>
          <a:xfrm>
            <a:off x="615400" y="170767"/>
            <a:ext cx="10961200" cy="923289"/>
          </a:xfrm>
          <a:prstGeom prst="rect">
            <a:avLst/>
          </a:prstGeom>
          <a:noFill/>
          <a:ln>
            <a:noFill/>
          </a:ln>
        </p:spPr>
        <p:txBody>
          <a:bodyPr spcFirstLastPara="1" wrap="square" lIns="121900" tIns="121900" rIns="121900" bIns="121900" anchor="t" anchorCtr="0">
            <a:spAutoFit/>
          </a:bodyPr>
          <a:lstStyle/>
          <a:p>
            <a:r>
              <a:rPr lang="en" sz="4400" b="1">
                <a:solidFill>
                  <a:srgbClr val="012B4E"/>
                </a:solidFill>
                <a:latin typeface="Georgia"/>
                <a:ea typeface="Georgia"/>
                <a:cs typeface="Georgia"/>
                <a:sym typeface="Georgia"/>
              </a:rPr>
              <a:t>Carbon storage </a:t>
            </a:r>
            <a:endParaRPr sz="4400" b="1">
              <a:solidFill>
                <a:srgbClr val="012B4E"/>
              </a:solidFill>
              <a:latin typeface="Georgia"/>
              <a:ea typeface="Georgia"/>
              <a:cs typeface="Georgia"/>
              <a:sym typeface="Georgia"/>
            </a:endParaRPr>
          </a:p>
        </p:txBody>
      </p:sp>
      <p:sp>
        <p:nvSpPr>
          <p:cNvPr id="1242" name="Google Shape;1242;g34f838cfcca_0_1753"/>
          <p:cNvSpPr txBox="1"/>
          <p:nvPr/>
        </p:nvSpPr>
        <p:spPr>
          <a:xfrm>
            <a:off x="350300" y="1092600"/>
            <a:ext cx="1023600" cy="1501200"/>
          </a:xfrm>
          <a:prstGeom prst="rect">
            <a:avLst/>
          </a:prstGeom>
          <a:noFill/>
          <a:ln>
            <a:noFill/>
          </a:ln>
        </p:spPr>
        <p:txBody>
          <a:bodyPr spcFirstLastPara="1" wrap="square" lIns="121900" tIns="121900" rIns="121900" bIns="121900" anchor="t" anchorCtr="0">
            <a:noAutofit/>
          </a:bodyPr>
          <a:lstStyle/>
          <a:p>
            <a:r>
              <a:rPr lang="en" sz="12800">
                <a:solidFill>
                  <a:srgbClr val="0B707B"/>
                </a:solidFill>
                <a:latin typeface="Roboto"/>
                <a:ea typeface="Roboto"/>
                <a:cs typeface="Roboto"/>
                <a:sym typeface="Roboto"/>
              </a:rPr>
              <a:t>“</a:t>
            </a:r>
            <a:endParaRPr sz="12800">
              <a:solidFill>
                <a:srgbClr val="0B707B"/>
              </a:solidFill>
              <a:latin typeface="Roboto"/>
              <a:ea typeface="Roboto"/>
              <a:cs typeface="Roboto"/>
              <a:sym typeface="Roboto"/>
            </a:endParaRPr>
          </a:p>
        </p:txBody>
      </p:sp>
      <p:sp>
        <p:nvSpPr>
          <p:cNvPr id="1243" name="Google Shape;1243;g34f838cfcca_0_1753"/>
          <p:cNvSpPr txBox="1"/>
          <p:nvPr/>
        </p:nvSpPr>
        <p:spPr>
          <a:xfrm>
            <a:off x="8554867" y="5043633"/>
            <a:ext cx="1023600" cy="1501200"/>
          </a:xfrm>
          <a:prstGeom prst="rect">
            <a:avLst/>
          </a:prstGeom>
          <a:noFill/>
          <a:ln>
            <a:noFill/>
          </a:ln>
        </p:spPr>
        <p:txBody>
          <a:bodyPr spcFirstLastPara="1" wrap="square" lIns="121900" tIns="121900" rIns="121900" bIns="121900" anchor="t" anchorCtr="0">
            <a:noAutofit/>
          </a:bodyPr>
          <a:lstStyle/>
          <a:p>
            <a:r>
              <a:rPr lang="en" sz="12800">
                <a:solidFill>
                  <a:srgbClr val="0B707B"/>
                </a:solidFill>
                <a:latin typeface="Roboto"/>
                <a:ea typeface="Roboto"/>
                <a:cs typeface="Roboto"/>
                <a:sym typeface="Roboto"/>
              </a:rPr>
              <a:t>”</a:t>
            </a:r>
            <a:endParaRPr sz="12800">
              <a:solidFill>
                <a:srgbClr val="0B707B"/>
              </a:solidFill>
              <a:latin typeface="Roboto"/>
              <a:ea typeface="Roboto"/>
              <a:cs typeface="Roboto"/>
              <a:sym typeface="Roboto"/>
            </a:endParaRPr>
          </a:p>
        </p:txBody>
      </p:sp>
      <p:sp>
        <p:nvSpPr>
          <p:cNvPr id="1244" name="Google Shape;1244;g34f838cfcca_0_1753"/>
          <p:cNvSpPr txBox="1"/>
          <p:nvPr/>
        </p:nvSpPr>
        <p:spPr>
          <a:xfrm>
            <a:off x="1103200" y="1610800"/>
            <a:ext cx="7870000" cy="32300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pPr>
            <a:r>
              <a:rPr lang="en" sz="3200" b="1">
                <a:solidFill>
                  <a:srgbClr val="193C57"/>
                </a:solidFill>
                <a:latin typeface="Roboto"/>
                <a:ea typeface="Roboto"/>
                <a:cs typeface="Roboto"/>
                <a:sym typeface="Roboto"/>
              </a:rPr>
              <a:t>Bio-based materials may represent our best hope for radical decarbonisation</a:t>
            </a:r>
            <a:r>
              <a:rPr lang="en" sz="3200">
                <a:solidFill>
                  <a:srgbClr val="193C57"/>
                </a:solidFill>
                <a:latin typeface="Roboto"/>
                <a:ea typeface="Roboto"/>
                <a:cs typeface="Roboto"/>
                <a:sym typeface="Roboto"/>
              </a:rPr>
              <a:t> through the responsible management of carbon cycles. The shift towards properly managed bio-based materials could lead to compounded </a:t>
            </a:r>
            <a:r>
              <a:rPr lang="en" sz="3200" b="1">
                <a:solidFill>
                  <a:srgbClr val="193C57"/>
                </a:solidFill>
                <a:latin typeface="Roboto"/>
                <a:ea typeface="Roboto"/>
                <a:cs typeface="Roboto"/>
                <a:sym typeface="Roboto"/>
              </a:rPr>
              <a:t>emission savings in the sector of up to 40 per cent by 2050</a:t>
            </a:r>
            <a:r>
              <a:rPr lang="en" sz="3200">
                <a:solidFill>
                  <a:srgbClr val="193C57"/>
                </a:solidFill>
                <a:latin typeface="Roboto"/>
                <a:ea typeface="Roboto"/>
                <a:cs typeface="Roboto"/>
                <a:sym typeface="Roboto"/>
              </a:rPr>
              <a:t> in many regions.</a:t>
            </a:r>
            <a:endParaRPr sz="3200">
              <a:solidFill>
                <a:srgbClr val="193C57"/>
              </a:solidFill>
              <a:latin typeface="Roboto"/>
              <a:ea typeface="Roboto"/>
              <a:cs typeface="Roboto"/>
              <a:sym typeface="Roboto"/>
            </a:endParaRPr>
          </a:p>
        </p:txBody>
      </p:sp>
      <p:pic>
        <p:nvPicPr>
          <p:cNvPr id="1245" name="Google Shape;1245;g34f838cfcca_0_1753"/>
          <p:cNvPicPr preferRelativeResize="0"/>
          <p:nvPr/>
        </p:nvPicPr>
        <p:blipFill>
          <a:blip r:embed="rId3">
            <a:alphaModFix/>
          </a:blip>
          <a:stretch>
            <a:fillRect/>
          </a:stretch>
        </p:blipFill>
        <p:spPr>
          <a:xfrm>
            <a:off x="9120133" y="1319900"/>
            <a:ext cx="2596600" cy="3369499"/>
          </a:xfrm>
          <a:prstGeom prst="rect">
            <a:avLst/>
          </a:prstGeom>
          <a:noFill/>
          <a:ln w="9525" cap="flat" cmpd="sng">
            <a:solidFill>
              <a:srgbClr val="757575"/>
            </a:solidFill>
            <a:prstDash val="solid"/>
            <a:round/>
            <a:headEnd type="none" w="sm" len="sm"/>
            <a:tailEnd type="none" w="sm" len="sm"/>
          </a:ln>
          <a:effectLst>
            <a:outerShdw blurRad="57150" dist="104775" dir="8220000" algn="bl" rotWithShape="0">
              <a:srgbClr val="000000">
                <a:alpha val="50000"/>
              </a:srgbClr>
            </a:outerShdw>
          </a:effectLst>
        </p:spPr>
      </p:pic>
      <p:sp>
        <p:nvSpPr>
          <p:cNvPr id="1246" name="Google Shape;1246;g34f838cfcca_0_1753"/>
          <p:cNvSpPr txBox="1"/>
          <p:nvPr/>
        </p:nvSpPr>
        <p:spPr>
          <a:xfrm>
            <a:off x="0" y="6160400"/>
            <a:ext cx="12192000" cy="697715"/>
          </a:xfrm>
          <a:prstGeom prst="rect">
            <a:avLst/>
          </a:prstGeom>
          <a:noFill/>
          <a:ln>
            <a:noFill/>
          </a:ln>
        </p:spPr>
        <p:txBody>
          <a:bodyPr spcFirstLastPara="1" wrap="square" lIns="121900" tIns="121900" rIns="121900" bIns="121900" anchor="t" anchorCtr="0">
            <a:spAutoFit/>
          </a:bodyPr>
          <a:lstStyle/>
          <a:p>
            <a:r>
              <a:rPr lang="en" sz="1467">
                <a:solidFill>
                  <a:schemeClr val="dk1"/>
                </a:solidFill>
              </a:rPr>
              <a:t>Citation: United Nations Environment Programme &amp; Yale Center for Ecosystems + Architecture. (2023). </a:t>
            </a:r>
            <a:r>
              <a:rPr lang="en" sz="1467" i="1">
                <a:solidFill>
                  <a:schemeClr val="dk1"/>
                </a:solidFill>
              </a:rPr>
              <a:t>Building materials and the climate: Constructing a new future</a:t>
            </a:r>
            <a:r>
              <a:rPr lang="en" sz="1467">
                <a:solidFill>
                  <a:schemeClr val="dk1"/>
                </a:solidFill>
              </a:rPr>
              <a:t>. United Nations Environment Programme.</a:t>
            </a:r>
            <a:endParaRPr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8BC54-2D2A-B201-5279-7996F57DC097}"/>
              </a:ext>
            </a:extLst>
          </p:cNvPr>
          <p:cNvPicPr>
            <a:picLocks noChangeAspect="1"/>
          </p:cNvPicPr>
          <p:nvPr/>
        </p:nvPicPr>
        <p:blipFill>
          <a:blip r:embed="rId2"/>
          <a:stretch>
            <a:fillRect/>
          </a:stretch>
        </p:blipFill>
        <p:spPr>
          <a:xfrm>
            <a:off x="1" y="1879"/>
            <a:ext cx="12192000" cy="6856121"/>
          </a:xfrm>
          <a:prstGeom prst="rect">
            <a:avLst/>
          </a:prstGeom>
        </p:spPr>
      </p:pic>
      <p:pic>
        <p:nvPicPr>
          <p:cNvPr id="3" name="Picture 2">
            <a:extLst>
              <a:ext uri="{FF2B5EF4-FFF2-40B4-BE49-F238E27FC236}">
                <a16:creationId xmlns:a16="http://schemas.microsoft.com/office/drawing/2014/main" id="{F058D7D5-92DC-EF79-CD5D-A5754D59C8D2}"/>
              </a:ext>
            </a:extLst>
          </p:cNvPr>
          <p:cNvPicPr>
            <a:picLocks noChangeAspect="1"/>
          </p:cNvPicPr>
          <p:nvPr/>
        </p:nvPicPr>
        <p:blipFill>
          <a:blip r:embed="rId3"/>
          <a:stretch>
            <a:fillRect/>
          </a:stretch>
        </p:blipFill>
        <p:spPr>
          <a:xfrm>
            <a:off x="11024172" y="84263"/>
            <a:ext cx="1082424" cy="1066208"/>
          </a:xfrm>
          <a:prstGeom prst="rect">
            <a:avLst/>
          </a:prstGeom>
        </p:spPr>
      </p:pic>
    </p:spTree>
    <p:extLst>
      <p:ext uri="{BB962C8B-B14F-4D97-AF65-F5344CB8AC3E}">
        <p14:creationId xmlns:p14="http://schemas.microsoft.com/office/powerpoint/2010/main" val="101546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34d70a28a35_0_516"/>
          <p:cNvSpPr txBox="1"/>
          <p:nvPr/>
        </p:nvSpPr>
        <p:spPr>
          <a:xfrm>
            <a:off x="615400" y="272367"/>
            <a:ext cx="10961200" cy="923289"/>
          </a:xfrm>
          <a:prstGeom prst="rect">
            <a:avLst/>
          </a:prstGeom>
          <a:noFill/>
          <a:ln>
            <a:noFill/>
          </a:ln>
        </p:spPr>
        <p:txBody>
          <a:bodyPr spcFirstLastPara="1" wrap="square" lIns="121900" tIns="121900" rIns="121900" bIns="121900" anchor="t" anchorCtr="0">
            <a:spAutoFit/>
          </a:bodyPr>
          <a:lstStyle/>
          <a:p>
            <a:r>
              <a:rPr lang="en" sz="4400" b="1">
                <a:solidFill>
                  <a:srgbClr val="012B4E"/>
                </a:solidFill>
                <a:latin typeface="Georgia"/>
                <a:ea typeface="Georgia"/>
                <a:cs typeface="Georgia"/>
                <a:sym typeface="Georgia"/>
              </a:rPr>
              <a:t>Carbon storage categories</a:t>
            </a:r>
            <a:endParaRPr sz="4400" b="1">
              <a:solidFill>
                <a:srgbClr val="012B4E"/>
              </a:solidFill>
              <a:latin typeface="Georgia"/>
              <a:ea typeface="Georgia"/>
              <a:cs typeface="Georgia"/>
              <a:sym typeface="Georgia"/>
            </a:endParaRPr>
          </a:p>
        </p:txBody>
      </p:sp>
      <p:sp>
        <p:nvSpPr>
          <p:cNvPr id="1262" name="Google Shape;1262;g34d70a28a35_0_516"/>
          <p:cNvSpPr txBox="1"/>
          <p:nvPr/>
        </p:nvSpPr>
        <p:spPr>
          <a:xfrm>
            <a:off x="673633" y="1594701"/>
            <a:ext cx="8254400" cy="4555039"/>
          </a:xfrm>
          <a:prstGeom prst="rect">
            <a:avLst/>
          </a:prstGeom>
          <a:noFill/>
          <a:ln>
            <a:noFill/>
          </a:ln>
        </p:spPr>
        <p:txBody>
          <a:bodyPr spcFirstLastPara="1" wrap="square" lIns="121900" tIns="60933" rIns="121900" bIns="60933" anchor="t" anchorCtr="0">
            <a:spAutoFit/>
          </a:bodyPr>
          <a:lstStyle/>
          <a:p>
            <a:pPr>
              <a:lnSpc>
                <a:spcPct val="150000"/>
              </a:lnSpc>
            </a:pPr>
            <a:r>
              <a:rPr lang="en" sz="3200" b="1" dirty="0">
                <a:solidFill>
                  <a:srgbClr val="0B707B"/>
                </a:solidFill>
              </a:rPr>
              <a:t>Varieties of carbon-storing products:</a:t>
            </a:r>
            <a:endParaRPr sz="3200" b="1" dirty="0">
              <a:solidFill>
                <a:srgbClr val="0B707B"/>
              </a:solidFill>
            </a:endParaRPr>
          </a:p>
          <a:p>
            <a:pPr marL="609585" indent="-507987">
              <a:lnSpc>
                <a:spcPct val="150000"/>
              </a:lnSpc>
              <a:buClr>
                <a:srgbClr val="7DB9C0"/>
              </a:buClr>
              <a:buSzPts val="2400"/>
              <a:buAutoNum type="arabicPeriod"/>
            </a:pPr>
            <a:r>
              <a:rPr lang="en" sz="3200" b="1" dirty="0">
                <a:solidFill>
                  <a:srgbClr val="7DB9C0"/>
                </a:solidFill>
              </a:rPr>
              <a:t>Waste stream materials</a:t>
            </a:r>
            <a:endParaRPr sz="3200" b="1" dirty="0">
              <a:solidFill>
                <a:srgbClr val="7DB9C0"/>
              </a:solidFill>
            </a:endParaRPr>
          </a:p>
          <a:p>
            <a:pPr marL="609585" indent="-507987">
              <a:lnSpc>
                <a:spcPct val="150000"/>
              </a:lnSpc>
              <a:buClr>
                <a:srgbClr val="7DB9C0"/>
              </a:buClr>
              <a:buSzPts val="2400"/>
              <a:buAutoNum type="arabicPeriod"/>
            </a:pPr>
            <a:r>
              <a:rPr lang="en" sz="3200" b="1" dirty="0">
                <a:solidFill>
                  <a:srgbClr val="7DB9C0"/>
                </a:solidFill>
              </a:rPr>
              <a:t>Agricultural &amp; forestry residue</a:t>
            </a:r>
            <a:endParaRPr sz="3200" b="1" dirty="0">
              <a:solidFill>
                <a:srgbClr val="7DB9C0"/>
              </a:solidFill>
            </a:endParaRPr>
          </a:p>
          <a:p>
            <a:pPr marL="609585" indent="-507987">
              <a:lnSpc>
                <a:spcPct val="150000"/>
              </a:lnSpc>
              <a:buClr>
                <a:srgbClr val="7DB9C0"/>
              </a:buClr>
              <a:buSzPts val="2400"/>
              <a:buAutoNum type="arabicPeriod"/>
            </a:pPr>
            <a:r>
              <a:rPr lang="en" sz="3200" b="1" dirty="0">
                <a:solidFill>
                  <a:srgbClr val="7DB9C0"/>
                </a:solidFill>
              </a:rPr>
              <a:t>Purpose grown crops</a:t>
            </a:r>
            <a:endParaRPr sz="3200" b="1" dirty="0">
              <a:solidFill>
                <a:srgbClr val="7DB9C0"/>
              </a:solidFill>
            </a:endParaRPr>
          </a:p>
          <a:p>
            <a:pPr marL="609585" indent="-507987">
              <a:lnSpc>
                <a:spcPct val="150000"/>
              </a:lnSpc>
              <a:buClr>
                <a:srgbClr val="7DB9C0"/>
              </a:buClr>
              <a:buSzPts val="2400"/>
              <a:buAutoNum type="arabicPeriod"/>
            </a:pPr>
            <a:r>
              <a:rPr lang="en" sz="3200" b="1" dirty="0">
                <a:solidFill>
                  <a:srgbClr val="7DB9C0"/>
                </a:solidFill>
              </a:rPr>
              <a:t>Lab-grown materials</a:t>
            </a:r>
            <a:endParaRPr sz="3200" b="1" dirty="0">
              <a:solidFill>
                <a:srgbClr val="7DB9C0"/>
              </a:solidFill>
            </a:endParaRPr>
          </a:p>
          <a:p>
            <a:pPr marL="609585" indent="-507987">
              <a:lnSpc>
                <a:spcPct val="150000"/>
              </a:lnSpc>
              <a:buClr>
                <a:srgbClr val="7DB9C0"/>
              </a:buClr>
              <a:buSzPts val="2400"/>
              <a:buAutoNum type="arabicPeriod"/>
            </a:pPr>
            <a:r>
              <a:rPr lang="en" sz="3200" b="1" dirty="0">
                <a:solidFill>
                  <a:srgbClr val="7DB9C0"/>
                </a:solidFill>
              </a:rPr>
              <a:t>Virgin forest products</a:t>
            </a:r>
            <a:endParaRPr sz="3200" b="1" dirty="0">
              <a:solidFill>
                <a:srgbClr val="7DB9C0"/>
              </a:solidFill>
            </a:endParaRPr>
          </a:p>
        </p:txBody>
      </p:sp>
      <p:sp>
        <p:nvSpPr>
          <p:cNvPr id="1263" name="Google Shape;1263;g34d70a28a35_0_516"/>
          <p:cNvSpPr/>
          <p:nvPr/>
        </p:nvSpPr>
        <p:spPr>
          <a:xfrm>
            <a:off x="7506267" y="2376000"/>
            <a:ext cx="546000" cy="2741200"/>
          </a:xfrm>
          <a:prstGeom prst="rightBrace">
            <a:avLst>
              <a:gd name="adj1" fmla="val 50000"/>
              <a:gd name="adj2" fmla="val 50000"/>
            </a:avLst>
          </a:prstGeom>
          <a:noFill/>
          <a:ln w="38100" cap="flat" cmpd="sng">
            <a:solidFill>
              <a:srgbClr val="0B707B"/>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Roboto"/>
              <a:ea typeface="Roboto"/>
              <a:cs typeface="Roboto"/>
              <a:sym typeface="Roboto"/>
            </a:endParaRPr>
          </a:p>
        </p:txBody>
      </p:sp>
      <p:sp>
        <p:nvSpPr>
          <p:cNvPr id="1264" name="Google Shape;1264;g34d70a28a35_0_516"/>
          <p:cNvSpPr txBox="1"/>
          <p:nvPr/>
        </p:nvSpPr>
        <p:spPr>
          <a:xfrm>
            <a:off x="8206067" y="3167833"/>
            <a:ext cx="3546800" cy="1067032"/>
          </a:xfrm>
          <a:prstGeom prst="rect">
            <a:avLst/>
          </a:prstGeom>
          <a:noFill/>
          <a:ln>
            <a:noFill/>
          </a:ln>
        </p:spPr>
        <p:txBody>
          <a:bodyPr spcFirstLastPara="1" wrap="square" lIns="121900" tIns="60933" rIns="121900" bIns="60933" anchor="t" anchorCtr="0">
            <a:spAutoFit/>
          </a:bodyPr>
          <a:lstStyle/>
          <a:p>
            <a:pPr algn="ctr"/>
            <a:r>
              <a:rPr lang="en" sz="3067" b="1">
                <a:solidFill>
                  <a:srgbClr val="145960"/>
                </a:solidFill>
              </a:rPr>
              <a:t>Carbon Storage </a:t>
            </a:r>
            <a:endParaRPr sz="3067" b="1">
              <a:solidFill>
                <a:srgbClr val="145960"/>
              </a:solidFill>
            </a:endParaRPr>
          </a:p>
          <a:p>
            <a:pPr algn="ctr"/>
            <a:r>
              <a:rPr lang="en" sz="3067" b="1">
                <a:solidFill>
                  <a:srgbClr val="145960"/>
                </a:solidFill>
              </a:rPr>
              <a:t>Short Cycle</a:t>
            </a:r>
            <a:endParaRPr sz="3067" b="1">
              <a:solidFill>
                <a:srgbClr val="145960"/>
              </a:solidFill>
            </a:endParaRPr>
          </a:p>
        </p:txBody>
      </p:sp>
      <p:sp>
        <p:nvSpPr>
          <p:cNvPr id="1265" name="Google Shape;1265;g34d70a28a35_0_516"/>
          <p:cNvSpPr/>
          <p:nvPr/>
        </p:nvSpPr>
        <p:spPr>
          <a:xfrm>
            <a:off x="7519900" y="5185033"/>
            <a:ext cx="430800" cy="846400"/>
          </a:xfrm>
          <a:prstGeom prst="rightBrace">
            <a:avLst>
              <a:gd name="adj1" fmla="val 50000"/>
              <a:gd name="adj2" fmla="val 50000"/>
            </a:avLst>
          </a:prstGeom>
          <a:noFill/>
          <a:ln w="38100" cap="flat" cmpd="sng">
            <a:solidFill>
              <a:srgbClr val="E69138"/>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C000"/>
              </a:solidFill>
              <a:latin typeface="Roboto"/>
              <a:ea typeface="Roboto"/>
              <a:cs typeface="Roboto"/>
              <a:sym typeface="Roboto"/>
            </a:endParaRPr>
          </a:p>
        </p:txBody>
      </p:sp>
      <p:sp>
        <p:nvSpPr>
          <p:cNvPr id="1266" name="Google Shape;1266;g34d70a28a35_0_516"/>
          <p:cNvSpPr txBox="1"/>
          <p:nvPr/>
        </p:nvSpPr>
        <p:spPr>
          <a:xfrm>
            <a:off x="8206067" y="5073633"/>
            <a:ext cx="3546800" cy="1067032"/>
          </a:xfrm>
          <a:prstGeom prst="rect">
            <a:avLst/>
          </a:prstGeom>
          <a:noFill/>
          <a:ln>
            <a:noFill/>
          </a:ln>
        </p:spPr>
        <p:txBody>
          <a:bodyPr spcFirstLastPara="1" wrap="square" lIns="121900" tIns="60933" rIns="121900" bIns="60933" anchor="t" anchorCtr="0">
            <a:spAutoFit/>
          </a:bodyPr>
          <a:lstStyle/>
          <a:p>
            <a:pPr algn="ctr"/>
            <a:r>
              <a:rPr lang="en" sz="3067" b="1">
                <a:solidFill>
                  <a:srgbClr val="E69138"/>
                </a:solidFill>
              </a:rPr>
              <a:t>Carbon Storage </a:t>
            </a:r>
            <a:endParaRPr sz="3067" b="1">
              <a:solidFill>
                <a:srgbClr val="E69138"/>
              </a:solidFill>
            </a:endParaRPr>
          </a:p>
          <a:p>
            <a:pPr algn="ctr"/>
            <a:r>
              <a:rPr lang="en" sz="3067" b="1">
                <a:solidFill>
                  <a:srgbClr val="E69138"/>
                </a:solidFill>
              </a:rPr>
              <a:t>Long Cycle</a:t>
            </a:r>
            <a:endParaRPr sz="3067" b="1">
              <a:solidFill>
                <a:srgbClr val="E69138"/>
              </a:solidFill>
            </a:endParaRPr>
          </a:p>
        </p:txBody>
      </p:sp>
      <p:sp>
        <p:nvSpPr>
          <p:cNvPr id="1267" name="Google Shape;1267;g34d70a28a35_0_516"/>
          <p:cNvSpPr txBox="1"/>
          <p:nvPr/>
        </p:nvSpPr>
        <p:spPr>
          <a:xfrm>
            <a:off x="8671600" y="6442585"/>
            <a:ext cx="3520400" cy="451302"/>
          </a:xfrm>
          <a:prstGeom prst="rect">
            <a:avLst/>
          </a:prstGeom>
          <a:noFill/>
          <a:ln>
            <a:noFill/>
          </a:ln>
        </p:spPr>
        <p:txBody>
          <a:bodyPr spcFirstLastPara="1" wrap="square" lIns="121900" tIns="121900" rIns="121900" bIns="121900" anchor="t" anchorCtr="0">
            <a:spAutoFit/>
          </a:bodyPr>
          <a:lstStyle/>
          <a:p>
            <a:pPr algn="r"/>
            <a:r>
              <a:rPr lang="en" sz="1333" i="1">
                <a:solidFill>
                  <a:srgbClr val="535353"/>
                </a:solidFill>
              </a:rPr>
              <a:t>Source: Builders for Climate Action </a:t>
            </a:r>
            <a:endParaRPr sz="1333" i="1">
              <a:solidFill>
                <a:srgbClr val="535353"/>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34d70a28a35_0_526"/>
          <p:cNvSpPr/>
          <p:nvPr/>
        </p:nvSpPr>
        <p:spPr>
          <a:xfrm>
            <a:off x="74400" y="1904275"/>
            <a:ext cx="8439600" cy="2298400"/>
          </a:xfrm>
          <a:prstGeom prst="roundRect">
            <a:avLst>
              <a:gd name="adj" fmla="val 6433"/>
            </a:avLst>
          </a:prstGeom>
          <a:solidFill>
            <a:srgbClr val="F3F3F3"/>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1273" name="Google Shape;1273;g34d70a28a35_0_526"/>
          <p:cNvSpPr/>
          <p:nvPr/>
        </p:nvSpPr>
        <p:spPr>
          <a:xfrm>
            <a:off x="8393985" y="1611411"/>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274" name="Google Shape;1274;g34d70a28a35_0_526"/>
          <p:cNvSpPr txBox="1"/>
          <p:nvPr/>
        </p:nvSpPr>
        <p:spPr>
          <a:xfrm>
            <a:off x="615400" y="170767"/>
            <a:ext cx="10961200" cy="923289"/>
          </a:xfrm>
          <a:prstGeom prst="rect">
            <a:avLst/>
          </a:prstGeom>
          <a:noFill/>
          <a:ln>
            <a:noFill/>
          </a:ln>
        </p:spPr>
        <p:txBody>
          <a:bodyPr spcFirstLastPara="1" wrap="square" lIns="121900" tIns="121900" rIns="121900" bIns="121900" anchor="t" anchorCtr="0">
            <a:spAutoFit/>
          </a:bodyPr>
          <a:lstStyle/>
          <a:p>
            <a:r>
              <a:rPr lang="en" sz="4400" b="1">
                <a:solidFill>
                  <a:srgbClr val="012B4E"/>
                </a:solidFill>
                <a:latin typeface="Georgia"/>
                <a:ea typeface="Georgia"/>
                <a:cs typeface="Georgia"/>
                <a:sym typeface="Georgia"/>
              </a:rPr>
              <a:t>Short Cycle Carbon Storage</a:t>
            </a:r>
            <a:endParaRPr sz="4400" b="1">
              <a:solidFill>
                <a:srgbClr val="012B4E"/>
              </a:solidFill>
              <a:latin typeface="Georgia"/>
              <a:ea typeface="Georgia"/>
              <a:cs typeface="Georgia"/>
              <a:sym typeface="Georgia"/>
            </a:endParaRPr>
          </a:p>
        </p:txBody>
      </p:sp>
      <p:pic>
        <p:nvPicPr>
          <p:cNvPr id="1275" name="Google Shape;1275;g34d70a28a35_0_526" descr="Free stock photo: Field, Wheat, Wheat Fields, Epi - Free Image on ..."/>
          <p:cNvPicPr preferRelativeResize="0"/>
          <p:nvPr/>
        </p:nvPicPr>
        <p:blipFill rotWithShape="1">
          <a:blip r:embed="rId4">
            <a:alphaModFix/>
          </a:blip>
          <a:srcRect/>
          <a:stretch/>
        </p:blipFill>
        <p:spPr>
          <a:xfrm>
            <a:off x="206830" y="2209800"/>
            <a:ext cx="2698665" cy="1793417"/>
          </a:xfrm>
          <a:prstGeom prst="rect">
            <a:avLst/>
          </a:prstGeom>
          <a:solidFill>
            <a:srgbClr val="FFC000"/>
          </a:solidFill>
          <a:ln>
            <a:noFill/>
          </a:ln>
        </p:spPr>
      </p:pic>
      <p:pic>
        <p:nvPicPr>
          <p:cNvPr id="1276" name="Google Shape;1276;g34d70a28a35_0_526" descr="Wheat Field Landscape Free Stock Photo - Public Domain Pictures"/>
          <p:cNvPicPr preferRelativeResize="0"/>
          <p:nvPr/>
        </p:nvPicPr>
        <p:blipFill rotWithShape="1">
          <a:blip r:embed="rId5">
            <a:alphaModFix/>
          </a:blip>
          <a:srcRect/>
          <a:stretch/>
        </p:blipFill>
        <p:spPr>
          <a:xfrm>
            <a:off x="3021070" y="2210733"/>
            <a:ext cx="2698665" cy="1799111"/>
          </a:xfrm>
          <a:prstGeom prst="rect">
            <a:avLst/>
          </a:prstGeom>
          <a:noFill/>
          <a:ln>
            <a:noFill/>
          </a:ln>
        </p:spPr>
      </p:pic>
      <p:sp>
        <p:nvSpPr>
          <p:cNvPr id="1277" name="Google Shape;1277;g34d70a28a35_0_526"/>
          <p:cNvSpPr/>
          <p:nvPr/>
        </p:nvSpPr>
        <p:spPr>
          <a:xfrm>
            <a:off x="1456172" y="1713011"/>
            <a:ext cx="642400" cy="14112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278" name="Google Shape;1278;g34d70a28a35_0_526"/>
          <p:cNvSpPr/>
          <p:nvPr/>
        </p:nvSpPr>
        <p:spPr>
          <a:xfrm rot="-5400000">
            <a:off x="2699868" y="2672367"/>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pic>
        <p:nvPicPr>
          <p:cNvPr id="1279" name="Google Shape;1279;g34d70a28a35_0_526"/>
          <p:cNvPicPr preferRelativeResize="0"/>
          <p:nvPr/>
        </p:nvPicPr>
        <p:blipFill rotWithShape="1">
          <a:blip r:embed="rId6">
            <a:alphaModFix/>
          </a:blip>
          <a:srcRect/>
          <a:stretch/>
        </p:blipFill>
        <p:spPr>
          <a:xfrm>
            <a:off x="5867627" y="2209800"/>
            <a:ext cx="2529091" cy="1793417"/>
          </a:xfrm>
          <a:prstGeom prst="rect">
            <a:avLst/>
          </a:prstGeom>
          <a:noFill/>
          <a:ln>
            <a:noFill/>
          </a:ln>
        </p:spPr>
      </p:pic>
      <p:sp>
        <p:nvSpPr>
          <p:cNvPr id="1280" name="Google Shape;1280;g34d70a28a35_0_526"/>
          <p:cNvSpPr/>
          <p:nvPr/>
        </p:nvSpPr>
        <p:spPr>
          <a:xfrm rot="-5400000">
            <a:off x="5546425" y="2672367"/>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281" name="Google Shape;1281;g34d70a28a35_0_526"/>
          <p:cNvSpPr/>
          <p:nvPr/>
        </p:nvSpPr>
        <p:spPr>
          <a:xfrm rot="10800000" flipH="1">
            <a:off x="8393985" y="3326916"/>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pic>
        <p:nvPicPr>
          <p:cNvPr id="1282" name="Google Shape;1282;g34d70a28a35_0_526" descr="EcoCocon Wall Panels | C2C-Centre"/>
          <p:cNvPicPr preferRelativeResize="0"/>
          <p:nvPr/>
        </p:nvPicPr>
        <p:blipFill rotWithShape="1">
          <a:blip r:embed="rId7">
            <a:alphaModFix/>
          </a:blip>
          <a:srcRect/>
          <a:stretch/>
        </p:blipFill>
        <p:spPr>
          <a:xfrm>
            <a:off x="7397847" y="4449301"/>
            <a:ext cx="2943576" cy="1962385"/>
          </a:xfrm>
          <a:prstGeom prst="rect">
            <a:avLst/>
          </a:prstGeom>
          <a:noFill/>
          <a:ln>
            <a:noFill/>
          </a:ln>
        </p:spPr>
      </p:pic>
      <p:sp>
        <p:nvSpPr>
          <p:cNvPr id="1283" name="Google Shape;1283;g34d70a28a35_0_526"/>
          <p:cNvSpPr txBox="1"/>
          <p:nvPr/>
        </p:nvSpPr>
        <p:spPr>
          <a:xfrm>
            <a:off x="589900" y="1082626"/>
            <a:ext cx="2063600" cy="625644"/>
          </a:xfrm>
          <a:prstGeom prst="rect">
            <a:avLst/>
          </a:prstGeom>
          <a:noFill/>
          <a:ln>
            <a:noFill/>
          </a:ln>
        </p:spPr>
        <p:txBody>
          <a:bodyPr spcFirstLastPara="1" wrap="square" lIns="91433" tIns="45700" rIns="91433" bIns="45700" anchor="t" anchorCtr="0">
            <a:spAutoFit/>
          </a:bodyPr>
          <a:lstStyle/>
          <a:p>
            <a:pPr algn="ctr"/>
            <a:r>
              <a:rPr lang="en" sz="1733">
                <a:solidFill>
                  <a:srgbClr val="FF9900"/>
                </a:solidFill>
                <a:latin typeface="Roboto Condensed Medium"/>
                <a:ea typeface="Roboto Condensed Medium"/>
                <a:cs typeface="Roboto Condensed Medium"/>
                <a:sym typeface="Roboto Condensed Medium"/>
              </a:rPr>
              <a:t>CO2 </a:t>
            </a:r>
            <a:endParaRPr sz="1733">
              <a:solidFill>
                <a:srgbClr val="FF9900"/>
              </a:solidFill>
              <a:latin typeface="Roboto Condensed Medium"/>
              <a:ea typeface="Roboto Condensed Medium"/>
              <a:cs typeface="Roboto Condensed Medium"/>
              <a:sym typeface="Roboto Condensed Medium"/>
            </a:endParaRPr>
          </a:p>
          <a:p>
            <a:pPr algn="ctr"/>
            <a:r>
              <a:rPr lang="en" sz="1733">
                <a:solidFill>
                  <a:srgbClr val="FF9900"/>
                </a:solidFill>
                <a:latin typeface="Roboto Condensed Medium"/>
                <a:ea typeface="Roboto Condensed Medium"/>
                <a:cs typeface="Roboto Condensed Medium"/>
                <a:sym typeface="Roboto Condensed Medium"/>
              </a:rPr>
              <a:t>(stored this year)</a:t>
            </a:r>
            <a:endParaRPr sz="1733">
              <a:solidFill>
                <a:srgbClr val="FF9900"/>
              </a:solidFill>
              <a:latin typeface="Roboto Condensed Medium"/>
              <a:ea typeface="Roboto Condensed Medium"/>
              <a:cs typeface="Roboto Condensed Medium"/>
              <a:sym typeface="Roboto Condensed Medium"/>
            </a:endParaRPr>
          </a:p>
        </p:txBody>
      </p:sp>
      <p:sp>
        <p:nvSpPr>
          <p:cNvPr id="1284" name="Google Shape;1284;g34d70a28a35_0_526"/>
          <p:cNvSpPr txBox="1"/>
          <p:nvPr/>
        </p:nvSpPr>
        <p:spPr>
          <a:xfrm>
            <a:off x="7086725" y="1050601"/>
            <a:ext cx="2063600" cy="625644"/>
          </a:xfrm>
          <a:prstGeom prst="rect">
            <a:avLst/>
          </a:prstGeom>
          <a:noFill/>
          <a:ln>
            <a:noFill/>
          </a:ln>
        </p:spPr>
        <p:txBody>
          <a:bodyPr spcFirstLastPara="1" wrap="square" lIns="91433" tIns="45700" rIns="91433" bIns="45700" anchor="t" anchorCtr="0">
            <a:spAutoFit/>
          </a:bodyPr>
          <a:lstStyle/>
          <a:p>
            <a:pPr algn="ctr"/>
            <a:r>
              <a:rPr lang="en" sz="1733">
                <a:solidFill>
                  <a:srgbClr val="FF9900"/>
                </a:solidFill>
                <a:latin typeface="Roboto Condensed Medium"/>
                <a:ea typeface="Roboto Condensed Medium"/>
                <a:cs typeface="Roboto Condensed Medium"/>
                <a:sym typeface="Roboto Condensed Medium"/>
              </a:rPr>
              <a:t>CO2 </a:t>
            </a:r>
            <a:endParaRPr sz="1733">
              <a:solidFill>
                <a:srgbClr val="FF9900"/>
              </a:solidFill>
              <a:latin typeface="Roboto Condensed Medium"/>
              <a:ea typeface="Roboto Condensed Medium"/>
              <a:cs typeface="Roboto Condensed Medium"/>
              <a:sym typeface="Roboto Condensed Medium"/>
            </a:endParaRPr>
          </a:p>
          <a:p>
            <a:pPr algn="ctr"/>
            <a:r>
              <a:rPr lang="en" sz="1733">
                <a:solidFill>
                  <a:srgbClr val="FF9900"/>
                </a:solidFill>
                <a:latin typeface="Roboto Condensed Medium"/>
                <a:ea typeface="Roboto Condensed Medium"/>
                <a:cs typeface="Roboto Condensed Medium"/>
                <a:sym typeface="Roboto Condensed Medium"/>
              </a:rPr>
              <a:t>(released this year)</a:t>
            </a:r>
            <a:endParaRPr sz="1733">
              <a:solidFill>
                <a:srgbClr val="FF9900"/>
              </a:solidFill>
              <a:latin typeface="Roboto Condensed Medium"/>
              <a:ea typeface="Roboto Condensed Medium"/>
              <a:cs typeface="Roboto Condensed Medium"/>
              <a:sym typeface="Roboto Condensed Medium"/>
            </a:endParaRPr>
          </a:p>
        </p:txBody>
      </p:sp>
      <p:sp>
        <p:nvSpPr>
          <p:cNvPr id="1285" name="Google Shape;1285;g34d70a28a35_0_526"/>
          <p:cNvSpPr/>
          <p:nvPr/>
        </p:nvSpPr>
        <p:spPr>
          <a:xfrm>
            <a:off x="11005455" y="5178296"/>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286" name="Google Shape;1286;g34d70a28a35_0_526"/>
          <p:cNvSpPr/>
          <p:nvPr/>
        </p:nvSpPr>
        <p:spPr>
          <a:xfrm>
            <a:off x="10199915" y="5979885"/>
            <a:ext cx="639200" cy="294800"/>
          </a:xfrm>
          <a:prstGeom prst="rect">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287" name="Google Shape;1287;g34d70a28a35_0_526"/>
          <p:cNvSpPr txBox="1"/>
          <p:nvPr/>
        </p:nvSpPr>
        <p:spPr>
          <a:xfrm>
            <a:off x="10381025" y="4205301"/>
            <a:ext cx="2063600" cy="954260"/>
          </a:xfrm>
          <a:prstGeom prst="rect">
            <a:avLst/>
          </a:prstGeom>
          <a:noFill/>
          <a:ln>
            <a:noFill/>
          </a:ln>
        </p:spPr>
        <p:txBody>
          <a:bodyPr spcFirstLastPara="1" wrap="square" lIns="91433" tIns="45700" rIns="91433" bIns="45700" anchor="t" anchorCtr="0">
            <a:spAutoFit/>
          </a:bodyPr>
          <a:lstStyle/>
          <a:p>
            <a:pPr algn="ctr"/>
            <a:r>
              <a:rPr lang="en" sz="1867" b="1">
                <a:solidFill>
                  <a:srgbClr val="FF9900"/>
                </a:solidFill>
                <a:latin typeface="Roboto Condensed"/>
                <a:ea typeface="Roboto Condensed"/>
                <a:cs typeface="Roboto Condensed"/>
                <a:sym typeface="Roboto Condensed"/>
              </a:rPr>
              <a:t>CO2 </a:t>
            </a:r>
            <a:endParaRPr sz="1867" b="1">
              <a:solidFill>
                <a:srgbClr val="FF9900"/>
              </a:solidFill>
              <a:latin typeface="Roboto Condensed"/>
              <a:ea typeface="Roboto Condensed"/>
              <a:cs typeface="Roboto Condensed"/>
              <a:sym typeface="Roboto Condensed"/>
            </a:endParaRPr>
          </a:p>
          <a:p>
            <a:pPr algn="ctr"/>
            <a:r>
              <a:rPr lang="en" sz="1867" b="1">
                <a:solidFill>
                  <a:srgbClr val="FF9900"/>
                </a:solidFill>
                <a:latin typeface="Roboto Condensed"/>
                <a:ea typeface="Roboto Condensed"/>
                <a:cs typeface="Roboto Condensed"/>
                <a:sym typeface="Roboto Condensed"/>
              </a:rPr>
              <a:t>(released </a:t>
            </a:r>
            <a:endParaRPr sz="1867" b="1">
              <a:solidFill>
                <a:srgbClr val="FF9900"/>
              </a:solidFill>
              <a:latin typeface="Roboto Condensed"/>
              <a:ea typeface="Roboto Condensed"/>
              <a:cs typeface="Roboto Condensed"/>
              <a:sym typeface="Roboto Condensed"/>
            </a:endParaRPr>
          </a:p>
          <a:p>
            <a:pPr algn="ctr"/>
            <a:r>
              <a:rPr lang="en" sz="1867" b="1">
                <a:solidFill>
                  <a:srgbClr val="FF9900"/>
                </a:solidFill>
                <a:latin typeface="Roboto Condensed"/>
                <a:ea typeface="Roboto Condensed"/>
                <a:cs typeface="Roboto Condensed"/>
                <a:sym typeface="Roboto Condensed"/>
              </a:rPr>
              <a:t>60-100 years)</a:t>
            </a:r>
            <a:endParaRPr sz="1867" b="1">
              <a:solidFill>
                <a:srgbClr val="FF9900"/>
              </a:solidFill>
              <a:latin typeface="Roboto Condensed"/>
              <a:ea typeface="Roboto Condensed"/>
              <a:cs typeface="Roboto Condensed"/>
              <a:sym typeface="Roboto Condensed"/>
            </a:endParaRPr>
          </a:p>
        </p:txBody>
      </p:sp>
      <p:sp>
        <p:nvSpPr>
          <p:cNvPr id="1288" name="Google Shape;1288;g34d70a28a35_0_526"/>
          <p:cNvSpPr txBox="1"/>
          <p:nvPr/>
        </p:nvSpPr>
        <p:spPr>
          <a:xfrm>
            <a:off x="553925" y="4381201"/>
            <a:ext cx="5874800" cy="2241599"/>
          </a:xfrm>
          <a:prstGeom prst="rect">
            <a:avLst/>
          </a:prstGeom>
          <a:noFill/>
          <a:ln>
            <a:noFill/>
          </a:ln>
        </p:spPr>
        <p:txBody>
          <a:bodyPr spcFirstLastPara="1" wrap="square" lIns="91433" tIns="45700" rIns="91433" bIns="45700" anchor="t" anchorCtr="0">
            <a:spAutoFit/>
          </a:bodyPr>
          <a:lstStyle/>
          <a:p>
            <a:r>
              <a:rPr lang="en" sz="2400" b="1">
                <a:solidFill>
                  <a:srgbClr val="43AFE2"/>
                </a:solidFill>
                <a:latin typeface="Roboto"/>
                <a:ea typeface="Roboto"/>
                <a:cs typeface="Roboto"/>
                <a:sym typeface="Roboto"/>
              </a:rPr>
              <a:t>Short cycle </a:t>
            </a:r>
            <a:r>
              <a:rPr lang="en" sz="2400" b="1">
                <a:solidFill>
                  <a:schemeClr val="dk1"/>
                </a:solidFill>
                <a:latin typeface="Roboto"/>
                <a:ea typeface="Roboto"/>
                <a:cs typeface="Roboto"/>
                <a:sym typeface="Roboto"/>
              </a:rPr>
              <a:t>carbon storage </a:t>
            </a:r>
            <a:r>
              <a:rPr lang="en" sz="2400">
                <a:solidFill>
                  <a:schemeClr val="dk1"/>
                </a:solidFill>
                <a:latin typeface="Roboto"/>
                <a:ea typeface="Roboto"/>
                <a:cs typeface="Roboto"/>
                <a:sym typeface="Roboto"/>
              </a:rPr>
              <a:t>comes from feedstocks that are:</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At the end of their typical lifecycle </a:t>
            </a: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   (will not continue to grow and absorb CO2)</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Are about to become GHG emissions </a:t>
            </a: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   (from decay, decomposition and/or fire)</a:t>
            </a:r>
            <a:endParaRPr sz="1467">
              <a:latin typeface="Roboto"/>
              <a:ea typeface="Roboto"/>
              <a:cs typeface="Roboto"/>
              <a:sym typeface="Roboto"/>
            </a:endParaRPr>
          </a:p>
        </p:txBody>
      </p:sp>
      <p:sp>
        <p:nvSpPr>
          <p:cNvPr id="1289" name="Google Shape;1289;g34d70a28a35_0_526"/>
          <p:cNvSpPr txBox="1"/>
          <p:nvPr/>
        </p:nvSpPr>
        <p:spPr>
          <a:xfrm>
            <a:off x="8739775" y="2728125"/>
            <a:ext cx="642400" cy="548000"/>
          </a:xfrm>
          <a:prstGeom prst="rect">
            <a:avLst/>
          </a:prstGeom>
          <a:noFill/>
          <a:ln>
            <a:noFill/>
          </a:ln>
        </p:spPr>
        <p:txBody>
          <a:bodyPr spcFirstLastPara="1" wrap="square" lIns="91433" tIns="91433" rIns="91433" bIns="91433" anchor="ctr" anchorCtr="0">
            <a:noAutofit/>
          </a:bodyPr>
          <a:lstStyle/>
          <a:p>
            <a:pPr algn="ctr"/>
            <a:r>
              <a:rPr lang="en" sz="2800" b="1" i="1">
                <a:solidFill>
                  <a:schemeClr val="dk1"/>
                </a:solidFill>
                <a:latin typeface="Roboto Condensed"/>
                <a:ea typeface="Roboto Condensed"/>
                <a:cs typeface="Roboto Condensed"/>
                <a:sym typeface="Roboto Condense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or</a:t>
            </a:r>
            <a:endParaRPr sz="2800" b="1" i="1">
              <a:solidFill>
                <a:schemeClr val="dk1"/>
              </a:solidFill>
              <a:latin typeface="Roboto Condensed"/>
              <a:ea typeface="Roboto Condensed"/>
              <a:cs typeface="Roboto Condensed"/>
              <a:sym typeface="Roboto Condensed"/>
            </a:endParaRPr>
          </a:p>
        </p:txBody>
      </p:sp>
      <p:sp>
        <p:nvSpPr>
          <p:cNvPr id="1290" name="Google Shape;1290;g34d70a28a35_0_526"/>
          <p:cNvSpPr txBox="1"/>
          <p:nvPr/>
        </p:nvSpPr>
        <p:spPr>
          <a:xfrm>
            <a:off x="8671600" y="6442585"/>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8"/>
                                        </p:tgtEl>
                                        <p:attrNameLst>
                                          <p:attrName>style.visibility</p:attrName>
                                        </p:attrNameLst>
                                      </p:cBhvr>
                                      <p:to>
                                        <p:strVal val="visible"/>
                                      </p:to>
                                    </p:set>
                                    <p:animEffect transition="in" filter="fade">
                                      <p:cBhvr>
                                        <p:cTn id="7" dur="1000"/>
                                        <p:tgtEl>
                                          <p:spTgt spid="1278"/>
                                        </p:tgtEl>
                                      </p:cBhvr>
                                    </p:animEffect>
                                  </p:childTnLst>
                                </p:cTn>
                              </p:par>
                              <p:par>
                                <p:cTn id="8" presetID="10" presetClass="entr" presetSubtype="0" fill="hold" nodeType="withEffect">
                                  <p:stCondLst>
                                    <p:cond delay="0"/>
                                  </p:stCondLst>
                                  <p:childTnLst>
                                    <p:set>
                                      <p:cBhvr>
                                        <p:cTn id="9" dur="1" fill="hold">
                                          <p:stCondLst>
                                            <p:cond delay="0"/>
                                          </p:stCondLst>
                                        </p:cTn>
                                        <p:tgtEl>
                                          <p:spTgt spid="1276"/>
                                        </p:tgtEl>
                                        <p:attrNameLst>
                                          <p:attrName>style.visibility</p:attrName>
                                        </p:attrNameLst>
                                      </p:cBhvr>
                                      <p:to>
                                        <p:strVal val="visible"/>
                                      </p:to>
                                    </p:set>
                                    <p:animEffect transition="in" filter="fade">
                                      <p:cBhvr>
                                        <p:cTn id="10" dur="1000"/>
                                        <p:tgtEl>
                                          <p:spTgt spid="127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80"/>
                                        </p:tgtEl>
                                        <p:attrNameLst>
                                          <p:attrName>style.visibility</p:attrName>
                                        </p:attrNameLst>
                                      </p:cBhvr>
                                      <p:to>
                                        <p:strVal val="visible"/>
                                      </p:to>
                                    </p:set>
                                    <p:animEffect transition="in" filter="fade">
                                      <p:cBhvr>
                                        <p:cTn id="14" dur="1000"/>
                                        <p:tgtEl>
                                          <p:spTgt spid="1280"/>
                                        </p:tgtEl>
                                      </p:cBhvr>
                                    </p:animEffect>
                                  </p:childTnLst>
                                </p:cTn>
                              </p:par>
                              <p:par>
                                <p:cTn id="15" presetID="10" presetClass="entr" presetSubtype="0" fill="hold" nodeType="withEffect">
                                  <p:stCondLst>
                                    <p:cond delay="0"/>
                                  </p:stCondLst>
                                  <p:childTnLst>
                                    <p:set>
                                      <p:cBhvr>
                                        <p:cTn id="16" dur="1" fill="hold">
                                          <p:stCondLst>
                                            <p:cond delay="0"/>
                                          </p:stCondLst>
                                        </p:cTn>
                                        <p:tgtEl>
                                          <p:spTgt spid="1279"/>
                                        </p:tgtEl>
                                        <p:attrNameLst>
                                          <p:attrName>style.visibility</p:attrName>
                                        </p:attrNameLst>
                                      </p:cBhvr>
                                      <p:to>
                                        <p:strVal val="visible"/>
                                      </p:to>
                                    </p:set>
                                    <p:animEffect transition="in" filter="fade">
                                      <p:cBhvr>
                                        <p:cTn id="17" dur="1000"/>
                                        <p:tgtEl>
                                          <p:spTgt spid="127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73"/>
                                        </p:tgtEl>
                                        <p:attrNameLst>
                                          <p:attrName>style.visibility</p:attrName>
                                        </p:attrNameLst>
                                      </p:cBhvr>
                                      <p:to>
                                        <p:strVal val="visible"/>
                                      </p:to>
                                    </p:set>
                                    <p:animEffect transition="in" filter="fade">
                                      <p:cBhvr>
                                        <p:cTn id="21" dur="1000"/>
                                        <p:tgtEl>
                                          <p:spTgt spid="1273"/>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284"/>
                                        </p:tgtEl>
                                        <p:attrNameLst>
                                          <p:attrName>style.visibility</p:attrName>
                                        </p:attrNameLst>
                                      </p:cBhvr>
                                      <p:to>
                                        <p:strVal val="visible"/>
                                      </p:to>
                                    </p:set>
                                    <p:animEffect transition="in" filter="fade">
                                      <p:cBhvr>
                                        <p:cTn id="25" dur="1000"/>
                                        <p:tgtEl>
                                          <p:spTgt spid="1284"/>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289"/>
                                        </p:tgtEl>
                                        <p:attrNameLst>
                                          <p:attrName>style.visibility</p:attrName>
                                        </p:attrNameLst>
                                      </p:cBhvr>
                                      <p:to>
                                        <p:strVal val="visible"/>
                                      </p:to>
                                    </p:set>
                                    <p:animEffect transition="in" filter="fade">
                                      <p:cBhvr>
                                        <p:cTn id="29" dur="1000"/>
                                        <p:tgtEl>
                                          <p:spTgt spid="1289"/>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281"/>
                                        </p:tgtEl>
                                        <p:attrNameLst>
                                          <p:attrName>style.visibility</p:attrName>
                                        </p:attrNameLst>
                                      </p:cBhvr>
                                      <p:to>
                                        <p:strVal val="visible"/>
                                      </p:to>
                                    </p:set>
                                    <p:animEffect transition="in" filter="fade">
                                      <p:cBhvr>
                                        <p:cTn id="33" dur="1000"/>
                                        <p:tgtEl>
                                          <p:spTgt spid="1281"/>
                                        </p:tgtEl>
                                      </p:cBhvr>
                                    </p:animEffect>
                                  </p:childTnLst>
                                </p:cTn>
                              </p:par>
                              <p:par>
                                <p:cTn id="34" presetID="10" presetClass="entr" presetSubtype="0" fill="hold" nodeType="withEffect">
                                  <p:stCondLst>
                                    <p:cond delay="0"/>
                                  </p:stCondLst>
                                  <p:childTnLst>
                                    <p:set>
                                      <p:cBhvr>
                                        <p:cTn id="35" dur="1" fill="hold">
                                          <p:stCondLst>
                                            <p:cond delay="0"/>
                                          </p:stCondLst>
                                        </p:cTn>
                                        <p:tgtEl>
                                          <p:spTgt spid="1282"/>
                                        </p:tgtEl>
                                        <p:attrNameLst>
                                          <p:attrName>style.visibility</p:attrName>
                                        </p:attrNameLst>
                                      </p:cBhvr>
                                      <p:to>
                                        <p:strVal val="visible"/>
                                      </p:to>
                                    </p:set>
                                    <p:animEffect transition="in" filter="fade">
                                      <p:cBhvr>
                                        <p:cTn id="36" dur="1000"/>
                                        <p:tgtEl>
                                          <p:spTgt spid="1282"/>
                                        </p:tgtEl>
                                      </p:cBhvr>
                                    </p:animEffect>
                                  </p:childTnLst>
                                </p:cTn>
                              </p:par>
                              <p:par>
                                <p:cTn id="37" presetID="10" presetClass="entr" presetSubtype="0" fill="hold" nodeType="withEffect">
                                  <p:stCondLst>
                                    <p:cond delay="0"/>
                                  </p:stCondLst>
                                  <p:childTnLst>
                                    <p:set>
                                      <p:cBhvr>
                                        <p:cTn id="38" dur="1" fill="hold">
                                          <p:stCondLst>
                                            <p:cond delay="0"/>
                                          </p:stCondLst>
                                        </p:cTn>
                                        <p:tgtEl>
                                          <p:spTgt spid="1285"/>
                                        </p:tgtEl>
                                        <p:attrNameLst>
                                          <p:attrName>style.visibility</p:attrName>
                                        </p:attrNameLst>
                                      </p:cBhvr>
                                      <p:to>
                                        <p:strVal val="visible"/>
                                      </p:to>
                                    </p:set>
                                    <p:animEffect transition="in" filter="fade">
                                      <p:cBhvr>
                                        <p:cTn id="39" dur="1000"/>
                                        <p:tgtEl>
                                          <p:spTgt spid="1285"/>
                                        </p:tgtEl>
                                      </p:cBhvr>
                                    </p:animEffect>
                                  </p:childTnLst>
                                </p:cTn>
                              </p:par>
                              <p:par>
                                <p:cTn id="40" presetID="1" presetClass="entr" presetSubtype="0" fill="hold" nodeType="withEffect">
                                  <p:stCondLst>
                                    <p:cond delay="0"/>
                                  </p:stCondLst>
                                  <p:childTnLst>
                                    <p:set>
                                      <p:cBhvr>
                                        <p:cTn id="41" dur="1" fill="hold">
                                          <p:stCondLst>
                                            <p:cond delay="0"/>
                                          </p:stCondLst>
                                        </p:cTn>
                                        <p:tgtEl>
                                          <p:spTgt spid="1286"/>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1287"/>
                                        </p:tgtEl>
                                        <p:attrNameLst>
                                          <p:attrName>style.visibility</p:attrName>
                                        </p:attrNameLst>
                                      </p:cBhvr>
                                      <p:to>
                                        <p:strVal val="visible"/>
                                      </p:to>
                                    </p:set>
                                    <p:animEffect transition="in" filter="fade">
                                      <p:cBhvr>
                                        <p:cTn id="44" dur="1000"/>
                                        <p:tgtEl>
                                          <p:spTgt spid="1287"/>
                                        </p:tgtEl>
                                      </p:cBhvr>
                                    </p:animEffect>
                                  </p:childTnLst>
                                </p:cTn>
                              </p:par>
                              <p:par>
                                <p:cTn id="45" presetID="1" presetClass="entr" presetSubtype="0" fill="hold" nodeType="withEffect">
                                  <p:stCondLst>
                                    <p:cond delay="0"/>
                                  </p:stCondLst>
                                  <p:childTnLst>
                                    <p:set>
                                      <p:cBhvr>
                                        <p:cTn id="46" dur="1" fill="hold">
                                          <p:stCondLst>
                                            <p:cond delay="0"/>
                                          </p:stCondLst>
                                        </p:cTn>
                                        <p:tgtEl>
                                          <p:spTgt spid="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g34d70a28a35_0_548"/>
          <p:cNvSpPr/>
          <p:nvPr/>
        </p:nvSpPr>
        <p:spPr>
          <a:xfrm>
            <a:off x="74400" y="1904275"/>
            <a:ext cx="8439600" cy="2298400"/>
          </a:xfrm>
          <a:prstGeom prst="roundRect">
            <a:avLst>
              <a:gd name="adj" fmla="val 6433"/>
            </a:avLst>
          </a:prstGeom>
          <a:solidFill>
            <a:srgbClr val="F3F3F3"/>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1296" name="Google Shape;1296;g34d70a28a35_0_548"/>
          <p:cNvSpPr/>
          <p:nvPr/>
        </p:nvSpPr>
        <p:spPr>
          <a:xfrm>
            <a:off x="8315352" y="1610861"/>
            <a:ext cx="886400" cy="1096400"/>
          </a:xfrm>
          <a:prstGeom prst="bentUpArrow">
            <a:avLst>
              <a:gd name="adj1" fmla="val 7793"/>
              <a:gd name="adj2" fmla="val 24565"/>
              <a:gd name="adj3" fmla="val 32798"/>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pic>
        <p:nvPicPr>
          <p:cNvPr id="1297" name="Google Shape;1297;g34d70a28a35_0_548" descr="Free stock photo: Field, Wheat, Wheat Fields, Epi - Free Image on ..."/>
          <p:cNvPicPr preferRelativeResize="0"/>
          <p:nvPr/>
        </p:nvPicPr>
        <p:blipFill rotWithShape="1">
          <a:blip r:embed="rId3">
            <a:alphaModFix/>
          </a:blip>
          <a:srcRect/>
          <a:stretch/>
        </p:blipFill>
        <p:spPr>
          <a:xfrm>
            <a:off x="206830" y="2209800"/>
            <a:ext cx="2698665" cy="1793417"/>
          </a:xfrm>
          <a:prstGeom prst="rect">
            <a:avLst/>
          </a:prstGeom>
          <a:solidFill>
            <a:srgbClr val="FFC000"/>
          </a:solidFill>
          <a:ln>
            <a:noFill/>
          </a:ln>
        </p:spPr>
      </p:pic>
      <p:pic>
        <p:nvPicPr>
          <p:cNvPr id="1298" name="Google Shape;1298;g34d70a28a35_0_548" descr="Wheat Field Landscape Free Stock Photo - Public Domain Pictures"/>
          <p:cNvPicPr preferRelativeResize="0"/>
          <p:nvPr/>
        </p:nvPicPr>
        <p:blipFill rotWithShape="1">
          <a:blip r:embed="rId4">
            <a:alphaModFix/>
          </a:blip>
          <a:srcRect/>
          <a:stretch/>
        </p:blipFill>
        <p:spPr>
          <a:xfrm>
            <a:off x="3021070" y="2210733"/>
            <a:ext cx="2698665" cy="1799111"/>
          </a:xfrm>
          <a:prstGeom prst="rect">
            <a:avLst/>
          </a:prstGeom>
          <a:noFill/>
          <a:ln>
            <a:noFill/>
          </a:ln>
        </p:spPr>
      </p:pic>
      <p:sp>
        <p:nvSpPr>
          <p:cNvPr id="1299" name="Google Shape;1299;g34d70a28a35_0_548"/>
          <p:cNvSpPr/>
          <p:nvPr/>
        </p:nvSpPr>
        <p:spPr>
          <a:xfrm>
            <a:off x="1456172" y="1713011"/>
            <a:ext cx="642400" cy="14112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00" name="Google Shape;1300;g34d70a28a35_0_548"/>
          <p:cNvSpPr/>
          <p:nvPr/>
        </p:nvSpPr>
        <p:spPr>
          <a:xfrm rot="-5400000">
            <a:off x="2699868" y="2672367"/>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pic>
        <p:nvPicPr>
          <p:cNvPr id="1301" name="Google Shape;1301;g34d70a28a35_0_548"/>
          <p:cNvPicPr preferRelativeResize="0"/>
          <p:nvPr/>
        </p:nvPicPr>
        <p:blipFill rotWithShape="1">
          <a:blip r:embed="rId5">
            <a:alphaModFix/>
          </a:blip>
          <a:srcRect/>
          <a:stretch/>
        </p:blipFill>
        <p:spPr>
          <a:xfrm>
            <a:off x="5867627" y="2209800"/>
            <a:ext cx="2529091" cy="1793417"/>
          </a:xfrm>
          <a:prstGeom prst="rect">
            <a:avLst/>
          </a:prstGeom>
          <a:noFill/>
          <a:ln>
            <a:noFill/>
          </a:ln>
        </p:spPr>
      </p:pic>
      <p:sp>
        <p:nvSpPr>
          <p:cNvPr id="1302" name="Google Shape;1302;g34d70a28a35_0_548"/>
          <p:cNvSpPr/>
          <p:nvPr/>
        </p:nvSpPr>
        <p:spPr>
          <a:xfrm rot="-5400000">
            <a:off x="5546425" y="2672367"/>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03" name="Google Shape;1303;g34d70a28a35_0_548"/>
          <p:cNvSpPr/>
          <p:nvPr/>
        </p:nvSpPr>
        <p:spPr>
          <a:xfrm rot="10800000" flipH="1">
            <a:off x="8394000" y="3199300"/>
            <a:ext cx="1416000" cy="1224000"/>
          </a:xfrm>
          <a:prstGeom prst="bentUpArrow">
            <a:avLst>
              <a:gd name="adj1" fmla="val 49790"/>
              <a:gd name="adj2" fmla="val 47206"/>
              <a:gd name="adj3" fmla="val 29458"/>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pic>
        <p:nvPicPr>
          <p:cNvPr id="1304" name="Google Shape;1304;g34d70a28a35_0_548" descr="EcoCocon Wall Panels | C2C-Centre"/>
          <p:cNvPicPr preferRelativeResize="0"/>
          <p:nvPr/>
        </p:nvPicPr>
        <p:blipFill rotWithShape="1">
          <a:blip r:embed="rId6">
            <a:alphaModFix/>
          </a:blip>
          <a:srcRect/>
          <a:stretch/>
        </p:blipFill>
        <p:spPr>
          <a:xfrm>
            <a:off x="7397847" y="4449301"/>
            <a:ext cx="2943576" cy="1962385"/>
          </a:xfrm>
          <a:prstGeom prst="rect">
            <a:avLst/>
          </a:prstGeom>
          <a:noFill/>
          <a:ln>
            <a:noFill/>
          </a:ln>
        </p:spPr>
      </p:pic>
      <p:sp>
        <p:nvSpPr>
          <p:cNvPr id="1305" name="Google Shape;1305;g34d70a28a35_0_548"/>
          <p:cNvSpPr txBox="1"/>
          <p:nvPr/>
        </p:nvSpPr>
        <p:spPr>
          <a:xfrm>
            <a:off x="589900" y="1082626"/>
            <a:ext cx="2063600" cy="625644"/>
          </a:xfrm>
          <a:prstGeom prst="rect">
            <a:avLst/>
          </a:prstGeom>
          <a:noFill/>
          <a:ln>
            <a:noFill/>
          </a:ln>
        </p:spPr>
        <p:txBody>
          <a:bodyPr spcFirstLastPara="1" wrap="square" lIns="91433" tIns="45700" rIns="91433" bIns="45700" anchor="t" anchorCtr="0">
            <a:spAutoFit/>
          </a:bodyPr>
          <a:lstStyle/>
          <a:p>
            <a:pPr algn="ctr"/>
            <a:r>
              <a:rPr lang="en" sz="1733">
                <a:solidFill>
                  <a:srgbClr val="FF9900"/>
                </a:solidFill>
                <a:latin typeface="Roboto Condensed Medium"/>
                <a:ea typeface="Roboto Condensed Medium"/>
                <a:cs typeface="Roboto Condensed Medium"/>
                <a:sym typeface="Roboto Condensed Medium"/>
              </a:rPr>
              <a:t>CO2 </a:t>
            </a:r>
            <a:endParaRPr sz="1733">
              <a:solidFill>
                <a:srgbClr val="FF9900"/>
              </a:solidFill>
              <a:latin typeface="Roboto Condensed Medium"/>
              <a:ea typeface="Roboto Condensed Medium"/>
              <a:cs typeface="Roboto Condensed Medium"/>
              <a:sym typeface="Roboto Condensed Medium"/>
            </a:endParaRPr>
          </a:p>
          <a:p>
            <a:pPr algn="ctr"/>
            <a:r>
              <a:rPr lang="en" sz="1733">
                <a:solidFill>
                  <a:srgbClr val="FF9900"/>
                </a:solidFill>
                <a:latin typeface="Roboto Condensed Medium"/>
                <a:ea typeface="Roboto Condensed Medium"/>
                <a:cs typeface="Roboto Condensed Medium"/>
                <a:sym typeface="Roboto Condensed Medium"/>
              </a:rPr>
              <a:t>(stored this year)</a:t>
            </a:r>
            <a:endParaRPr sz="1733">
              <a:solidFill>
                <a:srgbClr val="FF9900"/>
              </a:solidFill>
              <a:latin typeface="Roboto Condensed Medium"/>
              <a:ea typeface="Roboto Condensed Medium"/>
              <a:cs typeface="Roboto Condensed Medium"/>
              <a:sym typeface="Roboto Condensed Medium"/>
            </a:endParaRPr>
          </a:p>
        </p:txBody>
      </p:sp>
      <p:sp>
        <p:nvSpPr>
          <p:cNvPr id="1306" name="Google Shape;1306;g34d70a28a35_0_548"/>
          <p:cNvSpPr txBox="1"/>
          <p:nvPr/>
        </p:nvSpPr>
        <p:spPr>
          <a:xfrm>
            <a:off x="7086725" y="1050601"/>
            <a:ext cx="2063600" cy="625644"/>
          </a:xfrm>
          <a:prstGeom prst="rect">
            <a:avLst/>
          </a:prstGeom>
          <a:noFill/>
          <a:ln>
            <a:noFill/>
          </a:ln>
        </p:spPr>
        <p:txBody>
          <a:bodyPr spcFirstLastPara="1" wrap="square" lIns="91433" tIns="45700" rIns="91433" bIns="45700" anchor="t" anchorCtr="0">
            <a:spAutoFit/>
          </a:bodyPr>
          <a:lstStyle/>
          <a:p>
            <a:pPr algn="ctr"/>
            <a:r>
              <a:rPr lang="en" sz="1733">
                <a:solidFill>
                  <a:srgbClr val="FF9900"/>
                </a:solidFill>
                <a:latin typeface="Roboto Condensed Medium"/>
                <a:ea typeface="Roboto Condensed Medium"/>
                <a:cs typeface="Roboto Condensed Medium"/>
                <a:sym typeface="Roboto Condensed Medium"/>
              </a:rPr>
              <a:t>CO2 </a:t>
            </a:r>
            <a:endParaRPr sz="1733">
              <a:solidFill>
                <a:srgbClr val="FF9900"/>
              </a:solidFill>
              <a:latin typeface="Roboto Condensed Medium"/>
              <a:ea typeface="Roboto Condensed Medium"/>
              <a:cs typeface="Roboto Condensed Medium"/>
              <a:sym typeface="Roboto Condensed Medium"/>
            </a:endParaRPr>
          </a:p>
          <a:p>
            <a:pPr algn="ctr"/>
            <a:r>
              <a:rPr lang="en" sz="1733">
                <a:solidFill>
                  <a:srgbClr val="FF9900"/>
                </a:solidFill>
                <a:latin typeface="Roboto Condensed Medium"/>
                <a:ea typeface="Roboto Condensed Medium"/>
                <a:cs typeface="Roboto Condensed Medium"/>
                <a:sym typeface="Roboto Condensed Medium"/>
              </a:rPr>
              <a:t>(released this year)</a:t>
            </a:r>
            <a:endParaRPr sz="1733">
              <a:solidFill>
                <a:srgbClr val="FF9900"/>
              </a:solidFill>
              <a:latin typeface="Roboto Condensed Medium"/>
              <a:ea typeface="Roboto Condensed Medium"/>
              <a:cs typeface="Roboto Condensed Medium"/>
              <a:sym typeface="Roboto Condensed Medium"/>
            </a:endParaRPr>
          </a:p>
        </p:txBody>
      </p:sp>
      <p:sp>
        <p:nvSpPr>
          <p:cNvPr id="1307" name="Google Shape;1307;g34d70a28a35_0_548"/>
          <p:cNvSpPr/>
          <p:nvPr/>
        </p:nvSpPr>
        <p:spPr>
          <a:xfrm>
            <a:off x="11005455" y="5178296"/>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308" name="Google Shape;1308;g34d70a28a35_0_548"/>
          <p:cNvSpPr/>
          <p:nvPr/>
        </p:nvSpPr>
        <p:spPr>
          <a:xfrm>
            <a:off x="10199915" y="5979885"/>
            <a:ext cx="639200" cy="294800"/>
          </a:xfrm>
          <a:prstGeom prst="rect">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309" name="Google Shape;1309;g34d70a28a35_0_548"/>
          <p:cNvSpPr txBox="1"/>
          <p:nvPr/>
        </p:nvSpPr>
        <p:spPr>
          <a:xfrm>
            <a:off x="10381025" y="4205301"/>
            <a:ext cx="2063600" cy="954260"/>
          </a:xfrm>
          <a:prstGeom prst="rect">
            <a:avLst/>
          </a:prstGeom>
          <a:noFill/>
          <a:ln>
            <a:noFill/>
          </a:ln>
        </p:spPr>
        <p:txBody>
          <a:bodyPr spcFirstLastPara="1" wrap="square" lIns="91433" tIns="45700" rIns="91433" bIns="45700" anchor="t" anchorCtr="0">
            <a:spAutoFit/>
          </a:bodyPr>
          <a:lstStyle/>
          <a:p>
            <a:pPr algn="ctr"/>
            <a:r>
              <a:rPr lang="en" sz="1867" b="1">
                <a:solidFill>
                  <a:srgbClr val="FF9900"/>
                </a:solidFill>
                <a:latin typeface="Roboto Condensed"/>
                <a:ea typeface="Roboto Condensed"/>
                <a:cs typeface="Roboto Condensed"/>
                <a:sym typeface="Roboto Condensed"/>
              </a:rPr>
              <a:t>CO2 </a:t>
            </a:r>
            <a:endParaRPr sz="1867" b="1">
              <a:solidFill>
                <a:srgbClr val="FF9900"/>
              </a:solidFill>
              <a:latin typeface="Roboto Condensed"/>
              <a:ea typeface="Roboto Condensed"/>
              <a:cs typeface="Roboto Condensed"/>
              <a:sym typeface="Roboto Condensed"/>
            </a:endParaRPr>
          </a:p>
          <a:p>
            <a:pPr algn="ctr"/>
            <a:r>
              <a:rPr lang="en" sz="1867" b="1">
                <a:solidFill>
                  <a:srgbClr val="FF9900"/>
                </a:solidFill>
                <a:latin typeface="Roboto Condensed"/>
                <a:ea typeface="Roboto Condensed"/>
                <a:cs typeface="Roboto Condensed"/>
                <a:sym typeface="Roboto Condensed"/>
              </a:rPr>
              <a:t>(released </a:t>
            </a:r>
            <a:endParaRPr sz="1867" b="1">
              <a:solidFill>
                <a:srgbClr val="FF9900"/>
              </a:solidFill>
              <a:latin typeface="Roboto Condensed"/>
              <a:ea typeface="Roboto Condensed"/>
              <a:cs typeface="Roboto Condensed"/>
              <a:sym typeface="Roboto Condensed"/>
            </a:endParaRPr>
          </a:p>
          <a:p>
            <a:pPr algn="ctr"/>
            <a:r>
              <a:rPr lang="en" sz="1867" b="1">
                <a:solidFill>
                  <a:srgbClr val="FF9900"/>
                </a:solidFill>
                <a:latin typeface="Roboto Condensed"/>
                <a:ea typeface="Roboto Condensed"/>
                <a:cs typeface="Roboto Condensed"/>
                <a:sym typeface="Roboto Condensed"/>
              </a:rPr>
              <a:t>60-100 years)</a:t>
            </a:r>
            <a:endParaRPr sz="1867" b="1">
              <a:solidFill>
                <a:srgbClr val="FF9900"/>
              </a:solidFill>
              <a:latin typeface="Roboto Condensed"/>
              <a:ea typeface="Roboto Condensed"/>
              <a:cs typeface="Roboto Condensed"/>
              <a:sym typeface="Roboto Condensed"/>
            </a:endParaRPr>
          </a:p>
        </p:txBody>
      </p:sp>
      <p:sp>
        <p:nvSpPr>
          <p:cNvPr id="1310" name="Google Shape;1310;g34d70a28a35_0_548"/>
          <p:cNvSpPr txBox="1"/>
          <p:nvPr/>
        </p:nvSpPr>
        <p:spPr>
          <a:xfrm>
            <a:off x="553925" y="4381201"/>
            <a:ext cx="5874800" cy="2241599"/>
          </a:xfrm>
          <a:prstGeom prst="rect">
            <a:avLst/>
          </a:prstGeom>
          <a:noFill/>
          <a:ln>
            <a:noFill/>
          </a:ln>
        </p:spPr>
        <p:txBody>
          <a:bodyPr spcFirstLastPara="1" wrap="square" lIns="91433" tIns="45700" rIns="91433" bIns="45700" anchor="t" anchorCtr="0">
            <a:spAutoFit/>
          </a:bodyPr>
          <a:lstStyle/>
          <a:p>
            <a:r>
              <a:rPr lang="en" sz="2400" b="1">
                <a:solidFill>
                  <a:srgbClr val="43AFE2"/>
                </a:solidFill>
                <a:latin typeface="Roboto"/>
                <a:ea typeface="Roboto"/>
                <a:cs typeface="Roboto"/>
                <a:sym typeface="Roboto"/>
              </a:rPr>
              <a:t>Short cycle </a:t>
            </a:r>
            <a:r>
              <a:rPr lang="en" sz="2400" b="1">
                <a:solidFill>
                  <a:schemeClr val="dk1"/>
                </a:solidFill>
                <a:latin typeface="Roboto"/>
                <a:ea typeface="Roboto"/>
                <a:cs typeface="Roboto"/>
                <a:sym typeface="Roboto"/>
              </a:rPr>
              <a:t>carbon storage </a:t>
            </a:r>
            <a:r>
              <a:rPr lang="en" sz="2400">
                <a:solidFill>
                  <a:schemeClr val="dk1"/>
                </a:solidFill>
                <a:latin typeface="Roboto"/>
                <a:ea typeface="Roboto"/>
                <a:cs typeface="Roboto"/>
                <a:sym typeface="Roboto"/>
              </a:rPr>
              <a:t>comes from feedstocks that are:</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At the end of their typical lifecycle </a:t>
            </a: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   (will not continue to grow and absorb CO2)</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Are about to become GHG emissions </a:t>
            </a: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   (from decay, decomposition and/or fire)</a:t>
            </a:r>
            <a:endParaRPr sz="1467">
              <a:latin typeface="Roboto"/>
              <a:ea typeface="Roboto"/>
              <a:cs typeface="Roboto"/>
              <a:sym typeface="Roboto"/>
            </a:endParaRPr>
          </a:p>
        </p:txBody>
      </p:sp>
      <p:sp>
        <p:nvSpPr>
          <p:cNvPr id="1311" name="Google Shape;1311;g34d70a28a35_0_548"/>
          <p:cNvSpPr txBox="1"/>
          <p:nvPr/>
        </p:nvSpPr>
        <p:spPr>
          <a:xfrm>
            <a:off x="9506567" y="1750235"/>
            <a:ext cx="1280400" cy="471200"/>
          </a:xfrm>
          <a:prstGeom prst="rect">
            <a:avLst/>
          </a:prstGeom>
          <a:noFill/>
          <a:ln>
            <a:noFill/>
          </a:ln>
        </p:spPr>
        <p:txBody>
          <a:bodyPr spcFirstLastPara="1" wrap="square" lIns="91433" tIns="91433" rIns="91433" bIns="91433" anchor="ctr" anchorCtr="0">
            <a:noAutofit/>
          </a:bodyPr>
          <a:lstStyle/>
          <a:p>
            <a:r>
              <a:rPr lang="en" sz="2800" b="1" i="1">
                <a:solidFill>
                  <a:schemeClr val="dk1"/>
                </a:solidFill>
                <a:latin typeface="Roboto Condensed"/>
                <a:ea typeface="Roboto Condensed"/>
                <a:cs typeface="Roboto Condensed"/>
                <a:sym typeface="Roboto Condensed"/>
              </a:rPr>
              <a:t>Shrink</a:t>
            </a:r>
            <a:endParaRPr sz="2800" b="1" i="1">
              <a:solidFill>
                <a:schemeClr val="dk1"/>
              </a:solidFill>
              <a:latin typeface="Roboto Condensed"/>
              <a:ea typeface="Roboto Condensed"/>
              <a:cs typeface="Roboto Condensed"/>
              <a:sym typeface="Roboto Condensed"/>
            </a:endParaRPr>
          </a:p>
        </p:txBody>
      </p:sp>
      <p:sp>
        <p:nvSpPr>
          <p:cNvPr id="1312" name="Google Shape;1312;g34d70a28a35_0_548"/>
          <p:cNvSpPr txBox="1"/>
          <p:nvPr/>
        </p:nvSpPr>
        <p:spPr>
          <a:xfrm>
            <a:off x="9506567" y="3478033"/>
            <a:ext cx="1761200" cy="471200"/>
          </a:xfrm>
          <a:prstGeom prst="rect">
            <a:avLst/>
          </a:prstGeom>
          <a:noFill/>
          <a:ln>
            <a:noFill/>
          </a:ln>
        </p:spPr>
        <p:txBody>
          <a:bodyPr spcFirstLastPara="1" wrap="square" lIns="91433" tIns="91433" rIns="91433" bIns="91433" anchor="ctr" anchorCtr="0">
            <a:noAutofit/>
          </a:bodyPr>
          <a:lstStyle/>
          <a:p>
            <a:r>
              <a:rPr lang="en" sz="2800" b="1" i="1">
                <a:solidFill>
                  <a:schemeClr val="dk1"/>
                </a:solidFill>
                <a:latin typeface="Roboto Condensed"/>
                <a:ea typeface="Roboto Condensed"/>
                <a:cs typeface="Roboto Condensed"/>
                <a:sym typeface="Roboto Condensed"/>
              </a:rPr>
              <a:t>Increase</a:t>
            </a:r>
            <a:endParaRPr sz="2800" b="1" i="1">
              <a:solidFill>
                <a:schemeClr val="dk1"/>
              </a:solidFill>
              <a:latin typeface="Roboto Condensed"/>
              <a:ea typeface="Roboto Condensed"/>
              <a:cs typeface="Roboto Condensed"/>
              <a:sym typeface="Roboto Condensed"/>
            </a:endParaRPr>
          </a:p>
        </p:txBody>
      </p:sp>
      <p:sp>
        <p:nvSpPr>
          <p:cNvPr id="1313" name="Google Shape;1313;g34d70a28a35_0_548"/>
          <p:cNvSpPr txBox="1"/>
          <p:nvPr/>
        </p:nvSpPr>
        <p:spPr>
          <a:xfrm>
            <a:off x="8671600" y="6442585"/>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
        <p:nvSpPr>
          <p:cNvPr id="1314" name="Google Shape;1314;g34d70a28a35_0_548"/>
          <p:cNvSpPr txBox="1"/>
          <p:nvPr/>
        </p:nvSpPr>
        <p:spPr>
          <a:xfrm>
            <a:off x="615400" y="170767"/>
            <a:ext cx="10961200" cy="923289"/>
          </a:xfrm>
          <a:prstGeom prst="rect">
            <a:avLst/>
          </a:prstGeom>
          <a:noFill/>
          <a:ln>
            <a:noFill/>
          </a:ln>
        </p:spPr>
        <p:txBody>
          <a:bodyPr spcFirstLastPara="1" wrap="square" lIns="121900" tIns="121900" rIns="121900" bIns="121900" anchor="t" anchorCtr="0">
            <a:spAutoFit/>
          </a:bodyPr>
          <a:lstStyle/>
          <a:p>
            <a:r>
              <a:rPr lang="en" sz="4400" b="1">
                <a:solidFill>
                  <a:srgbClr val="012B4E"/>
                </a:solidFill>
                <a:latin typeface="Georgia"/>
                <a:ea typeface="Georgia"/>
                <a:cs typeface="Georgia"/>
                <a:sym typeface="Georgia"/>
              </a:rPr>
              <a:t>Short Cycle Carbon Storage</a:t>
            </a:r>
            <a:endParaRPr sz="4400" b="1">
              <a:solidFill>
                <a:srgbClr val="012B4E"/>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pic>
        <p:nvPicPr>
          <p:cNvPr id="1319" name="Google Shape;1319;g34d70a28a35_0_571" descr="Aerial Photography Of Forest · Free Stock Photo"/>
          <p:cNvPicPr preferRelativeResize="0"/>
          <p:nvPr/>
        </p:nvPicPr>
        <p:blipFill rotWithShape="1">
          <a:blip r:embed="rId3">
            <a:alphaModFix/>
          </a:blip>
          <a:srcRect/>
          <a:stretch/>
        </p:blipFill>
        <p:spPr>
          <a:xfrm>
            <a:off x="333809" y="2619829"/>
            <a:ext cx="2198280" cy="1747176"/>
          </a:xfrm>
          <a:prstGeom prst="rect">
            <a:avLst/>
          </a:prstGeom>
          <a:noFill/>
          <a:ln>
            <a:noFill/>
          </a:ln>
        </p:spPr>
      </p:pic>
      <p:pic>
        <p:nvPicPr>
          <p:cNvPr id="1320" name="Google Shape;1320;g34d70a28a35_0_571" descr="Free Images : landscape, forest, wilderness, mountain, soil, stacked ..."/>
          <p:cNvPicPr preferRelativeResize="0"/>
          <p:nvPr/>
        </p:nvPicPr>
        <p:blipFill rotWithShape="1">
          <a:blip r:embed="rId4">
            <a:alphaModFix/>
          </a:blip>
          <a:srcRect/>
          <a:stretch/>
        </p:blipFill>
        <p:spPr>
          <a:xfrm>
            <a:off x="2699202" y="2607951"/>
            <a:ext cx="2269548" cy="1759055"/>
          </a:xfrm>
          <a:prstGeom prst="rect">
            <a:avLst/>
          </a:prstGeom>
          <a:noFill/>
          <a:ln>
            <a:noFill/>
          </a:ln>
        </p:spPr>
      </p:pic>
      <p:sp>
        <p:nvSpPr>
          <p:cNvPr id="1321" name="Google Shape;1321;g34d70a28a35_0_571"/>
          <p:cNvSpPr/>
          <p:nvPr/>
        </p:nvSpPr>
        <p:spPr>
          <a:xfrm>
            <a:off x="1118713" y="2122981"/>
            <a:ext cx="642400" cy="11612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22" name="Google Shape;1322;g34d70a28a35_0_571"/>
          <p:cNvSpPr/>
          <p:nvPr/>
        </p:nvSpPr>
        <p:spPr>
          <a:xfrm rot="-5400000">
            <a:off x="2380592" y="3106404"/>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23" name="Google Shape;1323;g34d70a28a35_0_571"/>
          <p:cNvSpPr/>
          <p:nvPr/>
        </p:nvSpPr>
        <p:spPr>
          <a:xfrm>
            <a:off x="7177815" y="1850896"/>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324" name="Google Shape;1324;g34d70a28a35_0_571"/>
          <p:cNvSpPr/>
          <p:nvPr/>
        </p:nvSpPr>
        <p:spPr>
          <a:xfrm>
            <a:off x="2968415" y="2083197"/>
            <a:ext cx="642400" cy="1200800"/>
          </a:xfrm>
          <a:prstGeom prst="downArrow">
            <a:avLst>
              <a:gd name="adj1" fmla="val 50000"/>
              <a:gd name="adj2" fmla="val 50000"/>
            </a:avLst>
          </a:prstGeom>
          <a:solidFill>
            <a:srgbClr val="FFC000">
              <a:alpha val="49800"/>
            </a:srgbClr>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25" name="Google Shape;1325;g34d70a28a35_0_571"/>
          <p:cNvSpPr/>
          <p:nvPr/>
        </p:nvSpPr>
        <p:spPr>
          <a:xfrm rot="10800000">
            <a:off x="4117541" y="2083363"/>
            <a:ext cx="642400" cy="1708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26" name="Google Shape;1326;g34d70a28a35_0_571"/>
          <p:cNvSpPr txBox="1"/>
          <p:nvPr/>
        </p:nvSpPr>
        <p:spPr>
          <a:xfrm>
            <a:off x="639741" y="1198731"/>
            <a:ext cx="1600400" cy="954260"/>
          </a:xfrm>
          <a:prstGeom prst="rect">
            <a:avLst/>
          </a:prstGeom>
          <a:noFill/>
          <a:ln>
            <a:noFill/>
          </a:ln>
        </p:spPr>
        <p:txBody>
          <a:bodyPr spcFirstLastPara="1" wrap="square" lIns="91433" tIns="45700" rIns="91433" bIns="45700" anchor="t" anchorCtr="0">
            <a:spAutoFit/>
          </a:bodyPr>
          <a:lstStyle/>
          <a:p>
            <a:pPr algn="ctr"/>
            <a:r>
              <a:rPr lang="en" sz="1867">
                <a:solidFill>
                  <a:srgbClr val="FF9900"/>
                </a:solidFill>
                <a:latin typeface="Roboto Condensed Medium"/>
                <a:ea typeface="Roboto Condensed Medium"/>
                <a:cs typeface="Roboto Condensed Medium"/>
                <a:sym typeface="Roboto Condensed Medium"/>
              </a:rPr>
              <a:t>CO2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(30-60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years)</a:t>
            </a:r>
            <a:endParaRPr sz="1467">
              <a:solidFill>
                <a:srgbClr val="FF9900"/>
              </a:solidFill>
              <a:latin typeface="Roboto Condensed Medium"/>
              <a:ea typeface="Roboto Condensed Medium"/>
              <a:cs typeface="Roboto Condensed Medium"/>
              <a:sym typeface="Roboto Condensed Medium"/>
            </a:endParaRPr>
          </a:p>
        </p:txBody>
      </p:sp>
      <p:sp>
        <p:nvSpPr>
          <p:cNvPr id="1327" name="Google Shape;1327;g34d70a28a35_0_571"/>
          <p:cNvSpPr txBox="1"/>
          <p:nvPr/>
        </p:nvSpPr>
        <p:spPr>
          <a:xfrm>
            <a:off x="2492372" y="1158946"/>
            <a:ext cx="1600400" cy="954260"/>
          </a:xfrm>
          <a:prstGeom prst="rect">
            <a:avLst/>
          </a:prstGeom>
          <a:noFill/>
          <a:ln>
            <a:noFill/>
          </a:ln>
        </p:spPr>
        <p:txBody>
          <a:bodyPr spcFirstLastPara="1" wrap="square" lIns="91433" tIns="45700" rIns="91433" bIns="45700" anchor="t" anchorCtr="0">
            <a:spAutoFit/>
          </a:bodyPr>
          <a:lstStyle/>
          <a:p>
            <a:pPr algn="ctr"/>
            <a:r>
              <a:rPr lang="en" sz="1867">
                <a:solidFill>
                  <a:srgbClr val="666666"/>
                </a:solidFill>
                <a:latin typeface="Roboto Condensed Medium"/>
                <a:ea typeface="Roboto Condensed Medium"/>
                <a:cs typeface="Roboto Condensed Medium"/>
                <a:sym typeface="Roboto Condensed Medium"/>
              </a:rPr>
              <a:t>CO2 </a:t>
            </a:r>
            <a:endParaRPr sz="1467">
              <a:solidFill>
                <a:srgbClr val="666666"/>
              </a:solidFill>
              <a:latin typeface="Roboto Condensed Medium"/>
              <a:ea typeface="Roboto Condensed Medium"/>
              <a:cs typeface="Roboto Condensed Medium"/>
              <a:sym typeface="Roboto Condensed Medium"/>
            </a:endParaRPr>
          </a:p>
          <a:p>
            <a:pPr algn="ctr"/>
            <a:r>
              <a:rPr lang="en" sz="1867">
                <a:solidFill>
                  <a:srgbClr val="666666"/>
                </a:solidFill>
                <a:latin typeface="Roboto Condensed Medium"/>
                <a:ea typeface="Roboto Condensed Medium"/>
                <a:cs typeface="Roboto Condensed Medium"/>
                <a:sym typeface="Roboto Condensed Medium"/>
              </a:rPr>
              <a:t>(Lost </a:t>
            </a:r>
            <a:endParaRPr sz="1867">
              <a:solidFill>
                <a:srgbClr val="666666"/>
              </a:solidFill>
              <a:latin typeface="Roboto Condensed Medium"/>
              <a:ea typeface="Roboto Condensed Medium"/>
              <a:cs typeface="Roboto Condensed Medium"/>
              <a:sym typeface="Roboto Condensed Medium"/>
            </a:endParaRPr>
          </a:p>
          <a:p>
            <a:pPr algn="ctr"/>
            <a:r>
              <a:rPr lang="en" sz="1867">
                <a:solidFill>
                  <a:srgbClr val="666666"/>
                </a:solidFill>
                <a:latin typeface="Roboto Condensed Medium"/>
                <a:ea typeface="Roboto Condensed Medium"/>
                <a:cs typeface="Roboto Condensed Medium"/>
                <a:sym typeface="Roboto Condensed Medium"/>
              </a:rPr>
              <a:t>capacity)</a:t>
            </a:r>
            <a:endParaRPr sz="1467">
              <a:solidFill>
                <a:srgbClr val="666666"/>
              </a:solidFill>
              <a:latin typeface="Roboto Condensed Medium"/>
              <a:ea typeface="Roboto Condensed Medium"/>
              <a:cs typeface="Roboto Condensed Medium"/>
              <a:sym typeface="Roboto Condensed Medium"/>
            </a:endParaRPr>
          </a:p>
        </p:txBody>
      </p:sp>
      <p:sp>
        <p:nvSpPr>
          <p:cNvPr id="1328" name="Google Shape;1328;g34d70a28a35_0_571"/>
          <p:cNvSpPr txBox="1"/>
          <p:nvPr/>
        </p:nvSpPr>
        <p:spPr>
          <a:xfrm>
            <a:off x="3710875" y="1137859"/>
            <a:ext cx="1600400" cy="954260"/>
          </a:xfrm>
          <a:prstGeom prst="rect">
            <a:avLst/>
          </a:prstGeom>
          <a:noFill/>
          <a:ln>
            <a:noFill/>
          </a:ln>
        </p:spPr>
        <p:txBody>
          <a:bodyPr spcFirstLastPara="1" wrap="square" lIns="91433" tIns="45700" rIns="91433" bIns="45700" anchor="t" anchorCtr="0">
            <a:spAutoFit/>
          </a:bodyPr>
          <a:lstStyle/>
          <a:p>
            <a:pPr algn="ctr"/>
            <a:r>
              <a:rPr lang="en" sz="1867">
                <a:solidFill>
                  <a:srgbClr val="FF9900"/>
                </a:solidFill>
                <a:latin typeface="Roboto Condensed Medium"/>
                <a:ea typeface="Roboto Condensed Medium"/>
                <a:cs typeface="Roboto Condensed Medium"/>
                <a:sym typeface="Roboto Condensed Medium"/>
              </a:rPr>
              <a:t>CO2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(Soil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losses)</a:t>
            </a:r>
            <a:endParaRPr sz="1467">
              <a:solidFill>
                <a:srgbClr val="FF9900"/>
              </a:solidFill>
              <a:latin typeface="Roboto Condensed Medium"/>
              <a:ea typeface="Roboto Condensed Medium"/>
              <a:cs typeface="Roboto Condensed Medium"/>
              <a:sym typeface="Roboto Condensed Medium"/>
            </a:endParaRPr>
          </a:p>
        </p:txBody>
      </p:sp>
      <p:pic>
        <p:nvPicPr>
          <p:cNvPr id="1329" name="Google Shape;1329;g34d70a28a35_0_571" descr="Big Pile Of Sawdust | Woodchipper at a sawmill | Al Breitenbach | Flickr"/>
          <p:cNvPicPr preferRelativeResize="0"/>
          <p:nvPr/>
        </p:nvPicPr>
        <p:blipFill rotWithShape="1">
          <a:blip r:embed="rId5">
            <a:alphaModFix/>
          </a:blip>
          <a:srcRect/>
          <a:stretch/>
        </p:blipFill>
        <p:spPr>
          <a:xfrm>
            <a:off x="5220334" y="2947304"/>
            <a:ext cx="2228797" cy="1392417"/>
          </a:xfrm>
          <a:prstGeom prst="rect">
            <a:avLst/>
          </a:prstGeom>
          <a:noFill/>
          <a:ln>
            <a:noFill/>
          </a:ln>
        </p:spPr>
      </p:pic>
      <p:pic>
        <p:nvPicPr>
          <p:cNvPr id="1330" name="Google Shape;1330;g34d70a28a35_0_571" descr="Continuous Kilns - American Wood Dryers, Inc."/>
          <p:cNvPicPr preferRelativeResize="0"/>
          <p:nvPr/>
        </p:nvPicPr>
        <p:blipFill rotWithShape="1">
          <a:blip r:embed="rId6">
            <a:alphaModFix/>
          </a:blip>
          <a:srcRect r="13963" b="3297"/>
          <a:stretch/>
        </p:blipFill>
        <p:spPr>
          <a:xfrm>
            <a:off x="5211651" y="4349901"/>
            <a:ext cx="2236575" cy="1161000"/>
          </a:xfrm>
          <a:prstGeom prst="rect">
            <a:avLst/>
          </a:prstGeom>
          <a:noFill/>
          <a:ln>
            <a:noFill/>
          </a:ln>
        </p:spPr>
      </p:pic>
      <p:pic>
        <p:nvPicPr>
          <p:cNvPr id="1331" name="Google Shape;1331;g34d70a28a35_0_571" descr="Logging | Inverted Sky"/>
          <p:cNvPicPr preferRelativeResize="0"/>
          <p:nvPr/>
        </p:nvPicPr>
        <p:blipFill rotWithShape="1">
          <a:blip r:embed="rId7">
            <a:alphaModFix/>
          </a:blip>
          <a:srcRect/>
          <a:stretch/>
        </p:blipFill>
        <p:spPr>
          <a:xfrm>
            <a:off x="5220332" y="1798936"/>
            <a:ext cx="2228797" cy="1145633"/>
          </a:xfrm>
          <a:prstGeom prst="rect">
            <a:avLst/>
          </a:prstGeom>
          <a:noFill/>
          <a:ln>
            <a:noFill/>
          </a:ln>
        </p:spPr>
      </p:pic>
      <p:pic>
        <p:nvPicPr>
          <p:cNvPr id="1332" name="Google Shape;1332;g34d70a28a35_0_571"/>
          <p:cNvPicPr preferRelativeResize="0"/>
          <p:nvPr/>
        </p:nvPicPr>
        <p:blipFill rotWithShape="1">
          <a:blip r:embed="rId8">
            <a:alphaModFix/>
          </a:blip>
          <a:srcRect/>
          <a:stretch/>
        </p:blipFill>
        <p:spPr>
          <a:xfrm>
            <a:off x="8533345" y="4934108"/>
            <a:ext cx="2797628" cy="1404717"/>
          </a:xfrm>
          <a:prstGeom prst="rect">
            <a:avLst/>
          </a:prstGeom>
          <a:noFill/>
          <a:ln>
            <a:noFill/>
          </a:ln>
        </p:spPr>
      </p:pic>
      <p:sp>
        <p:nvSpPr>
          <p:cNvPr id="1333" name="Google Shape;1333;g34d70a28a35_0_571"/>
          <p:cNvSpPr/>
          <p:nvPr/>
        </p:nvSpPr>
        <p:spPr>
          <a:xfrm>
            <a:off x="7457860" y="2828805"/>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grpSp>
        <p:nvGrpSpPr>
          <p:cNvPr id="1334" name="Google Shape;1334;g34d70a28a35_0_571"/>
          <p:cNvGrpSpPr/>
          <p:nvPr/>
        </p:nvGrpSpPr>
        <p:grpSpPr>
          <a:xfrm>
            <a:off x="7457859" y="3873676"/>
            <a:ext cx="1129251" cy="1096400"/>
            <a:chOff x="5593395" y="2752857"/>
            <a:chExt cx="846938" cy="822300"/>
          </a:xfrm>
        </p:grpSpPr>
        <p:sp>
          <p:nvSpPr>
            <p:cNvPr id="1335" name="Google Shape;1335;g34d70a28a35_0_571"/>
            <p:cNvSpPr/>
            <p:nvPr/>
          </p:nvSpPr>
          <p:spPr>
            <a:xfrm>
              <a:off x="5775533" y="2752857"/>
              <a:ext cx="664800" cy="8223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336" name="Google Shape;1336;g34d70a28a35_0_571"/>
            <p:cNvSpPr/>
            <p:nvPr/>
          </p:nvSpPr>
          <p:spPr>
            <a:xfrm>
              <a:off x="5593395" y="3354052"/>
              <a:ext cx="479400" cy="221100"/>
            </a:xfrm>
            <a:prstGeom prst="rect">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grpSp>
      <p:sp>
        <p:nvSpPr>
          <p:cNvPr id="1337" name="Google Shape;1337;g34d70a28a35_0_571"/>
          <p:cNvSpPr/>
          <p:nvPr/>
        </p:nvSpPr>
        <p:spPr>
          <a:xfrm rot="-5400000">
            <a:off x="4888499" y="3073071"/>
            <a:ext cx="642400" cy="7620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38" name="Google Shape;1338;g34d70a28a35_0_571"/>
          <p:cNvSpPr/>
          <p:nvPr/>
        </p:nvSpPr>
        <p:spPr>
          <a:xfrm rot="-5400000">
            <a:off x="7800060" y="4700221"/>
            <a:ext cx="642400" cy="13268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339" name="Google Shape;1339;g34d70a28a35_0_571"/>
          <p:cNvSpPr/>
          <p:nvPr/>
        </p:nvSpPr>
        <p:spPr>
          <a:xfrm>
            <a:off x="11190511" y="5149268"/>
            <a:ext cx="886400" cy="1096400"/>
          </a:xfrm>
          <a:prstGeom prst="bentUpArrow">
            <a:avLst>
              <a:gd name="adj1" fmla="val 33209"/>
              <a:gd name="adj2" fmla="val 34379"/>
              <a:gd name="adj3" fmla="val 38506"/>
            </a:avLst>
          </a:prstGeom>
          <a:solidFill>
            <a:srgbClr val="FFC000"/>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340" name="Google Shape;1340;g34d70a28a35_0_571"/>
          <p:cNvSpPr txBox="1"/>
          <p:nvPr/>
        </p:nvSpPr>
        <p:spPr>
          <a:xfrm>
            <a:off x="10953455" y="4252485"/>
            <a:ext cx="1600400" cy="954260"/>
          </a:xfrm>
          <a:prstGeom prst="rect">
            <a:avLst/>
          </a:prstGeom>
          <a:noFill/>
          <a:ln>
            <a:noFill/>
          </a:ln>
        </p:spPr>
        <p:txBody>
          <a:bodyPr spcFirstLastPara="1" wrap="square" lIns="91433" tIns="45700" rIns="91433" bIns="45700" anchor="t" anchorCtr="0">
            <a:spAutoFit/>
          </a:bodyPr>
          <a:lstStyle/>
          <a:p>
            <a:pPr algn="ctr"/>
            <a:r>
              <a:rPr lang="en" sz="1867">
                <a:solidFill>
                  <a:srgbClr val="FF9900"/>
                </a:solidFill>
                <a:latin typeface="Roboto Condensed Medium"/>
                <a:ea typeface="Roboto Condensed Medium"/>
                <a:cs typeface="Roboto Condensed Medium"/>
                <a:sym typeface="Roboto Condensed Medium"/>
              </a:rPr>
              <a:t>CO2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(60-100 </a:t>
            </a:r>
            <a:endParaRPr sz="1467">
              <a:solidFill>
                <a:srgbClr val="FF9900"/>
              </a:solidFill>
              <a:latin typeface="Roboto Condensed Medium"/>
              <a:ea typeface="Roboto Condensed Medium"/>
              <a:cs typeface="Roboto Condensed Medium"/>
              <a:sym typeface="Roboto Condensed Medium"/>
            </a:endParaRPr>
          </a:p>
          <a:p>
            <a:pPr algn="ctr"/>
            <a:r>
              <a:rPr lang="en" sz="1867">
                <a:solidFill>
                  <a:srgbClr val="FF9900"/>
                </a:solidFill>
                <a:latin typeface="Roboto Condensed Medium"/>
                <a:ea typeface="Roboto Condensed Medium"/>
                <a:cs typeface="Roboto Condensed Medium"/>
                <a:sym typeface="Roboto Condensed Medium"/>
              </a:rPr>
              <a:t>years)</a:t>
            </a:r>
            <a:endParaRPr sz="1467">
              <a:solidFill>
                <a:srgbClr val="FF9900"/>
              </a:solidFill>
              <a:latin typeface="Roboto Condensed Medium"/>
              <a:ea typeface="Roboto Condensed Medium"/>
              <a:cs typeface="Roboto Condensed Medium"/>
              <a:sym typeface="Roboto Condensed Medium"/>
            </a:endParaRPr>
          </a:p>
        </p:txBody>
      </p:sp>
      <p:sp>
        <p:nvSpPr>
          <p:cNvPr id="1341" name="Google Shape;1341;g34d70a28a35_0_571"/>
          <p:cNvSpPr txBox="1"/>
          <p:nvPr/>
        </p:nvSpPr>
        <p:spPr>
          <a:xfrm>
            <a:off x="7824959" y="1635255"/>
            <a:ext cx="2470000" cy="400069"/>
          </a:xfrm>
          <a:prstGeom prst="rect">
            <a:avLst/>
          </a:prstGeom>
          <a:noFill/>
          <a:ln>
            <a:noFill/>
          </a:ln>
        </p:spPr>
        <p:txBody>
          <a:bodyPr spcFirstLastPara="1" wrap="square" lIns="91433" tIns="45700" rIns="91433" bIns="45700" anchor="t" anchorCtr="0">
            <a:spAutoFit/>
          </a:bodyPr>
          <a:lstStyle/>
          <a:p>
            <a:r>
              <a:rPr lang="en" sz="2000">
                <a:solidFill>
                  <a:schemeClr val="dk1"/>
                </a:solidFill>
                <a:latin typeface="Roboto Condensed Medium"/>
                <a:ea typeface="Roboto Condensed Medium"/>
                <a:cs typeface="Roboto Condensed Medium"/>
                <a:sym typeface="Roboto Condensed Medium"/>
              </a:rPr>
              <a:t>Slash emissions</a:t>
            </a:r>
            <a:endParaRPr sz="1467">
              <a:latin typeface="Roboto Condensed Medium"/>
              <a:ea typeface="Roboto Condensed Medium"/>
              <a:cs typeface="Roboto Condensed Medium"/>
              <a:sym typeface="Roboto Condensed Medium"/>
            </a:endParaRPr>
          </a:p>
        </p:txBody>
      </p:sp>
      <p:sp>
        <p:nvSpPr>
          <p:cNvPr id="1342" name="Google Shape;1342;g34d70a28a35_0_571"/>
          <p:cNvSpPr txBox="1"/>
          <p:nvPr/>
        </p:nvSpPr>
        <p:spPr>
          <a:xfrm>
            <a:off x="8074191" y="2613163"/>
            <a:ext cx="2974800" cy="400069"/>
          </a:xfrm>
          <a:prstGeom prst="rect">
            <a:avLst/>
          </a:prstGeom>
          <a:noFill/>
          <a:ln>
            <a:noFill/>
          </a:ln>
        </p:spPr>
        <p:txBody>
          <a:bodyPr spcFirstLastPara="1" wrap="square" lIns="91433" tIns="45700" rIns="91433" bIns="45700" anchor="t" anchorCtr="0">
            <a:spAutoFit/>
          </a:bodyPr>
          <a:lstStyle/>
          <a:p>
            <a:r>
              <a:rPr lang="en" sz="2000">
                <a:solidFill>
                  <a:schemeClr val="dk1"/>
                </a:solidFill>
                <a:latin typeface="Roboto Condensed Medium"/>
                <a:ea typeface="Roboto Condensed Medium"/>
                <a:cs typeface="Roboto Condensed Medium"/>
                <a:sym typeface="Roboto Condensed Medium"/>
              </a:rPr>
              <a:t>Mill waste emissions</a:t>
            </a:r>
            <a:endParaRPr sz="1467">
              <a:latin typeface="Roboto Condensed Medium"/>
              <a:ea typeface="Roboto Condensed Medium"/>
              <a:cs typeface="Roboto Condensed Medium"/>
              <a:sym typeface="Roboto Condensed Medium"/>
            </a:endParaRPr>
          </a:p>
        </p:txBody>
      </p:sp>
      <p:sp>
        <p:nvSpPr>
          <p:cNvPr id="1343" name="Google Shape;1343;g34d70a28a35_0_571"/>
          <p:cNvSpPr txBox="1"/>
          <p:nvPr/>
        </p:nvSpPr>
        <p:spPr>
          <a:xfrm>
            <a:off x="8341864" y="3644315"/>
            <a:ext cx="2470000" cy="400069"/>
          </a:xfrm>
          <a:prstGeom prst="rect">
            <a:avLst/>
          </a:prstGeom>
          <a:noFill/>
          <a:ln>
            <a:noFill/>
          </a:ln>
        </p:spPr>
        <p:txBody>
          <a:bodyPr spcFirstLastPara="1" wrap="square" lIns="91433" tIns="45700" rIns="91433" bIns="45700" anchor="t" anchorCtr="0">
            <a:spAutoFit/>
          </a:bodyPr>
          <a:lstStyle/>
          <a:p>
            <a:r>
              <a:rPr lang="en" sz="2000">
                <a:solidFill>
                  <a:schemeClr val="dk1"/>
                </a:solidFill>
                <a:latin typeface="Roboto Condensed Medium"/>
                <a:ea typeface="Roboto Condensed Medium"/>
                <a:cs typeface="Roboto Condensed Medium"/>
                <a:sym typeface="Roboto Condensed Medium"/>
              </a:rPr>
              <a:t>Kiln emissions</a:t>
            </a:r>
            <a:endParaRPr sz="1467">
              <a:latin typeface="Roboto Condensed Medium"/>
              <a:ea typeface="Roboto Condensed Medium"/>
              <a:cs typeface="Roboto Condensed Medium"/>
              <a:sym typeface="Roboto Condensed Medium"/>
            </a:endParaRPr>
          </a:p>
        </p:txBody>
      </p:sp>
      <p:sp>
        <p:nvSpPr>
          <p:cNvPr id="1344" name="Google Shape;1344;g34d70a28a35_0_571"/>
          <p:cNvSpPr txBox="1"/>
          <p:nvPr/>
        </p:nvSpPr>
        <p:spPr>
          <a:xfrm>
            <a:off x="371149" y="4720106"/>
            <a:ext cx="4656000" cy="1933822"/>
          </a:xfrm>
          <a:prstGeom prst="rect">
            <a:avLst/>
          </a:prstGeom>
          <a:noFill/>
          <a:ln>
            <a:noFill/>
          </a:ln>
        </p:spPr>
        <p:txBody>
          <a:bodyPr spcFirstLastPara="1" wrap="square" lIns="91433" tIns="45700" rIns="91433" bIns="45700" anchor="t" anchorCtr="0">
            <a:spAutoFit/>
          </a:bodyPr>
          <a:lstStyle/>
          <a:p>
            <a:r>
              <a:rPr lang="en" sz="2400" b="1">
                <a:solidFill>
                  <a:srgbClr val="43AFE2"/>
                </a:solidFill>
                <a:latin typeface="Roboto"/>
                <a:ea typeface="Roboto"/>
                <a:cs typeface="Roboto"/>
                <a:sym typeface="Roboto"/>
              </a:rPr>
              <a:t>Long cycle </a:t>
            </a:r>
            <a:r>
              <a:rPr lang="en" sz="2400" b="1">
                <a:solidFill>
                  <a:schemeClr val="dk1"/>
                </a:solidFill>
                <a:latin typeface="Roboto"/>
                <a:ea typeface="Roboto"/>
                <a:cs typeface="Roboto"/>
                <a:sym typeface="Roboto"/>
              </a:rPr>
              <a:t>carbon storage </a:t>
            </a:r>
            <a:r>
              <a:rPr lang="en" sz="2400">
                <a:solidFill>
                  <a:schemeClr val="dk1"/>
                </a:solidFill>
                <a:latin typeface="Roboto"/>
                <a:ea typeface="Roboto"/>
                <a:cs typeface="Roboto"/>
                <a:sym typeface="Roboto"/>
              </a:rPr>
              <a:t>comes from feedstocks that are:</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Have multi-decade growth cycles</a:t>
            </a:r>
            <a:endParaRPr sz="1467">
              <a:latin typeface="Roboto"/>
              <a:ea typeface="Roboto"/>
              <a:cs typeface="Roboto"/>
              <a:sym typeface="Roboto"/>
            </a:endParaRPr>
          </a:p>
          <a:p>
            <a:pPr marL="287859" indent="-279393">
              <a:spcBef>
                <a:spcPts val="667"/>
              </a:spcBef>
              <a:buClr>
                <a:schemeClr val="dk1"/>
              </a:buClr>
              <a:buSzPts val="1500"/>
              <a:buFont typeface="Roboto"/>
              <a:buChar char="•"/>
            </a:pPr>
            <a:r>
              <a:rPr lang="en" sz="2000">
                <a:solidFill>
                  <a:schemeClr val="dk1"/>
                </a:solidFill>
                <a:latin typeface="Roboto"/>
                <a:ea typeface="Roboto"/>
                <a:cs typeface="Roboto"/>
                <a:sym typeface="Roboto"/>
              </a:rPr>
              <a:t>Will cease to be a carbon sink if harvested during growth period</a:t>
            </a:r>
            <a:endParaRPr sz="1467">
              <a:latin typeface="Roboto"/>
              <a:ea typeface="Roboto"/>
              <a:cs typeface="Roboto"/>
              <a:sym typeface="Roboto"/>
            </a:endParaRPr>
          </a:p>
        </p:txBody>
      </p:sp>
      <p:sp>
        <p:nvSpPr>
          <p:cNvPr id="1345" name="Google Shape;1345;g34d70a28a35_0_571"/>
          <p:cNvSpPr txBox="1"/>
          <p:nvPr/>
        </p:nvSpPr>
        <p:spPr>
          <a:xfrm>
            <a:off x="615400" y="170767"/>
            <a:ext cx="10961200" cy="923289"/>
          </a:xfrm>
          <a:prstGeom prst="rect">
            <a:avLst/>
          </a:prstGeom>
          <a:noFill/>
          <a:ln>
            <a:noFill/>
          </a:ln>
        </p:spPr>
        <p:txBody>
          <a:bodyPr spcFirstLastPara="1" wrap="square" lIns="121900" tIns="121900" rIns="121900" bIns="121900" anchor="t" anchorCtr="0">
            <a:spAutoFit/>
          </a:bodyPr>
          <a:lstStyle/>
          <a:p>
            <a:r>
              <a:rPr lang="en" sz="4400" b="1">
                <a:solidFill>
                  <a:srgbClr val="012B4E"/>
                </a:solidFill>
                <a:latin typeface="Georgia"/>
                <a:ea typeface="Georgia"/>
                <a:cs typeface="Georgia"/>
                <a:sym typeface="Georgia"/>
              </a:rPr>
              <a:t>Long cycle carbon storage</a:t>
            </a:r>
            <a:endParaRPr sz="4400" b="1">
              <a:solidFill>
                <a:srgbClr val="012B4E"/>
              </a:solidFill>
              <a:latin typeface="Georgia"/>
              <a:ea typeface="Georgia"/>
              <a:cs typeface="Georgia"/>
              <a:sym typeface="Georgia"/>
            </a:endParaRPr>
          </a:p>
        </p:txBody>
      </p:sp>
      <p:sp>
        <p:nvSpPr>
          <p:cNvPr id="1346" name="Google Shape;1346;g34d70a28a35_0_571"/>
          <p:cNvSpPr txBox="1"/>
          <p:nvPr/>
        </p:nvSpPr>
        <p:spPr>
          <a:xfrm>
            <a:off x="8671600" y="6442585"/>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1324"/>
                                        </p:tgtEl>
                                        <p:attrNameLst>
                                          <p:attrName>style.visibility</p:attrName>
                                        </p:attrNameLst>
                                      </p:cBhvr>
                                      <p:to>
                                        <p:strVal val="visible"/>
                                      </p:to>
                                    </p:set>
                                    <p:animEffect transition="in" filter="fade">
                                      <p:cBhvr>
                                        <p:cTn id="12" dur="1000"/>
                                        <p:tgtEl>
                                          <p:spTgt spid="1324"/>
                                        </p:tgtEl>
                                      </p:cBhvr>
                                    </p:animEffect>
                                  </p:childTnLst>
                                </p:cTn>
                              </p:par>
                              <p:par>
                                <p:cTn id="13" presetID="10" presetClass="entr" presetSubtype="0" fill="hold" nodeType="withEffect">
                                  <p:stCondLst>
                                    <p:cond delay="0"/>
                                  </p:stCondLst>
                                  <p:childTnLst>
                                    <p:set>
                                      <p:cBhvr>
                                        <p:cTn id="14" dur="1" fill="hold">
                                          <p:stCondLst>
                                            <p:cond delay="0"/>
                                          </p:stCondLst>
                                        </p:cTn>
                                        <p:tgtEl>
                                          <p:spTgt spid="1327"/>
                                        </p:tgtEl>
                                        <p:attrNameLst>
                                          <p:attrName>style.visibility</p:attrName>
                                        </p:attrNameLst>
                                      </p:cBhvr>
                                      <p:to>
                                        <p:strVal val="visible"/>
                                      </p:to>
                                    </p:set>
                                    <p:animEffect transition="in" filter="fade">
                                      <p:cBhvr>
                                        <p:cTn id="15" dur="1000"/>
                                        <p:tgtEl>
                                          <p:spTgt spid="132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25"/>
                                        </p:tgtEl>
                                        <p:attrNameLst>
                                          <p:attrName>style.visibility</p:attrName>
                                        </p:attrNameLst>
                                      </p:cBhvr>
                                      <p:to>
                                        <p:strVal val="visible"/>
                                      </p:to>
                                    </p:set>
                                    <p:animEffect transition="in" filter="fade">
                                      <p:cBhvr>
                                        <p:cTn id="19" dur="1000"/>
                                        <p:tgtEl>
                                          <p:spTgt spid="1325"/>
                                        </p:tgtEl>
                                      </p:cBhvr>
                                    </p:animEffect>
                                  </p:childTnLst>
                                </p:cTn>
                              </p:par>
                              <p:par>
                                <p:cTn id="20" presetID="10" presetClass="entr" presetSubtype="0" fill="hold" nodeType="withEffect">
                                  <p:stCondLst>
                                    <p:cond delay="0"/>
                                  </p:stCondLst>
                                  <p:childTnLst>
                                    <p:set>
                                      <p:cBhvr>
                                        <p:cTn id="21" dur="1" fill="hold">
                                          <p:stCondLst>
                                            <p:cond delay="0"/>
                                          </p:stCondLst>
                                        </p:cTn>
                                        <p:tgtEl>
                                          <p:spTgt spid="1328"/>
                                        </p:tgtEl>
                                        <p:attrNameLst>
                                          <p:attrName>style.visibility</p:attrName>
                                        </p:attrNameLst>
                                      </p:cBhvr>
                                      <p:to>
                                        <p:strVal val="visible"/>
                                      </p:to>
                                    </p:set>
                                    <p:animEffect transition="in" filter="fade">
                                      <p:cBhvr>
                                        <p:cTn id="22" dur="1000"/>
                                        <p:tgtEl>
                                          <p:spTgt spid="13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7"/>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331"/>
                                        </p:tgtEl>
                                        <p:attrNameLst>
                                          <p:attrName>style.visibility</p:attrName>
                                        </p:attrNameLst>
                                      </p:cBhvr>
                                      <p:to>
                                        <p:strVal val="visible"/>
                                      </p:to>
                                    </p:set>
                                    <p:animEffect transition="in" filter="fade">
                                      <p:cBhvr>
                                        <p:cTn id="30" dur="1000"/>
                                        <p:tgtEl>
                                          <p:spTgt spid="1331"/>
                                        </p:tgtEl>
                                      </p:cBhvr>
                                    </p:animEffect>
                                  </p:childTnLst>
                                </p:cTn>
                              </p:par>
                              <p:par>
                                <p:cTn id="31" presetID="10" presetClass="entr" presetSubtype="0" fill="hold" nodeType="withEffect">
                                  <p:stCondLst>
                                    <p:cond delay="0"/>
                                  </p:stCondLst>
                                  <p:childTnLst>
                                    <p:set>
                                      <p:cBhvr>
                                        <p:cTn id="32" dur="1" fill="hold">
                                          <p:stCondLst>
                                            <p:cond delay="0"/>
                                          </p:stCondLst>
                                        </p:cTn>
                                        <p:tgtEl>
                                          <p:spTgt spid="1323"/>
                                        </p:tgtEl>
                                        <p:attrNameLst>
                                          <p:attrName>style.visibility</p:attrName>
                                        </p:attrNameLst>
                                      </p:cBhvr>
                                      <p:to>
                                        <p:strVal val="visible"/>
                                      </p:to>
                                    </p:set>
                                    <p:animEffect transition="in" filter="fade">
                                      <p:cBhvr>
                                        <p:cTn id="33" dur="1000"/>
                                        <p:tgtEl>
                                          <p:spTgt spid="1323"/>
                                        </p:tgtEl>
                                      </p:cBhvr>
                                    </p:animEffect>
                                  </p:childTnLst>
                                </p:cTn>
                              </p:par>
                              <p:par>
                                <p:cTn id="34" presetID="10" presetClass="entr" presetSubtype="0" fill="hold" nodeType="withEffect">
                                  <p:stCondLst>
                                    <p:cond delay="0"/>
                                  </p:stCondLst>
                                  <p:childTnLst>
                                    <p:set>
                                      <p:cBhvr>
                                        <p:cTn id="35" dur="1" fill="hold">
                                          <p:stCondLst>
                                            <p:cond delay="0"/>
                                          </p:stCondLst>
                                        </p:cTn>
                                        <p:tgtEl>
                                          <p:spTgt spid="1341"/>
                                        </p:tgtEl>
                                        <p:attrNameLst>
                                          <p:attrName>style.visibility</p:attrName>
                                        </p:attrNameLst>
                                      </p:cBhvr>
                                      <p:to>
                                        <p:strVal val="visible"/>
                                      </p:to>
                                    </p:set>
                                    <p:animEffect transition="in" filter="fade">
                                      <p:cBhvr>
                                        <p:cTn id="36" dur="1000"/>
                                        <p:tgtEl>
                                          <p:spTgt spid="1341"/>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329"/>
                                        </p:tgtEl>
                                        <p:attrNameLst>
                                          <p:attrName>style.visibility</p:attrName>
                                        </p:attrNameLst>
                                      </p:cBhvr>
                                      <p:to>
                                        <p:strVal val="visible"/>
                                      </p:to>
                                    </p:set>
                                    <p:animEffect transition="in" filter="fade">
                                      <p:cBhvr>
                                        <p:cTn id="40" dur="2300"/>
                                        <p:tgtEl>
                                          <p:spTgt spid="1329"/>
                                        </p:tgtEl>
                                      </p:cBhvr>
                                    </p:animEffect>
                                  </p:childTnLst>
                                </p:cTn>
                              </p:par>
                              <p:par>
                                <p:cTn id="41" presetID="10" presetClass="entr" presetSubtype="0" fill="hold" nodeType="withEffect">
                                  <p:stCondLst>
                                    <p:cond delay="0"/>
                                  </p:stCondLst>
                                  <p:childTnLst>
                                    <p:set>
                                      <p:cBhvr>
                                        <p:cTn id="42" dur="1" fill="hold">
                                          <p:stCondLst>
                                            <p:cond delay="0"/>
                                          </p:stCondLst>
                                        </p:cTn>
                                        <p:tgtEl>
                                          <p:spTgt spid="1333"/>
                                        </p:tgtEl>
                                        <p:attrNameLst>
                                          <p:attrName>style.visibility</p:attrName>
                                        </p:attrNameLst>
                                      </p:cBhvr>
                                      <p:to>
                                        <p:strVal val="visible"/>
                                      </p:to>
                                    </p:set>
                                    <p:animEffect transition="in" filter="fade">
                                      <p:cBhvr>
                                        <p:cTn id="43" dur="1000"/>
                                        <p:tgtEl>
                                          <p:spTgt spid="1333"/>
                                        </p:tgtEl>
                                      </p:cBhvr>
                                    </p:animEffect>
                                  </p:childTnLst>
                                </p:cTn>
                              </p:par>
                              <p:par>
                                <p:cTn id="44" presetID="10" presetClass="entr" presetSubtype="0" fill="hold" nodeType="withEffect">
                                  <p:stCondLst>
                                    <p:cond delay="0"/>
                                  </p:stCondLst>
                                  <p:childTnLst>
                                    <p:set>
                                      <p:cBhvr>
                                        <p:cTn id="45" dur="1" fill="hold">
                                          <p:stCondLst>
                                            <p:cond delay="0"/>
                                          </p:stCondLst>
                                        </p:cTn>
                                        <p:tgtEl>
                                          <p:spTgt spid="1342"/>
                                        </p:tgtEl>
                                        <p:attrNameLst>
                                          <p:attrName>style.visibility</p:attrName>
                                        </p:attrNameLst>
                                      </p:cBhvr>
                                      <p:to>
                                        <p:strVal val="visible"/>
                                      </p:to>
                                    </p:set>
                                    <p:animEffect transition="in" filter="fade">
                                      <p:cBhvr>
                                        <p:cTn id="46" dur="1000"/>
                                        <p:tgtEl>
                                          <p:spTgt spid="1342"/>
                                        </p:tgtEl>
                                      </p:cBhvr>
                                    </p:animEffect>
                                  </p:childTnLst>
                                </p:cTn>
                              </p:par>
                            </p:childTnLst>
                          </p:cTn>
                        </p:par>
                        <p:par>
                          <p:cTn id="47" fill="hold">
                            <p:stCondLst>
                              <p:cond delay="3300"/>
                            </p:stCondLst>
                            <p:childTnLst>
                              <p:par>
                                <p:cTn id="48" presetID="10" presetClass="entr" presetSubtype="0" fill="hold" nodeType="afterEffect">
                                  <p:stCondLst>
                                    <p:cond delay="0"/>
                                  </p:stCondLst>
                                  <p:childTnLst>
                                    <p:set>
                                      <p:cBhvr>
                                        <p:cTn id="49" dur="1" fill="hold">
                                          <p:stCondLst>
                                            <p:cond delay="0"/>
                                          </p:stCondLst>
                                        </p:cTn>
                                        <p:tgtEl>
                                          <p:spTgt spid="1330"/>
                                        </p:tgtEl>
                                        <p:attrNameLst>
                                          <p:attrName>style.visibility</p:attrName>
                                        </p:attrNameLst>
                                      </p:cBhvr>
                                      <p:to>
                                        <p:strVal val="visible"/>
                                      </p:to>
                                    </p:set>
                                    <p:animEffect transition="in" filter="fade">
                                      <p:cBhvr>
                                        <p:cTn id="50" dur="1000"/>
                                        <p:tgtEl>
                                          <p:spTgt spid="1330"/>
                                        </p:tgtEl>
                                      </p:cBhvr>
                                    </p:animEffect>
                                  </p:childTnLst>
                                </p:cTn>
                              </p:par>
                              <p:par>
                                <p:cTn id="51" presetID="10" presetClass="entr" presetSubtype="0" fill="hold" nodeType="withEffect">
                                  <p:stCondLst>
                                    <p:cond delay="0"/>
                                  </p:stCondLst>
                                  <p:childTnLst>
                                    <p:set>
                                      <p:cBhvr>
                                        <p:cTn id="52" dur="1" fill="hold">
                                          <p:stCondLst>
                                            <p:cond delay="0"/>
                                          </p:stCondLst>
                                        </p:cTn>
                                        <p:tgtEl>
                                          <p:spTgt spid="1334"/>
                                        </p:tgtEl>
                                        <p:attrNameLst>
                                          <p:attrName>style.visibility</p:attrName>
                                        </p:attrNameLst>
                                      </p:cBhvr>
                                      <p:to>
                                        <p:strVal val="visible"/>
                                      </p:to>
                                    </p:set>
                                    <p:animEffect transition="in" filter="fade">
                                      <p:cBhvr>
                                        <p:cTn id="53" dur="1000"/>
                                        <p:tgtEl>
                                          <p:spTgt spid="1334"/>
                                        </p:tgtEl>
                                      </p:cBhvr>
                                    </p:animEffect>
                                  </p:childTnLst>
                                </p:cTn>
                              </p:par>
                              <p:par>
                                <p:cTn id="54" presetID="10" presetClass="entr" presetSubtype="0" fill="hold" nodeType="withEffect">
                                  <p:stCondLst>
                                    <p:cond delay="0"/>
                                  </p:stCondLst>
                                  <p:childTnLst>
                                    <p:set>
                                      <p:cBhvr>
                                        <p:cTn id="55" dur="1" fill="hold">
                                          <p:stCondLst>
                                            <p:cond delay="0"/>
                                          </p:stCondLst>
                                        </p:cTn>
                                        <p:tgtEl>
                                          <p:spTgt spid="1343"/>
                                        </p:tgtEl>
                                        <p:attrNameLst>
                                          <p:attrName>style.visibility</p:attrName>
                                        </p:attrNameLst>
                                      </p:cBhvr>
                                      <p:to>
                                        <p:strVal val="visible"/>
                                      </p:to>
                                    </p:set>
                                    <p:animEffect transition="in" filter="fade">
                                      <p:cBhvr>
                                        <p:cTn id="56" dur="1000"/>
                                        <p:tgtEl>
                                          <p:spTgt spid="134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38"/>
                                        </p:tgtEl>
                                        <p:attrNameLst>
                                          <p:attrName>style.visibility</p:attrName>
                                        </p:attrNameLst>
                                      </p:cBhvr>
                                      <p:to>
                                        <p:strVal val="visible"/>
                                      </p:to>
                                    </p:set>
                                  </p:childTnLst>
                                </p:cTn>
                              </p:par>
                            </p:childTnLst>
                          </p:cTn>
                        </p:par>
                        <p:par>
                          <p:cTn id="61" fill="hold">
                            <p:stCondLst>
                              <p:cond delay="0"/>
                            </p:stCondLst>
                            <p:childTnLst>
                              <p:par>
                                <p:cTn id="62" presetID="10" presetClass="entr" presetSubtype="0" fill="hold" nodeType="afterEffect">
                                  <p:stCondLst>
                                    <p:cond delay="0"/>
                                  </p:stCondLst>
                                  <p:childTnLst>
                                    <p:set>
                                      <p:cBhvr>
                                        <p:cTn id="63" dur="1" fill="hold">
                                          <p:stCondLst>
                                            <p:cond delay="0"/>
                                          </p:stCondLst>
                                        </p:cTn>
                                        <p:tgtEl>
                                          <p:spTgt spid="1332"/>
                                        </p:tgtEl>
                                        <p:attrNameLst>
                                          <p:attrName>style.visibility</p:attrName>
                                        </p:attrNameLst>
                                      </p:cBhvr>
                                      <p:to>
                                        <p:strVal val="visible"/>
                                      </p:to>
                                    </p:set>
                                    <p:animEffect transition="in" filter="fade">
                                      <p:cBhvr>
                                        <p:cTn id="64" dur="1000"/>
                                        <p:tgtEl>
                                          <p:spTgt spid="1332"/>
                                        </p:tgtEl>
                                      </p:cBhvr>
                                    </p:animEffect>
                                  </p:childTnLst>
                                </p:cTn>
                              </p:par>
                              <p:par>
                                <p:cTn id="65" presetID="10" presetClass="entr" presetSubtype="0" fill="hold" nodeType="withEffect">
                                  <p:stCondLst>
                                    <p:cond delay="0"/>
                                  </p:stCondLst>
                                  <p:childTnLst>
                                    <p:set>
                                      <p:cBhvr>
                                        <p:cTn id="66" dur="1" fill="hold">
                                          <p:stCondLst>
                                            <p:cond delay="0"/>
                                          </p:stCondLst>
                                        </p:cTn>
                                        <p:tgtEl>
                                          <p:spTgt spid="1339"/>
                                        </p:tgtEl>
                                        <p:attrNameLst>
                                          <p:attrName>style.visibility</p:attrName>
                                        </p:attrNameLst>
                                      </p:cBhvr>
                                      <p:to>
                                        <p:strVal val="visible"/>
                                      </p:to>
                                    </p:set>
                                    <p:animEffect transition="in" filter="fade">
                                      <p:cBhvr>
                                        <p:cTn id="67" dur="1000"/>
                                        <p:tgtEl>
                                          <p:spTgt spid="1339"/>
                                        </p:tgtEl>
                                      </p:cBhvr>
                                    </p:animEffect>
                                  </p:childTnLst>
                                </p:cTn>
                              </p:par>
                              <p:par>
                                <p:cTn id="68" presetID="10" presetClass="entr" presetSubtype="0" fill="hold" nodeType="withEffect">
                                  <p:stCondLst>
                                    <p:cond delay="0"/>
                                  </p:stCondLst>
                                  <p:childTnLst>
                                    <p:set>
                                      <p:cBhvr>
                                        <p:cTn id="69" dur="1" fill="hold">
                                          <p:stCondLst>
                                            <p:cond delay="0"/>
                                          </p:stCondLst>
                                        </p:cTn>
                                        <p:tgtEl>
                                          <p:spTgt spid="1340"/>
                                        </p:tgtEl>
                                        <p:attrNameLst>
                                          <p:attrName>style.visibility</p:attrName>
                                        </p:attrNameLst>
                                      </p:cBhvr>
                                      <p:to>
                                        <p:strVal val="visible"/>
                                      </p:to>
                                    </p:set>
                                    <p:animEffect transition="in" filter="fade">
                                      <p:cBhvr>
                                        <p:cTn id="70" dur="1000"/>
                                        <p:tgtEl>
                                          <p:spTgt spid="1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34f838cfcca_0_2295"/>
          <p:cNvSpPr txBox="1"/>
          <p:nvPr/>
        </p:nvSpPr>
        <p:spPr>
          <a:xfrm>
            <a:off x="615400" y="164080"/>
            <a:ext cx="11470400" cy="1292621"/>
          </a:xfrm>
          <a:prstGeom prst="rect">
            <a:avLst/>
          </a:prstGeom>
          <a:noFill/>
          <a:ln>
            <a:noFill/>
          </a:ln>
        </p:spPr>
        <p:txBody>
          <a:bodyPr spcFirstLastPara="1" wrap="square" lIns="121900" tIns="121900" rIns="121900" bIns="121900" anchor="t" anchorCtr="0">
            <a:spAutoFit/>
          </a:bodyPr>
          <a:lstStyle/>
          <a:p>
            <a:r>
              <a:rPr lang="en" sz="3400" b="1" dirty="0">
                <a:solidFill>
                  <a:srgbClr val="012B4E"/>
                </a:solidFill>
                <a:latin typeface="Georgia"/>
                <a:ea typeface="Georgia"/>
                <a:cs typeface="Georgia"/>
                <a:sym typeface="Georgia"/>
              </a:rPr>
              <a:t>Cumulative Operational CO</a:t>
            </a:r>
            <a:r>
              <a:rPr lang="en" sz="3400" b="1" baseline="-25000" dirty="0">
                <a:solidFill>
                  <a:srgbClr val="012B4E"/>
                </a:solidFill>
                <a:latin typeface="Georgia"/>
                <a:ea typeface="Georgia"/>
                <a:cs typeface="Georgia"/>
                <a:sym typeface="Georgia"/>
              </a:rPr>
              <a:t>2</a:t>
            </a:r>
            <a:r>
              <a:rPr lang="en" sz="3400" b="1" dirty="0">
                <a:solidFill>
                  <a:srgbClr val="012B4E"/>
                </a:solidFill>
                <a:latin typeface="Georgia"/>
                <a:ea typeface="Georgia"/>
                <a:cs typeface="Georgia"/>
                <a:sym typeface="Georgia"/>
              </a:rPr>
              <a:t>e Emissions – </a:t>
            </a:r>
            <a:r>
              <a:rPr lang="en" sz="3400" b="1" i="1" dirty="0">
                <a:solidFill>
                  <a:srgbClr val="012B4E"/>
                </a:solidFill>
                <a:latin typeface="Georgia"/>
                <a:ea typeface="Georgia"/>
                <a:cs typeface="Georgia"/>
                <a:sym typeface="Georgia"/>
              </a:rPr>
              <a:t>Business as usual</a:t>
            </a:r>
            <a:endParaRPr sz="3400" b="1" i="1" dirty="0">
              <a:solidFill>
                <a:srgbClr val="012B4E"/>
              </a:solidFill>
              <a:latin typeface="Georgia"/>
              <a:ea typeface="Georgia"/>
              <a:cs typeface="Georgia"/>
              <a:sym typeface="Georgia"/>
            </a:endParaRPr>
          </a:p>
        </p:txBody>
      </p:sp>
      <p:sp>
        <p:nvSpPr>
          <p:cNvPr id="846" name="Google Shape;846;g34f838cfcca_0_2295"/>
          <p:cNvSpPr txBox="1">
            <a:spLocks noGrp="1"/>
          </p:cNvSpPr>
          <p:nvPr>
            <p:ph type="sldNum" idx="12"/>
          </p:nvPr>
        </p:nvSpPr>
        <p:spPr>
          <a:xfrm>
            <a:off x="6457951" y="4767263"/>
            <a:ext cx="2057600" cy="274000"/>
          </a:xfrm>
          <a:prstGeom prst="rect">
            <a:avLst/>
          </a:prstGeom>
          <a:noFill/>
          <a:ln>
            <a:noFill/>
          </a:ln>
        </p:spPr>
        <p:txBody>
          <a:bodyPr spcFirstLastPara="1" vert="horz" wrap="square" lIns="91433" tIns="45700" rIns="91433" bIns="45700" rtlCol="0" anchor="ctr" anchorCtr="0">
            <a:noAutofit/>
          </a:bodyPr>
          <a:lstStyle/>
          <a:p>
            <a:pPr>
              <a:buClr>
                <a:srgbClr val="000000"/>
              </a:buClr>
              <a:buSzPts val="900"/>
            </a:pPr>
            <a:fld id="{00000000-1234-1234-1234-123412341234}" type="slidenum">
              <a:rPr lang="en"/>
              <a:pPr>
                <a:buClr>
                  <a:srgbClr val="000000"/>
                </a:buClr>
                <a:buSzPts val="900"/>
              </a:pPr>
              <a:t>7</a:t>
            </a:fld>
            <a:endParaRPr/>
          </a:p>
        </p:txBody>
      </p:sp>
      <p:pic>
        <p:nvPicPr>
          <p:cNvPr id="847" name="Google Shape;847;g34f838cfcca_0_2295"/>
          <p:cNvPicPr preferRelativeResize="0"/>
          <p:nvPr/>
        </p:nvPicPr>
        <p:blipFill rotWithShape="1">
          <a:blip r:embed="rId4">
            <a:alphaModFix/>
          </a:blip>
          <a:srcRect l="720" t="17701" r="641" b="1208"/>
          <a:stretch/>
        </p:blipFill>
        <p:spPr>
          <a:xfrm>
            <a:off x="228600" y="1600600"/>
            <a:ext cx="10752525" cy="4552549"/>
          </a:xfrm>
          <a:prstGeom prst="rect">
            <a:avLst/>
          </a:prstGeom>
          <a:noFill/>
          <a:ln>
            <a:noFill/>
          </a:ln>
        </p:spPr>
      </p:pic>
      <p:pic>
        <p:nvPicPr>
          <p:cNvPr id="848" name="Google Shape;848;g34f838cfcca_0_2295"/>
          <p:cNvPicPr preferRelativeResize="0"/>
          <p:nvPr/>
        </p:nvPicPr>
        <p:blipFill rotWithShape="1">
          <a:blip r:embed="rId5">
            <a:alphaModFix/>
          </a:blip>
          <a:srcRect l="28004" t="17273" r="31544" b="65313"/>
          <a:stretch/>
        </p:blipFill>
        <p:spPr>
          <a:xfrm>
            <a:off x="1961101" y="1933575"/>
            <a:ext cx="4381505" cy="1057277"/>
          </a:xfrm>
          <a:prstGeom prst="rect">
            <a:avLst/>
          </a:prstGeom>
          <a:noFill/>
          <a:ln>
            <a:noFill/>
          </a:ln>
        </p:spPr>
      </p:pic>
      <p:sp>
        <p:nvSpPr>
          <p:cNvPr id="849" name="Google Shape;849;g34f838cfcca_0_2295"/>
          <p:cNvSpPr txBox="1"/>
          <p:nvPr/>
        </p:nvSpPr>
        <p:spPr>
          <a:xfrm>
            <a:off x="1722975" y="3726848"/>
            <a:ext cx="1847600" cy="923316"/>
          </a:xfrm>
          <a:prstGeom prst="rect">
            <a:avLst/>
          </a:prstGeom>
          <a:noFill/>
          <a:ln>
            <a:noFill/>
          </a:ln>
        </p:spPr>
        <p:txBody>
          <a:bodyPr spcFirstLastPara="1" wrap="square" lIns="91433" tIns="91433" rIns="91433" bIns="91433" anchor="t" anchorCtr="0">
            <a:spAutoFit/>
          </a:bodyPr>
          <a:lstStyle/>
          <a:p>
            <a:pPr>
              <a:buClr>
                <a:srgbClr val="000000"/>
              </a:buClr>
              <a:buSzPts val="1800"/>
            </a:pPr>
            <a:r>
              <a:rPr lang="en" sz="2400" b="1" dirty="0">
                <a:solidFill>
                  <a:srgbClr val="A61C00"/>
                </a:solidFill>
                <a:latin typeface="Arial"/>
                <a:ea typeface="Arial"/>
                <a:cs typeface="Arial"/>
                <a:sym typeface="Arial"/>
              </a:rPr>
              <a:t>3.5 tCO</a:t>
            </a:r>
            <a:r>
              <a:rPr lang="en" sz="2400" b="1" baseline="-25000" dirty="0">
                <a:solidFill>
                  <a:srgbClr val="A61C00"/>
                </a:solidFill>
                <a:latin typeface="Arial"/>
                <a:ea typeface="Arial"/>
                <a:cs typeface="Arial"/>
                <a:sym typeface="Arial"/>
              </a:rPr>
              <a:t>2</a:t>
            </a:r>
            <a:r>
              <a:rPr lang="en" sz="2400" b="1" dirty="0">
                <a:solidFill>
                  <a:srgbClr val="A61C00"/>
                </a:solidFill>
                <a:latin typeface="Arial"/>
                <a:ea typeface="Arial"/>
                <a:cs typeface="Arial"/>
                <a:sym typeface="Arial"/>
              </a:rPr>
              <a:t>e</a:t>
            </a:r>
            <a:r>
              <a:rPr lang="en" sz="2400" dirty="0">
                <a:solidFill>
                  <a:srgbClr val="A61C00"/>
                </a:solidFill>
                <a:latin typeface="Arial"/>
                <a:ea typeface="Arial"/>
                <a:cs typeface="Arial"/>
                <a:sym typeface="Arial"/>
              </a:rPr>
              <a:t> </a:t>
            </a:r>
            <a:endParaRPr sz="2400" dirty="0">
              <a:solidFill>
                <a:srgbClr val="A61C00"/>
              </a:solidFill>
              <a:latin typeface="Arial"/>
              <a:ea typeface="Arial"/>
              <a:cs typeface="Arial"/>
              <a:sym typeface="Arial"/>
            </a:endParaRPr>
          </a:p>
          <a:p>
            <a:pPr>
              <a:buClr>
                <a:srgbClr val="000000"/>
              </a:buClr>
              <a:buSzPts val="1100"/>
            </a:pPr>
            <a:r>
              <a:rPr lang="en" sz="2400" b="1" dirty="0">
                <a:solidFill>
                  <a:srgbClr val="A61C00"/>
                </a:solidFill>
              </a:rPr>
              <a:t>per year</a:t>
            </a:r>
            <a:endParaRPr sz="2400" b="1" dirty="0">
              <a:solidFill>
                <a:srgbClr val="A61C00"/>
              </a:solidFill>
            </a:endParaRPr>
          </a:p>
        </p:txBody>
      </p:sp>
      <p:sp>
        <p:nvSpPr>
          <p:cNvPr id="850" name="Google Shape;850;g34f838cfcca_0_2295"/>
          <p:cNvSpPr txBox="1"/>
          <p:nvPr/>
        </p:nvSpPr>
        <p:spPr>
          <a:xfrm>
            <a:off x="10190700" y="1448201"/>
            <a:ext cx="1772400" cy="1292647"/>
          </a:xfrm>
          <a:prstGeom prst="rect">
            <a:avLst/>
          </a:prstGeom>
          <a:solidFill>
            <a:schemeClr val="lt1"/>
          </a:solidFill>
          <a:ln>
            <a:noFill/>
          </a:ln>
        </p:spPr>
        <p:txBody>
          <a:bodyPr spcFirstLastPara="1" wrap="square" lIns="91433" tIns="91433" rIns="91433" bIns="91433" anchor="t" anchorCtr="0">
            <a:spAutoFit/>
          </a:bodyPr>
          <a:lstStyle/>
          <a:p>
            <a:pPr>
              <a:buClr>
                <a:srgbClr val="000000"/>
              </a:buClr>
              <a:buSzPts val="1800"/>
            </a:pPr>
            <a:r>
              <a:rPr lang="en" sz="2400" b="1">
                <a:solidFill>
                  <a:srgbClr val="A61C00"/>
                </a:solidFill>
                <a:latin typeface="Arial"/>
                <a:ea typeface="Arial"/>
                <a:cs typeface="Arial"/>
                <a:sym typeface="Arial"/>
              </a:rPr>
              <a:t>104 </a:t>
            </a:r>
            <a:r>
              <a:rPr lang="en" sz="2400" b="1">
                <a:solidFill>
                  <a:srgbClr val="A61C00"/>
                </a:solidFill>
              </a:rPr>
              <a:t>tCO</a:t>
            </a:r>
            <a:r>
              <a:rPr lang="en" sz="2400" b="1" baseline="-25000">
                <a:solidFill>
                  <a:srgbClr val="A61C00"/>
                </a:solidFill>
              </a:rPr>
              <a:t>2</a:t>
            </a:r>
            <a:r>
              <a:rPr lang="en" sz="2400" b="1">
                <a:solidFill>
                  <a:srgbClr val="A61C00"/>
                </a:solidFill>
              </a:rPr>
              <a:t>e</a:t>
            </a:r>
            <a:r>
              <a:rPr lang="en" sz="2400">
                <a:solidFill>
                  <a:srgbClr val="A61C00"/>
                </a:solidFill>
              </a:rPr>
              <a:t> </a:t>
            </a:r>
            <a:endParaRPr sz="2400">
              <a:solidFill>
                <a:srgbClr val="A61C00"/>
              </a:solidFill>
            </a:endParaRPr>
          </a:p>
          <a:p>
            <a:pPr>
              <a:buClr>
                <a:schemeClr val="dk1"/>
              </a:buClr>
              <a:buSzPts val="1100"/>
            </a:pPr>
            <a:r>
              <a:rPr lang="en" sz="2400" b="1">
                <a:solidFill>
                  <a:srgbClr val="A61C00"/>
                </a:solidFill>
              </a:rPr>
              <a:t>at 30 years</a:t>
            </a:r>
            <a:endParaRPr sz="2400" b="1">
              <a:solidFill>
                <a:srgbClr val="A61C00"/>
              </a:solidFill>
            </a:endParaRPr>
          </a:p>
          <a:p>
            <a:pPr>
              <a:buClr>
                <a:srgbClr val="000000"/>
              </a:buClr>
              <a:buSzPts val="1800"/>
            </a:pPr>
            <a:endParaRPr sz="2400" b="1">
              <a:solidFill>
                <a:srgbClr val="A61C00"/>
              </a:solidFill>
            </a:endParaRPr>
          </a:p>
        </p:txBody>
      </p:sp>
      <p:cxnSp>
        <p:nvCxnSpPr>
          <p:cNvPr id="851" name="Google Shape;851;g34f838cfcca_0_2295"/>
          <p:cNvCxnSpPr/>
          <p:nvPr/>
        </p:nvCxnSpPr>
        <p:spPr>
          <a:xfrm flipH="1">
            <a:off x="9695500" y="1876425"/>
            <a:ext cx="495200" cy="209600"/>
          </a:xfrm>
          <a:prstGeom prst="straightConnector1">
            <a:avLst/>
          </a:prstGeom>
          <a:noFill/>
          <a:ln w="38100" cap="flat" cmpd="sng">
            <a:solidFill>
              <a:schemeClr val="dk1"/>
            </a:solidFill>
            <a:prstDash val="solid"/>
            <a:round/>
            <a:headEnd type="triangle" w="med" len="med"/>
            <a:tailEnd type="none" w="sm" len="sm"/>
          </a:ln>
        </p:spPr>
      </p:cxnSp>
      <p:sp>
        <p:nvSpPr>
          <p:cNvPr id="852" name="Google Shape;852;g34f838cfcca_0_2295"/>
          <p:cNvSpPr txBox="1"/>
          <p:nvPr/>
        </p:nvSpPr>
        <p:spPr>
          <a:xfrm>
            <a:off x="1961100" y="1484901"/>
            <a:ext cx="4000000" cy="615513"/>
          </a:xfrm>
          <a:prstGeom prst="rect">
            <a:avLst/>
          </a:prstGeom>
          <a:noFill/>
          <a:ln>
            <a:noFill/>
          </a:ln>
        </p:spPr>
        <p:txBody>
          <a:bodyPr spcFirstLastPara="1" wrap="square" lIns="121900" tIns="121900" rIns="121900" bIns="121900" anchor="t" anchorCtr="0">
            <a:spAutoFit/>
          </a:bodyPr>
          <a:lstStyle/>
          <a:p>
            <a:r>
              <a:rPr lang="en" sz="2400" b="1">
                <a:solidFill>
                  <a:schemeClr val="dk1"/>
                </a:solidFill>
                <a:latin typeface="Calibri"/>
                <a:ea typeface="Calibri"/>
                <a:cs typeface="Calibri"/>
                <a:sym typeface="Calibri"/>
              </a:rPr>
              <a:t>2-Storey house in Toronto:</a:t>
            </a:r>
            <a:endParaRPr sz="2400"/>
          </a:p>
        </p:txBody>
      </p:sp>
      <p:sp>
        <p:nvSpPr>
          <p:cNvPr id="853" name="Google Shape;853;g34f838cfcca_0_2295"/>
          <p:cNvSpPr txBox="1"/>
          <p:nvPr/>
        </p:nvSpPr>
        <p:spPr>
          <a:xfrm>
            <a:off x="8671600" y="6427200"/>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
        <p:nvSpPr>
          <p:cNvPr id="2" name="Rectangle 1">
            <a:extLst>
              <a:ext uri="{FF2B5EF4-FFF2-40B4-BE49-F238E27FC236}">
                <a16:creationId xmlns:a16="http://schemas.microsoft.com/office/drawing/2014/main" id="{6C31619B-B9EC-C6F0-9279-B138DD502B6F}"/>
              </a:ext>
            </a:extLst>
          </p:cNvPr>
          <p:cNvSpPr/>
          <p:nvPr/>
        </p:nvSpPr>
        <p:spPr>
          <a:xfrm>
            <a:off x="384313" y="6284242"/>
            <a:ext cx="2199861" cy="474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675387"/>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34f838cfcca_0_2469"/>
          <p:cNvSpPr/>
          <p:nvPr/>
        </p:nvSpPr>
        <p:spPr>
          <a:xfrm>
            <a:off x="1043000" y="1393300"/>
            <a:ext cx="8890000" cy="2378800"/>
          </a:xfrm>
          <a:prstGeom prst="roundRect">
            <a:avLst>
              <a:gd name="adj" fmla="val 3155"/>
            </a:avLst>
          </a:prstGeom>
          <a:solidFill>
            <a:srgbClr val="F3F3F3"/>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1494" name="Google Shape;1494;g34f838cfcca_0_2469"/>
          <p:cNvSpPr/>
          <p:nvPr/>
        </p:nvSpPr>
        <p:spPr>
          <a:xfrm>
            <a:off x="1815700" y="2099700"/>
            <a:ext cx="1646400" cy="878400"/>
          </a:xfrm>
          <a:prstGeom prst="roundRect">
            <a:avLst>
              <a:gd name="adj" fmla="val 9153"/>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1495" name="Google Shape;1495;g34f838cfcca_0_2469"/>
          <p:cNvSpPr/>
          <p:nvPr/>
        </p:nvSpPr>
        <p:spPr>
          <a:xfrm>
            <a:off x="7304567" y="2099700"/>
            <a:ext cx="2093200" cy="878400"/>
          </a:xfrm>
          <a:prstGeom prst="roundRect">
            <a:avLst>
              <a:gd name="adj" fmla="val 9153"/>
            </a:avLst>
          </a:prstGeom>
          <a:solidFill>
            <a:schemeClr val="lt1"/>
          </a:solidFill>
          <a:ln>
            <a:noFill/>
          </a:ln>
        </p:spPr>
        <p:txBody>
          <a:bodyPr spcFirstLastPara="1" wrap="square" lIns="121900" tIns="121900" rIns="121900" bIns="121900" anchor="ctr" anchorCtr="0">
            <a:noAutofit/>
          </a:bodyPr>
          <a:lstStyle/>
          <a:p>
            <a:pPr algn="ctr"/>
            <a:endParaRPr sz="2400"/>
          </a:p>
        </p:txBody>
      </p:sp>
      <p:sp>
        <p:nvSpPr>
          <p:cNvPr id="1496" name="Google Shape;1496;g34f838cfcca_0_2469"/>
          <p:cNvSpPr txBox="1">
            <a:spLocks noGrp="1"/>
          </p:cNvSpPr>
          <p:nvPr>
            <p:ph type="sldNum" idx="12"/>
          </p:nvPr>
        </p:nvSpPr>
        <p:spPr>
          <a:xfrm>
            <a:off x="9305967" y="6354100"/>
            <a:ext cx="27432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70</a:t>
            </a:fld>
            <a:endParaRPr/>
          </a:p>
        </p:txBody>
      </p:sp>
      <p:pic>
        <p:nvPicPr>
          <p:cNvPr id="1497" name="Google Shape;1497;g34f838cfcca_0_2469" descr="A diagram of a heat wave&#10;&#10;AI-generated content may be incorrect."/>
          <p:cNvPicPr preferRelativeResize="0"/>
          <p:nvPr/>
        </p:nvPicPr>
        <p:blipFill rotWithShape="1">
          <a:blip r:embed="rId4">
            <a:alphaModFix/>
          </a:blip>
          <a:srcRect l="2231" t="43926" r="84844" b="44099"/>
          <a:stretch/>
        </p:blipFill>
        <p:spPr>
          <a:xfrm>
            <a:off x="1823300" y="2151067"/>
            <a:ext cx="1638597" cy="820083"/>
          </a:xfrm>
          <a:prstGeom prst="rect">
            <a:avLst/>
          </a:prstGeom>
          <a:noFill/>
          <a:ln>
            <a:noFill/>
          </a:ln>
        </p:spPr>
      </p:pic>
      <p:pic>
        <p:nvPicPr>
          <p:cNvPr id="1498" name="Google Shape;1498;g34f838cfcca_0_2469" descr="EcoCocon Wall Panels | C2C-Centre"/>
          <p:cNvPicPr preferRelativeResize="0"/>
          <p:nvPr/>
        </p:nvPicPr>
        <p:blipFill rotWithShape="1">
          <a:blip r:embed="rId5">
            <a:alphaModFix/>
          </a:blip>
          <a:srcRect l="4214" r="12334" b="16128"/>
          <a:stretch/>
        </p:blipFill>
        <p:spPr>
          <a:xfrm>
            <a:off x="4402400" y="1587302"/>
            <a:ext cx="2054800" cy="1376767"/>
          </a:xfrm>
          <a:prstGeom prst="rect">
            <a:avLst/>
          </a:prstGeom>
          <a:noFill/>
          <a:ln>
            <a:noFill/>
          </a:ln>
        </p:spPr>
      </p:pic>
      <p:pic>
        <p:nvPicPr>
          <p:cNvPr id="1499" name="Google Shape;1499;g34f838cfcca_0_2469" title="BfCA-Graphics-compost2-02.png"/>
          <p:cNvPicPr preferRelativeResize="0"/>
          <p:nvPr/>
        </p:nvPicPr>
        <p:blipFill rotWithShape="1">
          <a:blip r:embed="rId6">
            <a:alphaModFix/>
          </a:blip>
          <a:srcRect b="12579"/>
          <a:stretch/>
        </p:blipFill>
        <p:spPr>
          <a:xfrm>
            <a:off x="7207067" y="2148767"/>
            <a:ext cx="2190533" cy="820067"/>
          </a:xfrm>
          <a:prstGeom prst="rect">
            <a:avLst/>
          </a:prstGeom>
          <a:noFill/>
          <a:ln>
            <a:noFill/>
          </a:ln>
        </p:spPr>
      </p:pic>
      <p:cxnSp>
        <p:nvCxnSpPr>
          <p:cNvPr id="1500" name="Google Shape;1500;g34f838cfcca_0_2469"/>
          <p:cNvCxnSpPr/>
          <p:nvPr/>
        </p:nvCxnSpPr>
        <p:spPr>
          <a:xfrm rot="10800000" flipH="1">
            <a:off x="3623200" y="2973600"/>
            <a:ext cx="3586800" cy="4400"/>
          </a:xfrm>
          <a:prstGeom prst="straightConnector1">
            <a:avLst/>
          </a:prstGeom>
          <a:noFill/>
          <a:ln w="28575" cap="flat" cmpd="sng">
            <a:solidFill>
              <a:schemeClr val="dk2"/>
            </a:solidFill>
            <a:prstDash val="solid"/>
            <a:round/>
            <a:headEnd type="none" w="med" len="med"/>
            <a:tailEnd type="triangle" w="med" len="med"/>
          </a:ln>
        </p:spPr>
      </p:cxnSp>
      <p:cxnSp>
        <p:nvCxnSpPr>
          <p:cNvPr id="1501" name="Google Shape;1501;g34f838cfcca_0_2469"/>
          <p:cNvCxnSpPr/>
          <p:nvPr/>
        </p:nvCxnSpPr>
        <p:spPr>
          <a:xfrm>
            <a:off x="7105467" y="2975800"/>
            <a:ext cx="2644800" cy="0"/>
          </a:xfrm>
          <a:prstGeom prst="straightConnector1">
            <a:avLst/>
          </a:prstGeom>
          <a:noFill/>
          <a:ln w="28575" cap="flat" cmpd="sng">
            <a:solidFill>
              <a:schemeClr val="dk2"/>
            </a:solidFill>
            <a:prstDash val="solid"/>
            <a:round/>
            <a:headEnd type="none" w="med" len="med"/>
            <a:tailEnd type="triangle" w="med" len="med"/>
          </a:ln>
        </p:spPr>
      </p:cxnSp>
      <p:cxnSp>
        <p:nvCxnSpPr>
          <p:cNvPr id="1502" name="Google Shape;1502;g34f838cfcca_0_2469"/>
          <p:cNvCxnSpPr/>
          <p:nvPr/>
        </p:nvCxnSpPr>
        <p:spPr>
          <a:xfrm>
            <a:off x="1498600" y="2975800"/>
            <a:ext cx="2470000" cy="0"/>
          </a:xfrm>
          <a:prstGeom prst="straightConnector1">
            <a:avLst/>
          </a:prstGeom>
          <a:noFill/>
          <a:ln w="28575" cap="flat" cmpd="sng">
            <a:solidFill>
              <a:schemeClr val="dk2"/>
            </a:solidFill>
            <a:prstDash val="solid"/>
            <a:round/>
            <a:headEnd type="oval" w="med" len="med"/>
            <a:tailEnd type="triangle" w="med" len="med"/>
          </a:ln>
        </p:spPr>
      </p:cxnSp>
      <p:sp>
        <p:nvSpPr>
          <p:cNvPr id="1503" name="Google Shape;1503;g34f838cfcca_0_2469"/>
          <p:cNvSpPr txBox="1"/>
          <p:nvPr/>
        </p:nvSpPr>
        <p:spPr>
          <a:xfrm>
            <a:off x="9750251" y="3915751"/>
            <a:ext cx="1449600" cy="1425863"/>
          </a:xfrm>
          <a:prstGeom prst="rect">
            <a:avLst/>
          </a:prstGeom>
          <a:noFill/>
          <a:ln>
            <a:noFill/>
          </a:ln>
        </p:spPr>
        <p:txBody>
          <a:bodyPr spcFirstLastPara="1" wrap="square" lIns="91433" tIns="45700" rIns="91433" bIns="45700" anchor="t" anchorCtr="0">
            <a:spAutoFit/>
          </a:bodyPr>
          <a:lstStyle/>
          <a:p>
            <a:pPr algn="ctr"/>
            <a:r>
              <a:rPr lang="en" sz="4933">
                <a:solidFill>
                  <a:schemeClr val="dk1"/>
                </a:solidFill>
                <a:latin typeface="Roboto Condensed ExtraBold"/>
                <a:ea typeface="Roboto Condensed ExtraBold"/>
                <a:cs typeface="Roboto Condensed ExtraBold"/>
                <a:sym typeface="Roboto Condensed ExtraBold"/>
              </a:rPr>
              <a:t>=</a:t>
            </a:r>
            <a:r>
              <a:rPr lang="en" sz="5733" i="1">
                <a:solidFill>
                  <a:schemeClr val="dk1"/>
                </a:solidFill>
                <a:latin typeface="Roboto Condensed ExtraBold"/>
                <a:ea typeface="Roboto Condensed ExtraBold"/>
                <a:cs typeface="Roboto Condensed ExtraBold"/>
                <a:sym typeface="Roboto Condensed ExtraBold"/>
              </a:rPr>
              <a:t>0</a:t>
            </a:r>
            <a:r>
              <a:rPr lang="en" sz="8666" i="1">
                <a:solidFill>
                  <a:srgbClr val="FF9900"/>
                </a:solidFill>
                <a:latin typeface="Roboto Condensed ExtraBold"/>
                <a:ea typeface="Roboto Condensed ExtraBold"/>
                <a:cs typeface="Roboto Condensed ExtraBold"/>
                <a:sym typeface="Roboto Condensed ExtraBold"/>
              </a:rPr>
              <a:t>?</a:t>
            </a:r>
            <a:endParaRPr sz="8666" i="1">
              <a:solidFill>
                <a:srgbClr val="FF9900"/>
              </a:solidFill>
              <a:latin typeface="Roboto Condensed ExtraBold"/>
              <a:ea typeface="Roboto Condensed ExtraBold"/>
              <a:cs typeface="Roboto Condensed ExtraBold"/>
              <a:sym typeface="Roboto Condensed ExtraBold"/>
            </a:endParaRPr>
          </a:p>
        </p:txBody>
      </p:sp>
      <p:sp>
        <p:nvSpPr>
          <p:cNvPr id="1504" name="Google Shape;1504;g34f838cfcca_0_2469"/>
          <p:cNvSpPr txBox="1"/>
          <p:nvPr/>
        </p:nvSpPr>
        <p:spPr>
          <a:xfrm>
            <a:off x="4369200" y="3006167"/>
            <a:ext cx="2190400" cy="530400"/>
          </a:xfrm>
          <a:prstGeom prst="rect">
            <a:avLst/>
          </a:prstGeom>
          <a:noFill/>
          <a:ln>
            <a:noFill/>
          </a:ln>
        </p:spPr>
        <p:txBody>
          <a:bodyPr spcFirstLastPara="1" wrap="square" lIns="91433" tIns="91433" rIns="91433" bIns="91433" anchor="ctr" anchorCtr="0">
            <a:noAutofit/>
          </a:bodyPr>
          <a:lstStyle/>
          <a:p>
            <a:pPr algn="ctr"/>
            <a:r>
              <a:rPr lang="en" sz="2400" i="1">
                <a:solidFill>
                  <a:schemeClr val="dk1"/>
                </a:solidFill>
                <a:latin typeface="Roboto Condensed SemiBold"/>
                <a:ea typeface="Roboto Condensed SemiBold"/>
                <a:cs typeface="Roboto Condensed SemiBold"/>
                <a:sym typeface="Roboto Condensed SemiBold"/>
              </a:rPr>
              <a:t>B6 -  60 years</a:t>
            </a:r>
            <a:endParaRPr sz="2400" i="1">
              <a:solidFill>
                <a:schemeClr val="dk1"/>
              </a:solidFill>
              <a:latin typeface="Roboto Condensed SemiBold"/>
              <a:ea typeface="Roboto Condensed SemiBold"/>
              <a:cs typeface="Roboto Condensed SemiBold"/>
              <a:sym typeface="Roboto Condensed SemiBold"/>
            </a:endParaRPr>
          </a:p>
        </p:txBody>
      </p:sp>
      <p:grpSp>
        <p:nvGrpSpPr>
          <p:cNvPr id="1505" name="Google Shape;1505;g34f838cfcca_0_2469"/>
          <p:cNvGrpSpPr/>
          <p:nvPr/>
        </p:nvGrpSpPr>
        <p:grpSpPr>
          <a:xfrm>
            <a:off x="1781496" y="3536352"/>
            <a:ext cx="1646400" cy="1982192"/>
            <a:chOff x="1346409" y="2383688"/>
            <a:chExt cx="1234800" cy="1486644"/>
          </a:xfrm>
        </p:grpSpPr>
        <p:sp>
          <p:nvSpPr>
            <p:cNvPr id="1506" name="Google Shape;1506;g34f838cfcca_0_2469"/>
            <p:cNvSpPr/>
            <p:nvPr/>
          </p:nvSpPr>
          <p:spPr>
            <a:xfrm>
              <a:off x="1741824" y="2383688"/>
              <a:ext cx="495300" cy="5376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507" name="Google Shape;1507;g34f838cfcca_0_2469"/>
            <p:cNvSpPr txBox="1"/>
            <p:nvPr/>
          </p:nvSpPr>
          <p:spPr>
            <a:xfrm>
              <a:off x="1346409" y="2954775"/>
              <a:ext cx="1234800" cy="915557"/>
            </a:xfrm>
            <a:prstGeom prst="rect">
              <a:avLst/>
            </a:prstGeom>
            <a:noFill/>
            <a:ln>
              <a:noFill/>
            </a:ln>
          </p:spPr>
          <p:txBody>
            <a:bodyPr spcFirstLastPara="1" wrap="square" lIns="91433" tIns="45700" rIns="91433" bIns="45700" anchor="t" anchorCtr="0">
              <a:spAutoFit/>
            </a:bodyPr>
            <a:lstStyle/>
            <a:p>
              <a:pPr algn="ctr"/>
              <a:r>
                <a:rPr lang="en" sz="4933">
                  <a:solidFill>
                    <a:srgbClr val="404040"/>
                  </a:solidFill>
                  <a:latin typeface="Roboto Condensed ExtraBold"/>
                  <a:ea typeface="Roboto Condensed ExtraBold"/>
                  <a:cs typeface="Roboto Condensed ExtraBold"/>
                  <a:sym typeface="Roboto Condensed ExtraBold"/>
                </a:rPr>
                <a:t>-1</a:t>
              </a:r>
              <a:r>
                <a:rPr lang="en" sz="2400">
                  <a:solidFill>
                    <a:srgbClr val="FF9900"/>
                  </a:solidFill>
                  <a:latin typeface="Roboto Condensed ExtraBold"/>
                  <a:ea typeface="Roboto Condensed ExtraBold"/>
                  <a:cs typeface="Roboto Condensed ExtraBold"/>
                  <a:sym typeface="Roboto Condensed ExtraBold"/>
                </a:rPr>
                <a:t> ton CO</a:t>
              </a:r>
              <a:r>
                <a:rPr lang="en" sz="2400" baseline="-25000">
                  <a:solidFill>
                    <a:srgbClr val="FF9900"/>
                  </a:solidFill>
                  <a:latin typeface="Roboto Condensed ExtraBold"/>
                  <a:ea typeface="Roboto Condensed ExtraBold"/>
                  <a:cs typeface="Roboto Condensed ExtraBold"/>
                  <a:sym typeface="Roboto Condensed ExtraBold"/>
                </a:rPr>
                <a:t>2</a:t>
              </a:r>
              <a:r>
                <a:rPr lang="en" sz="2400">
                  <a:solidFill>
                    <a:srgbClr val="FF9900"/>
                  </a:solidFill>
                  <a:latin typeface="Roboto Condensed ExtraBold"/>
                  <a:ea typeface="Roboto Condensed ExtraBold"/>
                  <a:cs typeface="Roboto Condensed ExtraBold"/>
                  <a:sym typeface="Roboto Condensed ExtraBold"/>
                </a:rPr>
                <a:t> stored</a:t>
              </a:r>
              <a:endParaRPr sz="2400">
                <a:solidFill>
                  <a:srgbClr val="FF9900"/>
                </a:solidFill>
                <a:latin typeface="Roboto Condensed ExtraBold"/>
                <a:ea typeface="Roboto Condensed ExtraBold"/>
                <a:cs typeface="Roboto Condensed ExtraBold"/>
                <a:sym typeface="Roboto Condensed ExtraBold"/>
              </a:endParaRPr>
            </a:p>
          </p:txBody>
        </p:sp>
      </p:grpSp>
      <p:grpSp>
        <p:nvGrpSpPr>
          <p:cNvPr id="1508" name="Google Shape;1508;g34f838cfcca_0_2469"/>
          <p:cNvGrpSpPr/>
          <p:nvPr/>
        </p:nvGrpSpPr>
        <p:grpSpPr>
          <a:xfrm>
            <a:off x="7507771" y="3536352"/>
            <a:ext cx="1784400" cy="1982192"/>
            <a:chOff x="5869715" y="2383688"/>
            <a:chExt cx="1338300" cy="1486644"/>
          </a:xfrm>
        </p:grpSpPr>
        <p:sp>
          <p:nvSpPr>
            <p:cNvPr id="1509" name="Google Shape;1509;g34f838cfcca_0_2469"/>
            <p:cNvSpPr/>
            <p:nvPr/>
          </p:nvSpPr>
          <p:spPr>
            <a:xfrm rot="10800000" flipH="1">
              <a:off x="6317245" y="2383688"/>
              <a:ext cx="495300" cy="537600"/>
            </a:xfrm>
            <a:prstGeom prst="downArrow">
              <a:avLst>
                <a:gd name="adj1" fmla="val 50000"/>
                <a:gd name="adj2" fmla="val 50000"/>
              </a:avLst>
            </a:prstGeom>
            <a:solidFill>
              <a:srgbClr val="FFC000"/>
            </a:solidFill>
            <a:ln>
              <a:noFill/>
            </a:ln>
          </p:spPr>
          <p:txBody>
            <a:bodyPr spcFirstLastPara="1" wrap="square" lIns="91433" tIns="45700" rIns="91433" bIns="45700" anchor="ctr" anchorCtr="0">
              <a:noAutofit/>
            </a:bodyPr>
            <a:lstStyle/>
            <a:p>
              <a:pPr algn="ctr"/>
              <a:endParaRPr sz="1867">
                <a:solidFill>
                  <a:srgbClr val="FFC000"/>
                </a:solidFill>
                <a:latin typeface="Arial"/>
                <a:ea typeface="Arial"/>
                <a:cs typeface="Arial"/>
                <a:sym typeface="Arial"/>
              </a:endParaRPr>
            </a:p>
          </p:txBody>
        </p:sp>
        <p:sp>
          <p:nvSpPr>
            <p:cNvPr id="1510" name="Google Shape;1510;g34f838cfcca_0_2469"/>
            <p:cNvSpPr txBox="1"/>
            <p:nvPr/>
          </p:nvSpPr>
          <p:spPr>
            <a:xfrm>
              <a:off x="5869715" y="2954775"/>
              <a:ext cx="1338300" cy="915557"/>
            </a:xfrm>
            <a:prstGeom prst="rect">
              <a:avLst/>
            </a:prstGeom>
            <a:noFill/>
            <a:ln>
              <a:noFill/>
            </a:ln>
          </p:spPr>
          <p:txBody>
            <a:bodyPr spcFirstLastPara="1" wrap="square" lIns="91433" tIns="45700" rIns="91433" bIns="45700" anchor="t" anchorCtr="0">
              <a:spAutoFit/>
            </a:bodyPr>
            <a:lstStyle/>
            <a:p>
              <a:pPr algn="ctr"/>
              <a:r>
                <a:rPr lang="en" sz="4933">
                  <a:solidFill>
                    <a:schemeClr val="dk1"/>
                  </a:solidFill>
                  <a:latin typeface="Roboto Condensed ExtraBold"/>
                  <a:ea typeface="Roboto Condensed ExtraBold"/>
                  <a:cs typeface="Roboto Condensed ExtraBold"/>
                  <a:sym typeface="Roboto Condensed ExtraBold"/>
                </a:rPr>
                <a:t>+1</a:t>
              </a:r>
              <a:r>
                <a:rPr lang="en" sz="2400">
                  <a:solidFill>
                    <a:srgbClr val="FF9900"/>
                  </a:solidFill>
                  <a:latin typeface="Roboto Condensed ExtraBold"/>
                  <a:ea typeface="Roboto Condensed ExtraBold"/>
                  <a:cs typeface="Roboto Condensed ExtraBold"/>
                  <a:sym typeface="Roboto Condensed ExtraBold"/>
                </a:rPr>
                <a:t> ton </a:t>
              </a:r>
              <a:endParaRPr sz="2400">
                <a:solidFill>
                  <a:srgbClr val="FF9900"/>
                </a:solidFill>
                <a:latin typeface="Roboto Condensed ExtraBold"/>
                <a:ea typeface="Roboto Condensed ExtraBold"/>
                <a:cs typeface="Roboto Condensed ExtraBold"/>
                <a:sym typeface="Roboto Condensed ExtraBold"/>
              </a:endParaRPr>
            </a:p>
            <a:p>
              <a:pPr algn="ctr"/>
              <a:r>
                <a:rPr lang="en" sz="2400">
                  <a:solidFill>
                    <a:srgbClr val="FF9900"/>
                  </a:solidFill>
                  <a:latin typeface="Roboto Condensed ExtraBold"/>
                  <a:ea typeface="Roboto Condensed ExtraBold"/>
                  <a:cs typeface="Roboto Condensed ExtraBold"/>
                  <a:sym typeface="Roboto Condensed ExtraBold"/>
                </a:rPr>
                <a:t>CO</a:t>
              </a:r>
              <a:r>
                <a:rPr lang="en" sz="2400" baseline="-25000">
                  <a:solidFill>
                    <a:srgbClr val="FF9900"/>
                  </a:solidFill>
                  <a:latin typeface="Roboto Condensed ExtraBold"/>
                  <a:ea typeface="Roboto Condensed ExtraBold"/>
                  <a:cs typeface="Roboto Condensed ExtraBold"/>
                  <a:sym typeface="Roboto Condensed ExtraBold"/>
                </a:rPr>
                <a:t>2</a:t>
              </a:r>
              <a:r>
                <a:rPr lang="en" sz="2400">
                  <a:solidFill>
                    <a:srgbClr val="FF9900"/>
                  </a:solidFill>
                  <a:latin typeface="Roboto Condensed ExtraBold"/>
                  <a:ea typeface="Roboto Condensed ExtraBold"/>
                  <a:cs typeface="Roboto Condensed ExtraBold"/>
                  <a:sym typeface="Roboto Condensed ExtraBold"/>
                </a:rPr>
                <a:t> released</a:t>
              </a:r>
              <a:endParaRPr sz="2400">
                <a:solidFill>
                  <a:srgbClr val="FF9900"/>
                </a:solidFill>
                <a:latin typeface="Roboto Condensed ExtraBold"/>
                <a:ea typeface="Roboto Condensed ExtraBold"/>
                <a:cs typeface="Roboto Condensed ExtraBold"/>
                <a:sym typeface="Roboto Condensed ExtraBold"/>
              </a:endParaRPr>
            </a:p>
          </p:txBody>
        </p:sp>
      </p:grpSp>
      <p:sp>
        <p:nvSpPr>
          <p:cNvPr id="1511" name="Google Shape;1511;g34f838cfcca_0_2469"/>
          <p:cNvSpPr txBox="1"/>
          <p:nvPr/>
        </p:nvSpPr>
        <p:spPr>
          <a:xfrm>
            <a:off x="8671600" y="6442585"/>
            <a:ext cx="3520400" cy="492402"/>
          </a:xfrm>
          <a:prstGeom prst="rect">
            <a:avLst/>
          </a:prstGeom>
          <a:noFill/>
          <a:ln>
            <a:noFill/>
          </a:ln>
        </p:spPr>
        <p:txBody>
          <a:bodyPr spcFirstLastPara="1" wrap="square" lIns="121900" tIns="121900" rIns="121900" bIns="121900" anchor="t" anchorCtr="0">
            <a:spAutoFit/>
          </a:bodyPr>
          <a:lstStyle/>
          <a:p>
            <a:pPr algn="r"/>
            <a:r>
              <a:rPr lang="en" sz="1600" i="1">
                <a:solidFill>
                  <a:srgbClr val="535353"/>
                </a:solidFill>
              </a:rPr>
              <a:t>Graphic : Builders for Climate Action </a:t>
            </a:r>
            <a:endParaRPr sz="1600" i="1">
              <a:solidFill>
                <a:srgbClr val="535353"/>
              </a:solidFill>
            </a:endParaRPr>
          </a:p>
        </p:txBody>
      </p:sp>
      <p:sp>
        <p:nvSpPr>
          <p:cNvPr id="1512" name="Google Shape;1512;g34f838cfcca_0_2469"/>
          <p:cNvSpPr txBox="1">
            <a:spLocks noGrp="1"/>
          </p:cNvSpPr>
          <p:nvPr>
            <p:ph type="title" idx="4294967295"/>
          </p:nvPr>
        </p:nvSpPr>
        <p:spPr>
          <a:xfrm>
            <a:off x="732973" y="29469"/>
            <a:ext cx="11938000" cy="1325600"/>
          </a:xfrm>
          <a:prstGeom prst="rect">
            <a:avLst/>
          </a:prstGeom>
          <a:noFill/>
          <a:ln>
            <a:noFill/>
          </a:ln>
        </p:spPr>
        <p:txBody>
          <a:bodyPr spcFirstLastPara="1" vert="horz" wrap="square" lIns="91433" tIns="45700" rIns="91433" bIns="45700" rtlCol="0" anchor="ctr" anchorCtr="0">
            <a:noAutofit/>
          </a:bodyPr>
          <a:lstStyle/>
          <a:p>
            <a:pPr>
              <a:spcBef>
                <a:spcPts val="0"/>
              </a:spcBef>
              <a:buClr>
                <a:srgbClr val="1758A6"/>
              </a:buClr>
              <a:buSzPts val="3300"/>
            </a:pPr>
            <a:r>
              <a:rPr lang="en" sz="4133" b="1">
                <a:solidFill>
                  <a:srgbClr val="1758A6"/>
                </a:solidFill>
                <a:latin typeface="Georgia"/>
                <a:ea typeface="Georgia"/>
                <a:cs typeface="Georgia"/>
                <a:sym typeface="Georgia"/>
              </a:rPr>
              <a:t>Carbon Storage Accounting in Static LCA</a:t>
            </a:r>
            <a:endParaRPr sz="4133" b="1">
              <a:latin typeface="Georgia"/>
              <a:ea typeface="Georgia"/>
              <a:cs typeface="Georgia"/>
              <a:sym typeface="Georgia"/>
            </a:endParaRPr>
          </a:p>
        </p:txBody>
      </p:sp>
      <p:sp>
        <p:nvSpPr>
          <p:cNvPr id="1513" name="Google Shape;1513;g34f838cfcca_0_2469"/>
          <p:cNvSpPr txBox="1"/>
          <p:nvPr/>
        </p:nvSpPr>
        <p:spPr>
          <a:xfrm>
            <a:off x="7210000" y="3006167"/>
            <a:ext cx="2286800" cy="495200"/>
          </a:xfrm>
          <a:prstGeom prst="rect">
            <a:avLst/>
          </a:prstGeom>
          <a:noFill/>
          <a:ln>
            <a:noFill/>
          </a:ln>
        </p:spPr>
        <p:txBody>
          <a:bodyPr spcFirstLastPara="1" wrap="square" lIns="121900" tIns="121900" rIns="121900" bIns="121900" anchor="t" anchorCtr="0">
            <a:noAutofit/>
          </a:bodyPr>
          <a:lstStyle/>
          <a:p>
            <a:pPr algn="ctr"/>
            <a:r>
              <a:rPr lang="en" sz="2400" i="1">
                <a:solidFill>
                  <a:schemeClr val="dk1"/>
                </a:solidFill>
                <a:latin typeface="Roboto Condensed SemiBold"/>
                <a:ea typeface="Roboto Condensed SemiBold"/>
                <a:cs typeface="Roboto Condensed SemiBold"/>
                <a:sym typeface="Roboto Condensed SemiBold"/>
              </a:rPr>
              <a:t>C4 - End-of-Life</a:t>
            </a:r>
            <a:endParaRPr sz="2400" i="1">
              <a:solidFill>
                <a:schemeClr val="dk1"/>
              </a:solidFill>
              <a:latin typeface="Roboto Condensed SemiBold"/>
              <a:ea typeface="Roboto Condensed SemiBold"/>
              <a:cs typeface="Roboto Condensed SemiBold"/>
              <a:sym typeface="Roboto Condensed SemiBold"/>
            </a:endParaRPr>
          </a:p>
        </p:txBody>
      </p:sp>
      <p:sp>
        <p:nvSpPr>
          <p:cNvPr id="1514" name="Google Shape;1514;g34f838cfcca_0_2469"/>
          <p:cNvSpPr txBox="1"/>
          <p:nvPr/>
        </p:nvSpPr>
        <p:spPr>
          <a:xfrm>
            <a:off x="1403900" y="3006167"/>
            <a:ext cx="2469999" cy="495200"/>
          </a:xfrm>
          <a:prstGeom prst="rect">
            <a:avLst/>
          </a:prstGeom>
          <a:noFill/>
          <a:ln>
            <a:noFill/>
          </a:ln>
        </p:spPr>
        <p:txBody>
          <a:bodyPr spcFirstLastPara="1" wrap="square" lIns="121900" tIns="121900" rIns="121900" bIns="121900" anchor="ctr" anchorCtr="0">
            <a:noAutofit/>
          </a:bodyPr>
          <a:lstStyle/>
          <a:p>
            <a:pPr algn="ctr"/>
            <a:r>
              <a:rPr lang="en" sz="2400" i="1" dirty="0">
                <a:solidFill>
                  <a:schemeClr val="dk1"/>
                </a:solidFill>
                <a:latin typeface="Roboto Condensed SemiBold"/>
                <a:ea typeface="Roboto Condensed SemiBold"/>
                <a:cs typeface="Roboto Condensed SemiBold"/>
                <a:sym typeface="Roboto Condensed SemiBold"/>
              </a:rPr>
              <a:t>A1 - Raw material </a:t>
            </a:r>
            <a:endParaRPr sz="2400" i="1" dirty="0">
              <a:solidFill>
                <a:schemeClr val="dk1"/>
              </a:solidFill>
              <a:latin typeface="Roboto Condensed SemiBold"/>
              <a:ea typeface="Roboto Condensed SemiBold"/>
              <a:cs typeface="Roboto Condensed SemiBold"/>
              <a:sym typeface="Roboto Condensed SemiBold"/>
            </a:endParaRPr>
          </a:p>
        </p:txBody>
      </p:sp>
    </p:spTree>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Google Shape;1519;g34f838cfcca_0_1488" descr="A diagram of a heat wave&#10;&#10;AI-generated content may be incorrect."/>
          <p:cNvPicPr preferRelativeResize="0"/>
          <p:nvPr/>
        </p:nvPicPr>
        <p:blipFill rotWithShape="1">
          <a:blip r:embed="rId3">
            <a:alphaModFix/>
          </a:blip>
          <a:srcRect/>
          <a:stretch/>
        </p:blipFill>
        <p:spPr>
          <a:xfrm>
            <a:off x="798523" y="1136502"/>
            <a:ext cx="10591781" cy="5721500"/>
          </a:xfrm>
          <a:prstGeom prst="rect">
            <a:avLst/>
          </a:prstGeom>
          <a:noFill/>
          <a:ln>
            <a:noFill/>
          </a:ln>
        </p:spPr>
      </p:pic>
      <p:sp>
        <p:nvSpPr>
          <p:cNvPr id="1520" name="Google Shape;1520;g34f838cfcca_0_1488"/>
          <p:cNvSpPr/>
          <p:nvPr/>
        </p:nvSpPr>
        <p:spPr>
          <a:xfrm>
            <a:off x="4016413" y="3576579"/>
            <a:ext cx="6991200" cy="27664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521" name="Google Shape;1521;g34f838cfcca_0_1488"/>
          <p:cNvSpPr txBox="1"/>
          <p:nvPr/>
        </p:nvSpPr>
        <p:spPr>
          <a:xfrm>
            <a:off x="9792181" y="3627919"/>
            <a:ext cx="1215200" cy="666937"/>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100 years</a:t>
            </a:r>
            <a:endParaRPr sz="1467"/>
          </a:p>
        </p:txBody>
      </p:sp>
      <p:sp>
        <p:nvSpPr>
          <p:cNvPr id="1522" name="Google Shape;1522;g34f838cfcca_0_1488"/>
          <p:cNvSpPr txBox="1"/>
          <p:nvPr/>
        </p:nvSpPr>
        <p:spPr>
          <a:xfrm>
            <a:off x="7511968" y="3627919"/>
            <a:ext cx="12152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60</a:t>
            </a:r>
            <a:endParaRPr sz="1467"/>
          </a:p>
        </p:txBody>
      </p:sp>
      <p:sp>
        <p:nvSpPr>
          <p:cNvPr id="1523" name="Google Shape;1523;g34f838cfcca_0_1488"/>
          <p:cNvSpPr txBox="1"/>
          <p:nvPr/>
        </p:nvSpPr>
        <p:spPr>
          <a:xfrm>
            <a:off x="5673523" y="3627919"/>
            <a:ext cx="1215200" cy="379615"/>
          </a:xfrm>
          <a:prstGeom prst="rect">
            <a:avLst/>
          </a:prstGeom>
          <a:noFill/>
          <a:ln>
            <a:noFill/>
          </a:ln>
        </p:spPr>
        <p:txBody>
          <a:bodyPr spcFirstLastPara="1" wrap="square" lIns="91433" tIns="45700" rIns="91433" bIns="45700" anchor="t" anchorCtr="0">
            <a:spAutoFit/>
          </a:bodyPr>
          <a:lstStyle/>
          <a:p>
            <a:r>
              <a:rPr lang="en" sz="1867">
                <a:solidFill>
                  <a:schemeClr val="dk1"/>
                </a:solidFill>
                <a:latin typeface="Arial"/>
                <a:ea typeface="Arial"/>
                <a:cs typeface="Arial"/>
                <a:sym typeface="Arial"/>
              </a:rPr>
              <a:t>30</a:t>
            </a:r>
            <a:endParaRPr sz="1467"/>
          </a:p>
        </p:txBody>
      </p:sp>
      <p:sp>
        <p:nvSpPr>
          <p:cNvPr id="1524" name="Google Shape;1524;g34f838cfcca_0_1488"/>
          <p:cNvSpPr/>
          <p:nvPr/>
        </p:nvSpPr>
        <p:spPr>
          <a:xfrm>
            <a:off x="0" y="3627919"/>
            <a:ext cx="2951600" cy="16268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525" name="Google Shape;1525;g34f838cfcca_0_1488"/>
          <p:cNvSpPr/>
          <p:nvPr/>
        </p:nvSpPr>
        <p:spPr>
          <a:xfrm>
            <a:off x="8307373" y="3218216"/>
            <a:ext cx="1948400" cy="294000"/>
          </a:xfrm>
          <a:prstGeom prst="rect">
            <a:avLst/>
          </a:prstGeom>
          <a:solidFill>
            <a:srgbClr val="DA6674"/>
          </a:solidFill>
          <a:ln>
            <a:noFill/>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1526" name="Google Shape;1526;g34f838cfcca_0_1488"/>
          <p:cNvSpPr txBox="1"/>
          <p:nvPr/>
        </p:nvSpPr>
        <p:spPr>
          <a:xfrm>
            <a:off x="9161933" y="5944300"/>
            <a:ext cx="2712800" cy="274400"/>
          </a:xfrm>
          <a:prstGeom prst="rect">
            <a:avLst/>
          </a:prstGeom>
          <a:noFill/>
          <a:ln>
            <a:noFill/>
          </a:ln>
        </p:spPr>
        <p:txBody>
          <a:bodyPr spcFirstLastPara="1" wrap="square" lIns="121900" tIns="121900" rIns="121900" bIns="121900" anchor="t" anchorCtr="0">
            <a:noAutofit/>
          </a:bodyPr>
          <a:lstStyle/>
          <a:p>
            <a:r>
              <a:rPr lang="en" sz="1200" i="1">
                <a:solidFill>
                  <a:srgbClr val="535353"/>
                </a:solidFill>
              </a:rPr>
              <a:t>Graphic: RMI</a:t>
            </a:r>
            <a:endParaRPr sz="1200" i="1">
              <a:solidFill>
                <a:srgbClr val="535353"/>
              </a:solidFill>
            </a:endParaRPr>
          </a:p>
        </p:txBody>
      </p:sp>
      <p:sp>
        <p:nvSpPr>
          <p:cNvPr id="1527" name="Google Shape;1527;g34f838cfcca_0_1488"/>
          <p:cNvSpPr txBox="1">
            <a:spLocks noGrp="1"/>
          </p:cNvSpPr>
          <p:nvPr>
            <p:ph type="title" idx="4294967295"/>
          </p:nvPr>
        </p:nvSpPr>
        <p:spPr>
          <a:xfrm>
            <a:off x="0" y="0"/>
            <a:ext cx="12192000" cy="11984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rgbClr val="1758A6"/>
              </a:buClr>
              <a:buSzPts val="3300"/>
            </a:pPr>
            <a:r>
              <a:rPr lang="en" sz="3733" b="1">
                <a:solidFill>
                  <a:srgbClr val="1758A6"/>
                </a:solidFill>
                <a:latin typeface="Georgia"/>
                <a:ea typeface="Georgia"/>
                <a:cs typeface="Georgia"/>
                <a:sym typeface="Georgia"/>
              </a:rPr>
              <a:t>Cumulative Emissions and the Time Value of CO</a:t>
            </a:r>
            <a:r>
              <a:rPr lang="en" sz="3733" b="1" baseline="-25000">
                <a:solidFill>
                  <a:srgbClr val="1758A6"/>
                </a:solidFill>
                <a:latin typeface="Georgia"/>
                <a:ea typeface="Georgia"/>
                <a:cs typeface="Georgia"/>
                <a:sym typeface="Georgia"/>
              </a:rPr>
              <a:t>2</a:t>
            </a:r>
            <a:endParaRPr sz="3733" b="1" baseline="-25000">
              <a:latin typeface="Georgia"/>
              <a:ea typeface="Georgia"/>
              <a:cs typeface="Georgia"/>
              <a:sym typeface="Georgi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pic>
        <p:nvPicPr>
          <p:cNvPr id="1532" name="Google Shape;1532;g34f838cfcca_0_1499" descr="A diagram of a heat wave&#10;&#10;AI-generated content may be incorrect."/>
          <p:cNvPicPr preferRelativeResize="0"/>
          <p:nvPr/>
        </p:nvPicPr>
        <p:blipFill rotWithShape="1">
          <a:blip r:embed="rId3">
            <a:alphaModFix/>
          </a:blip>
          <a:srcRect/>
          <a:stretch/>
        </p:blipFill>
        <p:spPr>
          <a:xfrm>
            <a:off x="798523" y="1136502"/>
            <a:ext cx="10591781" cy="5721500"/>
          </a:xfrm>
          <a:prstGeom prst="rect">
            <a:avLst/>
          </a:prstGeom>
          <a:noFill/>
          <a:ln>
            <a:noFill/>
          </a:ln>
        </p:spPr>
      </p:pic>
      <p:sp>
        <p:nvSpPr>
          <p:cNvPr id="1533" name="Google Shape;1533;g34f838cfcca_0_1499"/>
          <p:cNvSpPr/>
          <p:nvPr/>
        </p:nvSpPr>
        <p:spPr>
          <a:xfrm>
            <a:off x="8145933" y="3577000"/>
            <a:ext cx="1940400" cy="2357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34" name="Google Shape;1534;g34f838cfcca_0_1499"/>
          <p:cNvSpPr/>
          <p:nvPr/>
        </p:nvSpPr>
        <p:spPr>
          <a:xfrm>
            <a:off x="5575467" y="5111200"/>
            <a:ext cx="4744800" cy="436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35" name="Google Shape;1535;g34f838cfcca_0_1499"/>
          <p:cNvSpPr/>
          <p:nvPr/>
        </p:nvSpPr>
        <p:spPr>
          <a:xfrm>
            <a:off x="9913767" y="5416000"/>
            <a:ext cx="558800" cy="4368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36" name="Google Shape;1536;g34f838cfcca_0_1499"/>
          <p:cNvSpPr txBox="1"/>
          <p:nvPr/>
        </p:nvSpPr>
        <p:spPr>
          <a:xfrm>
            <a:off x="8237367" y="4156100"/>
            <a:ext cx="1991200" cy="731600"/>
          </a:xfrm>
          <a:prstGeom prst="rect">
            <a:avLst/>
          </a:prstGeom>
          <a:noFill/>
          <a:ln>
            <a:noFill/>
          </a:ln>
        </p:spPr>
        <p:txBody>
          <a:bodyPr spcFirstLastPara="1" wrap="square" lIns="121900" tIns="121900" rIns="121900" bIns="121900" anchor="t" anchorCtr="0">
            <a:noAutofit/>
          </a:bodyPr>
          <a:lstStyle/>
          <a:p>
            <a:r>
              <a:rPr lang="en" sz="1467">
                <a:solidFill>
                  <a:srgbClr val="A61C00"/>
                </a:solidFill>
              </a:rPr>
              <a:t>Release of carbon at end of life</a:t>
            </a:r>
            <a:endParaRPr sz="1467">
              <a:solidFill>
                <a:srgbClr val="A61C00"/>
              </a:solidFill>
            </a:endParaRPr>
          </a:p>
        </p:txBody>
      </p:sp>
      <p:sp>
        <p:nvSpPr>
          <p:cNvPr id="1537" name="Google Shape;1537;g34f838cfcca_0_1499"/>
          <p:cNvSpPr/>
          <p:nvPr/>
        </p:nvSpPr>
        <p:spPr>
          <a:xfrm>
            <a:off x="7810667" y="4389767"/>
            <a:ext cx="477500" cy="467333"/>
          </a:xfrm>
          <a:custGeom>
            <a:avLst/>
            <a:gdLst/>
            <a:ahLst/>
            <a:cxnLst/>
            <a:rect l="l" t="t" r="r" b="b"/>
            <a:pathLst>
              <a:path w="14325" h="14020" extrusionOk="0">
                <a:moveTo>
                  <a:pt x="14325" y="0"/>
                </a:moveTo>
                <a:cubicBezTo>
                  <a:pt x="7644" y="0"/>
                  <a:pt x="6340" y="11911"/>
                  <a:pt x="0" y="14020"/>
                </a:cubicBezTo>
              </a:path>
            </a:pathLst>
          </a:custGeom>
          <a:noFill/>
          <a:ln w="9525" cap="flat" cmpd="sng">
            <a:solidFill>
              <a:srgbClr val="999999"/>
            </a:solidFill>
            <a:prstDash val="solid"/>
            <a:round/>
            <a:headEnd type="none" w="med" len="med"/>
            <a:tailEnd type="triangle" w="med" len="med"/>
          </a:ln>
        </p:spPr>
        <p:txBody>
          <a:bodyPr/>
          <a:lstStyle/>
          <a:p>
            <a:endParaRPr lang="en-US" sz="2400"/>
          </a:p>
        </p:txBody>
      </p:sp>
      <p:sp>
        <p:nvSpPr>
          <p:cNvPr id="1538" name="Google Shape;1538;g34f838cfcca_0_1499"/>
          <p:cNvSpPr txBox="1"/>
          <p:nvPr/>
        </p:nvSpPr>
        <p:spPr>
          <a:xfrm>
            <a:off x="9161933" y="5944300"/>
            <a:ext cx="2712800" cy="274400"/>
          </a:xfrm>
          <a:prstGeom prst="rect">
            <a:avLst/>
          </a:prstGeom>
          <a:noFill/>
          <a:ln>
            <a:noFill/>
          </a:ln>
        </p:spPr>
        <p:txBody>
          <a:bodyPr spcFirstLastPara="1" wrap="square" lIns="121900" tIns="121900" rIns="121900" bIns="121900" anchor="t" anchorCtr="0">
            <a:noAutofit/>
          </a:bodyPr>
          <a:lstStyle/>
          <a:p>
            <a:r>
              <a:rPr lang="en" sz="1200" i="1">
                <a:solidFill>
                  <a:srgbClr val="535353"/>
                </a:solidFill>
              </a:rPr>
              <a:t>Graphic: RMI</a:t>
            </a:r>
            <a:endParaRPr sz="1200" i="1">
              <a:solidFill>
                <a:srgbClr val="535353"/>
              </a:solidFill>
            </a:endParaRPr>
          </a:p>
        </p:txBody>
      </p:sp>
      <p:sp>
        <p:nvSpPr>
          <p:cNvPr id="1539" name="Google Shape;1539;g34f838cfcca_0_1499"/>
          <p:cNvSpPr txBox="1">
            <a:spLocks noGrp="1"/>
          </p:cNvSpPr>
          <p:nvPr>
            <p:ph type="title" idx="4294967295"/>
          </p:nvPr>
        </p:nvSpPr>
        <p:spPr>
          <a:xfrm>
            <a:off x="0" y="0"/>
            <a:ext cx="12192000" cy="11984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rgbClr val="1758A6"/>
              </a:buClr>
              <a:buSzPts val="3300"/>
            </a:pPr>
            <a:r>
              <a:rPr lang="en" sz="3733" b="1">
                <a:solidFill>
                  <a:srgbClr val="1758A6"/>
                </a:solidFill>
                <a:latin typeface="Georgia"/>
                <a:ea typeface="Georgia"/>
                <a:cs typeface="Georgia"/>
                <a:sym typeface="Georgia"/>
              </a:rPr>
              <a:t>Cumulative Emissions and the Time Value of CO</a:t>
            </a:r>
            <a:r>
              <a:rPr lang="en" sz="3733" b="1" baseline="-25000">
                <a:solidFill>
                  <a:srgbClr val="1758A6"/>
                </a:solidFill>
                <a:latin typeface="Georgia"/>
                <a:ea typeface="Georgia"/>
                <a:cs typeface="Georgia"/>
                <a:sym typeface="Georgia"/>
              </a:rPr>
              <a:t>2</a:t>
            </a:r>
            <a:endParaRPr sz="3733" b="1" baseline="-25000">
              <a:latin typeface="Georgia"/>
              <a:ea typeface="Georgia"/>
              <a:cs typeface="Georgia"/>
              <a:sym typeface="Georg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1544" name="Google Shape;1544;g34f838cfcca_0_2158" descr="A diagram of a heat wave&#10;&#10;AI-generated content may be incorrect."/>
          <p:cNvPicPr preferRelativeResize="0"/>
          <p:nvPr/>
        </p:nvPicPr>
        <p:blipFill rotWithShape="1">
          <a:blip r:embed="rId3">
            <a:alphaModFix/>
          </a:blip>
          <a:srcRect/>
          <a:stretch/>
        </p:blipFill>
        <p:spPr>
          <a:xfrm>
            <a:off x="798523" y="1136502"/>
            <a:ext cx="10591781" cy="5721500"/>
          </a:xfrm>
          <a:prstGeom prst="rect">
            <a:avLst/>
          </a:prstGeom>
          <a:noFill/>
          <a:ln>
            <a:noFill/>
          </a:ln>
        </p:spPr>
      </p:pic>
      <p:sp>
        <p:nvSpPr>
          <p:cNvPr id="1545" name="Google Shape;1545;g34f838cfcca_0_2158"/>
          <p:cNvSpPr txBox="1"/>
          <p:nvPr/>
        </p:nvSpPr>
        <p:spPr>
          <a:xfrm>
            <a:off x="9161933" y="5944300"/>
            <a:ext cx="2712800" cy="274400"/>
          </a:xfrm>
          <a:prstGeom prst="rect">
            <a:avLst/>
          </a:prstGeom>
          <a:noFill/>
          <a:ln>
            <a:noFill/>
          </a:ln>
        </p:spPr>
        <p:txBody>
          <a:bodyPr spcFirstLastPara="1" wrap="square" lIns="121900" tIns="121900" rIns="121900" bIns="121900" anchor="t" anchorCtr="0">
            <a:noAutofit/>
          </a:bodyPr>
          <a:lstStyle/>
          <a:p>
            <a:r>
              <a:rPr lang="en" sz="1200" i="1">
                <a:solidFill>
                  <a:srgbClr val="535353"/>
                </a:solidFill>
              </a:rPr>
              <a:t>Graphic: RMI</a:t>
            </a:r>
            <a:endParaRPr sz="1200" i="1">
              <a:solidFill>
                <a:srgbClr val="535353"/>
              </a:solidFill>
            </a:endParaRPr>
          </a:p>
        </p:txBody>
      </p:sp>
      <p:sp>
        <p:nvSpPr>
          <p:cNvPr id="1546" name="Google Shape;1546;g34f838cfcca_0_2158"/>
          <p:cNvSpPr txBox="1">
            <a:spLocks noGrp="1"/>
          </p:cNvSpPr>
          <p:nvPr>
            <p:ph type="title" idx="4294967295"/>
          </p:nvPr>
        </p:nvSpPr>
        <p:spPr>
          <a:xfrm>
            <a:off x="0" y="0"/>
            <a:ext cx="12192000" cy="11984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rgbClr val="1758A6"/>
              </a:buClr>
              <a:buSzPts val="3300"/>
            </a:pPr>
            <a:r>
              <a:rPr lang="en" sz="3733" b="1">
                <a:solidFill>
                  <a:srgbClr val="1758A6"/>
                </a:solidFill>
                <a:latin typeface="Georgia"/>
                <a:ea typeface="Georgia"/>
                <a:cs typeface="Georgia"/>
                <a:sym typeface="Georgia"/>
              </a:rPr>
              <a:t>Cumulative Emissions and the Time Value of CO</a:t>
            </a:r>
            <a:r>
              <a:rPr lang="en" sz="3733" b="1" baseline="-25000">
                <a:solidFill>
                  <a:srgbClr val="1758A6"/>
                </a:solidFill>
                <a:latin typeface="Georgia"/>
                <a:ea typeface="Georgia"/>
                <a:cs typeface="Georgia"/>
                <a:sym typeface="Georgia"/>
              </a:rPr>
              <a:t>2</a:t>
            </a:r>
            <a:endParaRPr sz="3733" b="1" baseline="-25000">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pic>
        <p:nvPicPr>
          <p:cNvPr id="1551" name="Google Shape;1551;g34f838cfcca_0_1917" descr="A diagram of a heat wave&#10;&#10;AI-generated content may be incorrect."/>
          <p:cNvPicPr preferRelativeResize="0"/>
          <p:nvPr/>
        </p:nvPicPr>
        <p:blipFill rotWithShape="1">
          <a:blip r:embed="rId3">
            <a:alphaModFix/>
          </a:blip>
          <a:srcRect/>
          <a:stretch/>
        </p:blipFill>
        <p:spPr>
          <a:xfrm>
            <a:off x="798523" y="1136502"/>
            <a:ext cx="10591781" cy="5721500"/>
          </a:xfrm>
          <a:prstGeom prst="rect">
            <a:avLst/>
          </a:prstGeom>
          <a:noFill/>
          <a:ln>
            <a:noFill/>
          </a:ln>
        </p:spPr>
      </p:pic>
      <p:sp>
        <p:nvSpPr>
          <p:cNvPr id="1552" name="Google Shape;1552;g34f838cfcca_0_1917"/>
          <p:cNvSpPr/>
          <p:nvPr/>
        </p:nvSpPr>
        <p:spPr>
          <a:xfrm>
            <a:off x="485300" y="1433267"/>
            <a:ext cx="3403600" cy="3891200"/>
          </a:xfrm>
          <a:prstGeom prst="roundRect">
            <a:avLst>
              <a:gd name="adj" fmla="val 5075"/>
            </a:avLst>
          </a:prstGeom>
          <a:solidFill>
            <a:srgbClr val="FFFFFF">
              <a:alpha val="775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53" name="Google Shape;1553;g34f838cfcca_0_1917"/>
          <p:cNvSpPr/>
          <p:nvPr/>
        </p:nvSpPr>
        <p:spPr>
          <a:xfrm>
            <a:off x="8135733" y="3566801"/>
            <a:ext cx="2052400" cy="2550000"/>
          </a:xfrm>
          <a:prstGeom prst="roundRect">
            <a:avLst>
              <a:gd name="adj" fmla="val 23261"/>
            </a:avLst>
          </a:prstGeom>
          <a:solidFill>
            <a:srgbClr val="FFFFFF">
              <a:alpha val="775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54" name="Google Shape;1554;g34f838cfcca_0_1917"/>
          <p:cNvSpPr/>
          <p:nvPr/>
        </p:nvSpPr>
        <p:spPr>
          <a:xfrm>
            <a:off x="4203900" y="5090867"/>
            <a:ext cx="3881200" cy="1270000"/>
          </a:xfrm>
          <a:prstGeom prst="roundRect">
            <a:avLst>
              <a:gd name="adj" fmla="val 0"/>
            </a:avLst>
          </a:prstGeom>
          <a:solidFill>
            <a:srgbClr val="FFFFFF">
              <a:alpha val="775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1555" name="Google Shape;1555;g34f838cfcca_0_1917"/>
          <p:cNvCxnSpPr/>
          <p:nvPr/>
        </p:nvCxnSpPr>
        <p:spPr>
          <a:xfrm rot="10800000">
            <a:off x="5484033" y="1250400"/>
            <a:ext cx="0" cy="2316400"/>
          </a:xfrm>
          <a:prstGeom prst="straightConnector1">
            <a:avLst/>
          </a:prstGeom>
          <a:noFill/>
          <a:ln w="28575" cap="flat" cmpd="sng">
            <a:solidFill>
              <a:schemeClr val="dk2"/>
            </a:solidFill>
            <a:prstDash val="solid"/>
            <a:round/>
            <a:headEnd type="triangle" w="med" len="med"/>
            <a:tailEnd type="none" w="med" len="med"/>
          </a:ln>
        </p:spPr>
      </p:cxnSp>
      <p:sp>
        <p:nvSpPr>
          <p:cNvPr id="1556" name="Google Shape;1556;g34f838cfcca_0_1917"/>
          <p:cNvSpPr/>
          <p:nvPr/>
        </p:nvSpPr>
        <p:spPr>
          <a:xfrm>
            <a:off x="11319600" y="874333"/>
            <a:ext cx="592800" cy="262000"/>
          </a:xfrm>
          <a:prstGeom prst="roundRect">
            <a:avLst>
              <a:gd name="adj" fmla="val 5075"/>
            </a:avLst>
          </a:prstGeom>
          <a:solidFill>
            <a:srgbClr val="FFFFFF">
              <a:alpha val="775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57" name="Google Shape;1557;g34f838cfcca_0_1917"/>
          <p:cNvSpPr txBox="1"/>
          <p:nvPr/>
        </p:nvSpPr>
        <p:spPr>
          <a:xfrm>
            <a:off x="9161933" y="5944300"/>
            <a:ext cx="2712800" cy="274400"/>
          </a:xfrm>
          <a:prstGeom prst="rect">
            <a:avLst/>
          </a:prstGeom>
          <a:noFill/>
          <a:ln>
            <a:noFill/>
          </a:ln>
        </p:spPr>
        <p:txBody>
          <a:bodyPr spcFirstLastPara="1" wrap="square" lIns="121900" tIns="121900" rIns="121900" bIns="121900" anchor="t" anchorCtr="0">
            <a:noAutofit/>
          </a:bodyPr>
          <a:lstStyle/>
          <a:p>
            <a:r>
              <a:rPr lang="en" sz="1200" i="1">
                <a:solidFill>
                  <a:srgbClr val="535353"/>
                </a:solidFill>
              </a:rPr>
              <a:t>Graphic: RMI</a:t>
            </a:r>
            <a:endParaRPr sz="1200" i="1">
              <a:solidFill>
                <a:srgbClr val="535353"/>
              </a:solidFill>
            </a:endParaRPr>
          </a:p>
        </p:txBody>
      </p:sp>
      <p:sp>
        <p:nvSpPr>
          <p:cNvPr id="1558" name="Google Shape;1558;g34f838cfcca_0_1917"/>
          <p:cNvSpPr txBox="1">
            <a:spLocks noGrp="1"/>
          </p:cNvSpPr>
          <p:nvPr>
            <p:ph type="title" idx="4294967295"/>
          </p:nvPr>
        </p:nvSpPr>
        <p:spPr>
          <a:xfrm>
            <a:off x="0" y="0"/>
            <a:ext cx="12192000" cy="11984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rgbClr val="1758A6"/>
              </a:buClr>
              <a:buSzPts val="3300"/>
            </a:pPr>
            <a:r>
              <a:rPr lang="en" sz="3733" b="1">
                <a:solidFill>
                  <a:srgbClr val="1758A6"/>
                </a:solidFill>
                <a:latin typeface="Georgia"/>
                <a:ea typeface="Georgia"/>
                <a:cs typeface="Georgia"/>
                <a:sym typeface="Georgia"/>
              </a:rPr>
              <a:t>Cumulative Emissions and the Time Value of CO</a:t>
            </a:r>
            <a:r>
              <a:rPr lang="en" sz="3733" b="1" baseline="-25000">
                <a:solidFill>
                  <a:srgbClr val="1758A6"/>
                </a:solidFill>
                <a:latin typeface="Georgia"/>
                <a:ea typeface="Georgia"/>
                <a:cs typeface="Georgia"/>
                <a:sym typeface="Georgia"/>
              </a:rPr>
              <a:t>2</a:t>
            </a:r>
            <a:endParaRPr sz="3733" b="1" baseline="-25000">
              <a:latin typeface="Georgia"/>
              <a:ea typeface="Georgia"/>
              <a:cs typeface="Georgia"/>
              <a:sym typeface="Georgia"/>
            </a:endParaRPr>
          </a:p>
        </p:txBody>
      </p:sp>
      <p:sp>
        <p:nvSpPr>
          <p:cNvPr id="1559" name="Google Shape;1559;g34f838cfcca_0_1917"/>
          <p:cNvSpPr/>
          <p:nvPr/>
        </p:nvSpPr>
        <p:spPr>
          <a:xfrm>
            <a:off x="106733" y="253933"/>
            <a:ext cx="11979200" cy="731600"/>
          </a:xfrm>
          <a:prstGeom prst="roundRect">
            <a:avLst>
              <a:gd name="adj" fmla="val 5075"/>
            </a:avLst>
          </a:prstGeom>
          <a:solidFill>
            <a:srgbClr val="FFFFFF">
              <a:alpha val="775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60" name="Google Shape;1560;g34f838cfcca_0_1917"/>
          <p:cNvSpPr txBox="1"/>
          <p:nvPr/>
        </p:nvSpPr>
        <p:spPr>
          <a:xfrm>
            <a:off x="3360567" y="874351"/>
            <a:ext cx="1351200" cy="345600"/>
          </a:xfrm>
          <a:prstGeom prst="rect">
            <a:avLst/>
          </a:prstGeom>
          <a:noFill/>
          <a:ln>
            <a:noFill/>
          </a:ln>
        </p:spPr>
        <p:txBody>
          <a:bodyPr spcFirstLastPara="1" wrap="square" lIns="121900" tIns="121900" rIns="121900" bIns="121900" anchor="ctr" anchorCtr="0">
            <a:noAutofit/>
          </a:bodyPr>
          <a:lstStyle/>
          <a:p>
            <a:r>
              <a:rPr lang="en" sz="2400" b="1">
                <a:solidFill>
                  <a:schemeClr val="dk1"/>
                </a:solidFill>
              </a:rPr>
              <a:t>TODAY</a:t>
            </a:r>
            <a:endParaRPr sz="2400" b="1">
              <a:solidFill>
                <a:schemeClr val="dk1"/>
              </a:solidFill>
            </a:endParaRPr>
          </a:p>
        </p:txBody>
      </p:sp>
      <p:sp>
        <p:nvSpPr>
          <p:cNvPr id="1561" name="Google Shape;1561;g34f838cfcca_0_1917"/>
          <p:cNvSpPr txBox="1"/>
          <p:nvPr/>
        </p:nvSpPr>
        <p:spPr>
          <a:xfrm>
            <a:off x="4808433" y="874351"/>
            <a:ext cx="1351200" cy="345600"/>
          </a:xfrm>
          <a:prstGeom prst="rect">
            <a:avLst/>
          </a:prstGeom>
          <a:noFill/>
          <a:ln>
            <a:noFill/>
          </a:ln>
        </p:spPr>
        <p:txBody>
          <a:bodyPr spcFirstLastPara="1" wrap="square" lIns="121900" tIns="121900" rIns="121900" bIns="121900" anchor="ctr" anchorCtr="0">
            <a:noAutofit/>
          </a:bodyPr>
          <a:lstStyle/>
          <a:p>
            <a:pPr algn="ctr"/>
            <a:r>
              <a:rPr lang="en" sz="2400" b="1">
                <a:solidFill>
                  <a:schemeClr val="dk1"/>
                </a:solidFill>
              </a:rPr>
              <a:t>2050</a:t>
            </a:r>
            <a:endParaRPr sz="2400" b="1">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C8D0E296-409D-810E-C3D6-4DCDBD2015EB}"/>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3D703AE5-858D-82CF-A642-2FD6C3C4D7C2}"/>
              </a:ext>
            </a:extLst>
          </p:cNvPr>
          <p:cNvSpPr txBox="1">
            <a:spLocks noGrp="1"/>
          </p:cNvSpPr>
          <p:nvPr>
            <p:ph type="title"/>
          </p:nvPr>
        </p:nvSpPr>
        <p:spPr>
          <a:xfrm>
            <a:off x="394591" y="0"/>
            <a:ext cx="11643079" cy="1508760"/>
          </a:xfrm>
          <a:prstGeom prst="rect">
            <a:avLst/>
          </a:prstGeom>
          <a:noFill/>
          <a:ln>
            <a:noFill/>
          </a:ln>
        </p:spPr>
        <p:txBody>
          <a:bodyPr spcFirstLastPara="1" wrap="square" lIns="91425" tIns="45700" rIns="91425" bIns="45700" anchor="ctr" anchorCtr="0">
            <a:normAutofit/>
          </a:bodyPr>
          <a:lstStyle/>
          <a:p>
            <a:pPr>
              <a:buSzPts val="4000"/>
            </a:pP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Two accounting methods:</a:t>
            </a:r>
            <a:endParaRPr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B46FFD7-AD49-D95F-B832-AF7889758F21}"/>
              </a:ext>
            </a:extLst>
          </p:cNvPr>
          <p:cNvSpPr txBox="1"/>
          <p:nvPr/>
        </p:nvSpPr>
        <p:spPr>
          <a:xfrm>
            <a:off x="783769" y="1749694"/>
            <a:ext cx="4771873" cy="1200329"/>
          </a:xfrm>
          <a:prstGeom prst="rect">
            <a:avLst/>
          </a:prstGeom>
          <a:noFill/>
        </p:spPr>
        <p:txBody>
          <a:bodyPr wrap="square" rtlCol="0">
            <a:spAutoFit/>
          </a:bodyPr>
          <a:lstStyle/>
          <a:p>
            <a:pPr algn="ctr"/>
            <a:r>
              <a:rPr lang="en-US" sz="3600" b="1" dirty="0">
                <a:solidFill>
                  <a:srgbClr val="99D2D0"/>
                </a:solidFill>
                <a:latin typeface="Roboto" panose="02000000000000000000" pitchFamily="2" charset="0"/>
                <a:ea typeface="Roboto" panose="02000000000000000000" pitchFamily="2" charset="0"/>
                <a:cs typeface="Roboto" panose="02000000000000000000" pitchFamily="2" charset="0"/>
              </a:rPr>
              <a:t>COUNTING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5" name="TextBox 4">
            <a:extLst>
              <a:ext uri="{FF2B5EF4-FFF2-40B4-BE49-F238E27FC236}">
                <a16:creationId xmlns:a16="http://schemas.microsoft.com/office/drawing/2014/main" id="{F65527F3-70ED-3CF4-CFA3-EE4E8CEFDA5F}"/>
              </a:ext>
            </a:extLst>
          </p:cNvPr>
          <p:cNvSpPr txBox="1"/>
          <p:nvPr/>
        </p:nvSpPr>
        <p:spPr>
          <a:xfrm>
            <a:off x="6636356" y="1749694"/>
            <a:ext cx="4771872" cy="1200329"/>
          </a:xfrm>
          <a:prstGeom prst="rect">
            <a:avLst/>
          </a:prstGeom>
          <a:noFill/>
        </p:spPr>
        <p:txBody>
          <a:bodyPr wrap="square" rtlCol="0">
            <a:spAutoFit/>
          </a:bodyPr>
          <a:lstStyle/>
          <a:p>
            <a:pPr algn="ctr"/>
            <a:r>
              <a:rPr lang="en-US" sz="3600" b="1" dirty="0">
                <a:solidFill>
                  <a:srgbClr val="F38125"/>
                </a:solidFill>
                <a:latin typeface="Roboto" panose="02000000000000000000" pitchFamily="2" charset="0"/>
                <a:ea typeface="Roboto" panose="02000000000000000000" pitchFamily="2" charset="0"/>
                <a:cs typeface="Roboto" panose="02000000000000000000" pitchFamily="2" charset="0"/>
              </a:rPr>
              <a:t>VALUING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6" name="Rectangle 5">
            <a:extLst>
              <a:ext uri="{FF2B5EF4-FFF2-40B4-BE49-F238E27FC236}">
                <a16:creationId xmlns:a16="http://schemas.microsoft.com/office/drawing/2014/main" id="{600E7C76-F352-FF65-8928-D49C09E6F438}"/>
              </a:ext>
            </a:extLst>
          </p:cNvPr>
          <p:cNvSpPr/>
          <p:nvPr/>
        </p:nvSpPr>
        <p:spPr>
          <a:xfrm>
            <a:off x="783771" y="1556655"/>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6BAA74-9035-CB28-C996-BAF15F442DA7}"/>
              </a:ext>
            </a:extLst>
          </p:cNvPr>
          <p:cNvSpPr/>
          <p:nvPr/>
        </p:nvSpPr>
        <p:spPr>
          <a:xfrm>
            <a:off x="6636357" y="1556654"/>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AF9D95-CAF1-3618-B37F-AA0EEA77C76F}"/>
              </a:ext>
            </a:extLst>
          </p:cNvPr>
          <p:cNvSpPr txBox="1"/>
          <p:nvPr/>
        </p:nvSpPr>
        <p:spPr>
          <a:xfrm>
            <a:off x="4410635" y="6522351"/>
            <a:ext cx="7781365" cy="369332"/>
          </a:xfrm>
          <a:prstGeom prst="rect">
            <a:avLst/>
          </a:prstGeom>
          <a:noFill/>
        </p:spPr>
        <p:txBody>
          <a:bodyPr wrap="square">
            <a:spAutoFit/>
          </a:bodyPr>
          <a:lstStyle/>
          <a:p>
            <a:pPr algn="r"/>
            <a:r>
              <a:rPr lang="en-US" dirty="0"/>
              <a:t>Source: Chris Magwood - RMI</a:t>
            </a:r>
          </a:p>
        </p:txBody>
      </p:sp>
    </p:spTree>
    <p:extLst>
      <p:ext uri="{BB962C8B-B14F-4D97-AF65-F5344CB8AC3E}">
        <p14:creationId xmlns:p14="http://schemas.microsoft.com/office/powerpoint/2010/main" val="20428645"/>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0DBD01D9-5AD4-AE02-04C1-28CB67C19B44}"/>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2FEEAA3D-4979-FBED-4B3E-21A0BC46D409}"/>
              </a:ext>
            </a:extLst>
          </p:cNvPr>
          <p:cNvSpPr txBox="1">
            <a:spLocks noGrp="1"/>
          </p:cNvSpPr>
          <p:nvPr>
            <p:ph type="title"/>
          </p:nvPr>
        </p:nvSpPr>
        <p:spPr>
          <a:xfrm>
            <a:off x="394592" y="0"/>
            <a:ext cx="9784080" cy="1508760"/>
          </a:xfrm>
          <a:prstGeom prst="rect">
            <a:avLst/>
          </a:prstGeom>
          <a:noFill/>
          <a:ln>
            <a:noFill/>
          </a:ln>
        </p:spPr>
        <p:txBody>
          <a:bodyPr spcFirstLastPara="1" wrap="square" lIns="91425" tIns="45700" rIns="91425" bIns="45700" anchor="ctr" anchorCtr="0">
            <a:normAutofit/>
          </a:bodyPr>
          <a:lstStyle/>
          <a:p>
            <a:pPr>
              <a:buSzPts val="4000"/>
            </a:pP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Two accounting methods:</a:t>
            </a:r>
            <a:endParaRPr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362C22F1-A622-4038-8DA2-F6B0F6CB6CE2}"/>
              </a:ext>
            </a:extLst>
          </p:cNvPr>
          <p:cNvSpPr txBox="1"/>
          <p:nvPr/>
        </p:nvSpPr>
        <p:spPr>
          <a:xfrm>
            <a:off x="783769" y="1749694"/>
            <a:ext cx="4771873" cy="1200329"/>
          </a:xfrm>
          <a:prstGeom prst="rect">
            <a:avLst/>
          </a:prstGeom>
          <a:noFill/>
        </p:spPr>
        <p:txBody>
          <a:bodyPr wrap="square" rtlCol="0">
            <a:spAutoFit/>
          </a:bodyPr>
          <a:lstStyle/>
          <a:p>
            <a:pPr algn="ctr"/>
            <a:r>
              <a:rPr lang="en-US" sz="3600" b="1" dirty="0">
                <a:solidFill>
                  <a:srgbClr val="99D2D0"/>
                </a:solidFill>
                <a:latin typeface="Roboto" panose="02000000000000000000" pitchFamily="2" charset="0"/>
                <a:ea typeface="Roboto" panose="02000000000000000000" pitchFamily="2" charset="0"/>
                <a:cs typeface="Roboto" panose="02000000000000000000" pitchFamily="2" charset="0"/>
              </a:rPr>
              <a:t>COUNTING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5" name="TextBox 4">
            <a:extLst>
              <a:ext uri="{FF2B5EF4-FFF2-40B4-BE49-F238E27FC236}">
                <a16:creationId xmlns:a16="http://schemas.microsoft.com/office/drawing/2014/main" id="{DE601956-1A1D-4179-2B32-FFE702417456}"/>
              </a:ext>
            </a:extLst>
          </p:cNvPr>
          <p:cNvSpPr txBox="1"/>
          <p:nvPr/>
        </p:nvSpPr>
        <p:spPr>
          <a:xfrm>
            <a:off x="6636356" y="1749694"/>
            <a:ext cx="4771872" cy="1200329"/>
          </a:xfrm>
          <a:prstGeom prst="rect">
            <a:avLst/>
          </a:prstGeom>
          <a:noFill/>
        </p:spPr>
        <p:txBody>
          <a:bodyPr wrap="square" rtlCol="0">
            <a:spAutoFit/>
          </a:bodyPr>
          <a:lstStyle/>
          <a:p>
            <a:pPr algn="ctr"/>
            <a:r>
              <a:rPr lang="en-US" sz="3600" b="1" dirty="0">
                <a:solidFill>
                  <a:srgbClr val="F38125"/>
                </a:solidFill>
                <a:latin typeface="Roboto" panose="02000000000000000000" pitchFamily="2" charset="0"/>
                <a:ea typeface="Roboto" panose="02000000000000000000" pitchFamily="2" charset="0"/>
                <a:cs typeface="Roboto" panose="02000000000000000000" pitchFamily="2" charset="0"/>
              </a:rPr>
              <a:t>VALUING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6" name="Rectangle 5">
            <a:extLst>
              <a:ext uri="{FF2B5EF4-FFF2-40B4-BE49-F238E27FC236}">
                <a16:creationId xmlns:a16="http://schemas.microsoft.com/office/drawing/2014/main" id="{AD144E5C-FC4B-8DE7-AAE9-B960F5B8EB29}"/>
              </a:ext>
            </a:extLst>
          </p:cNvPr>
          <p:cNvSpPr/>
          <p:nvPr/>
        </p:nvSpPr>
        <p:spPr>
          <a:xfrm>
            <a:off x="783771" y="1556655"/>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C6F2D7-9D18-05C3-8B61-611124CDBE7C}"/>
              </a:ext>
            </a:extLst>
          </p:cNvPr>
          <p:cNvSpPr/>
          <p:nvPr/>
        </p:nvSpPr>
        <p:spPr>
          <a:xfrm>
            <a:off x="6636357" y="1556654"/>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4A588F-0414-8230-EBA2-388F6347449B}"/>
              </a:ext>
            </a:extLst>
          </p:cNvPr>
          <p:cNvSpPr txBox="1"/>
          <p:nvPr/>
        </p:nvSpPr>
        <p:spPr>
          <a:xfrm>
            <a:off x="783769" y="3074120"/>
            <a:ext cx="4771873" cy="461665"/>
          </a:xfrm>
          <a:prstGeom prst="rect">
            <a:avLst/>
          </a:prstGeom>
          <a:noFill/>
        </p:spPr>
        <p:txBody>
          <a:bodyPr wrap="square" rtlCol="0">
            <a:spAutoFit/>
          </a:bodyPr>
          <a:lstStyle/>
          <a:p>
            <a:pPr algn="ctr"/>
            <a:r>
              <a:rPr lang="en-US" sz="2400" dirty="0">
                <a:solidFill>
                  <a:srgbClr val="99D2D0"/>
                </a:solidFill>
                <a:latin typeface="Roboto" panose="02000000000000000000" pitchFamily="2" charset="0"/>
                <a:ea typeface="Roboto" panose="02000000000000000000" pitchFamily="2" charset="0"/>
                <a:cs typeface="Roboto" panose="02000000000000000000" pitchFamily="2" charset="0"/>
              </a:rPr>
              <a:t>STATIC LCA</a:t>
            </a:r>
          </a:p>
        </p:txBody>
      </p:sp>
      <p:sp>
        <p:nvSpPr>
          <p:cNvPr id="4" name="TextBox 3">
            <a:extLst>
              <a:ext uri="{FF2B5EF4-FFF2-40B4-BE49-F238E27FC236}">
                <a16:creationId xmlns:a16="http://schemas.microsoft.com/office/drawing/2014/main" id="{C5161AC9-2099-CB85-D122-F796AA7F911D}"/>
              </a:ext>
            </a:extLst>
          </p:cNvPr>
          <p:cNvSpPr txBox="1"/>
          <p:nvPr/>
        </p:nvSpPr>
        <p:spPr>
          <a:xfrm>
            <a:off x="6636353" y="3074120"/>
            <a:ext cx="4771873" cy="461665"/>
          </a:xfrm>
          <a:prstGeom prst="rect">
            <a:avLst/>
          </a:prstGeom>
          <a:noFill/>
        </p:spPr>
        <p:txBody>
          <a:bodyPr wrap="square" rtlCol="0">
            <a:spAutoFit/>
          </a:bodyPr>
          <a:lstStyle/>
          <a:p>
            <a:pPr algn="ctr"/>
            <a:r>
              <a:rPr lang="en-US" sz="2400" dirty="0">
                <a:solidFill>
                  <a:srgbClr val="F38125"/>
                </a:solidFill>
                <a:latin typeface="Roboto" panose="02000000000000000000" pitchFamily="2" charset="0"/>
                <a:ea typeface="Roboto" panose="02000000000000000000" pitchFamily="2" charset="0"/>
                <a:cs typeface="Roboto" panose="02000000000000000000" pitchFamily="2" charset="0"/>
              </a:rPr>
              <a:t>DYNAMIC LCA</a:t>
            </a:r>
          </a:p>
        </p:txBody>
      </p:sp>
      <p:pic>
        <p:nvPicPr>
          <p:cNvPr id="1030" name="Picture 6" descr="LCA Stages Matter When Tracking Embodied Carbon - Browning Day">
            <a:extLst>
              <a:ext uri="{FF2B5EF4-FFF2-40B4-BE49-F238E27FC236}">
                <a16:creationId xmlns:a16="http://schemas.microsoft.com/office/drawing/2014/main" id="{D3C70CEF-C97E-27D9-8A83-F513C1F036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251" t="10953" r="22511" b="41429"/>
          <a:stretch/>
        </p:blipFill>
        <p:spPr bwMode="auto">
          <a:xfrm>
            <a:off x="910919" y="3590215"/>
            <a:ext cx="4517571" cy="20882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valuating Fast-Growing Fibers for Building Decarbonization with ...">
            <a:extLst>
              <a:ext uri="{FF2B5EF4-FFF2-40B4-BE49-F238E27FC236}">
                <a16:creationId xmlns:a16="http://schemas.microsoft.com/office/drawing/2014/main" id="{2F9DEE0E-AE8F-A281-EA54-C69FB9694E3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90074" y="3556605"/>
            <a:ext cx="3864429" cy="209403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3ACBF6-3FE9-88F7-7127-6F44FB1D336E}"/>
              </a:ext>
            </a:extLst>
          </p:cNvPr>
          <p:cNvSpPr txBox="1"/>
          <p:nvPr/>
        </p:nvSpPr>
        <p:spPr>
          <a:xfrm>
            <a:off x="4410635" y="6522351"/>
            <a:ext cx="7781365" cy="369332"/>
          </a:xfrm>
          <a:prstGeom prst="rect">
            <a:avLst/>
          </a:prstGeom>
          <a:noFill/>
        </p:spPr>
        <p:txBody>
          <a:bodyPr wrap="square">
            <a:spAutoFit/>
          </a:bodyPr>
          <a:lstStyle/>
          <a:p>
            <a:pPr algn="r"/>
            <a:r>
              <a:rPr lang="en-US" dirty="0"/>
              <a:t>Source: Chris Magwood - RMI</a:t>
            </a:r>
          </a:p>
        </p:txBody>
      </p:sp>
    </p:spTree>
    <p:extLst>
      <p:ext uri="{BB962C8B-B14F-4D97-AF65-F5344CB8AC3E}">
        <p14:creationId xmlns:p14="http://schemas.microsoft.com/office/powerpoint/2010/main" val="510770984"/>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279DB8E2-5D42-E8FA-260D-D7E37D5F500A}"/>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795758CA-ED78-67DC-32C3-74D61F3EB3EB}"/>
              </a:ext>
            </a:extLst>
          </p:cNvPr>
          <p:cNvSpPr txBox="1">
            <a:spLocks noGrp="1"/>
          </p:cNvSpPr>
          <p:nvPr>
            <p:ph type="title"/>
          </p:nvPr>
        </p:nvSpPr>
        <p:spPr>
          <a:xfrm>
            <a:off x="394592" y="0"/>
            <a:ext cx="9784080" cy="1508760"/>
          </a:xfrm>
          <a:prstGeom prst="rect">
            <a:avLst/>
          </a:prstGeom>
          <a:noFill/>
          <a:ln>
            <a:noFill/>
          </a:ln>
        </p:spPr>
        <p:txBody>
          <a:bodyPr spcFirstLastPara="1" wrap="square" lIns="91425" tIns="45700" rIns="91425" bIns="45700" anchor="ctr" anchorCtr="0">
            <a:normAutofit/>
          </a:bodyPr>
          <a:lstStyle/>
          <a:p>
            <a:pPr>
              <a:buSzPts val="4000"/>
            </a:pP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Two accounting methods:</a:t>
            </a:r>
            <a:endParaRPr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40FC658F-9863-872F-2020-F371D11A8EA1}"/>
              </a:ext>
            </a:extLst>
          </p:cNvPr>
          <p:cNvSpPr txBox="1"/>
          <p:nvPr/>
        </p:nvSpPr>
        <p:spPr>
          <a:xfrm>
            <a:off x="783769" y="1749694"/>
            <a:ext cx="4771873" cy="1200329"/>
          </a:xfrm>
          <a:prstGeom prst="rect">
            <a:avLst/>
          </a:prstGeom>
          <a:noFill/>
        </p:spPr>
        <p:txBody>
          <a:bodyPr wrap="square" rtlCol="0">
            <a:spAutoFit/>
          </a:bodyPr>
          <a:lstStyle/>
          <a:p>
            <a:pPr algn="ctr"/>
            <a:r>
              <a:rPr lang="en-US" sz="3600" b="1" dirty="0">
                <a:solidFill>
                  <a:srgbClr val="99D2D0"/>
                </a:solidFill>
                <a:latin typeface="Roboto" panose="02000000000000000000" pitchFamily="2" charset="0"/>
                <a:ea typeface="Roboto" panose="02000000000000000000" pitchFamily="2" charset="0"/>
                <a:cs typeface="Roboto" panose="02000000000000000000" pitchFamily="2" charset="0"/>
              </a:rPr>
              <a:t>COUNTING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5" name="TextBox 4">
            <a:extLst>
              <a:ext uri="{FF2B5EF4-FFF2-40B4-BE49-F238E27FC236}">
                <a16:creationId xmlns:a16="http://schemas.microsoft.com/office/drawing/2014/main" id="{F451D1F0-CE4C-8DA3-BEE3-39C21695F63A}"/>
              </a:ext>
            </a:extLst>
          </p:cNvPr>
          <p:cNvSpPr txBox="1"/>
          <p:nvPr/>
        </p:nvSpPr>
        <p:spPr>
          <a:xfrm>
            <a:off x="6636356" y="1749694"/>
            <a:ext cx="4771872" cy="1200329"/>
          </a:xfrm>
          <a:prstGeom prst="rect">
            <a:avLst/>
          </a:prstGeom>
          <a:noFill/>
        </p:spPr>
        <p:txBody>
          <a:bodyPr wrap="square" rtlCol="0">
            <a:spAutoFit/>
          </a:bodyPr>
          <a:lstStyle/>
          <a:p>
            <a:pPr algn="ctr"/>
            <a:r>
              <a:rPr lang="en-US" sz="3600" b="1" dirty="0">
                <a:solidFill>
                  <a:srgbClr val="F38125"/>
                </a:solidFill>
                <a:latin typeface="Roboto" panose="02000000000000000000" pitchFamily="2" charset="0"/>
                <a:ea typeface="Roboto" panose="02000000000000000000" pitchFamily="2" charset="0"/>
                <a:cs typeface="Roboto" panose="02000000000000000000" pitchFamily="2" charset="0"/>
              </a:rPr>
              <a:t>VALUING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6" name="Rectangle 5">
            <a:extLst>
              <a:ext uri="{FF2B5EF4-FFF2-40B4-BE49-F238E27FC236}">
                <a16:creationId xmlns:a16="http://schemas.microsoft.com/office/drawing/2014/main" id="{02FCA630-33E2-AE59-9753-F8AA68004C97}"/>
              </a:ext>
            </a:extLst>
          </p:cNvPr>
          <p:cNvSpPr/>
          <p:nvPr/>
        </p:nvSpPr>
        <p:spPr>
          <a:xfrm>
            <a:off x="783771" y="1556655"/>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8E582F-E745-E450-6CE4-3E829EE130DA}"/>
              </a:ext>
            </a:extLst>
          </p:cNvPr>
          <p:cNvSpPr/>
          <p:nvPr/>
        </p:nvSpPr>
        <p:spPr>
          <a:xfrm>
            <a:off x="6636357" y="1556654"/>
            <a:ext cx="4771872" cy="4147460"/>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C2F781-BAEC-FD2A-2F46-E2B0E0914164}"/>
              </a:ext>
            </a:extLst>
          </p:cNvPr>
          <p:cNvSpPr txBox="1"/>
          <p:nvPr/>
        </p:nvSpPr>
        <p:spPr>
          <a:xfrm>
            <a:off x="783769" y="3074120"/>
            <a:ext cx="4771873" cy="461665"/>
          </a:xfrm>
          <a:prstGeom prst="rect">
            <a:avLst/>
          </a:prstGeom>
          <a:noFill/>
        </p:spPr>
        <p:txBody>
          <a:bodyPr wrap="square" rtlCol="0">
            <a:spAutoFit/>
          </a:bodyPr>
          <a:lstStyle/>
          <a:p>
            <a:pPr algn="ctr"/>
            <a:r>
              <a:rPr lang="en-US" sz="2400" dirty="0">
                <a:solidFill>
                  <a:srgbClr val="99D2D0"/>
                </a:solidFill>
                <a:latin typeface="Roboto" panose="02000000000000000000" pitchFamily="2" charset="0"/>
                <a:ea typeface="Roboto" panose="02000000000000000000" pitchFamily="2" charset="0"/>
                <a:cs typeface="Roboto" panose="02000000000000000000" pitchFamily="2" charset="0"/>
              </a:rPr>
              <a:t>STATIC LCA</a:t>
            </a:r>
          </a:p>
        </p:txBody>
      </p:sp>
      <p:sp>
        <p:nvSpPr>
          <p:cNvPr id="4" name="TextBox 3">
            <a:extLst>
              <a:ext uri="{FF2B5EF4-FFF2-40B4-BE49-F238E27FC236}">
                <a16:creationId xmlns:a16="http://schemas.microsoft.com/office/drawing/2014/main" id="{4DBED5AD-71DD-3DB3-3316-08011D5E6AA5}"/>
              </a:ext>
            </a:extLst>
          </p:cNvPr>
          <p:cNvSpPr txBox="1"/>
          <p:nvPr/>
        </p:nvSpPr>
        <p:spPr>
          <a:xfrm>
            <a:off x="6636353" y="3074120"/>
            <a:ext cx="4771873" cy="461665"/>
          </a:xfrm>
          <a:prstGeom prst="rect">
            <a:avLst/>
          </a:prstGeom>
          <a:noFill/>
        </p:spPr>
        <p:txBody>
          <a:bodyPr wrap="square" rtlCol="0">
            <a:spAutoFit/>
          </a:bodyPr>
          <a:lstStyle/>
          <a:p>
            <a:pPr algn="ctr"/>
            <a:r>
              <a:rPr lang="en-US" sz="2400" dirty="0">
                <a:solidFill>
                  <a:srgbClr val="F38125"/>
                </a:solidFill>
                <a:latin typeface="Roboto" panose="02000000000000000000" pitchFamily="2" charset="0"/>
                <a:ea typeface="Roboto" panose="02000000000000000000" pitchFamily="2" charset="0"/>
                <a:cs typeface="Roboto" panose="02000000000000000000" pitchFamily="2" charset="0"/>
              </a:rPr>
              <a:t>DYNAMIC LCA</a:t>
            </a:r>
          </a:p>
        </p:txBody>
      </p:sp>
      <p:sp>
        <p:nvSpPr>
          <p:cNvPr id="8" name="TextBox 7">
            <a:extLst>
              <a:ext uri="{FF2B5EF4-FFF2-40B4-BE49-F238E27FC236}">
                <a16:creationId xmlns:a16="http://schemas.microsoft.com/office/drawing/2014/main" id="{7018EE63-FAB1-6DF2-1EDB-99EF70F04D24}"/>
              </a:ext>
            </a:extLst>
          </p:cNvPr>
          <p:cNvSpPr txBox="1"/>
          <p:nvPr/>
        </p:nvSpPr>
        <p:spPr>
          <a:xfrm>
            <a:off x="783769" y="4741922"/>
            <a:ext cx="4771872" cy="954107"/>
          </a:xfrm>
          <a:prstGeom prst="rect">
            <a:avLst/>
          </a:prstGeom>
          <a:noFill/>
        </p:spPr>
        <p:txBody>
          <a:bodyPr wrap="square" rtlCol="0">
            <a:spAutoFit/>
          </a:bodyPr>
          <a:lstStyle/>
          <a:p>
            <a:pPr algn="ctr"/>
            <a:r>
              <a:rPr lang="en-US" sz="2800" dirty="0">
                <a:solidFill>
                  <a:srgbClr val="99D2D0"/>
                </a:solidFill>
                <a:latin typeface="Roboto" panose="02000000000000000000" pitchFamily="2" charset="0"/>
                <a:ea typeface="Roboto" panose="02000000000000000000" pitchFamily="2" charset="0"/>
                <a:cs typeface="Roboto" panose="02000000000000000000" pitchFamily="2" charset="0"/>
              </a:rPr>
              <a:t>Ledger of debits </a:t>
            </a:r>
            <a:br>
              <a:rPr lang="en-US" sz="2800" dirty="0">
                <a:solidFill>
                  <a:srgbClr val="99D2D0"/>
                </a:solidFill>
                <a:latin typeface="Roboto" panose="02000000000000000000" pitchFamily="2" charset="0"/>
                <a:ea typeface="Roboto" panose="02000000000000000000" pitchFamily="2" charset="0"/>
                <a:cs typeface="Roboto" panose="02000000000000000000" pitchFamily="2" charset="0"/>
              </a:rPr>
            </a:br>
            <a:r>
              <a:rPr lang="en-US" sz="2800" dirty="0">
                <a:solidFill>
                  <a:srgbClr val="99D2D0"/>
                </a:solidFill>
                <a:latin typeface="Roboto" panose="02000000000000000000" pitchFamily="2" charset="0"/>
                <a:ea typeface="Roboto" panose="02000000000000000000" pitchFamily="2" charset="0"/>
                <a:cs typeface="Roboto" panose="02000000000000000000" pitchFamily="2" charset="0"/>
              </a:rPr>
              <a:t>&amp; credits</a:t>
            </a:r>
          </a:p>
        </p:txBody>
      </p:sp>
      <p:sp>
        <p:nvSpPr>
          <p:cNvPr id="9" name="TextBox 8">
            <a:extLst>
              <a:ext uri="{FF2B5EF4-FFF2-40B4-BE49-F238E27FC236}">
                <a16:creationId xmlns:a16="http://schemas.microsoft.com/office/drawing/2014/main" id="{DE85484E-3FAA-4A37-4957-6B759A6073DF}"/>
              </a:ext>
            </a:extLst>
          </p:cNvPr>
          <p:cNvSpPr txBox="1"/>
          <p:nvPr/>
        </p:nvSpPr>
        <p:spPr>
          <a:xfrm>
            <a:off x="6636352" y="4741922"/>
            <a:ext cx="4771872" cy="954107"/>
          </a:xfrm>
          <a:prstGeom prst="rect">
            <a:avLst/>
          </a:prstGeom>
          <a:noFill/>
        </p:spPr>
        <p:txBody>
          <a:bodyPr wrap="square" rtlCol="0">
            <a:spAutoFit/>
          </a:bodyPr>
          <a:lstStyle/>
          <a:p>
            <a:pPr algn="ctr"/>
            <a:r>
              <a:rPr lang="en-US" sz="2800" dirty="0">
                <a:solidFill>
                  <a:srgbClr val="F38125"/>
                </a:solidFill>
                <a:latin typeface="Roboto" panose="02000000000000000000" pitchFamily="2" charset="0"/>
                <a:ea typeface="Roboto" panose="02000000000000000000" pitchFamily="2" charset="0"/>
                <a:cs typeface="Roboto" panose="02000000000000000000" pitchFamily="2" charset="0"/>
              </a:rPr>
              <a:t>Value of interest </a:t>
            </a:r>
            <a:br>
              <a:rPr lang="en-US" sz="2800" dirty="0">
                <a:solidFill>
                  <a:srgbClr val="F38125"/>
                </a:solidFill>
                <a:latin typeface="Roboto" panose="02000000000000000000" pitchFamily="2" charset="0"/>
                <a:ea typeface="Roboto" panose="02000000000000000000" pitchFamily="2" charset="0"/>
                <a:cs typeface="Roboto" panose="02000000000000000000" pitchFamily="2" charset="0"/>
              </a:rPr>
            </a:br>
            <a:r>
              <a:rPr lang="en-US" sz="2800" dirty="0">
                <a:solidFill>
                  <a:srgbClr val="F38125"/>
                </a:solidFill>
                <a:latin typeface="Roboto" panose="02000000000000000000" pitchFamily="2" charset="0"/>
                <a:ea typeface="Roboto" panose="02000000000000000000" pitchFamily="2" charset="0"/>
                <a:cs typeface="Roboto" panose="02000000000000000000" pitchFamily="2" charset="0"/>
              </a:rPr>
              <a:t>earned &amp; paid</a:t>
            </a:r>
          </a:p>
        </p:txBody>
      </p:sp>
      <p:pic>
        <p:nvPicPr>
          <p:cNvPr id="10" name="Picture 9">
            <a:extLst>
              <a:ext uri="{FF2B5EF4-FFF2-40B4-BE49-F238E27FC236}">
                <a16:creationId xmlns:a16="http://schemas.microsoft.com/office/drawing/2014/main" id="{43D4C2F4-1335-C7DB-8C4E-31B490381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2538" y="3605453"/>
            <a:ext cx="1079500" cy="1066800"/>
          </a:xfrm>
          <a:prstGeom prst="rect">
            <a:avLst/>
          </a:prstGeom>
        </p:spPr>
      </p:pic>
      <p:sp>
        <p:nvSpPr>
          <p:cNvPr id="12" name="Plus 11">
            <a:extLst>
              <a:ext uri="{FF2B5EF4-FFF2-40B4-BE49-F238E27FC236}">
                <a16:creationId xmlns:a16="http://schemas.microsoft.com/office/drawing/2014/main" id="{17CD4122-4126-0140-4F28-A69742F3FB72}"/>
              </a:ext>
            </a:extLst>
          </p:cNvPr>
          <p:cNvSpPr/>
          <p:nvPr/>
        </p:nvSpPr>
        <p:spPr>
          <a:xfrm>
            <a:off x="2549437" y="3701092"/>
            <a:ext cx="478971" cy="478971"/>
          </a:xfrm>
          <a:prstGeom prst="mathPlus">
            <a:avLst/>
          </a:prstGeom>
          <a:solidFill>
            <a:srgbClr val="99D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67DDEEA2-7EA7-9E9E-B228-A9042CCB0A84}"/>
              </a:ext>
            </a:extLst>
          </p:cNvPr>
          <p:cNvSpPr/>
          <p:nvPr/>
        </p:nvSpPr>
        <p:spPr>
          <a:xfrm>
            <a:off x="2586365" y="4117402"/>
            <a:ext cx="405114" cy="405114"/>
          </a:xfrm>
          <a:prstGeom prst="mathMinus">
            <a:avLst/>
          </a:prstGeom>
          <a:solidFill>
            <a:srgbClr val="99D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9F1E43-78F2-3C3B-F6A6-5986CCE483C5}"/>
              </a:ext>
            </a:extLst>
          </p:cNvPr>
          <p:cNvSpPr txBox="1"/>
          <p:nvPr/>
        </p:nvSpPr>
        <p:spPr>
          <a:xfrm>
            <a:off x="2841985" y="3541578"/>
            <a:ext cx="976132" cy="1015663"/>
          </a:xfrm>
          <a:prstGeom prst="rect">
            <a:avLst/>
          </a:prstGeom>
          <a:noFill/>
        </p:spPr>
        <p:txBody>
          <a:bodyPr wrap="square" rtlCol="0">
            <a:spAutoFit/>
          </a:bodyPr>
          <a:lstStyle/>
          <a:p>
            <a:pPr algn="ctr"/>
            <a:r>
              <a:rPr lang="en-US" sz="6000" b="1" dirty="0">
                <a:solidFill>
                  <a:srgbClr val="99D2D0"/>
                </a:solidFill>
              </a:rPr>
              <a:t>$</a:t>
            </a:r>
          </a:p>
        </p:txBody>
      </p:sp>
      <p:sp>
        <p:nvSpPr>
          <p:cNvPr id="11" name="TextBox 10">
            <a:extLst>
              <a:ext uri="{FF2B5EF4-FFF2-40B4-BE49-F238E27FC236}">
                <a16:creationId xmlns:a16="http://schemas.microsoft.com/office/drawing/2014/main" id="{EC6C3C16-E057-893C-514E-60C4DFF0C727}"/>
              </a:ext>
            </a:extLst>
          </p:cNvPr>
          <p:cNvSpPr txBox="1"/>
          <p:nvPr/>
        </p:nvSpPr>
        <p:spPr>
          <a:xfrm>
            <a:off x="4410635" y="6522351"/>
            <a:ext cx="7781365" cy="369332"/>
          </a:xfrm>
          <a:prstGeom prst="rect">
            <a:avLst/>
          </a:prstGeom>
          <a:noFill/>
        </p:spPr>
        <p:txBody>
          <a:bodyPr wrap="square">
            <a:spAutoFit/>
          </a:bodyPr>
          <a:lstStyle/>
          <a:p>
            <a:pPr algn="r"/>
            <a:r>
              <a:rPr lang="en-US" dirty="0"/>
              <a:t>Source: Chris Magwood - RMI</a:t>
            </a:r>
          </a:p>
        </p:txBody>
      </p:sp>
    </p:spTree>
    <p:extLst>
      <p:ext uri="{BB962C8B-B14F-4D97-AF65-F5344CB8AC3E}">
        <p14:creationId xmlns:p14="http://schemas.microsoft.com/office/powerpoint/2010/main" val="1558965522"/>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74086162-690F-8657-1410-EE57C1AFA5A0}"/>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BACC74C1-B129-15B1-984C-80C51D93358B}"/>
              </a:ext>
            </a:extLst>
          </p:cNvPr>
          <p:cNvSpPr txBox="1">
            <a:spLocks noGrp="1"/>
          </p:cNvSpPr>
          <p:nvPr>
            <p:ph type="title"/>
          </p:nvPr>
        </p:nvSpPr>
        <p:spPr>
          <a:xfrm>
            <a:off x="394592" y="0"/>
            <a:ext cx="9784080" cy="1508760"/>
          </a:xfrm>
          <a:prstGeom prst="rect">
            <a:avLst/>
          </a:prstGeom>
          <a:noFill/>
          <a:ln>
            <a:noFill/>
          </a:ln>
        </p:spPr>
        <p:txBody>
          <a:bodyPr spcFirstLastPara="1" wrap="square" lIns="91425" tIns="45700" rIns="91425" bIns="45700" anchor="ctr" anchorCtr="0">
            <a:normAutofit/>
          </a:bodyPr>
          <a:lstStyle/>
          <a:p>
            <a:pPr>
              <a:buSzPts val="4000"/>
            </a:pP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Two different insights:</a:t>
            </a:r>
            <a:endParaRPr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62F5628D-419C-D37E-EEE6-4E12309812F2}"/>
              </a:ext>
            </a:extLst>
          </p:cNvPr>
          <p:cNvSpPr txBox="1"/>
          <p:nvPr/>
        </p:nvSpPr>
        <p:spPr>
          <a:xfrm>
            <a:off x="783769" y="3367464"/>
            <a:ext cx="4771873" cy="1200329"/>
          </a:xfrm>
          <a:prstGeom prst="rect">
            <a:avLst/>
          </a:prstGeom>
          <a:noFill/>
        </p:spPr>
        <p:txBody>
          <a:bodyPr wrap="square" rtlCol="0">
            <a:spAutoFit/>
          </a:bodyPr>
          <a:lstStyle/>
          <a:p>
            <a:pPr algn="ctr"/>
            <a:r>
              <a:rPr lang="en-US" sz="3600" b="1" dirty="0">
                <a:solidFill>
                  <a:srgbClr val="99D2D0"/>
                </a:solidFill>
                <a:latin typeface="Roboto" panose="02000000000000000000" pitchFamily="2" charset="0"/>
                <a:ea typeface="Roboto" panose="02000000000000000000" pitchFamily="2" charset="0"/>
                <a:cs typeface="Roboto" panose="02000000000000000000" pitchFamily="2" charset="0"/>
              </a:rPr>
              <a:t>COUNTING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5" name="TextBox 4">
            <a:extLst>
              <a:ext uri="{FF2B5EF4-FFF2-40B4-BE49-F238E27FC236}">
                <a16:creationId xmlns:a16="http://schemas.microsoft.com/office/drawing/2014/main" id="{DBA88A66-60A6-88EE-709F-FF5F8615DF6A}"/>
              </a:ext>
            </a:extLst>
          </p:cNvPr>
          <p:cNvSpPr txBox="1"/>
          <p:nvPr/>
        </p:nvSpPr>
        <p:spPr>
          <a:xfrm>
            <a:off x="6636356" y="3367464"/>
            <a:ext cx="4771872" cy="1200329"/>
          </a:xfrm>
          <a:prstGeom prst="rect">
            <a:avLst/>
          </a:prstGeom>
          <a:noFill/>
        </p:spPr>
        <p:txBody>
          <a:bodyPr wrap="square" rtlCol="0">
            <a:spAutoFit/>
          </a:bodyPr>
          <a:lstStyle/>
          <a:p>
            <a:pPr algn="ctr"/>
            <a:r>
              <a:rPr lang="en-US" sz="3600" b="1" dirty="0">
                <a:solidFill>
                  <a:srgbClr val="F38125"/>
                </a:solidFill>
                <a:latin typeface="Roboto" panose="02000000000000000000" pitchFamily="2" charset="0"/>
                <a:ea typeface="Roboto" panose="02000000000000000000" pitchFamily="2" charset="0"/>
                <a:cs typeface="Roboto" panose="02000000000000000000" pitchFamily="2" charset="0"/>
              </a:rPr>
              <a:t>VALUING</a:t>
            </a:r>
          </a:p>
          <a:p>
            <a:pPr algn="ctr"/>
            <a:r>
              <a:rPr lang="en-US" sz="3600" dirty="0">
                <a:solidFill>
                  <a:srgbClr val="003B63"/>
                </a:solidFill>
                <a:latin typeface="Roboto" panose="02000000000000000000" pitchFamily="2" charset="0"/>
                <a:ea typeface="Roboto" panose="02000000000000000000" pitchFamily="2" charset="0"/>
                <a:cs typeface="Roboto" panose="02000000000000000000" pitchFamily="2" charset="0"/>
              </a:rPr>
              <a:t>CARBON STORAGE</a:t>
            </a:r>
          </a:p>
        </p:txBody>
      </p:sp>
      <p:sp>
        <p:nvSpPr>
          <p:cNvPr id="6" name="Rectangle 5">
            <a:extLst>
              <a:ext uri="{FF2B5EF4-FFF2-40B4-BE49-F238E27FC236}">
                <a16:creationId xmlns:a16="http://schemas.microsoft.com/office/drawing/2014/main" id="{80AF452B-37D4-7C4F-EDAF-371263171C9A}"/>
              </a:ext>
            </a:extLst>
          </p:cNvPr>
          <p:cNvSpPr/>
          <p:nvPr/>
        </p:nvSpPr>
        <p:spPr>
          <a:xfrm>
            <a:off x="783771" y="3174425"/>
            <a:ext cx="4771872" cy="2445787"/>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601CCA-DFE8-9914-1DD0-400AE84981D9}"/>
              </a:ext>
            </a:extLst>
          </p:cNvPr>
          <p:cNvSpPr/>
          <p:nvPr/>
        </p:nvSpPr>
        <p:spPr>
          <a:xfrm>
            <a:off x="6636357" y="3174424"/>
            <a:ext cx="4771872" cy="2445787"/>
          </a:xfrm>
          <a:prstGeom prst="rect">
            <a:avLst/>
          </a:prstGeom>
          <a:noFill/>
          <a:ln w="57150">
            <a:solidFill>
              <a:srgbClr val="45C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49489-47BB-8397-CC83-50BC1F92FA35}"/>
              </a:ext>
            </a:extLst>
          </p:cNvPr>
          <p:cNvSpPr txBox="1"/>
          <p:nvPr/>
        </p:nvSpPr>
        <p:spPr>
          <a:xfrm>
            <a:off x="783769" y="4691890"/>
            <a:ext cx="4771873" cy="461665"/>
          </a:xfrm>
          <a:prstGeom prst="rect">
            <a:avLst/>
          </a:prstGeom>
          <a:noFill/>
        </p:spPr>
        <p:txBody>
          <a:bodyPr wrap="square" rtlCol="0">
            <a:spAutoFit/>
          </a:bodyPr>
          <a:lstStyle/>
          <a:p>
            <a:pPr algn="ctr"/>
            <a:r>
              <a:rPr lang="en-US" sz="2400" dirty="0">
                <a:solidFill>
                  <a:srgbClr val="99D2D0"/>
                </a:solidFill>
                <a:latin typeface="Roboto" panose="02000000000000000000" pitchFamily="2" charset="0"/>
                <a:ea typeface="Roboto" panose="02000000000000000000" pitchFamily="2" charset="0"/>
                <a:cs typeface="Roboto" panose="02000000000000000000" pitchFamily="2" charset="0"/>
              </a:rPr>
              <a:t>STATIC LCA</a:t>
            </a:r>
          </a:p>
        </p:txBody>
      </p:sp>
      <p:sp>
        <p:nvSpPr>
          <p:cNvPr id="4" name="TextBox 3">
            <a:extLst>
              <a:ext uri="{FF2B5EF4-FFF2-40B4-BE49-F238E27FC236}">
                <a16:creationId xmlns:a16="http://schemas.microsoft.com/office/drawing/2014/main" id="{514EC8B9-7AC5-EBDE-9099-5F8C4704B3F2}"/>
              </a:ext>
            </a:extLst>
          </p:cNvPr>
          <p:cNvSpPr txBox="1"/>
          <p:nvPr/>
        </p:nvSpPr>
        <p:spPr>
          <a:xfrm>
            <a:off x="6636353" y="4691890"/>
            <a:ext cx="4771873" cy="461665"/>
          </a:xfrm>
          <a:prstGeom prst="rect">
            <a:avLst/>
          </a:prstGeom>
          <a:noFill/>
        </p:spPr>
        <p:txBody>
          <a:bodyPr wrap="square" rtlCol="0">
            <a:spAutoFit/>
          </a:bodyPr>
          <a:lstStyle/>
          <a:p>
            <a:pPr algn="ctr"/>
            <a:r>
              <a:rPr lang="en-US" sz="2400" dirty="0">
                <a:solidFill>
                  <a:srgbClr val="F38125"/>
                </a:solidFill>
                <a:latin typeface="Roboto" panose="02000000000000000000" pitchFamily="2" charset="0"/>
                <a:ea typeface="Roboto" panose="02000000000000000000" pitchFamily="2" charset="0"/>
                <a:cs typeface="Roboto" panose="02000000000000000000" pitchFamily="2" charset="0"/>
              </a:rPr>
              <a:t>DYNAMIC LCA</a:t>
            </a:r>
          </a:p>
        </p:txBody>
      </p:sp>
      <p:sp>
        <p:nvSpPr>
          <p:cNvPr id="11" name="TextBox 10">
            <a:extLst>
              <a:ext uri="{FF2B5EF4-FFF2-40B4-BE49-F238E27FC236}">
                <a16:creationId xmlns:a16="http://schemas.microsoft.com/office/drawing/2014/main" id="{D34F6286-7D1F-89DC-2F1E-38C2CC7FF7F3}"/>
              </a:ext>
            </a:extLst>
          </p:cNvPr>
          <p:cNvSpPr txBox="1"/>
          <p:nvPr/>
        </p:nvSpPr>
        <p:spPr>
          <a:xfrm>
            <a:off x="783769" y="1427939"/>
            <a:ext cx="4771872" cy="1569660"/>
          </a:xfrm>
          <a:prstGeom prst="rect">
            <a:avLst/>
          </a:prstGeom>
          <a:noFill/>
        </p:spPr>
        <p:txBody>
          <a:bodyPr wrap="square" rtlCol="0">
            <a:spAutoFit/>
          </a:bodyPr>
          <a:lstStyle/>
          <a:p>
            <a:pPr algn="ctr"/>
            <a:r>
              <a:rPr lang="en-US" sz="3200" b="1" dirty="0">
                <a:solidFill>
                  <a:srgbClr val="99D2D0"/>
                </a:solidFill>
              </a:rPr>
              <a:t>HOW DOES CARBON MOVE WITHIN A SYSTEM?</a:t>
            </a:r>
          </a:p>
        </p:txBody>
      </p:sp>
      <p:sp>
        <p:nvSpPr>
          <p:cNvPr id="15" name="TextBox 14">
            <a:extLst>
              <a:ext uri="{FF2B5EF4-FFF2-40B4-BE49-F238E27FC236}">
                <a16:creationId xmlns:a16="http://schemas.microsoft.com/office/drawing/2014/main" id="{7427F3F7-D104-B980-9DF2-F6AA74FC6E12}"/>
              </a:ext>
            </a:extLst>
          </p:cNvPr>
          <p:cNvSpPr txBox="1"/>
          <p:nvPr/>
        </p:nvSpPr>
        <p:spPr>
          <a:xfrm>
            <a:off x="6400799" y="1427939"/>
            <a:ext cx="5197033" cy="1569660"/>
          </a:xfrm>
          <a:prstGeom prst="rect">
            <a:avLst/>
          </a:prstGeom>
          <a:noFill/>
        </p:spPr>
        <p:txBody>
          <a:bodyPr wrap="square" rtlCol="0">
            <a:spAutoFit/>
          </a:bodyPr>
          <a:lstStyle/>
          <a:p>
            <a:pPr algn="ctr"/>
            <a:r>
              <a:rPr lang="en-US" sz="3200" b="1" dirty="0">
                <a:solidFill>
                  <a:srgbClr val="F38125"/>
                </a:solidFill>
              </a:rPr>
              <a:t>HOW DOES CLIMATE</a:t>
            </a:r>
          </a:p>
          <a:p>
            <a:pPr algn="ctr"/>
            <a:r>
              <a:rPr lang="en-US" sz="3200" b="1" dirty="0">
                <a:solidFill>
                  <a:srgbClr val="F38125"/>
                </a:solidFill>
              </a:rPr>
              <a:t>RESPOND TO CARBON FLOWS?</a:t>
            </a:r>
          </a:p>
        </p:txBody>
      </p:sp>
      <p:sp>
        <p:nvSpPr>
          <p:cNvPr id="8" name="TextBox 7">
            <a:extLst>
              <a:ext uri="{FF2B5EF4-FFF2-40B4-BE49-F238E27FC236}">
                <a16:creationId xmlns:a16="http://schemas.microsoft.com/office/drawing/2014/main" id="{CDDE49F5-7A1F-F003-1330-FCA6C99E6A5F}"/>
              </a:ext>
            </a:extLst>
          </p:cNvPr>
          <p:cNvSpPr txBox="1"/>
          <p:nvPr/>
        </p:nvSpPr>
        <p:spPr>
          <a:xfrm>
            <a:off x="4410635" y="6522351"/>
            <a:ext cx="7781365" cy="369332"/>
          </a:xfrm>
          <a:prstGeom prst="rect">
            <a:avLst/>
          </a:prstGeom>
          <a:noFill/>
        </p:spPr>
        <p:txBody>
          <a:bodyPr wrap="square">
            <a:spAutoFit/>
          </a:bodyPr>
          <a:lstStyle/>
          <a:p>
            <a:pPr algn="r"/>
            <a:r>
              <a:rPr lang="en-US" dirty="0"/>
              <a:t>Source: Chris Magwood - RMI</a:t>
            </a:r>
          </a:p>
        </p:txBody>
      </p:sp>
    </p:spTree>
    <p:extLst>
      <p:ext uri="{BB962C8B-B14F-4D97-AF65-F5344CB8AC3E}">
        <p14:creationId xmlns:p14="http://schemas.microsoft.com/office/powerpoint/2010/main" val="3603829727"/>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
          <p:cNvPicPr preferRelativeResize="0"/>
          <p:nvPr/>
        </p:nvPicPr>
        <p:blipFill rotWithShape="1">
          <a:blip r:embed="rId4">
            <a:alphaModFix/>
          </a:blip>
          <a:srcRect/>
          <a:stretch/>
        </p:blipFill>
        <p:spPr>
          <a:xfrm>
            <a:off x="173140" y="0"/>
            <a:ext cx="9328584" cy="6858000"/>
          </a:xfrm>
          <a:prstGeom prst="rect">
            <a:avLst/>
          </a:prstGeom>
          <a:noFill/>
          <a:ln>
            <a:noFill/>
          </a:ln>
        </p:spPr>
      </p:pic>
      <p:grpSp>
        <p:nvGrpSpPr>
          <p:cNvPr id="132" name="Google Shape;132;p2"/>
          <p:cNvGrpSpPr/>
          <p:nvPr/>
        </p:nvGrpSpPr>
        <p:grpSpPr>
          <a:xfrm>
            <a:off x="9248934" y="4113830"/>
            <a:ext cx="2769926" cy="621456"/>
            <a:chOff x="9285514" y="4102944"/>
            <a:chExt cx="2769926" cy="621456"/>
          </a:xfrm>
        </p:grpSpPr>
        <p:grpSp>
          <p:nvGrpSpPr>
            <p:cNvPr id="133" name="Google Shape;133;p2"/>
            <p:cNvGrpSpPr/>
            <p:nvPr/>
          </p:nvGrpSpPr>
          <p:grpSpPr>
            <a:xfrm>
              <a:off x="9285514" y="4102944"/>
              <a:ext cx="2769926" cy="621456"/>
              <a:chOff x="3080657" y="2720457"/>
              <a:chExt cx="7815943" cy="1753571"/>
            </a:xfrm>
          </p:grpSpPr>
          <p:pic>
            <p:nvPicPr>
              <p:cNvPr id="134" name="Google Shape;134;p2"/>
              <p:cNvPicPr preferRelativeResize="0"/>
              <p:nvPr/>
            </p:nvPicPr>
            <p:blipFill rotWithShape="1">
              <a:blip r:embed="rId5">
                <a:alphaModFix/>
              </a:blip>
              <a:srcRect/>
              <a:stretch/>
            </p:blipFill>
            <p:spPr>
              <a:xfrm>
                <a:off x="3080657" y="2720457"/>
                <a:ext cx="7772400" cy="1753571"/>
              </a:xfrm>
              <a:prstGeom prst="rect">
                <a:avLst/>
              </a:prstGeom>
              <a:noFill/>
              <a:ln>
                <a:noFill/>
              </a:ln>
            </p:spPr>
          </p:pic>
          <p:sp>
            <p:nvSpPr>
              <p:cNvPr id="135" name="Google Shape;135;p2"/>
              <p:cNvSpPr/>
              <p:nvPr/>
            </p:nvSpPr>
            <p:spPr>
              <a:xfrm>
                <a:off x="6803571" y="2802577"/>
                <a:ext cx="4093029" cy="75210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grpSp>
        <p:sp>
          <p:nvSpPr>
            <p:cNvPr id="136" name="Google Shape;136;p2"/>
            <p:cNvSpPr/>
            <p:nvPr/>
          </p:nvSpPr>
          <p:spPr>
            <a:xfrm>
              <a:off x="9285514" y="4102944"/>
              <a:ext cx="2769926" cy="621456"/>
            </a:xfrm>
            <a:prstGeom prst="rect">
              <a:avLst/>
            </a:prstGeom>
            <a:no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grpSp>
      <p:pic>
        <p:nvPicPr>
          <p:cNvPr id="137" name="Google Shape;137;p2"/>
          <p:cNvPicPr preferRelativeResize="0"/>
          <p:nvPr/>
        </p:nvPicPr>
        <p:blipFill rotWithShape="1">
          <a:blip r:embed="rId6">
            <a:alphaModFix/>
          </a:blip>
          <a:srcRect/>
          <a:stretch/>
        </p:blipFill>
        <p:spPr>
          <a:xfrm>
            <a:off x="9451431" y="665726"/>
            <a:ext cx="2349500" cy="787400"/>
          </a:xfrm>
          <a:prstGeom prst="rect">
            <a:avLst/>
          </a:prstGeom>
          <a:noFill/>
          <a:ln>
            <a:noFill/>
          </a:ln>
        </p:spPr>
      </p:pic>
      <p:sp>
        <p:nvSpPr>
          <p:cNvPr id="2" name="Google Shape;500;g346dda562da_0_182">
            <a:extLst>
              <a:ext uri="{FF2B5EF4-FFF2-40B4-BE49-F238E27FC236}">
                <a16:creationId xmlns:a16="http://schemas.microsoft.com/office/drawing/2014/main" id="{8AA8685D-2E08-5598-959F-7F3BC2E71B07}"/>
              </a:ext>
            </a:extLst>
          </p:cNvPr>
          <p:cNvSpPr txBox="1">
            <a:spLocks noGrp="1"/>
          </p:cNvSpPr>
          <p:nvPr>
            <p:ph type="ftr" idx="11"/>
          </p:nvPr>
        </p:nvSpPr>
        <p:spPr>
          <a:xfrm>
            <a:off x="8337176" y="6485475"/>
            <a:ext cx="3854824"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400" b="0" i="0" u="none" strike="noStrike" cap="none" dirty="0">
                <a:solidFill>
                  <a:srgbClr val="000000"/>
                </a:solidFill>
                <a:latin typeface="Arial"/>
                <a:ea typeface="Arial"/>
                <a:cs typeface="Arial"/>
                <a:sym typeface="Arial"/>
              </a:rPr>
              <a:t>Source: RMI</a:t>
            </a:r>
            <a:endParaRPr sz="1400" b="0" i="0" u="none" strike="noStrike" cap="none" dirty="0">
              <a:solidFill>
                <a:srgbClr val="0000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g34f838cfcca_0_2308"/>
          <p:cNvPicPr preferRelativeResize="0"/>
          <p:nvPr/>
        </p:nvPicPr>
        <p:blipFill rotWithShape="1">
          <a:blip r:embed="rId3">
            <a:alphaModFix/>
          </a:blip>
          <a:srcRect l="720" t="17701" r="641" b="1208"/>
          <a:stretch/>
        </p:blipFill>
        <p:spPr>
          <a:xfrm>
            <a:off x="228600" y="1600600"/>
            <a:ext cx="10752525" cy="4552549"/>
          </a:xfrm>
          <a:prstGeom prst="rect">
            <a:avLst/>
          </a:prstGeom>
          <a:noFill/>
          <a:ln>
            <a:noFill/>
          </a:ln>
        </p:spPr>
      </p:pic>
      <p:pic>
        <p:nvPicPr>
          <p:cNvPr id="860" name="Google Shape;860;g34f838cfcca_0_2308"/>
          <p:cNvPicPr preferRelativeResize="0"/>
          <p:nvPr/>
        </p:nvPicPr>
        <p:blipFill rotWithShape="1">
          <a:blip r:embed="rId4">
            <a:alphaModFix/>
          </a:blip>
          <a:srcRect l="28004" t="17273" r="31544" b="65313"/>
          <a:stretch/>
        </p:blipFill>
        <p:spPr>
          <a:xfrm>
            <a:off x="1961101" y="1933575"/>
            <a:ext cx="4381505" cy="1057277"/>
          </a:xfrm>
          <a:prstGeom prst="rect">
            <a:avLst/>
          </a:prstGeom>
          <a:noFill/>
          <a:ln>
            <a:noFill/>
          </a:ln>
        </p:spPr>
      </p:pic>
      <p:sp>
        <p:nvSpPr>
          <p:cNvPr id="861" name="Google Shape;861;g34f838cfcca_0_2308"/>
          <p:cNvSpPr txBox="1"/>
          <p:nvPr/>
        </p:nvSpPr>
        <p:spPr>
          <a:xfrm>
            <a:off x="1722975" y="4181875"/>
            <a:ext cx="942800" cy="779751"/>
          </a:xfrm>
          <a:prstGeom prst="rect">
            <a:avLst/>
          </a:prstGeom>
          <a:noFill/>
          <a:ln>
            <a:noFill/>
          </a:ln>
        </p:spPr>
        <p:txBody>
          <a:bodyPr spcFirstLastPara="1" wrap="square" lIns="91433" tIns="91433" rIns="91433" bIns="91433" anchor="t" anchorCtr="0">
            <a:spAutoFit/>
          </a:bodyPr>
          <a:lstStyle/>
          <a:p>
            <a:pPr>
              <a:buClr>
                <a:srgbClr val="000000"/>
              </a:buClr>
              <a:buSzPts val="1800"/>
            </a:pPr>
            <a:r>
              <a:rPr lang="en" sz="2400" b="1">
                <a:solidFill>
                  <a:srgbClr val="A61C00"/>
                </a:solidFill>
                <a:latin typeface="Arial"/>
                <a:ea typeface="Arial"/>
                <a:cs typeface="Arial"/>
                <a:sym typeface="Arial"/>
              </a:rPr>
              <a:t>3.5 t</a:t>
            </a:r>
            <a:r>
              <a:rPr lang="en" sz="1467">
                <a:solidFill>
                  <a:srgbClr val="A61C00"/>
                </a:solidFill>
                <a:latin typeface="Arial"/>
                <a:ea typeface="Arial"/>
                <a:cs typeface="Arial"/>
                <a:sym typeface="Arial"/>
              </a:rPr>
              <a:t> </a:t>
            </a:r>
            <a:endParaRPr sz="1467">
              <a:solidFill>
                <a:srgbClr val="A61C00"/>
              </a:solidFill>
              <a:latin typeface="Arial"/>
              <a:ea typeface="Arial"/>
              <a:cs typeface="Arial"/>
              <a:sym typeface="Arial"/>
            </a:endParaRPr>
          </a:p>
          <a:p>
            <a:pPr>
              <a:buClr>
                <a:srgbClr val="000000"/>
              </a:buClr>
              <a:buSzPts val="1100"/>
            </a:pPr>
            <a:r>
              <a:rPr lang="en" sz="1467">
                <a:solidFill>
                  <a:srgbClr val="A61C00"/>
                </a:solidFill>
                <a:latin typeface="Arial"/>
                <a:ea typeface="Arial"/>
                <a:cs typeface="Arial"/>
                <a:sym typeface="Arial"/>
              </a:rPr>
              <a:t>per year</a:t>
            </a:r>
            <a:endParaRPr sz="1467">
              <a:solidFill>
                <a:srgbClr val="A61C00"/>
              </a:solidFill>
              <a:latin typeface="Arial"/>
              <a:ea typeface="Arial"/>
              <a:cs typeface="Arial"/>
              <a:sym typeface="Arial"/>
            </a:endParaRPr>
          </a:p>
        </p:txBody>
      </p:sp>
      <p:sp>
        <p:nvSpPr>
          <p:cNvPr id="862" name="Google Shape;862;g34f838cfcca_0_2308"/>
          <p:cNvSpPr txBox="1"/>
          <p:nvPr/>
        </p:nvSpPr>
        <p:spPr>
          <a:xfrm>
            <a:off x="10190700" y="1448189"/>
            <a:ext cx="1266800" cy="779751"/>
          </a:xfrm>
          <a:prstGeom prst="rect">
            <a:avLst/>
          </a:prstGeom>
          <a:solidFill>
            <a:schemeClr val="lt1"/>
          </a:solidFill>
          <a:ln>
            <a:noFill/>
          </a:ln>
        </p:spPr>
        <p:txBody>
          <a:bodyPr spcFirstLastPara="1" wrap="square" lIns="91433" tIns="91433" rIns="91433" bIns="91433" anchor="t" anchorCtr="0">
            <a:spAutoFit/>
          </a:bodyPr>
          <a:lstStyle/>
          <a:p>
            <a:pPr>
              <a:buClr>
                <a:srgbClr val="000000"/>
              </a:buClr>
              <a:buSzPts val="1800"/>
            </a:pPr>
            <a:r>
              <a:rPr lang="en" sz="2400" b="1">
                <a:solidFill>
                  <a:srgbClr val="A61C00"/>
                </a:solidFill>
                <a:latin typeface="Arial"/>
                <a:ea typeface="Arial"/>
                <a:cs typeface="Arial"/>
                <a:sym typeface="Arial"/>
              </a:rPr>
              <a:t>104 t</a:t>
            </a:r>
            <a:r>
              <a:rPr lang="en" sz="1467">
                <a:solidFill>
                  <a:srgbClr val="A61C00"/>
                </a:solidFill>
                <a:latin typeface="Arial"/>
                <a:ea typeface="Arial"/>
                <a:cs typeface="Arial"/>
                <a:sym typeface="Arial"/>
              </a:rPr>
              <a:t> </a:t>
            </a:r>
            <a:endParaRPr sz="1467">
              <a:solidFill>
                <a:srgbClr val="A61C00"/>
              </a:solidFill>
              <a:latin typeface="Arial"/>
              <a:ea typeface="Arial"/>
              <a:cs typeface="Arial"/>
              <a:sym typeface="Arial"/>
            </a:endParaRPr>
          </a:p>
          <a:p>
            <a:pPr>
              <a:buClr>
                <a:srgbClr val="000000"/>
              </a:buClr>
              <a:buSzPts val="1100"/>
            </a:pPr>
            <a:r>
              <a:rPr lang="en" sz="1467">
                <a:solidFill>
                  <a:srgbClr val="A61C00"/>
                </a:solidFill>
                <a:latin typeface="Arial"/>
                <a:ea typeface="Arial"/>
                <a:cs typeface="Arial"/>
                <a:sym typeface="Arial"/>
              </a:rPr>
              <a:t>30 years</a:t>
            </a:r>
            <a:endParaRPr sz="1467">
              <a:solidFill>
                <a:srgbClr val="A61C00"/>
              </a:solidFill>
              <a:latin typeface="Arial"/>
              <a:ea typeface="Arial"/>
              <a:cs typeface="Arial"/>
              <a:sym typeface="Arial"/>
            </a:endParaRPr>
          </a:p>
        </p:txBody>
      </p:sp>
      <p:sp>
        <p:nvSpPr>
          <p:cNvPr id="863" name="Google Shape;863;g34f838cfcca_0_2308"/>
          <p:cNvSpPr/>
          <p:nvPr/>
        </p:nvSpPr>
        <p:spPr>
          <a:xfrm>
            <a:off x="1447925" y="1448200"/>
            <a:ext cx="9648800" cy="3890800"/>
          </a:xfrm>
          <a:prstGeom prst="rect">
            <a:avLst/>
          </a:prstGeom>
          <a:solidFill>
            <a:schemeClr val="lt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pic>
        <p:nvPicPr>
          <p:cNvPr id="864" name="Google Shape;864;g34f838cfcca_0_2308"/>
          <p:cNvPicPr preferRelativeResize="0"/>
          <p:nvPr/>
        </p:nvPicPr>
        <p:blipFill rotWithShape="1">
          <a:blip r:embed="rId5">
            <a:alphaModFix/>
          </a:blip>
          <a:srcRect l="65703" t="51930" r="6784" b="31753"/>
          <a:stretch/>
        </p:blipFill>
        <p:spPr>
          <a:xfrm>
            <a:off x="1829301" y="1966914"/>
            <a:ext cx="2979676" cy="990601"/>
          </a:xfrm>
          <a:prstGeom prst="rect">
            <a:avLst/>
          </a:prstGeom>
          <a:noFill/>
          <a:ln>
            <a:noFill/>
          </a:ln>
        </p:spPr>
      </p:pic>
      <p:sp>
        <p:nvSpPr>
          <p:cNvPr id="865" name="Google Shape;865;g34f838cfcca_0_2308"/>
          <p:cNvSpPr txBox="1"/>
          <p:nvPr/>
        </p:nvSpPr>
        <p:spPr>
          <a:xfrm>
            <a:off x="3390900" y="4534226"/>
            <a:ext cx="3227600" cy="595085"/>
          </a:xfrm>
          <a:prstGeom prst="rect">
            <a:avLst/>
          </a:prstGeom>
          <a:solidFill>
            <a:srgbClr val="FFFFFF">
              <a:alpha val="85100"/>
            </a:srgbClr>
          </a:solidFill>
          <a:ln>
            <a:noFill/>
          </a:ln>
        </p:spPr>
        <p:txBody>
          <a:bodyPr spcFirstLastPara="1" wrap="square" lIns="91433" tIns="91433" rIns="91433" bIns="91433" anchor="t" anchorCtr="0">
            <a:spAutoFit/>
          </a:bodyPr>
          <a:lstStyle/>
          <a:p>
            <a:pPr>
              <a:buClr>
                <a:srgbClr val="000000"/>
              </a:buClr>
              <a:buSzPts val="2000"/>
            </a:pPr>
            <a:r>
              <a:rPr lang="en" sz="2667" b="1">
                <a:solidFill>
                  <a:srgbClr val="38761D"/>
                </a:solidFill>
                <a:latin typeface="Arial"/>
                <a:ea typeface="Arial"/>
                <a:cs typeface="Arial"/>
                <a:sym typeface="Arial"/>
              </a:rPr>
              <a:t>0.44 </a:t>
            </a:r>
            <a:r>
              <a:rPr lang="en" sz="2400" b="1">
                <a:solidFill>
                  <a:srgbClr val="38761D"/>
                </a:solidFill>
                <a:latin typeface="Arial"/>
                <a:ea typeface="Arial"/>
                <a:cs typeface="Arial"/>
                <a:sym typeface="Arial"/>
              </a:rPr>
              <a:t>tCO</a:t>
            </a:r>
            <a:r>
              <a:rPr lang="en" sz="2400" b="1" baseline="-25000">
                <a:solidFill>
                  <a:srgbClr val="38761D"/>
                </a:solidFill>
                <a:latin typeface="Arial"/>
                <a:ea typeface="Arial"/>
                <a:cs typeface="Arial"/>
                <a:sym typeface="Arial"/>
              </a:rPr>
              <a:t>2</a:t>
            </a:r>
            <a:r>
              <a:rPr lang="en" sz="2400" b="1">
                <a:solidFill>
                  <a:srgbClr val="38761D"/>
                </a:solidFill>
                <a:latin typeface="Arial"/>
                <a:ea typeface="Arial"/>
                <a:cs typeface="Arial"/>
                <a:sym typeface="Arial"/>
              </a:rPr>
              <a:t>e</a:t>
            </a:r>
            <a:r>
              <a:rPr lang="en" sz="2400" b="1">
                <a:solidFill>
                  <a:srgbClr val="38761D"/>
                </a:solidFill>
              </a:rPr>
              <a:t> per year</a:t>
            </a:r>
            <a:endParaRPr sz="2400" b="1">
              <a:solidFill>
                <a:srgbClr val="38761D"/>
              </a:solidFill>
            </a:endParaRPr>
          </a:p>
        </p:txBody>
      </p:sp>
      <p:sp>
        <p:nvSpPr>
          <p:cNvPr id="866" name="Google Shape;866;g34f838cfcca_0_2308"/>
          <p:cNvSpPr txBox="1"/>
          <p:nvPr/>
        </p:nvSpPr>
        <p:spPr>
          <a:xfrm>
            <a:off x="10038300" y="4458025"/>
            <a:ext cx="2164000" cy="964417"/>
          </a:xfrm>
          <a:prstGeom prst="rect">
            <a:avLst/>
          </a:prstGeom>
          <a:solidFill>
            <a:schemeClr val="lt1"/>
          </a:solidFill>
          <a:ln>
            <a:noFill/>
          </a:ln>
        </p:spPr>
        <p:txBody>
          <a:bodyPr spcFirstLastPara="1" wrap="square" lIns="91433" tIns="91433" rIns="91433" bIns="91433" anchor="t" anchorCtr="0">
            <a:spAutoFit/>
          </a:bodyPr>
          <a:lstStyle/>
          <a:p>
            <a:pPr>
              <a:buClr>
                <a:srgbClr val="000000"/>
              </a:buClr>
              <a:buSzPts val="2000"/>
            </a:pPr>
            <a:r>
              <a:rPr lang="en" sz="2667" b="1">
                <a:solidFill>
                  <a:srgbClr val="38761D"/>
                </a:solidFill>
                <a:latin typeface="Arial"/>
                <a:ea typeface="Arial"/>
                <a:cs typeface="Arial"/>
                <a:sym typeface="Arial"/>
              </a:rPr>
              <a:t>13.2 </a:t>
            </a:r>
            <a:r>
              <a:rPr lang="en" sz="2400" b="1">
                <a:solidFill>
                  <a:srgbClr val="38761D"/>
                </a:solidFill>
                <a:latin typeface="Arial"/>
                <a:ea typeface="Arial"/>
                <a:cs typeface="Arial"/>
                <a:sym typeface="Arial"/>
              </a:rPr>
              <a:t>tCO</a:t>
            </a:r>
            <a:r>
              <a:rPr lang="en" sz="2400" b="1" baseline="-25000">
                <a:solidFill>
                  <a:srgbClr val="38761D"/>
                </a:solidFill>
                <a:latin typeface="Arial"/>
                <a:ea typeface="Arial"/>
                <a:cs typeface="Arial"/>
                <a:sym typeface="Arial"/>
              </a:rPr>
              <a:t>2</a:t>
            </a:r>
            <a:r>
              <a:rPr lang="en" sz="2400" b="1">
                <a:solidFill>
                  <a:srgbClr val="38761D"/>
                </a:solidFill>
                <a:latin typeface="Arial"/>
                <a:ea typeface="Arial"/>
                <a:cs typeface="Arial"/>
                <a:sym typeface="Arial"/>
              </a:rPr>
              <a:t>e</a:t>
            </a:r>
            <a:r>
              <a:rPr lang="en" sz="2400" b="1">
                <a:solidFill>
                  <a:srgbClr val="38761D"/>
                </a:solidFill>
              </a:rPr>
              <a:t> </a:t>
            </a:r>
            <a:endParaRPr sz="2400" b="1">
              <a:solidFill>
                <a:srgbClr val="38761D"/>
              </a:solidFill>
            </a:endParaRPr>
          </a:p>
          <a:p>
            <a:pPr>
              <a:buClr>
                <a:srgbClr val="000000"/>
              </a:buClr>
              <a:buSzPts val="1300"/>
            </a:pPr>
            <a:r>
              <a:rPr lang="en" sz="2400" b="1">
                <a:solidFill>
                  <a:srgbClr val="38761D"/>
                </a:solidFill>
              </a:rPr>
              <a:t>At 30 years</a:t>
            </a:r>
            <a:endParaRPr sz="2400" b="1">
              <a:solidFill>
                <a:srgbClr val="38761D"/>
              </a:solidFill>
            </a:endParaRPr>
          </a:p>
        </p:txBody>
      </p:sp>
      <p:sp>
        <p:nvSpPr>
          <p:cNvPr id="867" name="Google Shape;867;g34f838cfcca_0_2308"/>
          <p:cNvSpPr txBox="1"/>
          <p:nvPr/>
        </p:nvSpPr>
        <p:spPr>
          <a:xfrm>
            <a:off x="10243731" y="1448201"/>
            <a:ext cx="1772400" cy="923316"/>
          </a:xfrm>
          <a:prstGeom prst="rect">
            <a:avLst/>
          </a:prstGeom>
          <a:solidFill>
            <a:schemeClr val="lt1"/>
          </a:solidFill>
          <a:ln>
            <a:noFill/>
          </a:ln>
        </p:spPr>
        <p:txBody>
          <a:bodyPr spcFirstLastPara="1" wrap="square" lIns="91433" tIns="91433" rIns="91433" bIns="91433" anchor="t" anchorCtr="0">
            <a:spAutoFit/>
          </a:bodyPr>
          <a:lstStyle/>
          <a:p>
            <a:pPr>
              <a:buClr>
                <a:srgbClr val="000000"/>
              </a:buClr>
              <a:buSzPts val="1800"/>
            </a:pPr>
            <a:r>
              <a:rPr lang="en" sz="2400" b="1">
                <a:solidFill>
                  <a:srgbClr val="E6B8AF"/>
                </a:solidFill>
                <a:latin typeface="Arial"/>
                <a:ea typeface="Arial"/>
                <a:cs typeface="Arial"/>
                <a:sym typeface="Arial"/>
              </a:rPr>
              <a:t>104 </a:t>
            </a:r>
            <a:r>
              <a:rPr lang="en" sz="2400" b="1">
                <a:solidFill>
                  <a:srgbClr val="E6B8AF"/>
                </a:solidFill>
              </a:rPr>
              <a:t>tCO</a:t>
            </a:r>
            <a:r>
              <a:rPr lang="en" sz="2400" b="1" baseline="-25000">
                <a:solidFill>
                  <a:srgbClr val="E6B8AF"/>
                </a:solidFill>
              </a:rPr>
              <a:t>2</a:t>
            </a:r>
            <a:r>
              <a:rPr lang="en" sz="2400" b="1">
                <a:solidFill>
                  <a:srgbClr val="E6B8AF"/>
                </a:solidFill>
              </a:rPr>
              <a:t>e</a:t>
            </a:r>
            <a:r>
              <a:rPr lang="en" sz="2400">
                <a:solidFill>
                  <a:srgbClr val="E6B8AF"/>
                </a:solidFill>
              </a:rPr>
              <a:t> </a:t>
            </a:r>
            <a:endParaRPr sz="2400">
              <a:solidFill>
                <a:srgbClr val="E6B8AF"/>
              </a:solidFill>
            </a:endParaRPr>
          </a:p>
          <a:p>
            <a:pPr>
              <a:buClr>
                <a:schemeClr val="dk1"/>
              </a:buClr>
              <a:buSzPts val="1100"/>
            </a:pPr>
            <a:r>
              <a:rPr lang="en" sz="2400" b="1">
                <a:solidFill>
                  <a:srgbClr val="E6B8AF"/>
                </a:solidFill>
              </a:rPr>
              <a:t>at 30 years</a:t>
            </a:r>
            <a:endParaRPr sz="2400" b="1">
              <a:solidFill>
                <a:srgbClr val="E6B8AF"/>
              </a:solidFill>
            </a:endParaRPr>
          </a:p>
        </p:txBody>
      </p:sp>
      <p:cxnSp>
        <p:nvCxnSpPr>
          <p:cNvPr id="868" name="Google Shape;868;g34f838cfcca_0_2308"/>
          <p:cNvCxnSpPr>
            <a:endCxn id="867" idx="1"/>
          </p:cNvCxnSpPr>
          <p:nvPr/>
        </p:nvCxnSpPr>
        <p:spPr>
          <a:xfrm flipV="1">
            <a:off x="1466131" y="1909859"/>
            <a:ext cx="8777600" cy="3512742"/>
          </a:xfrm>
          <a:prstGeom prst="straightConnector1">
            <a:avLst/>
          </a:prstGeom>
          <a:noFill/>
          <a:ln w="38100" cap="flat" cmpd="sng">
            <a:solidFill>
              <a:srgbClr val="E6B8AF"/>
            </a:solidFill>
            <a:prstDash val="solid"/>
            <a:round/>
            <a:headEnd type="none" w="sm" len="sm"/>
            <a:tailEnd type="triangle" w="med" len="med"/>
          </a:ln>
        </p:spPr>
      </p:cxnSp>
      <p:cxnSp>
        <p:nvCxnSpPr>
          <p:cNvPr id="869" name="Google Shape;869;g34f838cfcca_0_2308"/>
          <p:cNvCxnSpPr/>
          <p:nvPr/>
        </p:nvCxnSpPr>
        <p:spPr>
          <a:xfrm rot="10800000" flipH="1">
            <a:off x="1447925" y="4953225"/>
            <a:ext cx="8658400" cy="428800"/>
          </a:xfrm>
          <a:prstGeom prst="straightConnector1">
            <a:avLst/>
          </a:prstGeom>
          <a:noFill/>
          <a:ln w="38100" cap="flat" cmpd="sng">
            <a:solidFill>
              <a:srgbClr val="38761D"/>
            </a:solidFill>
            <a:prstDash val="solid"/>
            <a:round/>
            <a:headEnd type="none" w="sm" len="sm"/>
            <a:tailEnd type="triangle" w="med" len="med"/>
          </a:ln>
        </p:spPr>
      </p:cxnSp>
      <p:cxnSp>
        <p:nvCxnSpPr>
          <p:cNvPr id="870" name="Google Shape;870;g34f838cfcca_0_2308"/>
          <p:cNvCxnSpPr>
            <a:stCxn id="867" idx="2"/>
            <a:endCxn id="866" idx="0"/>
          </p:cNvCxnSpPr>
          <p:nvPr/>
        </p:nvCxnSpPr>
        <p:spPr>
          <a:xfrm flipH="1">
            <a:off x="11120300" y="2371517"/>
            <a:ext cx="9631" cy="2086508"/>
          </a:xfrm>
          <a:prstGeom prst="straightConnector1">
            <a:avLst/>
          </a:prstGeom>
          <a:noFill/>
          <a:ln w="9525" cap="flat" cmpd="sng">
            <a:solidFill>
              <a:schemeClr val="dk2"/>
            </a:solidFill>
            <a:prstDash val="solid"/>
            <a:round/>
            <a:headEnd type="none" w="sm" len="sm"/>
            <a:tailEnd type="triangle" w="med" len="med"/>
          </a:ln>
        </p:spPr>
      </p:cxnSp>
      <p:sp>
        <p:nvSpPr>
          <p:cNvPr id="871" name="Google Shape;871;g34f838cfcca_0_2308"/>
          <p:cNvSpPr txBox="1">
            <a:spLocks noGrp="1"/>
          </p:cNvSpPr>
          <p:nvPr>
            <p:ph type="body" idx="1"/>
          </p:nvPr>
        </p:nvSpPr>
        <p:spPr>
          <a:xfrm>
            <a:off x="2046500" y="5850465"/>
            <a:ext cx="8777600" cy="738800"/>
          </a:xfrm>
          <a:prstGeom prst="rect">
            <a:avLst/>
          </a:prstGeom>
          <a:noFill/>
          <a:ln>
            <a:noFill/>
          </a:ln>
        </p:spPr>
        <p:txBody>
          <a:bodyPr spcFirstLastPara="1" vert="horz" wrap="square" lIns="91433" tIns="45700" rIns="91433" bIns="45700" rtlCol="0" anchor="t" anchorCtr="0">
            <a:normAutofit/>
          </a:bodyPr>
          <a:lstStyle/>
          <a:p>
            <a:pPr marL="0" indent="0" algn="ctr">
              <a:lnSpc>
                <a:spcPct val="100000"/>
              </a:lnSpc>
              <a:spcBef>
                <a:spcPts val="1067"/>
              </a:spcBef>
              <a:buSzPts val="1400"/>
              <a:buNone/>
            </a:pPr>
            <a:r>
              <a:rPr lang="en" dirty="0">
                <a:solidFill>
                  <a:srgbClr val="980000"/>
                </a:solidFill>
              </a:rPr>
              <a:t>Measuring and reducing OC is well understood…</a:t>
            </a:r>
            <a:endParaRPr dirty="0"/>
          </a:p>
        </p:txBody>
      </p:sp>
      <p:sp>
        <p:nvSpPr>
          <p:cNvPr id="872" name="Google Shape;872;g34f838cfcca_0_2308"/>
          <p:cNvSpPr txBox="1"/>
          <p:nvPr/>
        </p:nvSpPr>
        <p:spPr>
          <a:xfrm>
            <a:off x="1961100" y="1484900"/>
            <a:ext cx="4000000" cy="615513"/>
          </a:xfrm>
          <a:prstGeom prst="rect">
            <a:avLst/>
          </a:prstGeom>
          <a:noFill/>
          <a:ln>
            <a:noFill/>
          </a:ln>
        </p:spPr>
        <p:txBody>
          <a:bodyPr spcFirstLastPara="1" wrap="square" lIns="121900" tIns="121900" rIns="121900" bIns="121900" anchor="t" anchorCtr="0">
            <a:spAutoFit/>
          </a:bodyPr>
          <a:lstStyle/>
          <a:p>
            <a:r>
              <a:rPr lang="en" sz="2400" b="1" dirty="0">
                <a:solidFill>
                  <a:schemeClr val="dk1"/>
                </a:solidFill>
                <a:latin typeface="Calibri"/>
                <a:ea typeface="Calibri"/>
                <a:cs typeface="Calibri"/>
                <a:sym typeface="Calibri"/>
              </a:rPr>
              <a:t>2-Storey house in Toronto:</a:t>
            </a:r>
            <a:endParaRPr sz="2400" dirty="0"/>
          </a:p>
        </p:txBody>
      </p:sp>
      <p:sp>
        <p:nvSpPr>
          <p:cNvPr id="873" name="Google Shape;873;g34f838cfcca_0_2308"/>
          <p:cNvSpPr txBox="1"/>
          <p:nvPr/>
        </p:nvSpPr>
        <p:spPr>
          <a:xfrm>
            <a:off x="615400" y="170767"/>
            <a:ext cx="11400800" cy="1313268"/>
          </a:xfrm>
          <a:prstGeom prst="rect">
            <a:avLst/>
          </a:prstGeom>
          <a:noFill/>
          <a:ln>
            <a:noFill/>
          </a:ln>
        </p:spPr>
        <p:txBody>
          <a:bodyPr spcFirstLastPara="1" wrap="square" lIns="121900" tIns="121900" rIns="121900" bIns="121900" anchor="t" anchorCtr="0">
            <a:spAutoFit/>
          </a:bodyPr>
          <a:lstStyle/>
          <a:p>
            <a:r>
              <a:rPr lang="en" sz="3400" b="1" dirty="0">
                <a:solidFill>
                  <a:srgbClr val="012B4E"/>
                </a:solidFill>
                <a:latin typeface="Georgia"/>
                <a:ea typeface="Georgia"/>
                <a:cs typeface="Georgia"/>
                <a:sym typeface="Georgia"/>
              </a:rPr>
              <a:t>Cumulative Operational CO</a:t>
            </a:r>
            <a:r>
              <a:rPr lang="en" sz="3400" b="1" baseline="-25000" dirty="0">
                <a:solidFill>
                  <a:srgbClr val="012B4E"/>
                </a:solidFill>
                <a:latin typeface="Georgia"/>
                <a:ea typeface="Georgia"/>
                <a:cs typeface="Georgia"/>
                <a:sym typeface="Georgia"/>
              </a:rPr>
              <a:t>2</a:t>
            </a:r>
            <a:r>
              <a:rPr lang="en" sz="3400" b="1" dirty="0">
                <a:solidFill>
                  <a:srgbClr val="012B4E"/>
                </a:solidFill>
                <a:latin typeface="Georgia"/>
                <a:ea typeface="Georgia"/>
                <a:cs typeface="Georgia"/>
                <a:sym typeface="Georgia"/>
              </a:rPr>
              <a:t>e Emissions – </a:t>
            </a:r>
            <a:br>
              <a:rPr lang="en" sz="3400" b="1" dirty="0">
                <a:solidFill>
                  <a:srgbClr val="012B4E"/>
                </a:solidFill>
                <a:latin typeface="Georgia"/>
                <a:ea typeface="Georgia"/>
                <a:cs typeface="Georgia"/>
                <a:sym typeface="Georgia"/>
              </a:rPr>
            </a:br>
            <a:r>
              <a:rPr lang="en" sz="3400" b="1" i="1" dirty="0">
                <a:solidFill>
                  <a:srgbClr val="012B4E"/>
                </a:solidFill>
                <a:latin typeface="Georgia"/>
                <a:ea typeface="Georgia"/>
                <a:cs typeface="Georgia"/>
                <a:sym typeface="Georgia"/>
              </a:rPr>
              <a:t>High Efficiency</a:t>
            </a:r>
            <a:endParaRPr sz="3400" b="1" i="1" dirty="0">
              <a:solidFill>
                <a:srgbClr val="012B4E"/>
              </a:solidFill>
              <a:latin typeface="Georgia"/>
              <a:ea typeface="Georgia"/>
              <a:cs typeface="Georgia"/>
              <a:sym typeface="Georgia"/>
            </a:endParaRPr>
          </a:p>
        </p:txBody>
      </p:sp>
      <p:sp>
        <p:nvSpPr>
          <p:cNvPr id="874" name="Google Shape;874;g34f838cfcca_0_2308"/>
          <p:cNvSpPr txBox="1"/>
          <p:nvPr/>
        </p:nvSpPr>
        <p:spPr>
          <a:xfrm>
            <a:off x="8665367" y="6507909"/>
            <a:ext cx="3520400" cy="430847"/>
          </a:xfrm>
          <a:prstGeom prst="rect">
            <a:avLst/>
          </a:prstGeom>
          <a:noFill/>
          <a:ln>
            <a:noFill/>
          </a:ln>
        </p:spPr>
        <p:txBody>
          <a:bodyPr spcFirstLastPara="1" wrap="square" lIns="121900" tIns="121900" rIns="121900" bIns="121900" anchor="t" anchorCtr="0">
            <a:spAutoFit/>
          </a:bodyPr>
          <a:lstStyle/>
          <a:p>
            <a:pPr algn="r"/>
            <a:r>
              <a:rPr lang="en" sz="1200" i="1">
                <a:solidFill>
                  <a:srgbClr val="535353"/>
                </a:solidFill>
              </a:rPr>
              <a:t>Source: Builders for Climate Action </a:t>
            </a:r>
            <a:endParaRPr sz="1200" i="1">
              <a:solidFill>
                <a:srgbClr val="535353"/>
              </a:solidFill>
            </a:endParaRPr>
          </a:p>
        </p:txBody>
      </p:sp>
      <p:sp>
        <p:nvSpPr>
          <p:cNvPr id="2" name="Rectangle 1">
            <a:extLst>
              <a:ext uri="{FF2B5EF4-FFF2-40B4-BE49-F238E27FC236}">
                <a16:creationId xmlns:a16="http://schemas.microsoft.com/office/drawing/2014/main" id="{631E60E4-9AB6-905D-F6FA-6D4F9C842FB3}"/>
              </a:ext>
            </a:extLst>
          </p:cNvPr>
          <p:cNvSpPr/>
          <p:nvPr/>
        </p:nvSpPr>
        <p:spPr>
          <a:xfrm>
            <a:off x="384313" y="6462408"/>
            <a:ext cx="2199861" cy="29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8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34cb5d3db85_0_261"/>
          <p:cNvSpPr txBox="1">
            <a:spLocks noGrp="1"/>
          </p:cNvSpPr>
          <p:nvPr>
            <p:ph type="title"/>
          </p:nvPr>
        </p:nvSpPr>
        <p:spPr>
          <a:xfrm>
            <a:off x="443945" y="449057"/>
            <a:ext cx="10151600" cy="780800"/>
          </a:xfrm>
          <a:prstGeom prst="rect">
            <a:avLst/>
          </a:prstGeom>
        </p:spPr>
        <p:txBody>
          <a:bodyPr spcFirstLastPara="1" vert="horz" wrap="square" lIns="91433" tIns="45700" rIns="91433" bIns="45700" rtlCol="0" anchor="t" anchorCtr="0">
            <a:noAutofit/>
          </a:bodyPr>
          <a:lstStyle/>
          <a:p>
            <a:r>
              <a:rPr lang="en" sz="4400">
                <a:solidFill>
                  <a:srgbClr val="002D54"/>
                </a:solidFill>
                <a:latin typeface="Georgia"/>
                <a:ea typeface="Georgia"/>
                <a:cs typeface="Georgia"/>
                <a:sym typeface="Georgia"/>
              </a:rPr>
              <a:t>Impact of Material </a:t>
            </a:r>
            <a:endParaRPr sz="4400">
              <a:latin typeface="Georgia"/>
              <a:ea typeface="Georgia"/>
              <a:cs typeface="Georgia"/>
              <a:sym typeface="Georgia"/>
            </a:endParaRPr>
          </a:p>
        </p:txBody>
      </p:sp>
      <p:pic>
        <p:nvPicPr>
          <p:cNvPr id="1074" name="Google Shape;1074;g34cb5d3db85_0_261" title="Chart"/>
          <p:cNvPicPr preferRelativeResize="0"/>
          <p:nvPr/>
        </p:nvPicPr>
        <p:blipFill rotWithShape="1">
          <a:blip r:embed="rId4">
            <a:alphaModFix/>
          </a:blip>
          <a:srcRect t="20382" r="8692"/>
          <a:stretch/>
        </p:blipFill>
        <p:spPr>
          <a:xfrm>
            <a:off x="3803401" y="1625834"/>
            <a:ext cx="8279103" cy="4492065"/>
          </a:xfrm>
          <a:prstGeom prst="rect">
            <a:avLst/>
          </a:prstGeom>
          <a:noFill/>
          <a:ln>
            <a:noFill/>
          </a:ln>
        </p:spPr>
      </p:pic>
      <p:sp>
        <p:nvSpPr>
          <p:cNvPr id="1075" name="Google Shape;1075;g34cb5d3db85_0_261"/>
          <p:cNvSpPr txBox="1">
            <a:spLocks noGrp="1"/>
          </p:cNvSpPr>
          <p:nvPr>
            <p:ph type="body" idx="1"/>
          </p:nvPr>
        </p:nvSpPr>
        <p:spPr>
          <a:xfrm>
            <a:off x="514567" y="1859700"/>
            <a:ext cx="3288800" cy="4143200"/>
          </a:xfrm>
          <a:prstGeom prst="rect">
            <a:avLst/>
          </a:prstGeom>
          <a:noFill/>
          <a:ln>
            <a:noFill/>
          </a:ln>
        </p:spPr>
        <p:txBody>
          <a:bodyPr spcFirstLastPara="1" vert="horz" wrap="square" lIns="91433" tIns="45700" rIns="91433" bIns="45700" rtlCol="0" anchor="t" anchorCtr="0">
            <a:noAutofit/>
          </a:bodyPr>
          <a:lstStyle/>
          <a:p>
            <a:pPr marL="0" indent="0">
              <a:buClr>
                <a:srgbClr val="002D54"/>
              </a:buClr>
              <a:buSzPts val="2400"/>
              <a:buNone/>
            </a:pPr>
            <a:r>
              <a:rPr lang="en" sz="2533" b="1">
                <a:solidFill>
                  <a:srgbClr val="002D54"/>
                </a:solidFill>
              </a:rPr>
              <a:t>Over 60% of embodied GHGe </a:t>
            </a:r>
            <a:endParaRPr sz="2533" b="1">
              <a:solidFill>
                <a:srgbClr val="002D54"/>
              </a:solidFill>
            </a:endParaRPr>
          </a:p>
          <a:p>
            <a:pPr marL="0" indent="0">
              <a:buClr>
                <a:srgbClr val="002D54"/>
              </a:buClr>
              <a:buSzPts val="2400"/>
              <a:buNone/>
            </a:pPr>
            <a:r>
              <a:rPr lang="en" sz="2533">
                <a:solidFill>
                  <a:srgbClr val="002D54"/>
                </a:solidFill>
              </a:rPr>
              <a:t>of a new home come from </a:t>
            </a:r>
            <a:r>
              <a:rPr lang="en" sz="2533" b="1">
                <a:solidFill>
                  <a:srgbClr val="002D54"/>
                </a:solidFill>
              </a:rPr>
              <a:t>3 product categories,</a:t>
            </a:r>
            <a:endParaRPr sz="2533" b="1">
              <a:solidFill>
                <a:srgbClr val="002D54"/>
              </a:solidFill>
            </a:endParaRPr>
          </a:p>
          <a:p>
            <a:pPr marL="0" indent="0">
              <a:buClr>
                <a:srgbClr val="002D54"/>
              </a:buClr>
              <a:buSzPts val="2400"/>
              <a:buNone/>
            </a:pPr>
            <a:r>
              <a:rPr lang="en" sz="2533">
                <a:solidFill>
                  <a:srgbClr val="002D54"/>
                </a:solidFill>
              </a:rPr>
              <a:t>and</a:t>
            </a:r>
            <a:endParaRPr sz="2533">
              <a:solidFill>
                <a:srgbClr val="002D54"/>
              </a:solidFill>
            </a:endParaRPr>
          </a:p>
          <a:p>
            <a:pPr marL="0" indent="0">
              <a:buClr>
                <a:srgbClr val="002D54"/>
              </a:buClr>
              <a:buSzPts val="2400"/>
              <a:buNone/>
            </a:pPr>
            <a:r>
              <a:rPr lang="en" sz="2533" b="1">
                <a:solidFill>
                  <a:srgbClr val="002D54"/>
                </a:solidFill>
              </a:rPr>
              <a:t>insulation being the second highest contributor.</a:t>
            </a:r>
            <a:r>
              <a:rPr lang="en" sz="2533">
                <a:solidFill>
                  <a:srgbClr val="002D54"/>
                </a:solidFill>
              </a:rPr>
              <a:t>  </a:t>
            </a:r>
            <a:endParaRPr sz="2533">
              <a:solidFill>
                <a:srgbClr val="002D54"/>
              </a:solidFill>
            </a:endParaRPr>
          </a:p>
          <a:p>
            <a:pPr marL="0" indent="0">
              <a:buClr>
                <a:srgbClr val="002D54"/>
              </a:buClr>
              <a:buSzPts val="2400"/>
              <a:buNone/>
            </a:pPr>
            <a:endParaRPr sz="2533" b="1">
              <a:solidFill>
                <a:srgbClr val="002D54"/>
              </a:solidFill>
            </a:endParaRPr>
          </a:p>
          <a:p>
            <a:pPr marL="50799" indent="0">
              <a:buNone/>
            </a:pPr>
            <a:endParaRPr sz="2533"/>
          </a:p>
        </p:txBody>
      </p:sp>
      <p:sp>
        <p:nvSpPr>
          <p:cNvPr id="1076" name="Google Shape;1076;g34cb5d3db85_0_261"/>
          <p:cNvSpPr/>
          <p:nvPr/>
        </p:nvSpPr>
        <p:spPr>
          <a:xfrm>
            <a:off x="10123000" y="3321900"/>
            <a:ext cx="1548800" cy="1106000"/>
          </a:xfrm>
          <a:prstGeom prst="rect">
            <a:avLst/>
          </a:prstGeom>
          <a:noFill/>
          <a:ln w="9525" cap="flat" cmpd="sng">
            <a:solidFill>
              <a:srgbClr val="3F3F3F"/>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077" name="Google Shape;1077;g34cb5d3db85_0_261"/>
          <p:cNvSpPr txBox="1"/>
          <p:nvPr/>
        </p:nvSpPr>
        <p:spPr>
          <a:xfrm>
            <a:off x="4476500" y="5860667"/>
            <a:ext cx="5372800" cy="738623"/>
          </a:xfrm>
          <a:prstGeom prst="rect">
            <a:avLst/>
          </a:prstGeom>
          <a:noFill/>
          <a:ln>
            <a:noFill/>
          </a:ln>
        </p:spPr>
        <p:txBody>
          <a:bodyPr spcFirstLastPara="1" wrap="square" lIns="121900" tIns="121900" rIns="121900" bIns="121900" anchor="t" anchorCtr="0">
            <a:spAutoFit/>
          </a:bodyPr>
          <a:lstStyle/>
          <a:p>
            <a:pPr algn="ctr"/>
            <a:r>
              <a:rPr lang="en" sz="1600" i="1">
                <a:solidFill>
                  <a:srgbClr val="666666"/>
                </a:solidFill>
              </a:rPr>
              <a:t>Embodied Carbon Emissions from New Homes by Material Category, BfCA studies.</a:t>
            </a:r>
            <a:endParaRPr sz="1600" i="1">
              <a:solidFill>
                <a:srgbClr val="666666"/>
              </a:solidFill>
            </a:endParaRPr>
          </a:p>
        </p:txBody>
      </p:sp>
    </p:spTree>
    <p:extLst>
      <p:ext uri="{BB962C8B-B14F-4D97-AF65-F5344CB8AC3E}">
        <p14:creationId xmlns:p14="http://schemas.microsoft.com/office/powerpoint/2010/main" val="3665756641"/>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5" descr="Arizona Home One-Millionth to Receive HERS Index Score in U.S."/>
          <p:cNvPicPr preferRelativeResize="0"/>
          <p:nvPr/>
        </p:nvPicPr>
        <p:blipFill rotWithShape="1">
          <a:blip r:embed="rId3">
            <a:alphaModFix/>
          </a:blip>
          <a:srcRect/>
          <a:stretch/>
        </p:blipFill>
        <p:spPr>
          <a:xfrm>
            <a:off x="688523" y="1150542"/>
            <a:ext cx="4457700" cy="2238254"/>
          </a:xfrm>
          <a:prstGeom prst="rect">
            <a:avLst/>
          </a:prstGeom>
          <a:noFill/>
          <a:ln>
            <a:noFill/>
          </a:ln>
        </p:spPr>
      </p:pic>
      <p:sp>
        <p:nvSpPr>
          <p:cNvPr id="175" name="Google Shape;175;p5"/>
          <p:cNvSpPr txBox="1"/>
          <p:nvPr/>
        </p:nvSpPr>
        <p:spPr>
          <a:xfrm>
            <a:off x="248470" y="121903"/>
            <a:ext cx="11456894" cy="8073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2"/>
              </a:buClr>
              <a:buSzPts val="4400"/>
              <a:buFont typeface="Twentieth Century"/>
              <a:buNone/>
            </a:pPr>
            <a:r>
              <a:rPr lang="en-US" sz="4400" b="1" i="0" u="none" strike="noStrike" cap="none">
                <a:solidFill>
                  <a:schemeClr val="accent2"/>
                </a:solidFill>
                <a:latin typeface="Twentieth Century"/>
                <a:ea typeface="Twentieth Century"/>
                <a:cs typeface="Twentieth Century"/>
                <a:sym typeface="Twentieth Century"/>
              </a:rPr>
              <a:t>Why a RESNET standard?</a:t>
            </a:r>
            <a:endParaRPr sz="1400" b="0" i="0" u="none" strike="noStrike" cap="none">
              <a:solidFill>
                <a:srgbClr val="000000"/>
              </a:solidFill>
              <a:latin typeface="Arial"/>
              <a:ea typeface="Arial"/>
              <a:cs typeface="Arial"/>
              <a:sym typeface="Arial"/>
            </a:endParaRPr>
          </a:p>
        </p:txBody>
      </p:sp>
      <p:pic>
        <p:nvPicPr>
          <p:cNvPr id="176" name="Google Shape;176;p5" descr="HERS® Carbon Index - RESNET"/>
          <p:cNvPicPr preferRelativeResize="0"/>
          <p:nvPr/>
        </p:nvPicPr>
        <p:blipFill rotWithShape="1">
          <a:blip r:embed="rId4">
            <a:alphaModFix/>
          </a:blip>
          <a:srcRect/>
          <a:stretch/>
        </p:blipFill>
        <p:spPr>
          <a:xfrm>
            <a:off x="6817176" y="2716051"/>
            <a:ext cx="4686302" cy="1918022"/>
          </a:xfrm>
          <a:prstGeom prst="rect">
            <a:avLst/>
          </a:prstGeom>
          <a:noFill/>
          <a:ln>
            <a:noFill/>
          </a:ln>
        </p:spPr>
      </p:pic>
      <p:pic>
        <p:nvPicPr>
          <p:cNvPr id="177" name="Google Shape;177;p5" descr="RESNET's Water Efficiency Rating System HERSH2O® - RESNET"/>
          <p:cNvPicPr preferRelativeResize="0"/>
          <p:nvPr/>
        </p:nvPicPr>
        <p:blipFill rotWithShape="1">
          <a:blip r:embed="rId5">
            <a:alphaModFix/>
          </a:blip>
          <a:srcRect/>
          <a:stretch/>
        </p:blipFill>
        <p:spPr>
          <a:xfrm>
            <a:off x="6817176" y="1150542"/>
            <a:ext cx="4686301" cy="1364366"/>
          </a:xfrm>
          <a:prstGeom prst="rect">
            <a:avLst/>
          </a:prstGeom>
          <a:noFill/>
          <a:ln>
            <a:noFill/>
          </a:ln>
        </p:spPr>
      </p:pic>
      <p:pic>
        <p:nvPicPr>
          <p:cNvPr id="178" name="Google Shape;178;p5"/>
          <p:cNvPicPr preferRelativeResize="0"/>
          <p:nvPr/>
        </p:nvPicPr>
        <p:blipFill rotWithShape="1">
          <a:blip r:embed="rId6">
            <a:alphaModFix/>
          </a:blip>
          <a:srcRect/>
          <a:stretch/>
        </p:blipFill>
        <p:spPr>
          <a:xfrm>
            <a:off x="5569706" y="1217714"/>
            <a:ext cx="814422" cy="1230086"/>
          </a:xfrm>
          <a:prstGeom prst="rect">
            <a:avLst/>
          </a:prstGeom>
          <a:noFill/>
          <a:ln>
            <a:noFill/>
          </a:ln>
        </p:spPr>
      </p:pic>
      <p:pic>
        <p:nvPicPr>
          <p:cNvPr id="179" name="Google Shape;179;p5"/>
          <p:cNvPicPr preferRelativeResize="0"/>
          <p:nvPr/>
        </p:nvPicPr>
        <p:blipFill rotWithShape="1">
          <a:blip r:embed="rId6">
            <a:alphaModFix/>
          </a:blip>
          <a:srcRect/>
          <a:stretch/>
        </p:blipFill>
        <p:spPr>
          <a:xfrm>
            <a:off x="5569706" y="2444976"/>
            <a:ext cx="814422" cy="1230086"/>
          </a:xfrm>
          <a:prstGeom prst="rect">
            <a:avLst/>
          </a:prstGeom>
          <a:noFill/>
          <a:ln>
            <a:noFill/>
          </a:ln>
        </p:spPr>
      </p:pic>
      <p:sp>
        <p:nvSpPr>
          <p:cNvPr id="2" name="Google Shape;500;g346dda562da_0_182">
            <a:extLst>
              <a:ext uri="{FF2B5EF4-FFF2-40B4-BE49-F238E27FC236}">
                <a16:creationId xmlns:a16="http://schemas.microsoft.com/office/drawing/2014/main" id="{B16A412C-DC84-5802-C169-2A6A1D78128A}"/>
              </a:ext>
            </a:extLst>
          </p:cNvPr>
          <p:cNvSpPr txBox="1">
            <a:spLocks noGrp="1"/>
          </p:cNvSpPr>
          <p:nvPr>
            <p:ph type="ftr" idx="11"/>
          </p:nvPr>
        </p:nvSpPr>
        <p:spPr>
          <a:xfrm>
            <a:off x="8337176" y="6485475"/>
            <a:ext cx="3854824"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400" b="0" i="0" u="none" strike="noStrike" cap="none" dirty="0">
                <a:solidFill>
                  <a:srgbClr val="000000"/>
                </a:solidFill>
                <a:latin typeface="Arial"/>
                <a:ea typeface="Arial"/>
                <a:cs typeface="Arial"/>
                <a:sym typeface="Arial"/>
              </a:rPr>
              <a:t>Source: RMI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descr="Arizona Home One-Millionth to Receive HERS Index Score in U.S."/>
          <p:cNvPicPr preferRelativeResize="0"/>
          <p:nvPr/>
        </p:nvPicPr>
        <p:blipFill rotWithShape="1">
          <a:blip r:embed="rId3">
            <a:alphaModFix/>
          </a:blip>
          <a:srcRect/>
          <a:stretch/>
        </p:blipFill>
        <p:spPr>
          <a:xfrm>
            <a:off x="688523" y="1150542"/>
            <a:ext cx="4457700" cy="2238254"/>
          </a:xfrm>
          <a:prstGeom prst="rect">
            <a:avLst/>
          </a:prstGeom>
          <a:noFill/>
          <a:ln>
            <a:noFill/>
          </a:ln>
        </p:spPr>
      </p:pic>
      <p:pic>
        <p:nvPicPr>
          <p:cNvPr id="185" name="Google Shape;185;p6" descr="HERS® Carbon Index - RESNET"/>
          <p:cNvPicPr preferRelativeResize="0"/>
          <p:nvPr/>
        </p:nvPicPr>
        <p:blipFill rotWithShape="1">
          <a:blip r:embed="rId4">
            <a:alphaModFix/>
          </a:blip>
          <a:srcRect/>
          <a:stretch/>
        </p:blipFill>
        <p:spPr>
          <a:xfrm>
            <a:off x="6817176" y="2716051"/>
            <a:ext cx="4686302" cy="1918022"/>
          </a:xfrm>
          <a:prstGeom prst="rect">
            <a:avLst/>
          </a:prstGeom>
          <a:noFill/>
          <a:ln>
            <a:noFill/>
          </a:ln>
        </p:spPr>
      </p:pic>
      <p:pic>
        <p:nvPicPr>
          <p:cNvPr id="186" name="Google Shape;186;p6" descr="RESNET's Water Efficiency Rating System HERSH2O® - RESNET"/>
          <p:cNvPicPr preferRelativeResize="0"/>
          <p:nvPr/>
        </p:nvPicPr>
        <p:blipFill rotWithShape="1">
          <a:blip r:embed="rId5">
            <a:alphaModFix/>
          </a:blip>
          <a:srcRect/>
          <a:stretch/>
        </p:blipFill>
        <p:spPr>
          <a:xfrm>
            <a:off x="6817176" y="1150542"/>
            <a:ext cx="4686301" cy="1364366"/>
          </a:xfrm>
          <a:prstGeom prst="rect">
            <a:avLst/>
          </a:prstGeom>
          <a:noFill/>
          <a:ln>
            <a:noFill/>
          </a:ln>
        </p:spPr>
      </p:pic>
      <p:pic>
        <p:nvPicPr>
          <p:cNvPr id="187" name="Google Shape;187;p6"/>
          <p:cNvPicPr preferRelativeResize="0"/>
          <p:nvPr/>
        </p:nvPicPr>
        <p:blipFill rotWithShape="1">
          <a:blip r:embed="rId6">
            <a:alphaModFix/>
          </a:blip>
          <a:srcRect/>
          <a:stretch/>
        </p:blipFill>
        <p:spPr>
          <a:xfrm>
            <a:off x="5569706" y="1217714"/>
            <a:ext cx="814422" cy="1230086"/>
          </a:xfrm>
          <a:prstGeom prst="rect">
            <a:avLst/>
          </a:prstGeom>
          <a:noFill/>
          <a:ln>
            <a:noFill/>
          </a:ln>
        </p:spPr>
      </p:pic>
      <p:pic>
        <p:nvPicPr>
          <p:cNvPr id="188" name="Google Shape;188;p6"/>
          <p:cNvPicPr preferRelativeResize="0"/>
          <p:nvPr/>
        </p:nvPicPr>
        <p:blipFill rotWithShape="1">
          <a:blip r:embed="rId6">
            <a:alphaModFix/>
          </a:blip>
          <a:srcRect/>
          <a:stretch/>
        </p:blipFill>
        <p:spPr>
          <a:xfrm>
            <a:off x="5569706" y="2444976"/>
            <a:ext cx="814422" cy="1230086"/>
          </a:xfrm>
          <a:prstGeom prst="rect">
            <a:avLst/>
          </a:prstGeom>
          <a:noFill/>
          <a:ln>
            <a:noFill/>
          </a:ln>
        </p:spPr>
      </p:pic>
      <p:sp>
        <p:nvSpPr>
          <p:cNvPr id="189" name="Google Shape;189;p6"/>
          <p:cNvSpPr/>
          <p:nvPr/>
        </p:nvSpPr>
        <p:spPr>
          <a:xfrm>
            <a:off x="6817176" y="4824649"/>
            <a:ext cx="4686301" cy="1672375"/>
          </a:xfrm>
          <a:prstGeom prst="rect">
            <a:avLst/>
          </a:prstGeom>
          <a:noFill/>
          <a:ln w="57150" cap="flat" cmpd="sng">
            <a:solidFill>
              <a:srgbClr val="45CFC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190" name="Google Shape;190;p6"/>
          <p:cNvPicPr preferRelativeResize="0"/>
          <p:nvPr/>
        </p:nvPicPr>
        <p:blipFill rotWithShape="1">
          <a:blip r:embed="rId6">
            <a:alphaModFix/>
          </a:blip>
          <a:srcRect/>
          <a:stretch/>
        </p:blipFill>
        <p:spPr>
          <a:xfrm>
            <a:off x="5569706" y="5025243"/>
            <a:ext cx="814422" cy="1230086"/>
          </a:xfrm>
          <a:prstGeom prst="rect">
            <a:avLst/>
          </a:prstGeom>
          <a:noFill/>
          <a:ln>
            <a:noFill/>
          </a:ln>
        </p:spPr>
      </p:pic>
      <p:sp>
        <p:nvSpPr>
          <p:cNvPr id="191" name="Google Shape;191;p6"/>
          <p:cNvSpPr txBox="1"/>
          <p:nvPr/>
        </p:nvSpPr>
        <p:spPr>
          <a:xfrm>
            <a:off x="7141029" y="5317120"/>
            <a:ext cx="421004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45CFCC"/>
                </a:solidFill>
                <a:latin typeface="Twentieth Century"/>
                <a:ea typeface="Twentieth Century"/>
                <a:cs typeface="Twentieth Century"/>
                <a:sym typeface="Twentieth Century"/>
              </a:rPr>
              <a:t>EMBODIED CARBON</a:t>
            </a:r>
            <a:endParaRPr sz="1400" b="0" i="0" u="none" strike="noStrike" cap="none">
              <a:solidFill>
                <a:srgbClr val="000000"/>
              </a:solidFill>
              <a:latin typeface="Arial"/>
              <a:ea typeface="Arial"/>
              <a:cs typeface="Arial"/>
              <a:sym typeface="Arial"/>
            </a:endParaRPr>
          </a:p>
        </p:txBody>
      </p:sp>
      <p:sp>
        <p:nvSpPr>
          <p:cNvPr id="192" name="Google Shape;192;p6"/>
          <p:cNvSpPr txBox="1"/>
          <p:nvPr/>
        </p:nvSpPr>
        <p:spPr>
          <a:xfrm>
            <a:off x="1490726" y="5236585"/>
            <a:ext cx="3735194" cy="807399"/>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accent2"/>
              </a:buClr>
              <a:buSzPts val="3200"/>
              <a:buFont typeface="Twentieth Century"/>
              <a:buNone/>
            </a:pPr>
            <a:r>
              <a:rPr lang="en-US" sz="3200" b="0" i="0" u="none" strike="noStrike" cap="none">
                <a:solidFill>
                  <a:schemeClr val="accent2"/>
                </a:solidFill>
                <a:latin typeface="Twentieth Century"/>
                <a:ea typeface="Twentieth Century"/>
                <a:cs typeface="Twentieth Century"/>
                <a:sym typeface="Twentieth Century"/>
              </a:rPr>
              <a:t>LEVERAGE EXISTING MODELING DATA</a:t>
            </a:r>
            <a:endParaRPr sz="1400" b="0" i="0" u="none" strike="noStrike" cap="none">
              <a:solidFill>
                <a:srgbClr val="000000"/>
              </a:solidFill>
              <a:latin typeface="Arial"/>
              <a:ea typeface="Arial"/>
              <a:cs typeface="Arial"/>
              <a:sym typeface="Arial"/>
            </a:endParaRPr>
          </a:p>
        </p:txBody>
      </p:sp>
      <p:sp>
        <p:nvSpPr>
          <p:cNvPr id="193" name="Google Shape;193;p6"/>
          <p:cNvSpPr txBox="1"/>
          <p:nvPr/>
        </p:nvSpPr>
        <p:spPr>
          <a:xfrm>
            <a:off x="248470" y="121903"/>
            <a:ext cx="11456894" cy="8073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2"/>
              </a:buClr>
              <a:buSzPts val="4400"/>
              <a:buFont typeface="Twentieth Century"/>
              <a:buNone/>
            </a:pPr>
            <a:r>
              <a:rPr lang="en-US" sz="4400" b="1" i="0" u="none" strike="noStrike" cap="none">
                <a:solidFill>
                  <a:schemeClr val="accent2"/>
                </a:solidFill>
                <a:latin typeface="Twentieth Century"/>
                <a:ea typeface="Twentieth Century"/>
                <a:cs typeface="Twentieth Century"/>
                <a:sym typeface="Twentieth Century"/>
              </a:rPr>
              <a:t>Why a RESNET standard?</a:t>
            </a:r>
            <a:endParaRPr sz="1400" b="0" i="0" u="none" strike="noStrike" cap="none">
              <a:solidFill>
                <a:srgbClr val="000000"/>
              </a:solidFill>
              <a:latin typeface="Arial"/>
              <a:ea typeface="Arial"/>
              <a:cs typeface="Arial"/>
              <a:sym typeface="Arial"/>
            </a:endParaRPr>
          </a:p>
        </p:txBody>
      </p:sp>
      <p:sp>
        <p:nvSpPr>
          <p:cNvPr id="2" name="Google Shape;500;g346dda562da_0_182">
            <a:extLst>
              <a:ext uri="{FF2B5EF4-FFF2-40B4-BE49-F238E27FC236}">
                <a16:creationId xmlns:a16="http://schemas.microsoft.com/office/drawing/2014/main" id="{4A5C47BD-83EC-3541-0430-F0ED2F6928EB}"/>
              </a:ext>
            </a:extLst>
          </p:cNvPr>
          <p:cNvSpPr txBox="1">
            <a:spLocks noGrp="1"/>
          </p:cNvSpPr>
          <p:nvPr>
            <p:ph type="ftr" idx="11"/>
          </p:nvPr>
        </p:nvSpPr>
        <p:spPr>
          <a:xfrm>
            <a:off x="8337176" y="6485475"/>
            <a:ext cx="3854824"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400" b="0" i="0" u="none" strike="noStrike" cap="none" dirty="0">
                <a:solidFill>
                  <a:srgbClr val="000000"/>
                </a:solidFill>
                <a:latin typeface="Arial"/>
                <a:ea typeface="Arial"/>
                <a:cs typeface="Arial"/>
                <a:sym typeface="Arial"/>
              </a:rPr>
              <a:t>Source: RMI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46dda562da_0_515"/>
          <p:cNvSpPr txBox="1">
            <a:spLocks noGrp="1"/>
          </p:cNvSpPr>
          <p:nvPr>
            <p:ph type="ctrTitle"/>
          </p:nvPr>
        </p:nvSpPr>
        <p:spPr>
          <a:xfrm>
            <a:off x="914400" y="248168"/>
            <a:ext cx="10363200" cy="580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Pilot Program – It’s Happening!</a:t>
            </a:r>
            <a:endParaRPr dirty="0"/>
          </a:p>
        </p:txBody>
      </p:sp>
      <p:pic>
        <p:nvPicPr>
          <p:cNvPr id="509" name="Google Shape;509;g346dda562da_0_515"/>
          <p:cNvPicPr preferRelativeResize="0"/>
          <p:nvPr/>
        </p:nvPicPr>
        <p:blipFill rotWithShape="1">
          <a:blip r:embed="rId4">
            <a:alphaModFix/>
          </a:blip>
          <a:srcRect/>
          <a:stretch/>
        </p:blipFill>
        <p:spPr>
          <a:xfrm>
            <a:off x="44850" y="5777137"/>
            <a:ext cx="2750415" cy="979723"/>
          </a:xfrm>
          <a:prstGeom prst="rect">
            <a:avLst/>
          </a:prstGeom>
          <a:noFill/>
          <a:ln>
            <a:noFill/>
          </a:ln>
        </p:spPr>
      </p:pic>
      <p:sp>
        <p:nvSpPr>
          <p:cNvPr id="3" name="TextBox 2">
            <a:extLst>
              <a:ext uri="{FF2B5EF4-FFF2-40B4-BE49-F238E27FC236}">
                <a16:creationId xmlns:a16="http://schemas.microsoft.com/office/drawing/2014/main" id="{AA5104B5-16A3-E1AD-2AE2-EAD3A43A38F1}"/>
              </a:ext>
            </a:extLst>
          </p:cNvPr>
          <p:cNvSpPr txBox="1"/>
          <p:nvPr/>
        </p:nvSpPr>
        <p:spPr>
          <a:xfrm>
            <a:off x="1111431" y="1233193"/>
            <a:ext cx="9969138" cy="584775"/>
          </a:xfrm>
          <a:prstGeom prst="rect">
            <a:avLst/>
          </a:prstGeom>
          <a:noFill/>
        </p:spPr>
        <p:txBody>
          <a:bodyPr wrap="square" rtlCol="0">
            <a:spAutoFit/>
          </a:bodyPr>
          <a:lstStyle/>
          <a:p>
            <a:r>
              <a:rPr lang="en-US" sz="3200" b="1" dirty="0"/>
              <a:t>100 Homes Benchmarking Study in MA (2024-25):</a:t>
            </a:r>
          </a:p>
        </p:txBody>
      </p:sp>
      <p:pic>
        <p:nvPicPr>
          <p:cNvPr id="1026" name="Picture 2" descr="NEHERS || Northeast Home Energy Rating ...">
            <a:extLst>
              <a:ext uri="{FF2B5EF4-FFF2-40B4-BE49-F238E27FC236}">
                <a16:creationId xmlns:a16="http://schemas.microsoft.com/office/drawing/2014/main" id="{1BAEC0F1-5267-C45F-437E-26CB4374D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524" y="5801421"/>
            <a:ext cx="1618596" cy="886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phens &amp; Company - Custom Home Builders">
            <a:extLst>
              <a:ext uri="{FF2B5EF4-FFF2-40B4-BE49-F238E27FC236}">
                <a16:creationId xmlns:a16="http://schemas.microsoft.com/office/drawing/2014/main" id="{F330BF57-C85B-C64B-C667-378668E7C6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688"/>
          <a:stretch>
            <a:fillRect/>
          </a:stretch>
        </p:blipFill>
        <p:spPr bwMode="auto">
          <a:xfrm>
            <a:off x="8892916" y="4662451"/>
            <a:ext cx="2384684" cy="769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kotrope Rater - On a Mission to Make ...">
            <a:extLst>
              <a:ext uri="{FF2B5EF4-FFF2-40B4-BE49-F238E27FC236}">
                <a16:creationId xmlns:a16="http://schemas.microsoft.com/office/drawing/2014/main" id="{79B030A9-9601-BAD6-6AE9-EFEA5E1684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208" b="32125"/>
          <a:stretch>
            <a:fillRect/>
          </a:stretch>
        </p:blipFill>
        <p:spPr bwMode="auto">
          <a:xfrm>
            <a:off x="8740562" y="6091307"/>
            <a:ext cx="2749781" cy="6553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ILDERS FOR CLIMATE ACTION - Builders ...">
            <a:extLst>
              <a:ext uri="{FF2B5EF4-FFF2-40B4-BE49-F238E27FC236}">
                <a16:creationId xmlns:a16="http://schemas.microsoft.com/office/drawing/2014/main" id="{33E5C445-0C68-0DF8-74FD-D542336095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265" y="5746208"/>
            <a:ext cx="1870911" cy="9354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MR Group, Inc. | LinkedIn">
            <a:extLst>
              <a:ext uri="{FF2B5EF4-FFF2-40B4-BE49-F238E27FC236}">
                <a16:creationId xmlns:a16="http://schemas.microsoft.com/office/drawing/2014/main" id="{85AECF54-86F8-7B68-5BDF-831AB349E0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780" t="33420" r="11562" b="34369"/>
          <a:stretch>
            <a:fillRect/>
          </a:stretch>
        </p:blipFill>
        <p:spPr bwMode="auto">
          <a:xfrm>
            <a:off x="4670505" y="5928521"/>
            <a:ext cx="1870912" cy="8181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rking at EVERSOURCE">
            <a:extLst>
              <a:ext uri="{FF2B5EF4-FFF2-40B4-BE49-F238E27FC236}">
                <a16:creationId xmlns:a16="http://schemas.microsoft.com/office/drawing/2014/main" id="{79D3D8D3-2892-AE23-F011-7F69DDAC526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171" b="34307"/>
          <a:stretch>
            <a:fillRect/>
          </a:stretch>
        </p:blipFill>
        <p:spPr bwMode="auto">
          <a:xfrm>
            <a:off x="8992007" y="5523958"/>
            <a:ext cx="2285593" cy="474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8" name="TextBox 3">
            <a:extLst>
              <a:ext uri="{FF2B5EF4-FFF2-40B4-BE49-F238E27FC236}">
                <a16:creationId xmlns:a16="http://schemas.microsoft.com/office/drawing/2014/main" id="{D34FB8E2-A2DA-2126-F32C-367DE5A7EDAE}"/>
              </a:ext>
            </a:extLst>
          </p:cNvPr>
          <p:cNvGraphicFramePr/>
          <p:nvPr>
            <p:extLst>
              <p:ext uri="{D42A27DB-BD31-4B8C-83A1-F6EECF244321}">
                <p14:modId xmlns:p14="http://schemas.microsoft.com/office/powerpoint/2010/main" val="2129192778"/>
              </p:ext>
            </p:extLst>
          </p:nvPr>
        </p:nvGraphicFramePr>
        <p:xfrm>
          <a:off x="640980" y="2074919"/>
          <a:ext cx="10910040" cy="32440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9493-0305-1805-BD30-9A046513630A}"/>
            </a:ext>
          </a:extLst>
        </p:cNvPr>
        <p:cNvGrpSpPr/>
        <p:nvPr/>
      </p:nvGrpSpPr>
      <p:grpSpPr>
        <a:xfrm>
          <a:off x="0" y="0"/>
          <a:ext cx="0" cy="0"/>
          <a:chOff x="0" y="0"/>
          <a:chExt cx="0" cy="0"/>
        </a:xfrm>
      </p:grpSpPr>
      <p:pic>
        <p:nvPicPr>
          <p:cNvPr id="3076" name="Picture 4" descr="r/NatureIsFuckingLit - a winding river in a forest">
            <a:extLst>
              <a:ext uri="{FF2B5EF4-FFF2-40B4-BE49-F238E27FC236}">
                <a16:creationId xmlns:a16="http://schemas.microsoft.com/office/drawing/2014/main" id="{F887166A-5D9F-A8A2-D612-7116AB9628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4" b="9608"/>
          <a:stretch/>
        </p:blipFill>
        <p:spPr bwMode="auto">
          <a:xfrm>
            <a:off x="-1" y="0"/>
            <a:ext cx="12190613"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5B5C87-4D8A-CE51-885C-B1BB3D59D9BF}"/>
              </a:ext>
            </a:extLst>
          </p:cNvPr>
          <p:cNvSpPr txBox="1"/>
          <p:nvPr/>
        </p:nvSpPr>
        <p:spPr>
          <a:xfrm>
            <a:off x="-1" y="6488667"/>
            <a:ext cx="11096760" cy="307777"/>
          </a:xfrm>
          <a:prstGeom prst="rect">
            <a:avLst/>
          </a:prstGeom>
          <a:noFill/>
        </p:spPr>
        <p:txBody>
          <a:bodyPr wrap="square">
            <a:spAutoFit/>
          </a:bodyPr>
          <a:lstStyle/>
          <a:p>
            <a:r>
              <a:rPr lang="en-US" sz="1400" dirty="0">
                <a:solidFill>
                  <a:schemeClr val="bg1">
                    <a:lumMod val="85000"/>
                  </a:schemeClr>
                </a:solidFill>
              </a:rPr>
              <a:t>Source: https://</a:t>
            </a:r>
            <a:r>
              <a:rPr lang="en-US" sz="1400" dirty="0" err="1">
                <a:solidFill>
                  <a:schemeClr val="bg1">
                    <a:lumMod val="85000"/>
                  </a:schemeClr>
                </a:solidFill>
              </a:rPr>
              <a:t>www.reddit.com</a:t>
            </a:r>
            <a:r>
              <a:rPr lang="en-US" sz="1400" dirty="0">
                <a:solidFill>
                  <a:schemeClr val="bg1">
                    <a:lumMod val="85000"/>
                  </a:schemeClr>
                </a:solidFill>
              </a:rPr>
              <a:t>/r/</a:t>
            </a:r>
            <a:r>
              <a:rPr lang="en-US" sz="1400" dirty="0" err="1">
                <a:solidFill>
                  <a:schemeClr val="bg1">
                    <a:lumMod val="85000"/>
                  </a:schemeClr>
                </a:solidFill>
              </a:rPr>
              <a:t>NatureIsFuckingLit</a:t>
            </a:r>
            <a:r>
              <a:rPr lang="en-US" sz="1400" dirty="0">
                <a:solidFill>
                  <a:schemeClr val="bg1">
                    <a:lumMod val="85000"/>
                  </a:schemeClr>
                </a:solidFill>
              </a:rPr>
              <a:t>/comments/hf0dm1/</a:t>
            </a:r>
            <a:r>
              <a:rPr lang="en-US" sz="1400" dirty="0" err="1">
                <a:solidFill>
                  <a:schemeClr val="bg1">
                    <a:lumMod val="85000"/>
                  </a:schemeClr>
                </a:solidFill>
              </a:rPr>
              <a:t>winding_river_in_the_adirondacks</a:t>
            </a:r>
            <a:r>
              <a:rPr lang="en-US" sz="1400" dirty="0">
                <a:solidFill>
                  <a:schemeClr val="bg1">
                    <a:lumMod val="85000"/>
                  </a:schemeClr>
                </a:solidFill>
              </a:rPr>
              <a:t>/</a:t>
            </a:r>
          </a:p>
        </p:txBody>
      </p:sp>
    </p:spTree>
    <p:extLst>
      <p:ext uri="{BB962C8B-B14F-4D97-AF65-F5344CB8AC3E}">
        <p14:creationId xmlns:p14="http://schemas.microsoft.com/office/powerpoint/2010/main" val="1110332184"/>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5F4A6-15CE-21EE-676F-258528980801}"/>
              </a:ext>
            </a:extLst>
          </p:cNvPr>
          <p:cNvPicPr>
            <a:picLocks noChangeAspect="1"/>
          </p:cNvPicPr>
          <p:nvPr/>
        </p:nvPicPr>
        <p:blipFill>
          <a:blip r:embed="rId2"/>
          <a:srcRect l="2014" t="6096" r="17234" b="78779"/>
          <a:stretch>
            <a:fillRect/>
          </a:stretch>
        </p:blipFill>
        <p:spPr>
          <a:xfrm>
            <a:off x="3965705" y="5609230"/>
            <a:ext cx="5471680" cy="1228300"/>
          </a:xfrm>
          <a:prstGeom prst="rect">
            <a:avLst/>
          </a:prstGeom>
        </p:spPr>
      </p:pic>
      <p:pic>
        <p:nvPicPr>
          <p:cNvPr id="4" name="Picture 3">
            <a:extLst>
              <a:ext uri="{FF2B5EF4-FFF2-40B4-BE49-F238E27FC236}">
                <a16:creationId xmlns:a16="http://schemas.microsoft.com/office/drawing/2014/main" id="{3B9EECAD-8BC8-EB51-369A-D48EACC1FE9C}"/>
              </a:ext>
            </a:extLst>
          </p:cNvPr>
          <p:cNvPicPr>
            <a:picLocks noChangeAspect="1"/>
          </p:cNvPicPr>
          <p:nvPr/>
        </p:nvPicPr>
        <p:blipFill>
          <a:blip r:embed="rId2"/>
          <a:srcRect l="7203" t="27264" b="18010"/>
          <a:stretch>
            <a:fillRect/>
          </a:stretch>
        </p:blipFill>
        <p:spPr>
          <a:xfrm>
            <a:off x="4256506" y="0"/>
            <a:ext cx="7935494" cy="5609230"/>
          </a:xfrm>
          <a:prstGeom prst="rect">
            <a:avLst/>
          </a:prstGeom>
        </p:spPr>
      </p:pic>
      <p:pic>
        <p:nvPicPr>
          <p:cNvPr id="7" name="Picture 6">
            <a:extLst>
              <a:ext uri="{FF2B5EF4-FFF2-40B4-BE49-F238E27FC236}">
                <a16:creationId xmlns:a16="http://schemas.microsoft.com/office/drawing/2014/main" id="{22F5F199-44F6-2459-1585-4499840767E7}"/>
              </a:ext>
            </a:extLst>
          </p:cNvPr>
          <p:cNvPicPr>
            <a:picLocks noChangeAspect="1"/>
          </p:cNvPicPr>
          <p:nvPr/>
        </p:nvPicPr>
        <p:blipFill>
          <a:blip r:embed="rId2"/>
          <a:srcRect l="4107" r="78137" b="93214"/>
          <a:stretch>
            <a:fillRect/>
          </a:stretch>
        </p:blipFill>
        <p:spPr>
          <a:xfrm>
            <a:off x="546255" y="120104"/>
            <a:ext cx="3134495" cy="1435823"/>
          </a:xfrm>
          <a:prstGeom prst="rect">
            <a:avLst/>
          </a:prstGeom>
        </p:spPr>
      </p:pic>
      <p:pic>
        <p:nvPicPr>
          <p:cNvPr id="8" name="Picture 7">
            <a:extLst>
              <a:ext uri="{FF2B5EF4-FFF2-40B4-BE49-F238E27FC236}">
                <a16:creationId xmlns:a16="http://schemas.microsoft.com/office/drawing/2014/main" id="{A479F978-AD62-3572-7979-2FB291F90E8F}"/>
              </a:ext>
            </a:extLst>
          </p:cNvPr>
          <p:cNvPicPr>
            <a:picLocks noChangeAspect="1"/>
          </p:cNvPicPr>
          <p:nvPr/>
        </p:nvPicPr>
        <p:blipFill>
          <a:blip r:embed="rId2"/>
          <a:srcRect l="22485" r="58537" b="93214"/>
          <a:stretch>
            <a:fillRect/>
          </a:stretch>
        </p:blipFill>
        <p:spPr>
          <a:xfrm>
            <a:off x="546255" y="1588877"/>
            <a:ext cx="3134495" cy="1343315"/>
          </a:xfrm>
          <a:prstGeom prst="rect">
            <a:avLst/>
          </a:prstGeom>
        </p:spPr>
      </p:pic>
      <p:sp>
        <p:nvSpPr>
          <p:cNvPr id="9" name="TextBox 8">
            <a:extLst>
              <a:ext uri="{FF2B5EF4-FFF2-40B4-BE49-F238E27FC236}">
                <a16:creationId xmlns:a16="http://schemas.microsoft.com/office/drawing/2014/main" id="{E7D98693-6E2A-6ECC-FD18-69BD543FF482}"/>
              </a:ext>
            </a:extLst>
          </p:cNvPr>
          <p:cNvSpPr txBox="1"/>
          <p:nvPr/>
        </p:nvSpPr>
        <p:spPr>
          <a:xfrm>
            <a:off x="9369015" y="6129644"/>
            <a:ext cx="2707030" cy="707886"/>
          </a:xfrm>
          <a:prstGeom prst="rect">
            <a:avLst/>
          </a:prstGeom>
          <a:noFill/>
        </p:spPr>
        <p:txBody>
          <a:bodyPr wrap="square" rtlCol="0">
            <a:spAutoFit/>
          </a:bodyPr>
          <a:lstStyle/>
          <a:p>
            <a:r>
              <a:rPr lang="en-US" sz="4000" b="1" dirty="0">
                <a:solidFill>
                  <a:srgbClr val="F1AC2A"/>
                </a:solidFill>
              </a:rPr>
              <a:t>  </a:t>
            </a:r>
            <a:r>
              <a:rPr lang="en-US" sz="4000" b="1" dirty="0" err="1">
                <a:solidFill>
                  <a:schemeClr val="accent6"/>
                </a:solidFill>
              </a:rPr>
              <a:t>veep.org</a:t>
            </a:r>
            <a:endParaRPr lang="en-US" sz="4000" b="1" dirty="0">
              <a:solidFill>
                <a:schemeClr val="accent6"/>
              </a:solidFill>
            </a:endParaRPr>
          </a:p>
        </p:txBody>
      </p:sp>
      <p:pic>
        <p:nvPicPr>
          <p:cNvPr id="10" name="Picture 9">
            <a:extLst>
              <a:ext uri="{FF2B5EF4-FFF2-40B4-BE49-F238E27FC236}">
                <a16:creationId xmlns:a16="http://schemas.microsoft.com/office/drawing/2014/main" id="{4A10AC86-98FE-06C8-D3F4-7AA6639F6449}"/>
              </a:ext>
            </a:extLst>
          </p:cNvPr>
          <p:cNvPicPr>
            <a:picLocks noChangeAspect="1"/>
          </p:cNvPicPr>
          <p:nvPr/>
        </p:nvPicPr>
        <p:blipFill>
          <a:blip r:embed="rId3"/>
          <a:stretch>
            <a:fillRect/>
          </a:stretch>
        </p:blipFill>
        <p:spPr>
          <a:xfrm>
            <a:off x="115955" y="2932192"/>
            <a:ext cx="3789841" cy="3812740"/>
          </a:xfrm>
          <a:prstGeom prst="rect">
            <a:avLst/>
          </a:prstGeom>
        </p:spPr>
      </p:pic>
    </p:spTree>
    <p:extLst>
      <p:ext uri="{BB962C8B-B14F-4D97-AF65-F5344CB8AC3E}">
        <p14:creationId xmlns:p14="http://schemas.microsoft.com/office/powerpoint/2010/main" val="126647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34f838cfcca_0_1855"/>
          <p:cNvSpPr txBox="1"/>
          <p:nvPr/>
        </p:nvSpPr>
        <p:spPr>
          <a:xfrm>
            <a:off x="615400" y="158084"/>
            <a:ext cx="11392116" cy="1292621"/>
          </a:xfrm>
          <a:prstGeom prst="rect">
            <a:avLst/>
          </a:prstGeom>
          <a:noFill/>
          <a:ln>
            <a:noFill/>
          </a:ln>
        </p:spPr>
        <p:txBody>
          <a:bodyPr spcFirstLastPara="1" wrap="square" lIns="121900" tIns="121900" rIns="121900" bIns="121900" anchor="t" anchorCtr="0">
            <a:spAutoFit/>
          </a:bodyPr>
          <a:lstStyle/>
          <a:p>
            <a:r>
              <a:rPr lang="en" sz="3400" b="1" dirty="0">
                <a:solidFill>
                  <a:srgbClr val="012B4E"/>
                </a:solidFill>
                <a:latin typeface="Georgia"/>
                <a:ea typeface="Georgia"/>
                <a:cs typeface="Georgia"/>
                <a:sym typeface="Georgia"/>
              </a:rPr>
              <a:t>High Embodied + Low Operational </a:t>
            </a:r>
            <a:br>
              <a:rPr lang="en" sz="3400" b="1" dirty="0">
                <a:solidFill>
                  <a:srgbClr val="012B4E"/>
                </a:solidFill>
                <a:latin typeface="Georgia"/>
                <a:ea typeface="Georgia"/>
                <a:cs typeface="Georgia"/>
                <a:sym typeface="Georgia"/>
              </a:rPr>
            </a:br>
            <a:r>
              <a:rPr lang="en" sz="3400" b="1" dirty="0">
                <a:solidFill>
                  <a:srgbClr val="012B4E"/>
                </a:solidFill>
                <a:latin typeface="Georgia"/>
                <a:ea typeface="Georgia"/>
                <a:cs typeface="Georgia"/>
                <a:sym typeface="Georgia"/>
              </a:rPr>
              <a:t>CO</a:t>
            </a:r>
            <a:r>
              <a:rPr lang="en" sz="3400" b="1" baseline="-25000" dirty="0">
                <a:solidFill>
                  <a:srgbClr val="012B4E"/>
                </a:solidFill>
                <a:latin typeface="Georgia"/>
                <a:ea typeface="Georgia"/>
                <a:cs typeface="Georgia"/>
                <a:sym typeface="Georgia"/>
              </a:rPr>
              <a:t>2</a:t>
            </a:r>
            <a:r>
              <a:rPr lang="en" sz="3400" b="1" dirty="0">
                <a:solidFill>
                  <a:srgbClr val="012B4E"/>
                </a:solidFill>
                <a:latin typeface="Georgia"/>
                <a:ea typeface="Georgia"/>
                <a:cs typeface="Georgia"/>
                <a:sym typeface="Georgia"/>
              </a:rPr>
              <a:t>e Emissions</a:t>
            </a:r>
            <a:endParaRPr sz="3400" b="1" i="1" dirty="0">
              <a:solidFill>
                <a:srgbClr val="012B4E"/>
              </a:solidFill>
              <a:latin typeface="Georgia"/>
              <a:ea typeface="Georgia"/>
              <a:cs typeface="Georgia"/>
              <a:sym typeface="Georgia"/>
            </a:endParaRPr>
          </a:p>
        </p:txBody>
      </p:sp>
      <p:sp>
        <p:nvSpPr>
          <p:cNvPr id="947" name="Google Shape;947;g34f838cfcca_0_1855"/>
          <p:cNvSpPr txBox="1"/>
          <p:nvPr/>
        </p:nvSpPr>
        <p:spPr>
          <a:xfrm>
            <a:off x="646767" y="6844152"/>
            <a:ext cx="4000000" cy="615513"/>
          </a:xfrm>
          <a:prstGeom prst="rect">
            <a:avLst/>
          </a:prstGeom>
          <a:noFill/>
          <a:ln>
            <a:noFill/>
          </a:ln>
        </p:spPr>
        <p:txBody>
          <a:bodyPr spcFirstLastPara="1" wrap="square" lIns="121900" tIns="121900" rIns="121900" bIns="121900" anchor="t" anchorCtr="0">
            <a:spAutoFit/>
          </a:bodyPr>
          <a:lstStyle/>
          <a:p>
            <a:r>
              <a:rPr lang="en" sz="2400" b="1">
                <a:solidFill>
                  <a:schemeClr val="dk1"/>
                </a:solidFill>
                <a:latin typeface="Calibri"/>
                <a:ea typeface="Calibri"/>
                <a:cs typeface="Calibri"/>
                <a:sym typeface="Calibri"/>
              </a:rPr>
              <a:t>2-Storey house in Toronto:</a:t>
            </a:r>
            <a:endParaRPr sz="2400"/>
          </a:p>
        </p:txBody>
      </p:sp>
      <p:grpSp>
        <p:nvGrpSpPr>
          <p:cNvPr id="948" name="Google Shape;948;g34f838cfcca_0_1855"/>
          <p:cNvGrpSpPr/>
          <p:nvPr/>
        </p:nvGrpSpPr>
        <p:grpSpPr>
          <a:xfrm>
            <a:off x="811291" y="7603899"/>
            <a:ext cx="2315332" cy="1979047"/>
            <a:chOff x="851479" y="2377167"/>
            <a:chExt cx="4560134" cy="3897809"/>
          </a:xfrm>
        </p:grpSpPr>
        <p:grpSp>
          <p:nvGrpSpPr>
            <p:cNvPr id="949" name="Google Shape;949;g34f838cfcca_0_1855"/>
            <p:cNvGrpSpPr/>
            <p:nvPr/>
          </p:nvGrpSpPr>
          <p:grpSpPr>
            <a:xfrm>
              <a:off x="851479" y="2377167"/>
              <a:ext cx="4560134" cy="3897809"/>
              <a:chOff x="851479" y="2377167"/>
              <a:chExt cx="4560134" cy="3897809"/>
            </a:xfrm>
          </p:grpSpPr>
          <p:pic>
            <p:nvPicPr>
              <p:cNvPr id="950" name="Google Shape;950;g34f838cfcca_0_1855"/>
              <p:cNvPicPr preferRelativeResize="0"/>
              <p:nvPr/>
            </p:nvPicPr>
            <p:blipFill>
              <a:blip r:embed="rId3">
                <a:alphaModFix/>
              </a:blip>
              <a:stretch>
                <a:fillRect/>
              </a:stretch>
            </p:blipFill>
            <p:spPr>
              <a:xfrm>
                <a:off x="851479" y="2377167"/>
                <a:ext cx="4560134" cy="3897809"/>
              </a:xfrm>
              <a:prstGeom prst="rect">
                <a:avLst/>
              </a:prstGeom>
              <a:noFill/>
              <a:ln>
                <a:noFill/>
              </a:ln>
            </p:spPr>
          </p:pic>
          <p:sp>
            <p:nvSpPr>
              <p:cNvPr id="951" name="Google Shape;951;g34f838cfcca_0_1855"/>
              <p:cNvSpPr/>
              <p:nvPr/>
            </p:nvSpPr>
            <p:spPr>
              <a:xfrm>
                <a:off x="3088025" y="2439900"/>
                <a:ext cx="1705460" cy="2256200"/>
              </a:xfrm>
              <a:custGeom>
                <a:avLst/>
                <a:gdLst/>
                <a:ahLst/>
                <a:cxnLst/>
                <a:rect l="l" t="t" r="r" b="b"/>
                <a:pathLst>
                  <a:path w="66412" h="90248" extrusionOk="0">
                    <a:moveTo>
                      <a:pt x="66412" y="90039"/>
                    </a:moveTo>
                    <a:lnTo>
                      <a:pt x="0" y="90248"/>
                    </a:lnTo>
                    <a:lnTo>
                      <a:pt x="0" y="19582"/>
                    </a:lnTo>
                    <a:lnTo>
                      <a:pt x="31928" y="20008"/>
                    </a:lnTo>
                    <a:lnTo>
                      <a:pt x="31928" y="0"/>
                    </a:lnTo>
                    <a:lnTo>
                      <a:pt x="65653" y="19298"/>
                    </a:lnTo>
                    <a:close/>
                  </a:path>
                </a:pathLst>
              </a:custGeom>
              <a:solidFill>
                <a:srgbClr val="8D8D8D">
                  <a:alpha val="32080"/>
                </a:srgbClr>
              </a:solidFill>
              <a:ln w="38100" cap="flat" cmpd="sng">
                <a:solidFill>
                  <a:srgbClr val="1155CC"/>
                </a:solidFill>
                <a:prstDash val="solid"/>
                <a:round/>
                <a:headEnd type="none" w="med" len="med"/>
                <a:tailEnd type="none" w="med" len="med"/>
              </a:ln>
            </p:spPr>
            <p:txBody>
              <a:bodyPr/>
              <a:lstStyle/>
              <a:p>
                <a:endParaRPr lang="en-US" sz="2400"/>
              </a:p>
            </p:txBody>
          </p:sp>
        </p:grpSp>
        <p:sp>
          <p:nvSpPr>
            <p:cNvPr id="952" name="Google Shape;952;g34f838cfcca_0_1855"/>
            <p:cNvSpPr/>
            <p:nvPr/>
          </p:nvSpPr>
          <p:spPr>
            <a:xfrm>
              <a:off x="4352175" y="4870325"/>
              <a:ext cx="210600" cy="503700"/>
            </a:xfrm>
            <a:prstGeom prst="rect">
              <a:avLst/>
            </a:prstGeom>
            <a:solidFill>
              <a:srgbClr val="E06666"/>
            </a:solidFill>
            <a:ln w="9525" cap="flat" cmpd="sng">
              <a:solidFill>
                <a:srgbClr val="CC0000"/>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cxnSp>
          <p:nvCxnSpPr>
            <p:cNvPr id="953" name="Google Shape;953;g34f838cfcca_0_1855"/>
            <p:cNvCxnSpPr>
              <a:stCxn id="952" idx="0"/>
            </p:cNvCxnSpPr>
            <p:nvPr/>
          </p:nvCxnSpPr>
          <p:spPr>
            <a:xfrm rot="10800000">
              <a:off x="4457475" y="4678025"/>
              <a:ext cx="0" cy="192300"/>
            </a:xfrm>
            <a:prstGeom prst="straightConnector1">
              <a:avLst/>
            </a:prstGeom>
            <a:noFill/>
            <a:ln w="19050" cap="flat" cmpd="sng">
              <a:solidFill>
                <a:srgbClr val="E06666"/>
              </a:solidFill>
              <a:prstDash val="solid"/>
              <a:round/>
              <a:headEnd type="none" w="med" len="med"/>
              <a:tailEnd type="none" w="med" len="med"/>
            </a:ln>
          </p:spPr>
        </p:cxnSp>
        <p:cxnSp>
          <p:nvCxnSpPr>
            <p:cNvPr id="954" name="Google Shape;954;g34f838cfcca_0_1855"/>
            <p:cNvCxnSpPr>
              <a:stCxn id="952" idx="3"/>
              <a:endCxn id="952" idx="3"/>
            </p:cNvCxnSpPr>
            <p:nvPr/>
          </p:nvCxnSpPr>
          <p:spPr>
            <a:xfrm>
              <a:off x="4562775" y="5122175"/>
              <a:ext cx="0" cy="0"/>
            </a:xfrm>
            <a:prstGeom prst="straightConnector1">
              <a:avLst/>
            </a:prstGeom>
            <a:noFill/>
            <a:ln w="19050" cap="flat" cmpd="sng">
              <a:solidFill>
                <a:srgbClr val="E06666"/>
              </a:solidFill>
              <a:prstDash val="solid"/>
              <a:round/>
              <a:headEnd type="none" w="med" len="med"/>
              <a:tailEnd type="none" w="med" len="med"/>
            </a:ln>
          </p:spPr>
        </p:cxnSp>
        <p:cxnSp>
          <p:nvCxnSpPr>
            <p:cNvPr id="955" name="Google Shape;955;g34f838cfcca_0_1855"/>
            <p:cNvCxnSpPr>
              <a:stCxn id="952" idx="3"/>
            </p:cNvCxnSpPr>
            <p:nvPr/>
          </p:nvCxnSpPr>
          <p:spPr>
            <a:xfrm>
              <a:off x="4562775" y="5122175"/>
              <a:ext cx="187800" cy="4500"/>
            </a:xfrm>
            <a:prstGeom prst="straightConnector1">
              <a:avLst/>
            </a:prstGeom>
            <a:noFill/>
            <a:ln w="9525" cap="flat" cmpd="sng">
              <a:solidFill>
                <a:srgbClr val="E06666"/>
              </a:solidFill>
              <a:prstDash val="solid"/>
              <a:round/>
              <a:headEnd type="none" w="med" len="med"/>
              <a:tailEnd type="none" w="med" len="med"/>
            </a:ln>
          </p:spPr>
        </p:cxnSp>
        <p:cxnSp>
          <p:nvCxnSpPr>
            <p:cNvPr id="956" name="Google Shape;956;g34f838cfcca_0_1855"/>
            <p:cNvCxnSpPr/>
            <p:nvPr/>
          </p:nvCxnSpPr>
          <p:spPr>
            <a:xfrm rot="10800000">
              <a:off x="4665200" y="3826100"/>
              <a:ext cx="18300" cy="1291500"/>
            </a:xfrm>
            <a:prstGeom prst="straightConnector1">
              <a:avLst/>
            </a:prstGeom>
            <a:noFill/>
            <a:ln w="9525" cap="flat" cmpd="sng">
              <a:solidFill>
                <a:srgbClr val="E06666"/>
              </a:solidFill>
              <a:prstDash val="solid"/>
              <a:round/>
              <a:headEnd type="none" w="med" len="med"/>
              <a:tailEnd type="none" w="med" len="med"/>
            </a:ln>
          </p:spPr>
        </p:cxnSp>
      </p:grpSp>
      <p:grpSp>
        <p:nvGrpSpPr>
          <p:cNvPr id="957" name="Google Shape;957;g34f838cfcca_0_1855"/>
          <p:cNvGrpSpPr/>
          <p:nvPr/>
        </p:nvGrpSpPr>
        <p:grpSpPr>
          <a:xfrm>
            <a:off x="228600" y="1762975"/>
            <a:ext cx="9944149" cy="4552549"/>
            <a:chOff x="228600" y="1610575"/>
            <a:chExt cx="9944149" cy="4552550"/>
          </a:xfrm>
        </p:grpSpPr>
        <p:pic>
          <p:nvPicPr>
            <p:cNvPr id="958" name="Google Shape;958;g34f838cfcca_0_1855"/>
            <p:cNvPicPr preferRelativeResize="0"/>
            <p:nvPr/>
          </p:nvPicPr>
          <p:blipFill rotWithShape="1">
            <a:blip r:embed="rId4">
              <a:alphaModFix/>
            </a:blip>
            <a:srcRect l="532" t="17983" r="7665" b="-1392"/>
            <a:stretch/>
          </p:blipFill>
          <p:spPr>
            <a:xfrm>
              <a:off x="228600" y="1610575"/>
              <a:ext cx="9944149" cy="4552550"/>
            </a:xfrm>
            <a:prstGeom prst="rect">
              <a:avLst/>
            </a:prstGeom>
            <a:noFill/>
            <a:ln>
              <a:noFill/>
            </a:ln>
          </p:spPr>
        </p:pic>
        <p:cxnSp>
          <p:nvCxnSpPr>
            <p:cNvPr id="959" name="Google Shape;959;g34f838cfcca_0_1855"/>
            <p:cNvCxnSpPr/>
            <p:nvPr/>
          </p:nvCxnSpPr>
          <p:spPr>
            <a:xfrm rot="10800000" flipH="1">
              <a:off x="1449200" y="2958025"/>
              <a:ext cx="8658300" cy="428700"/>
            </a:xfrm>
            <a:prstGeom prst="straightConnector1">
              <a:avLst/>
            </a:prstGeom>
            <a:noFill/>
            <a:ln w="76200" cap="flat" cmpd="sng">
              <a:solidFill>
                <a:srgbClr val="FFFFFF"/>
              </a:solidFill>
              <a:prstDash val="solid"/>
              <a:round/>
              <a:headEnd type="none" w="sm" len="sm"/>
              <a:tailEnd type="none" w="sm" len="sm"/>
            </a:ln>
          </p:spPr>
        </p:cxnSp>
      </p:grpSp>
      <p:cxnSp>
        <p:nvCxnSpPr>
          <p:cNvPr id="960" name="Google Shape;960;g34f838cfcca_0_1855"/>
          <p:cNvCxnSpPr/>
          <p:nvPr/>
        </p:nvCxnSpPr>
        <p:spPr>
          <a:xfrm rot="10800000" flipH="1">
            <a:off x="1525400" y="3544725"/>
            <a:ext cx="4000" cy="1885200"/>
          </a:xfrm>
          <a:prstGeom prst="straightConnector1">
            <a:avLst/>
          </a:prstGeom>
          <a:noFill/>
          <a:ln w="228600" cap="flat" cmpd="sng">
            <a:solidFill>
              <a:srgbClr val="FFAB40"/>
            </a:solidFill>
            <a:prstDash val="solid"/>
            <a:round/>
            <a:headEnd type="none" w="sm" len="sm"/>
            <a:tailEnd type="none" w="sm" len="sm"/>
          </a:ln>
        </p:spPr>
      </p:cxnSp>
      <p:cxnSp>
        <p:nvCxnSpPr>
          <p:cNvPr id="961" name="Google Shape;961;g34f838cfcca_0_1855"/>
          <p:cNvCxnSpPr/>
          <p:nvPr/>
        </p:nvCxnSpPr>
        <p:spPr>
          <a:xfrm rot="10800000" flipH="1">
            <a:off x="1449200" y="3099975"/>
            <a:ext cx="8658400" cy="428800"/>
          </a:xfrm>
          <a:prstGeom prst="straightConnector1">
            <a:avLst/>
          </a:prstGeom>
          <a:noFill/>
          <a:ln w="38100" cap="flat" cmpd="sng">
            <a:solidFill>
              <a:srgbClr val="38761D"/>
            </a:solidFill>
            <a:prstDash val="solid"/>
            <a:round/>
            <a:headEnd type="none" w="sm" len="sm"/>
            <a:tailEnd type="triangle" w="med" len="med"/>
          </a:ln>
        </p:spPr>
      </p:cxnSp>
      <p:sp>
        <p:nvSpPr>
          <p:cNvPr id="962" name="Google Shape;962;g34f838cfcca_0_1855"/>
          <p:cNvSpPr txBox="1"/>
          <p:nvPr/>
        </p:nvSpPr>
        <p:spPr>
          <a:xfrm>
            <a:off x="10244925" y="2488439"/>
            <a:ext cx="1266800" cy="861760"/>
          </a:xfrm>
          <a:prstGeom prst="rect">
            <a:avLst/>
          </a:prstGeom>
          <a:solidFill>
            <a:srgbClr val="FFFFFF"/>
          </a:solidFill>
          <a:ln>
            <a:noFill/>
          </a:ln>
        </p:spPr>
        <p:txBody>
          <a:bodyPr spcFirstLastPara="1" wrap="square" lIns="91433" tIns="91433" rIns="91433" bIns="91433" anchor="t" anchorCtr="0">
            <a:spAutoFit/>
          </a:bodyPr>
          <a:lstStyle/>
          <a:p>
            <a:pPr>
              <a:buClr>
                <a:srgbClr val="000000"/>
              </a:buClr>
              <a:buSzPts val="2000"/>
            </a:pPr>
            <a:r>
              <a:rPr lang="en" sz="2667" b="1">
                <a:solidFill>
                  <a:srgbClr val="38761D"/>
                </a:solidFill>
                <a:latin typeface="Arial"/>
                <a:ea typeface="Arial"/>
                <a:cs typeface="Arial"/>
                <a:sym typeface="Arial"/>
              </a:rPr>
              <a:t>13.2 t</a:t>
            </a:r>
            <a:r>
              <a:rPr lang="en" sz="1733">
                <a:solidFill>
                  <a:srgbClr val="38761D"/>
                </a:solidFill>
                <a:latin typeface="Arial"/>
                <a:ea typeface="Arial"/>
                <a:cs typeface="Arial"/>
                <a:sym typeface="Arial"/>
              </a:rPr>
              <a:t> </a:t>
            </a:r>
            <a:endParaRPr sz="1733">
              <a:solidFill>
                <a:srgbClr val="38761D"/>
              </a:solidFill>
              <a:latin typeface="Arial"/>
              <a:ea typeface="Arial"/>
              <a:cs typeface="Arial"/>
              <a:sym typeface="Arial"/>
            </a:endParaRPr>
          </a:p>
          <a:p>
            <a:pPr>
              <a:buClr>
                <a:srgbClr val="000000"/>
              </a:buClr>
              <a:buSzPts val="1300"/>
            </a:pPr>
            <a:r>
              <a:rPr lang="en" sz="1733">
                <a:solidFill>
                  <a:srgbClr val="38761D"/>
                </a:solidFill>
                <a:latin typeface="Arial"/>
                <a:ea typeface="Arial"/>
                <a:cs typeface="Arial"/>
                <a:sym typeface="Arial"/>
              </a:rPr>
              <a:t>30 years</a:t>
            </a:r>
            <a:endParaRPr sz="1733">
              <a:solidFill>
                <a:srgbClr val="38761D"/>
              </a:solidFill>
              <a:latin typeface="Arial"/>
              <a:ea typeface="Arial"/>
              <a:cs typeface="Arial"/>
              <a:sym typeface="Arial"/>
            </a:endParaRPr>
          </a:p>
        </p:txBody>
      </p:sp>
      <p:sp>
        <p:nvSpPr>
          <p:cNvPr id="963" name="Google Shape;963;g34f838cfcca_0_1855"/>
          <p:cNvSpPr txBox="1"/>
          <p:nvPr/>
        </p:nvSpPr>
        <p:spPr>
          <a:xfrm>
            <a:off x="10306681" y="3274151"/>
            <a:ext cx="868400" cy="718196"/>
          </a:xfrm>
          <a:prstGeom prst="rect">
            <a:avLst/>
          </a:prstGeom>
          <a:noFill/>
          <a:ln>
            <a:noFill/>
          </a:ln>
        </p:spPr>
        <p:txBody>
          <a:bodyPr spcFirstLastPara="1" wrap="square" lIns="91433" tIns="91433" rIns="91433" bIns="91433" anchor="t" anchorCtr="0">
            <a:spAutoFit/>
          </a:bodyPr>
          <a:lstStyle/>
          <a:p>
            <a:pPr>
              <a:buClr>
                <a:srgbClr val="000000"/>
              </a:buClr>
              <a:buSzPts val="2400"/>
            </a:pPr>
            <a:r>
              <a:rPr lang="en" sz="3200">
                <a:solidFill>
                  <a:srgbClr val="000000"/>
                </a:solidFill>
                <a:latin typeface="Arial"/>
                <a:ea typeface="Arial"/>
                <a:cs typeface="Arial"/>
                <a:sym typeface="Arial"/>
              </a:rPr>
              <a:t>+ </a:t>
            </a:r>
            <a:r>
              <a:rPr lang="en" sz="3467" b="1">
                <a:solidFill>
                  <a:srgbClr val="FFAB40"/>
                </a:solidFill>
                <a:latin typeface="Arial"/>
                <a:ea typeface="Arial"/>
                <a:cs typeface="Arial"/>
                <a:sym typeface="Arial"/>
              </a:rPr>
              <a:t>?</a:t>
            </a:r>
            <a:r>
              <a:rPr lang="en" sz="3200" b="1">
                <a:solidFill>
                  <a:srgbClr val="000000"/>
                </a:solidFill>
                <a:latin typeface="Arial"/>
                <a:ea typeface="Arial"/>
                <a:cs typeface="Arial"/>
                <a:sym typeface="Arial"/>
              </a:rPr>
              <a:t> </a:t>
            </a:r>
            <a:endParaRPr sz="3200" b="1">
              <a:solidFill>
                <a:srgbClr val="000000"/>
              </a:solidFill>
              <a:latin typeface="Arial"/>
              <a:ea typeface="Arial"/>
              <a:cs typeface="Arial"/>
              <a:sym typeface="Arial"/>
            </a:endParaRPr>
          </a:p>
        </p:txBody>
      </p:sp>
      <p:sp>
        <p:nvSpPr>
          <p:cNvPr id="964" name="Google Shape;964;g34f838cfcca_0_1855"/>
          <p:cNvSpPr txBox="1"/>
          <p:nvPr/>
        </p:nvSpPr>
        <p:spPr>
          <a:xfrm>
            <a:off x="3027251" y="4035075"/>
            <a:ext cx="6252000" cy="882407"/>
          </a:xfrm>
          <a:prstGeom prst="rect">
            <a:avLst/>
          </a:prstGeom>
          <a:noFill/>
          <a:ln>
            <a:noFill/>
          </a:ln>
        </p:spPr>
        <p:txBody>
          <a:bodyPr spcFirstLastPara="1" wrap="square" lIns="91433" tIns="91433" rIns="91433" bIns="91433" anchor="t" anchorCtr="0">
            <a:spAutoFit/>
          </a:bodyPr>
          <a:lstStyle/>
          <a:p>
            <a:pPr>
              <a:buClr>
                <a:srgbClr val="000000"/>
              </a:buClr>
              <a:buSzPts val="1700"/>
            </a:pPr>
            <a:r>
              <a:rPr lang="en" sz="2267" b="1">
                <a:solidFill>
                  <a:srgbClr val="000000"/>
                </a:solidFill>
                <a:latin typeface="Arial"/>
                <a:ea typeface="Arial"/>
                <a:cs typeface="Arial"/>
                <a:sym typeface="Arial"/>
              </a:rPr>
              <a:t>Material emissions happen up-front when materials are manufactured and assembled</a:t>
            </a:r>
            <a:endParaRPr sz="2267" b="1">
              <a:solidFill>
                <a:srgbClr val="000000"/>
              </a:solidFill>
              <a:latin typeface="Arial"/>
              <a:ea typeface="Arial"/>
              <a:cs typeface="Arial"/>
              <a:sym typeface="Arial"/>
            </a:endParaRPr>
          </a:p>
        </p:txBody>
      </p:sp>
      <p:cxnSp>
        <p:nvCxnSpPr>
          <p:cNvPr id="965" name="Google Shape;965;g34f838cfcca_0_1855"/>
          <p:cNvCxnSpPr/>
          <p:nvPr/>
        </p:nvCxnSpPr>
        <p:spPr>
          <a:xfrm rot="10800000">
            <a:off x="1635375" y="4104825"/>
            <a:ext cx="1402400" cy="333200"/>
          </a:xfrm>
          <a:prstGeom prst="curvedConnector3">
            <a:avLst>
              <a:gd name="adj1" fmla="val 50000"/>
            </a:avLst>
          </a:prstGeom>
          <a:noFill/>
          <a:ln w="28575" cap="flat" cmpd="sng">
            <a:solidFill>
              <a:srgbClr val="595959"/>
            </a:solidFill>
            <a:prstDash val="solid"/>
            <a:round/>
            <a:headEnd type="none" w="sm" len="sm"/>
            <a:tailEnd type="none" w="sm" len="sm"/>
          </a:ln>
        </p:spPr>
      </p:cxnSp>
      <p:sp>
        <p:nvSpPr>
          <p:cNvPr id="966" name="Google Shape;966;g34f838cfcca_0_1855"/>
          <p:cNvSpPr txBox="1"/>
          <p:nvPr/>
        </p:nvSpPr>
        <p:spPr>
          <a:xfrm>
            <a:off x="8671600" y="6365600"/>
            <a:ext cx="3520400" cy="451302"/>
          </a:xfrm>
          <a:prstGeom prst="rect">
            <a:avLst/>
          </a:prstGeom>
          <a:noFill/>
          <a:ln>
            <a:noFill/>
          </a:ln>
        </p:spPr>
        <p:txBody>
          <a:bodyPr spcFirstLastPara="1" wrap="square" lIns="121900" tIns="121900" rIns="121900" bIns="121900" anchor="t" anchorCtr="0">
            <a:spAutoFit/>
          </a:bodyPr>
          <a:lstStyle/>
          <a:p>
            <a:pPr algn="r"/>
            <a:r>
              <a:rPr lang="en" sz="1333" i="1">
                <a:solidFill>
                  <a:srgbClr val="535353"/>
                </a:solidFill>
              </a:rPr>
              <a:t>Source: Builders for Climate Action </a:t>
            </a:r>
            <a:endParaRPr sz="1333" i="1">
              <a:solidFill>
                <a:srgbClr val="535353"/>
              </a:solidFill>
            </a:endParaRPr>
          </a:p>
        </p:txBody>
      </p:sp>
      <p:sp>
        <p:nvSpPr>
          <p:cNvPr id="2" name="Rectangle 1">
            <a:extLst>
              <a:ext uri="{FF2B5EF4-FFF2-40B4-BE49-F238E27FC236}">
                <a16:creationId xmlns:a16="http://schemas.microsoft.com/office/drawing/2014/main" id="{C42F0F1E-68F4-0DB7-A5A8-374BBD65E3D9}"/>
              </a:ext>
            </a:extLst>
          </p:cNvPr>
          <p:cNvSpPr/>
          <p:nvPr/>
        </p:nvSpPr>
        <p:spPr>
          <a:xfrm>
            <a:off x="384313" y="6462408"/>
            <a:ext cx="2199861" cy="296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32094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MI">
      <a:dk1>
        <a:srgbClr val="000000"/>
      </a:dk1>
      <a:lt1>
        <a:srgbClr val="FFFFFF"/>
      </a:lt1>
      <a:dk2>
        <a:srgbClr val="003B63"/>
      </a:dk2>
      <a:lt2>
        <a:srgbClr val="FFFFFF"/>
      </a:lt2>
      <a:accent1>
        <a:srgbClr val="45CFCC"/>
      </a:accent1>
      <a:accent2>
        <a:srgbClr val="003A62"/>
      </a:accent2>
      <a:accent3>
        <a:srgbClr val="00CC66"/>
      </a:accent3>
      <a:accent4>
        <a:srgbClr val="828AA3"/>
      </a:accent4>
      <a:accent5>
        <a:srgbClr val="F7E545"/>
      </a:accent5>
      <a:accent6>
        <a:srgbClr val="FF3B20"/>
      </a:accent6>
      <a:hlink>
        <a:srgbClr val="45CFCC"/>
      </a:hlink>
      <a:folHlink>
        <a:srgbClr val="00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2812</TotalTime>
  <Words>3963</Words>
  <Application>Microsoft Macintosh PowerPoint</Application>
  <PresentationFormat>Widescreen</PresentationFormat>
  <Paragraphs>498</Paragraphs>
  <Slides>85</Slides>
  <Notes>80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85</vt:i4>
      </vt:variant>
    </vt:vector>
  </HeadingPairs>
  <TitlesOfParts>
    <vt:vector size="103" baseType="lpstr">
      <vt:lpstr>Times New Roman</vt:lpstr>
      <vt:lpstr>Arial</vt:lpstr>
      <vt:lpstr>Georgia</vt:lpstr>
      <vt:lpstr>Helvetica Neue</vt:lpstr>
      <vt:lpstr>Helvetica Neue Light</vt:lpstr>
      <vt:lpstr>Open Sans</vt:lpstr>
      <vt:lpstr>Roboto Condensed Medium</vt:lpstr>
      <vt:lpstr>Roboto Condensed ExtraBold</vt:lpstr>
      <vt:lpstr>Noto Sans Symbols</vt:lpstr>
      <vt:lpstr>Century Gothic</vt:lpstr>
      <vt:lpstr>Roboto</vt:lpstr>
      <vt:lpstr>Roboto Condensed SemiBold</vt:lpstr>
      <vt:lpstr>Roboto Condensed</vt:lpstr>
      <vt:lpstr>Twentieth Century</vt:lpstr>
      <vt:lpstr>Calibri</vt:lpstr>
      <vt:lpstr>Inter</vt:lpstr>
      <vt:lpstr>Office Theme</vt:lpstr>
      <vt:lpstr>1_Office Theme</vt:lpstr>
      <vt:lpstr>The Putney School New Dorms</vt:lpstr>
      <vt:lpstr>Putney School Dorms: Structure of Presentation</vt:lpstr>
      <vt:lpstr>PowerPoint Presentation</vt:lpstr>
      <vt:lpstr>PowerPoint Presentation</vt:lpstr>
      <vt:lpstr>PowerPoint Presentation</vt:lpstr>
      <vt:lpstr>BEAM Material CO2 Emissions Estimator (A1-A3)</vt:lpstr>
      <vt:lpstr>PowerPoint Presentation</vt:lpstr>
      <vt:lpstr>PowerPoint Presentation</vt:lpstr>
      <vt:lpstr>PowerPoint Presentation</vt:lpstr>
      <vt:lpstr>We need to reduce both!</vt:lpstr>
      <vt:lpstr>The Putney School New Dorms: Structure of Presentation</vt:lpstr>
      <vt:lpstr>PowerPoint Presentation</vt:lpstr>
      <vt:lpstr>The Putney School New Dorms: Two Buildings, Nearly Identical</vt:lpstr>
      <vt:lpstr>First Floor Plan</vt:lpstr>
      <vt:lpstr>The Putney School New Dorms: Embodied Carbon – Material Considerations</vt:lpstr>
      <vt:lpstr>PowerPoint Presentation</vt:lpstr>
      <vt:lpstr>PowerPoint Presentation</vt:lpstr>
      <vt:lpstr>The Putney School New Dorms: Embodied Carbon &amp; Insulation</vt:lpstr>
      <vt:lpstr>PowerPoint Presentation</vt:lpstr>
      <vt:lpstr>PowerPoint Presentation</vt:lpstr>
      <vt:lpstr>The Putney School New Dorms: Embodied Carbon &amp; Concrete</vt:lpstr>
      <vt:lpstr>The Putney School New Dorms: Lowering Operational Emissions at building envelope</vt:lpstr>
      <vt:lpstr>The Putney School New Dorms: Continuous Air Barrier</vt:lpstr>
      <vt:lpstr>The Putney School New Dorms –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Operational Energy and CO2e Modeling</vt:lpstr>
      <vt:lpstr>The Putney School New Dorms –  Building Enclosure</vt:lpstr>
      <vt:lpstr>The Putney School New Dorms –  Building Enclosure</vt:lpstr>
      <vt:lpstr>The Putney School New Dorms –  Building Enclosure</vt:lpstr>
      <vt:lpstr>The Putney School New Dorms –  Operational Energy and CO2e Modeling</vt:lpstr>
      <vt:lpstr>Ganged bathrooms allow shower drainwater heat recovery from dorm room showers – two floors similar dorm room showers and avoids need for recirc hot water system</vt:lpstr>
      <vt:lpstr>PowerPoint Presentation</vt:lpstr>
      <vt:lpstr>Hot water system</vt:lpstr>
      <vt:lpstr>The Putney School New Dorms –  Operational Energy - Modeled</vt:lpstr>
      <vt:lpstr>The Putney School New Dorms –  Operational Energy CO2e Emissions - Modeled</vt:lpstr>
      <vt:lpstr>The Putney School New Dorms –  Operational Energy CO2e Emissions</vt:lpstr>
      <vt:lpstr>The Putney School New Dorm – Embodied CO2e Emissions - BEAM</vt:lpstr>
      <vt:lpstr>The Putney School New Dorms –  Embodied Energy CO2e Emissions --- Life Cycle Assessment</vt:lpstr>
      <vt:lpstr>The Putney School New Dorms –  The BIG PICTURE What is the atmospheric CO2e over time?   Electric Grid Emissions Expected to Reduce Over Time  and  Persistence of CO2 in the atmosphere</vt:lpstr>
      <vt:lpstr>The Putney School New Dorms –  Grid Electricity CO2e Emissions Over Time – NREL Cambium Model</vt:lpstr>
      <vt:lpstr>The Putney School New Dorm – CO2e Emissions --- Persistence in Atmosphere</vt:lpstr>
      <vt:lpstr>The Putney School New Dorms –  CO2e Emissions --- Persistence in Atmosphere</vt:lpstr>
      <vt:lpstr>The Putney School New Dorm – CO2e Emissions --- Persistence in Atmosphere</vt:lpstr>
      <vt:lpstr>The Putney School New Dorms –  CO2e Emissions --- Persistence in Atmosphere</vt:lpstr>
      <vt:lpstr>PowerPoint Presentation</vt:lpstr>
      <vt:lpstr>PowerPoint Presentation</vt:lpstr>
      <vt:lpstr>The Putney School New Dorms –  Lessons Learned --  Critical Items</vt:lpstr>
      <vt:lpstr>The Putney School New Dorms –  Lessons Learned --  Critical Items</vt:lpstr>
      <vt:lpstr>The Putney School New Dorms –  Lessons Learned --  Critical Items</vt:lpstr>
      <vt:lpstr>The Putney School New Dorms –  Lessons Learned – Pinch Points in the Process</vt:lpstr>
      <vt:lpstr>The Putney School New Dorms –  Lessons Learned – Pinch Points in the Process</vt:lpstr>
      <vt:lpstr>The Putney School New Dorms –  Lessons Learned – Pinch Points</vt:lpstr>
      <vt:lpstr>Cumulative Embodied and Operational Emissions - 20 years</vt:lpstr>
      <vt:lpstr>PowerPoint Presentation</vt:lpstr>
      <vt:lpstr>PowerPoint Presentation</vt:lpstr>
      <vt:lpstr>PowerPoint Presentation</vt:lpstr>
      <vt:lpstr>Carbon cycle: more going up than coming down </vt:lpstr>
      <vt:lpstr>PowerPoint Presentation</vt:lpstr>
      <vt:lpstr>PowerPoint Presentation</vt:lpstr>
      <vt:lpstr>PowerPoint Presentation</vt:lpstr>
      <vt:lpstr>PowerPoint Presentation</vt:lpstr>
      <vt:lpstr>PowerPoint Presentation</vt:lpstr>
      <vt:lpstr>PowerPoint Presentation</vt:lpstr>
      <vt:lpstr>Carbon Storage Accounting in Static LCA</vt:lpstr>
      <vt:lpstr>Cumulative Emissions and the Time Value of CO2</vt:lpstr>
      <vt:lpstr>Cumulative Emissions and the Time Value of CO2</vt:lpstr>
      <vt:lpstr>Cumulative Emissions and the Time Value of CO2</vt:lpstr>
      <vt:lpstr>Cumulative Emissions and the Time Value of CO2</vt:lpstr>
      <vt:lpstr>Two accounting methods:</vt:lpstr>
      <vt:lpstr>Two accounting methods:</vt:lpstr>
      <vt:lpstr>Two accounting methods:</vt:lpstr>
      <vt:lpstr>Two different insights:</vt:lpstr>
      <vt:lpstr>PowerPoint Presentation</vt:lpstr>
      <vt:lpstr>Impact of Material </vt:lpstr>
      <vt:lpstr>PowerPoint Presentation</vt:lpstr>
      <vt:lpstr>PowerPoint Presentation</vt:lpstr>
      <vt:lpstr>Pilot Program – It’s Happening!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Andy Shapiro</dc:creator>
  <cp:lastModifiedBy>Jacob Deva Racusin</cp:lastModifiedBy>
  <cp:revision>25</cp:revision>
  <dcterms:created xsi:type="dcterms:W3CDTF">2024-02-19T17:43:53Z</dcterms:created>
  <dcterms:modified xsi:type="dcterms:W3CDTF">2025-08-05T22:35:40Z</dcterms:modified>
</cp:coreProperties>
</file>