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504" r:id="rId5"/>
    <p:sldId id="661" r:id="rId6"/>
    <p:sldId id="665" r:id="rId7"/>
    <p:sldId id="666" r:id="rId8"/>
    <p:sldId id="669" r:id="rId9"/>
    <p:sldId id="668" r:id="rId10"/>
    <p:sldId id="688" r:id="rId11"/>
    <p:sldId id="689" r:id="rId12"/>
    <p:sldId id="674" r:id="rId13"/>
    <p:sldId id="670" r:id="rId14"/>
    <p:sldId id="675" r:id="rId15"/>
    <p:sldId id="667" r:id="rId16"/>
    <p:sldId id="671" r:id="rId17"/>
    <p:sldId id="676" r:id="rId18"/>
    <p:sldId id="677" r:id="rId19"/>
    <p:sldId id="679" r:id="rId20"/>
    <p:sldId id="682" r:id="rId21"/>
    <p:sldId id="681" r:id="rId22"/>
    <p:sldId id="680" r:id="rId23"/>
    <p:sldId id="686" r:id="rId24"/>
    <p:sldId id="678" r:id="rId25"/>
    <p:sldId id="683" r:id="rId26"/>
    <p:sldId id="684" r:id="rId27"/>
    <p:sldId id="685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377657-A9D9-CE53-23FE-5D0DF77FD563}" name="Pirooz Moradnia" initials="PM" userId="S::pirooz.moradnia@aeroseal.com::795b3806-3621-4d5a-89f2-39f075ae62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0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E82F0-375A-49CC-9BE9-276356A3FEA4}" v="3756" dt="2025-08-04T11:57:48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5" autoAdjust="0"/>
  </p:normalViewPr>
  <p:slideViewPr>
    <p:cSldViewPr snapToGrid="0">
      <p:cViewPr varScale="1">
        <p:scale>
          <a:sx n="61" d="100"/>
          <a:sy n="61" d="100"/>
        </p:scale>
        <p:origin x="16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Modera" userId="f6e0d2dd-1b8f-4b7b-be1d-a14dd552ee04" providerId="ADAL" clId="{0A9E82F0-375A-49CC-9BE9-276356A3FEA4}"/>
    <pc:docChg chg="undo custSel addSld delSld modSld sldOrd">
      <pc:chgData name="Mark Modera" userId="f6e0d2dd-1b8f-4b7b-be1d-a14dd552ee04" providerId="ADAL" clId="{0A9E82F0-375A-49CC-9BE9-276356A3FEA4}" dt="2025-08-04T14:34:25.600" v="90" actId="948"/>
      <pc:docMkLst>
        <pc:docMk/>
      </pc:docMkLst>
      <pc:sldChg chg="modSp mod">
        <pc:chgData name="Mark Modera" userId="f6e0d2dd-1b8f-4b7b-be1d-a14dd552ee04" providerId="ADAL" clId="{0A9E82F0-375A-49CC-9BE9-276356A3FEA4}" dt="2025-08-04T14:34:25.600" v="90" actId="948"/>
        <pc:sldMkLst>
          <pc:docMk/>
          <pc:sldMk cId="3959245500" sldId="504"/>
        </pc:sldMkLst>
        <pc:spChg chg="mod">
          <ac:chgData name="Mark Modera" userId="f6e0d2dd-1b8f-4b7b-be1d-a14dd552ee04" providerId="ADAL" clId="{0A9E82F0-375A-49CC-9BE9-276356A3FEA4}" dt="2025-08-04T14:34:25.600" v="90" actId="948"/>
          <ac:spMkLst>
            <pc:docMk/>
            <pc:sldMk cId="3959245500" sldId="504"/>
            <ac:spMk id="2" creationId="{7A98100C-22F5-5E61-F607-0043EC1790CD}"/>
          </ac:spMkLst>
        </pc:spChg>
      </pc:sldChg>
      <pc:sldChg chg="ord">
        <pc:chgData name="Mark Modera" userId="f6e0d2dd-1b8f-4b7b-be1d-a14dd552ee04" providerId="ADAL" clId="{0A9E82F0-375A-49CC-9BE9-276356A3FEA4}" dt="2025-08-04T11:53:18.405" v="15"/>
        <pc:sldMkLst>
          <pc:docMk/>
          <pc:sldMk cId="2701882469" sldId="674"/>
        </pc:sldMkLst>
      </pc:sldChg>
      <pc:sldChg chg="modSp mod">
        <pc:chgData name="Mark Modera" userId="f6e0d2dd-1b8f-4b7b-be1d-a14dd552ee04" providerId="ADAL" clId="{0A9E82F0-375A-49CC-9BE9-276356A3FEA4}" dt="2025-08-04T11:56:55.871" v="42" actId="20577"/>
        <pc:sldMkLst>
          <pc:docMk/>
          <pc:sldMk cId="2373978192" sldId="677"/>
        </pc:sldMkLst>
        <pc:spChg chg="mod">
          <ac:chgData name="Mark Modera" userId="f6e0d2dd-1b8f-4b7b-be1d-a14dd552ee04" providerId="ADAL" clId="{0A9E82F0-375A-49CC-9BE9-276356A3FEA4}" dt="2025-08-04T11:56:55.871" v="42" actId="20577"/>
          <ac:spMkLst>
            <pc:docMk/>
            <pc:sldMk cId="2373978192" sldId="677"/>
            <ac:spMk id="7" creationId="{13647FA6-9E41-ECD7-1495-1477F02C17CB}"/>
          </ac:spMkLst>
        </pc:spChg>
      </pc:sldChg>
      <pc:sldChg chg="modSp mod">
        <pc:chgData name="Mark Modera" userId="f6e0d2dd-1b8f-4b7b-be1d-a14dd552ee04" providerId="ADAL" clId="{0A9E82F0-375A-49CC-9BE9-276356A3FEA4}" dt="2025-08-04T11:57:55.730" v="45" actId="1076"/>
        <pc:sldMkLst>
          <pc:docMk/>
          <pc:sldMk cId="2473077203" sldId="679"/>
        </pc:sldMkLst>
        <pc:spChg chg="mod">
          <ac:chgData name="Mark Modera" userId="f6e0d2dd-1b8f-4b7b-be1d-a14dd552ee04" providerId="ADAL" clId="{0A9E82F0-375A-49CC-9BE9-276356A3FEA4}" dt="2025-08-04T11:57:55.730" v="45" actId="1076"/>
          <ac:spMkLst>
            <pc:docMk/>
            <pc:sldMk cId="2473077203" sldId="679"/>
            <ac:spMk id="7" creationId="{E66CD1DF-FD46-3889-6453-2C507B73FAC7}"/>
          </ac:spMkLst>
        </pc:spChg>
      </pc:sldChg>
      <pc:sldChg chg="addSp delSp modSp mod modShow">
        <pc:chgData name="Mark Modera" userId="f6e0d2dd-1b8f-4b7b-be1d-a14dd552ee04" providerId="ADAL" clId="{0A9E82F0-375A-49CC-9BE9-276356A3FEA4}" dt="2025-08-04T11:52:14.810" v="13" actId="729"/>
        <pc:sldMkLst>
          <pc:docMk/>
          <pc:sldMk cId="3749800508" sldId="688"/>
        </pc:sldMkLst>
        <pc:spChg chg="del">
          <ac:chgData name="Mark Modera" userId="f6e0d2dd-1b8f-4b7b-be1d-a14dd552ee04" providerId="ADAL" clId="{0A9E82F0-375A-49CC-9BE9-276356A3FEA4}" dt="2025-08-04T11:21:59.500" v="7" actId="478"/>
          <ac:spMkLst>
            <pc:docMk/>
            <pc:sldMk cId="3749800508" sldId="688"/>
            <ac:spMk id="4" creationId="{B8926608-94B9-7198-68E4-7DFB7A682AA2}"/>
          </ac:spMkLst>
        </pc:spChg>
        <pc:spChg chg="add mod">
          <ac:chgData name="Mark Modera" userId="f6e0d2dd-1b8f-4b7b-be1d-a14dd552ee04" providerId="ADAL" clId="{0A9E82F0-375A-49CC-9BE9-276356A3FEA4}" dt="2025-08-04T11:22:06.705" v="8" actId="1076"/>
          <ac:spMkLst>
            <pc:docMk/>
            <pc:sldMk cId="3749800508" sldId="688"/>
            <ac:spMk id="5" creationId="{6D088F00-05F7-E454-443B-17418593EC78}"/>
          </ac:spMkLst>
        </pc:spChg>
      </pc:sldChg>
      <pc:sldChg chg="addSp modSp add mod">
        <pc:chgData name="Mark Modera" userId="f6e0d2dd-1b8f-4b7b-be1d-a14dd552ee04" providerId="ADAL" clId="{0A9E82F0-375A-49CC-9BE9-276356A3FEA4}" dt="2025-08-04T11:51:14.354" v="12" actId="14100"/>
        <pc:sldMkLst>
          <pc:docMk/>
          <pc:sldMk cId="278297187" sldId="689"/>
        </pc:sldMkLst>
        <pc:picChg chg="add mod">
          <ac:chgData name="Mark Modera" userId="f6e0d2dd-1b8f-4b7b-be1d-a14dd552ee04" providerId="ADAL" clId="{0A9E82F0-375A-49CC-9BE9-276356A3FEA4}" dt="2025-08-04T11:51:14.354" v="12" actId="14100"/>
          <ac:picMkLst>
            <pc:docMk/>
            <pc:sldMk cId="278297187" sldId="689"/>
            <ac:picMk id="6" creationId="{A99AA9FB-003A-51AC-F269-1650C14A5739}"/>
          </ac:picMkLst>
        </pc:picChg>
      </pc:sldChg>
      <pc:sldChg chg="del">
        <pc:chgData name="Mark Modera" userId="f6e0d2dd-1b8f-4b7b-be1d-a14dd552ee04" providerId="ADAL" clId="{0A9E82F0-375A-49CC-9BE9-276356A3FEA4}" dt="2025-08-04T11:20:56.183" v="6" actId="2696"/>
        <pc:sldMkLst>
          <pc:docMk/>
          <pc:sldMk cId="1707536648" sldId="68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Transport 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Worst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'Conc Boxes'!$B$56:$G$56</c:f>
              <c:strCache>
                <c:ptCount val="6"/>
                <c:pt idx="0">
                  <c:v>C1 (north)</c:v>
                </c:pt>
                <c:pt idx="1">
                  <c:v>C2 (middle)</c:v>
                </c:pt>
                <c:pt idx="2">
                  <c:v>C3 (south)</c:v>
                </c:pt>
                <c:pt idx="3">
                  <c:v>C4 (south- low)</c:v>
                </c:pt>
                <c:pt idx="4">
                  <c:v>North/South</c:v>
                </c:pt>
                <c:pt idx="5">
                  <c:v>High/Low</c:v>
                </c:pt>
              </c:strCache>
            </c:strRef>
          </c:cat>
          <c:val>
            <c:numRef>
              <c:f>'Conc Boxes'!$B$57:$G$57</c:f>
              <c:numCache>
                <c:formatCode>0%</c:formatCode>
                <c:ptCount val="6"/>
                <c:pt idx="0">
                  <c:v>0.16687628490612672</c:v>
                </c:pt>
                <c:pt idx="1">
                  <c:v>0.26533936778336664</c:v>
                </c:pt>
                <c:pt idx="2">
                  <c:v>0.1791673153462533</c:v>
                </c:pt>
                <c:pt idx="3">
                  <c:v>0.38676460616315356</c:v>
                </c:pt>
                <c:pt idx="4">
                  <c:v>0.93139914824099856</c:v>
                </c:pt>
                <c:pt idx="5">
                  <c:v>0.463246410067505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A7-4839-8177-A7117BF3C18B}"/>
            </c:ext>
          </c:extLst>
        </c:ser>
        <c:ser>
          <c:idx val="1"/>
          <c:order val="1"/>
          <c:tx>
            <c:v>Average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'Conc Boxes'!$B$56:$G$56</c:f>
              <c:strCache>
                <c:ptCount val="6"/>
                <c:pt idx="0">
                  <c:v>C1 (north)</c:v>
                </c:pt>
                <c:pt idx="1">
                  <c:v>C2 (middle)</c:v>
                </c:pt>
                <c:pt idx="2">
                  <c:v>C3 (south)</c:v>
                </c:pt>
                <c:pt idx="3">
                  <c:v>C4 (south- low)</c:v>
                </c:pt>
                <c:pt idx="4">
                  <c:v>North/South</c:v>
                </c:pt>
                <c:pt idx="5">
                  <c:v>High/Low</c:v>
                </c:pt>
              </c:strCache>
            </c:strRef>
          </c:cat>
          <c:val>
            <c:numRef>
              <c:f>'Conc Boxes'!$B$58:$G$58</c:f>
              <c:numCache>
                <c:formatCode>0%</c:formatCode>
                <c:ptCount val="6"/>
                <c:pt idx="0">
                  <c:v>0.34536072070094498</c:v>
                </c:pt>
                <c:pt idx="1">
                  <c:v>0.55463538216426511</c:v>
                </c:pt>
                <c:pt idx="2">
                  <c:v>0.37562751984900539</c:v>
                </c:pt>
                <c:pt idx="3">
                  <c:v>0.54046613097899376</c:v>
                </c:pt>
                <c:pt idx="4">
                  <c:v>0.91942337142862418</c:v>
                </c:pt>
                <c:pt idx="5">
                  <c:v>0.69500658472085619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A7-4839-8177-A7117BF3C18B}"/>
            </c:ext>
          </c:extLst>
        </c:ser>
        <c:ser>
          <c:idx val="2"/>
          <c:order val="2"/>
          <c:tx>
            <c:v>Best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'Conc Boxes'!$B$56:$G$56</c:f>
              <c:strCache>
                <c:ptCount val="6"/>
                <c:pt idx="0">
                  <c:v>C1 (north)</c:v>
                </c:pt>
                <c:pt idx="1">
                  <c:v>C2 (middle)</c:v>
                </c:pt>
                <c:pt idx="2">
                  <c:v>C3 (south)</c:v>
                </c:pt>
                <c:pt idx="3">
                  <c:v>C4 (south- low)</c:v>
                </c:pt>
                <c:pt idx="4">
                  <c:v>North/South</c:v>
                </c:pt>
                <c:pt idx="5">
                  <c:v>High/Low</c:v>
                </c:pt>
              </c:strCache>
            </c:strRef>
          </c:cat>
          <c:val>
            <c:numRef>
              <c:f>'Conc Boxes'!$B$59:$G$59</c:f>
              <c:numCache>
                <c:formatCode>0%</c:formatCode>
                <c:ptCount val="6"/>
                <c:pt idx="0">
                  <c:v>0.71</c:v>
                </c:pt>
                <c:pt idx="1">
                  <c:v>0.97</c:v>
                </c:pt>
                <c:pt idx="2">
                  <c:v>0.62</c:v>
                </c:pt>
                <c:pt idx="3">
                  <c:v>0.63</c:v>
                </c:pt>
                <c:pt idx="4">
                  <c:v>1.1451612903225805</c:v>
                </c:pt>
                <c:pt idx="5">
                  <c:v>0.98412698412698407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A7-4839-8177-A7117BF3C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6761695"/>
        <c:axId val="1116762655"/>
      </c:barChart>
      <c:catAx>
        <c:axId val="111676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762655"/>
        <c:crosses val="autoZero"/>
        <c:auto val="1"/>
        <c:lblAlgn val="ctr"/>
        <c:lblOffset val="100"/>
        <c:noMultiLvlLbl val="0"/>
      </c:catAx>
      <c:valAx>
        <c:axId val="1116762655"/>
        <c:scaling>
          <c:orientation val="minMax"/>
          <c:max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761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30110-5082-4E31-8F83-B9F4C3CA3F22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D9F621-E51B-4309-A9B1-9A4FD550B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5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EDBF4-2A9A-481C-89B7-FE72ED36910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7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9F621-E51B-4309-A9B1-9A4FD550B6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0823-2F53-9CBD-05FE-D161C2240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A313E-9D55-F053-DBFE-66967EC6E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5E390-1E86-D850-D5D2-7C647479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56E73-052F-44BE-17B0-AC15B683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A431-28BA-38AA-A286-53EF2288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5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1854-61A7-8B39-DDD3-5473BFEE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1CB8C-08F3-F3BC-C391-6FF558E3A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60544-62E6-40EC-2A91-0040FD14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EEF9F-ED1E-D8B0-2AF6-3958BE158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7C897-3A22-CAD9-6946-C07C31DB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6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20A9-7258-4C4A-CB96-020C34330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B91A4-1EA7-DB9F-A06A-C3A03DC7E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C3E66-6DA5-F220-04A0-112F8C0AE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BD979-6CF7-5D55-2261-F6FD5DEF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AD7CC-0932-31D8-1189-A4103F65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3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383030-83AD-F2D2-3AE9-4A97B3589D67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1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B6D0A3-F774-A5B4-2400-30BEC689D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1613" y="3988446"/>
            <a:ext cx="6413099" cy="278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Figtree ExtraBold" pitchFamily="2" charset="0"/>
              </a:defRPr>
            </a:lvl1pPr>
            <a:lvl2pPr marL="457200" indent="0">
              <a:buNone/>
              <a:defRPr b="0" i="0">
                <a:latin typeface="Figtree ExtraBold" pitchFamily="2" charset="0"/>
              </a:defRPr>
            </a:lvl2pPr>
            <a:lvl3pPr marL="914400" indent="0">
              <a:buNone/>
              <a:defRPr b="0" i="0">
                <a:latin typeface="Figtree ExtraBold" pitchFamily="2" charset="0"/>
              </a:defRPr>
            </a:lvl3pPr>
            <a:lvl4pPr marL="1371600" indent="0">
              <a:buNone/>
              <a:defRPr b="0" i="0">
                <a:latin typeface="Figtree ExtraBold" pitchFamily="2" charset="0"/>
              </a:defRPr>
            </a:lvl4pPr>
            <a:lvl5pPr marL="1828800" indent="0">
              <a:buNone/>
              <a:defRPr b="0" i="0">
                <a:latin typeface="Figtree ExtraBold" pitchFamily="2" charset="0"/>
              </a:defRPr>
            </a:lvl5pPr>
          </a:lstStyle>
          <a:p>
            <a:pPr lvl="0"/>
            <a:r>
              <a:rPr lang="en-US"/>
              <a:t>PPT Title Can </a:t>
            </a:r>
            <a:br>
              <a:rPr lang="en-US"/>
            </a:br>
            <a:r>
              <a:rPr lang="en-US"/>
              <a:t>Be Multiple Lines </a:t>
            </a:r>
            <a:br>
              <a:rPr lang="en-US"/>
            </a:br>
            <a:r>
              <a:rPr lang="en-US"/>
              <a:t>Or Just A Few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EEADBD-EC93-03BC-8D7E-FBB06DC45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17771"/>
            <a:ext cx="4398613" cy="12840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C41587-FB80-C0BC-4D81-F5649779FF9A}"/>
              </a:ext>
            </a:extLst>
          </p:cNvPr>
          <p:cNvCxnSpPr/>
          <p:nvPr userDrawn="1"/>
        </p:nvCxnSpPr>
        <p:spPr>
          <a:xfrm flipV="1">
            <a:off x="9499075" y="-2948541"/>
            <a:ext cx="3607495" cy="3607495"/>
          </a:xfrm>
          <a:prstGeom prst="line">
            <a:avLst/>
          </a:prstGeom>
          <a:ln w="1270000" cap="rnd">
            <a:solidFill>
              <a:srgbClr val="005A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944308-1DCD-1C30-FBA0-398FC8AC6DE3}"/>
              </a:ext>
            </a:extLst>
          </p:cNvPr>
          <p:cNvCxnSpPr/>
          <p:nvPr userDrawn="1"/>
        </p:nvCxnSpPr>
        <p:spPr>
          <a:xfrm flipV="1">
            <a:off x="11302822" y="-1364609"/>
            <a:ext cx="3607495" cy="3607495"/>
          </a:xfrm>
          <a:prstGeom prst="line">
            <a:avLst/>
          </a:prstGeom>
          <a:ln w="2540000" cap="rnd">
            <a:solidFill>
              <a:srgbClr val="C9DC50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76E40C-ED67-8FB3-D7F7-B1A713FF09AF}"/>
              </a:ext>
            </a:extLst>
          </p:cNvPr>
          <p:cNvCxnSpPr/>
          <p:nvPr userDrawn="1"/>
        </p:nvCxnSpPr>
        <p:spPr>
          <a:xfrm flipV="1">
            <a:off x="8833465" y="4308345"/>
            <a:ext cx="3607495" cy="3607495"/>
          </a:xfrm>
          <a:prstGeom prst="line">
            <a:avLst/>
          </a:prstGeom>
          <a:ln w="1270000" cap="rnd">
            <a:solidFill>
              <a:srgbClr val="008CD1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6913572-391A-7734-18AF-7720E928CDA1}"/>
              </a:ext>
            </a:extLst>
          </p:cNvPr>
          <p:cNvSpPr/>
          <p:nvPr userDrawn="1"/>
        </p:nvSpPr>
        <p:spPr>
          <a:xfrm>
            <a:off x="8713907" y="2282075"/>
            <a:ext cx="2542784" cy="2542784"/>
          </a:xfrm>
          <a:prstGeom prst="ellipse">
            <a:avLst/>
          </a:prstGeom>
          <a:solidFill>
            <a:srgbClr val="51BD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E40155-06EE-227F-AC7E-2A8775A646B1}"/>
              </a:ext>
            </a:extLst>
          </p:cNvPr>
          <p:cNvSpPr/>
          <p:nvPr userDrawn="1"/>
        </p:nvSpPr>
        <p:spPr>
          <a:xfrm rot="5400000">
            <a:off x="1197462" y="3542208"/>
            <a:ext cx="105434" cy="537130"/>
          </a:xfrm>
          <a:prstGeom prst="rect">
            <a:avLst/>
          </a:prstGeom>
          <a:solidFill>
            <a:srgbClr val="C9D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6B64C79-B7A3-5B7D-FDDE-358A910391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2791" y="3130546"/>
            <a:ext cx="4857750" cy="474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b="0" i="0">
                <a:latin typeface="Figtree ExtraBold" pitchFamily="2" charset="0"/>
              </a:defRPr>
            </a:lvl2pPr>
            <a:lvl3pPr marL="914400" indent="0">
              <a:buNone/>
              <a:defRPr b="0" i="0">
                <a:latin typeface="Figtree ExtraBold" pitchFamily="2" charset="0"/>
              </a:defRPr>
            </a:lvl3pPr>
            <a:lvl4pPr marL="1371600" indent="0">
              <a:buNone/>
              <a:defRPr b="0" i="0">
                <a:latin typeface="Figtree ExtraBold" pitchFamily="2" charset="0"/>
              </a:defRPr>
            </a:lvl4pPr>
            <a:lvl5pPr marL="1828800" indent="0">
              <a:buNone/>
              <a:defRPr b="0" i="0">
                <a:latin typeface="Figtree ExtraBold" pitchFamily="2" charset="0"/>
              </a:defRPr>
            </a:lvl5pPr>
          </a:lstStyle>
          <a:p>
            <a:pPr lvl="0"/>
            <a:r>
              <a:rPr lang="en-US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83589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BE04-95B0-A2F7-2202-7FAE8FE2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36D4-CEE8-6D11-A837-40243EBA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F81E4-B2AD-BCE4-4419-56BCD186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FB3F1-A8AC-D980-FD20-41323E9A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60730-62A9-6ACA-B049-497F9F9D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40D0-A57D-6AF4-6A42-A2ED04C0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4BC6E-D643-0418-0D70-967077F23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6AB3-B557-A0BE-C2F7-4B50DDDC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45878-DD0D-BBEF-4939-08857A787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6FF20-7AC4-BB0C-2FAE-8F2D5F24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BD69-244E-CD2D-C5A8-925D235E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D9F3C-1E93-E509-E476-3756F1C7B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E5396-2343-C240-14D9-B96E7819B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5EE61-A504-3F51-A927-D05F3B8E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94B03-CC8D-A824-9612-D694313C7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9B31-42FC-1F44-D78B-F20606C5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92BC-6F85-7184-3092-01C7DA43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19F9A-9F21-0688-6EB7-5C1F5227F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0A6ED-8350-54A1-E61C-03BE05D7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8D20D-2D01-CD28-E555-BD310BE29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2F2A1-A892-D3FD-7F07-CAF037372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9A385-960C-3EBF-1142-CB70E88C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090D6-449B-D27D-2502-31220F151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F42174-8A2D-0752-2B2A-0F5548B1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2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15D0-4FA2-7934-6336-A516A58E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3B4DF1-4EFD-591A-5B75-F22EB5EF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443D3-58ED-3EEB-980F-01E5855E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AF76B-A461-52BC-C2B0-A5D5D634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6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AD482E-5680-61A4-1AF0-B56EABE8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4BFBEC-9FA3-1E86-D970-21B0E90D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8883-8BC5-9FE1-9E17-8AB2AD23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6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702B-67DD-5E4E-C7B2-1F7DBA0D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B9935-75A8-6DF4-4314-37465024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3713D-EB31-7464-1CA0-EBD577E7C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72E84-A06A-516A-AA77-033F67A2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69233-4B75-BB74-36A1-A36A8731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43552-5850-EF0D-6ED5-643F3E52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1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6739-8BAE-5F0D-4AE9-5ECBE91A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36481-95F4-BF5A-9DE3-A3073E995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8ECE-7EC8-9367-1FF1-0323C48A8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CB4FF-DB42-7975-AE62-8E288682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860C1-F527-F621-52A6-752755FA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7C2E3-9896-84BE-41E4-577E2B39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61199-CD2D-E83F-F89A-152A4AF3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8F6D7-DF6F-6DCB-E92D-1DA881EDE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7C43-26C3-F634-F6FF-5DD6B1D1C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C7906B-6461-4554-9420-A070EC79D60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24585-3A59-FDC1-3D2E-3362DC01A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5C4C8-1D26-21AE-6267-6E0E575A9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46209-88D1-4634-A69A-6C24F8D6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0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eroseal-my.sharepoint.com/:x:/p/mark_modera/EV2Q2FwdFQBCmqafbjikR6wBNRvLnms3bp58-EH_C_e3UA?e=kN0w50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eroseal-my.sharepoint.com/:x:/p/mark_modera/EV2Q2FwdFQBCmqafbjikR6wBNRvLnms3bp58-EH_C_e3UA?e=kN0w50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98100C-22F5-5E61-F607-0043EC179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1613" y="3988446"/>
            <a:ext cx="7770502" cy="2319048"/>
          </a:xfrm>
        </p:spPr>
        <p:txBody>
          <a:bodyPr>
            <a:normAutofit fontScale="77500" lnSpcReduction="20000"/>
          </a:bodyPr>
          <a:lstStyle/>
          <a:p>
            <a:r>
              <a:rPr lang="en-US" sz="4800" dirty="0" err="1"/>
              <a:t>AeroBarrier</a:t>
            </a:r>
            <a:r>
              <a:rPr lang="en-US" sz="4800" dirty="0"/>
              <a:t> Technology Development</a:t>
            </a:r>
          </a:p>
          <a:p>
            <a:pPr>
              <a:spcBef>
                <a:spcPts val="4200"/>
              </a:spcBef>
            </a:pPr>
            <a:r>
              <a:rPr lang="en-US" sz="3600" dirty="0"/>
              <a:t>Mark Modera 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UC Davis and Aeroseal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FC2BC-6E21-E35D-AA13-7B5DBE222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3266" y="2320921"/>
            <a:ext cx="5895975" cy="12840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igtree"/>
              </a:rPr>
              <a:t>August 4, 2025</a:t>
            </a:r>
          </a:p>
        </p:txBody>
      </p:sp>
    </p:spTree>
    <p:extLst>
      <p:ext uri="{BB962C8B-B14F-4D97-AF65-F5344CB8AC3E}">
        <p14:creationId xmlns:p14="http://schemas.microsoft.com/office/powerpoint/2010/main" val="395924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39437-9644-12E6-FCF8-8E650C321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961B-567C-5FA4-106A-2F0FBE152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0B3A86-F5F1-094A-776F-9E5E2F88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72764"/>
            <a:ext cx="11049000" cy="5925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63D66A-C803-9C67-9F4A-766DF28C65AF}"/>
              </a:ext>
            </a:extLst>
          </p:cNvPr>
          <p:cNvSpPr/>
          <p:nvPr/>
        </p:nvSpPr>
        <p:spPr>
          <a:xfrm>
            <a:off x="7814966" y="4940116"/>
            <a:ext cx="4377033" cy="1917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688317-B1A9-212E-4306-497780955AD5}"/>
              </a:ext>
            </a:extLst>
          </p:cNvPr>
          <p:cNvSpPr/>
          <p:nvPr/>
        </p:nvSpPr>
        <p:spPr>
          <a:xfrm>
            <a:off x="786473" y="772764"/>
            <a:ext cx="4377033" cy="1917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4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DB89C-B2DC-CBAC-749B-27DB7E454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D589-CEC0-27FA-F6B2-EA3F23E3C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725" y="228984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B0DAB-64FE-1A6F-1DA8-3A3A1BA5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7" y="337377"/>
            <a:ext cx="4637435" cy="618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E67C9-561F-93C4-05AF-5CD91AE5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119" r="20557"/>
          <a:stretch>
            <a:fillRect/>
          </a:stretch>
        </p:blipFill>
        <p:spPr>
          <a:xfrm>
            <a:off x="4800676" y="1474469"/>
            <a:ext cx="7258895" cy="504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654A-D6AE-9887-358A-9BBB3641D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CC81-D999-BB82-DF5A-82DD875AE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BFF8F-12A4-5B18-B736-46678984B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305" y="895623"/>
            <a:ext cx="11275522" cy="575742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Uses concentration measurement boxes to determine Transport Efficiency at FOUR different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4DB96-84B2-AA54-06C2-38C7715B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59" r="22855" b="10666"/>
          <a:stretch>
            <a:fillRect/>
          </a:stretch>
        </p:blipFill>
        <p:spPr>
          <a:xfrm>
            <a:off x="8677432" y="2000106"/>
            <a:ext cx="3430485" cy="4515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F88E8-4000-0B9C-F872-10D7C458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59" t="39000" r="11186"/>
          <a:stretch>
            <a:fillRect/>
          </a:stretch>
        </p:blipFill>
        <p:spPr>
          <a:xfrm>
            <a:off x="4470144" y="2000154"/>
            <a:ext cx="4194810" cy="4515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DAB63-7228-ECFB-9B5A-F90BD435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87" t="31334" r="41913" b="45166"/>
          <a:stretch>
            <a:fillRect/>
          </a:stretch>
        </p:blipFill>
        <p:spPr>
          <a:xfrm>
            <a:off x="230305" y="2000154"/>
            <a:ext cx="4227361" cy="45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3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1E9E8-8090-2449-43A2-6A81F243A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E3923-FDE9-ED7C-A520-ACD6B953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49686" y="55109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8261A-26DE-30BC-D032-9BF9EBAD3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373" y="1204233"/>
            <a:ext cx="5931800" cy="575742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Uses re-usable leakage plates to assure the same conditions for all 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10856-7C3C-FC75-7B94-25315A41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687" y="0"/>
            <a:ext cx="5119313" cy="6825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8FF4-0BFF-5409-C956-4CF7BA47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8" t="8834" r="9951" b="6000"/>
          <a:stretch>
            <a:fillRect/>
          </a:stretch>
        </p:blipFill>
        <p:spPr>
          <a:xfrm>
            <a:off x="1241239" y="2760272"/>
            <a:ext cx="4854761" cy="37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0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245E7-18B7-2829-125E-DEDBF0480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6EEB-DE94-F84E-7244-97152D7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210E7-3785-F02B-C61C-56CE7D83E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6632" y="2431047"/>
            <a:ext cx="4043553" cy="5253717"/>
          </a:xfrm>
        </p:spPr>
        <p:txBody>
          <a:bodyPr>
            <a:normAutofit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Facilitates calculation of sealant use efficiency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Facilitates calculation of Deposition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908A2-8155-3C38-1CE4-B0F5B96F1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2" t="23167" r="9630" b="28333"/>
          <a:stretch>
            <a:fillRect/>
          </a:stretch>
        </p:blipFill>
        <p:spPr>
          <a:xfrm>
            <a:off x="3436084" y="2516856"/>
            <a:ext cx="4343400" cy="3232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C3597-2804-7E4A-4915-2EC4ADC6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879"/>
          <a:stretch>
            <a:fillRect/>
          </a:stretch>
        </p:blipFill>
        <p:spPr>
          <a:xfrm>
            <a:off x="8185081" y="1853856"/>
            <a:ext cx="3692662" cy="389555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46086F5-99A5-51EF-905F-E9B31CB71961}"/>
              </a:ext>
            </a:extLst>
          </p:cNvPr>
          <p:cNvSpPr txBox="1">
            <a:spLocks/>
          </p:cNvSpPr>
          <p:nvPr/>
        </p:nvSpPr>
        <p:spPr>
          <a:xfrm>
            <a:off x="40983" y="802141"/>
            <a:ext cx="12025950" cy="5253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dirty="0"/>
              <a:t>Uses scale to weigh plates before and after sealing to determine </a:t>
            </a:r>
            <a:r>
              <a:rPr lang="en-US" sz="3000" dirty="0" err="1"/>
              <a:t>SealDensity</a:t>
            </a:r>
            <a:endParaRPr lang="en-US" sz="3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000" dirty="0"/>
              <a:t>Uses 2</a:t>
            </a:r>
            <a:r>
              <a:rPr lang="en-US" sz="3000" baseline="30000" dirty="0"/>
              <a:t>nd</a:t>
            </a:r>
            <a:r>
              <a:rPr lang="en-US" sz="3000" dirty="0"/>
              <a:t> scale to weigh total sealant injected</a:t>
            </a:r>
          </a:p>
        </p:txBody>
      </p:sp>
    </p:spTree>
    <p:extLst>
      <p:ext uri="{BB962C8B-B14F-4D97-AF65-F5344CB8AC3E}">
        <p14:creationId xmlns:p14="http://schemas.microsoft.com/office/powerpoint/2010/main" val="17627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F8E55-2EF9-ABDA-745A-89B495A62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E1A0-A66B-83A0-A821-7570656FC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72" y="20097"/>
            <a:ext cx="10458255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Technology Developments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4E2FD-8E07-4A63-B086-D0CFE336C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" y="895623"/>
            <a:ext cx="12037926" cy="983419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Non-Electric Heat =</a:t>
            </a:r>
          </a:p>
          <a:p>
            <a:pPr lvl="1"/>
            <a:r>
              <a:rPr lang="en-US" sz="2800" dirty="0"/>
              <a:t> Smaller, Lighter, Faster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1A3A7-4311-2D3F-646E-69053567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416"/>
          <a:stretch>
            <a:fillRect/>
          </a:stretch>
        </p:blipFill>
        <p:spPr>
          <a:xfrm>
            <a:off x="27264" y="1879042"/>
            <a:ext cx="6068735" cy="387931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CC0F349-AD29-43DD-81D4-4E49075CE579}"/>
              </a:ext>
            </a:extLst>
          </p:cNvPr>
          <p:cNvSpPr txBox="1">
            <a:spLocks/>
          </p:cNvSpPr>
          <p:nvPr/>
        </p:nvSpPr>
        <p:spPr>
          <a:xfrm>
            <a:off x="601433" y="5619349"/>
            <a:ext cx="5588352" cy="983419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220 V Fan 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Large heavy Compressor/Generator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Compressed Air lines running into house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3CADB-A0CC-4D01-4AC4-E4E15EAEEA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619"/>
          <a:stretch>
            <a:fillRect/>
          </a:stretch>
        </p:blipFill>
        <p:spPr>
          <a:xfrm>
            <a:off x="6847723" y="1879042"/>
            <a:ext cx="5097938" cy="355711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3647FA6-9E41-ECD7-1495-1477F02C17CB}"/>
              </a:ext>
            </a:extLst>
          </p:cNvPr>
          <p:cNvSpPr txBox="1">
            <a:spLocks/>
          </p:cNvSpPr>
          <p:nvPr/>
        </p:nvSpPr>
        <p:spPr>
          <a:xfrm>
            <a:off x="7357275" y="5619348"/>
            <a:ext cx="3474849" cy="1065231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Non-Electric Heat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110 V Fan 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35% less weight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C36D47C-59CA-A373-E75E-F7CE5B291477}"/>
              </a:ext>
            </a:extLst>
          </p:cNvPr>
          <p:cNvSpPr/>
          <p:nvPr/>
        </p:nvSpPr>
        <p:spPr>
          <a:xfrm>
            <a:off x="5898382" y="3195376"/>
            <a:ext cx="1436915" cy="1095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4798-D306-293F-36A5-440C9F741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4C5B-3991-B694-F973-E19A4378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72" y="20097"/>
            <a:ext cx="10458255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Technology Developments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1A818-DCBA-559D-6E7B-F8100891B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" y="895623"/>
            <a:ext cx="12037926" cy="983419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Non-Electric Heat + Airless Atomization = </a:t>
            </a:r>
          </a:p>
          <a:p>
            <a:pPr lvl="1"/>
            <a:r>
              <a:rPr lang="en-US" sz="2800" dirty="0"/>
              <a:t>Smaller, Lighter, Faster System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9411B5-58D1-DCFA-4D8C-1800045C4779}"/>
              </a:ext>
            </a:extLst>
          </p:cNvPr>
          <p:cNvSpPr txBox="1">
            <a:spLocks/>
          </p:cNvSpPr>
          <p:nvPr/>
        </p:nvSpPr>
        <p:spPr>
          <a:xfrm>
            <a:off x="6519912" y="5664884"/>
            <a:ext cx="5588352" cy="983419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Airless Atomization - No Compressed Air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Battery-powered sealing stations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Another 50% weight and volume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2DFA1-F440-A0E0-6427-55ADC1F6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5619"/>
          <a:stretch>
            <a:fillRect/>
          </a:stretch>
        </p:blipFill>
        <p:spPr>
          <a:xfrm>
            <a:off x="83736" y="1879042"/>
            <a:ext cx="5097938" cy="355711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66CD1DF-FD46-3889-6453-2C507B73FAC7}"/>
              </a:ext>
            </a:extLst>
          </p:cNvPr>
          <p:cNvSpPr txBox="1">
            <a:spLocks/>
          </p:cNvSpPr>
          <p:nvPr/>
        </p:nvSpPr>
        <p:spPr>
          <a:xfrm>
            <a:off x="630886" y="5593148"/>
            <a:ext cx="3474849" cy="1055155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Non-Electric Heat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110 V Fan </a:t>
            </a:r>
          </a:p>
          <a:p>
            <a:pPr marL="0" lvl="1" indent="-182880" algn="l">
              <a:buFont typeface="Arial" panose="020B0604020202020204" pitchFamily="34" charset="0"/>
              <a:buChar char="•"/>
            </a:pPr>
            <a:r>
              <a:rPr lang="en-US" dirty="0"/>
              <a:t>35% less weight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571A393-1542-DD57-A353-C2A5FE4F3480}"/>
              </a:ext>
            </a:extLst>
          </p:cNvPr>
          <p:cNvSpPr/>
          <p:nvPr/>
        </p:nvSpPr>
        <p:spPr>
          <a:xfrm>
            <a:off x="5181674" y="3224328"/>
            <a:ext cx="1436915" cy="1095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4BC5D-6D6B-655B-32FC-2286269C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54" b="58415"/>
          <a:stretch>
            <a:fillRect/>
          </a:stretch>
        </p:blipFill>
        <p:spPr>
          <a:xfrm>
            <a:off x="6745516" y="1879042"/>
            <a:ext cx="5362748" cy="37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A689D-E23A-6581-2313-627850D64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7CBF-C812-40D0-F452-4977B1B82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 Application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AA111-2B79-B5B5-689F-093B5F118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41" y="804129"/>
            <a:ext cx="11631896" cy="1006404"/>
          </a:xfrm>
        </p:spPr>
        <p:txBody>
          <a:bodyPr>
            <a:normAutofit/>
          </a:bodyPr>
          <a:lstStyle/>
          <a:p>
            <a:r>
              <a:rPr lang="en-US" sz="3200" dirty="0"/>
              <a:t>Quantifying Transport Efficiency</a:t>
            </a:r>
            <a:endParaRPr lang="en-US" sz="3200" b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F008AF-A8EE-94AA-5795-38B7D78A8F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638549"/>
              </p:ext>
            </p:extLst>
          </p:nvPr>
        </p:nvGraphicFramePr>
        <p:xfrm>
          <a:off x="1571625" y="2348225"/>
          <a:ext cx="8244739" cy="4504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2F0D4C-99FC-9B2E-2DEB-257E48213C6A}"/>
                  </a:ext>
                </a:extLst>
              </p:cNvPr>
              <p:cNvSpPr txBox="1"/>
              <p:nvPr/>
            </p:nvSpPr>
            <p:spPr>
              <a:xfrm>
                <a:off x="2455494" y="1407146"/>
                <a:ext cx="6477000" cy="872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𝑡𝑟𝑎𝑛𝑠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𝐿𝑒𝑎𝑘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𝑆𝑖𝑡𝑒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𝐶𝑜𝑛𝑐𝑒𝑛𝑡𝑟𝑎𝑡𝑖𝑜𝑛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𝑝𝑝𝑚</m:t>
                              </m:r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𝐼𝑛𝑝𝑢𝑡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𝐶𝑜𝑛𝑐𝑒𝑛𝑡𝑟𝑎𝑡𝑖𝑜𝑛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𝑝𝑝𝑚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2F0D4C-99FC-9B2E-2DEB-257E48213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494" y="1407146"/>
                <a:ext cx="6477000" cy="8720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09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9A49B-E525-D8D2-8DAA-ED5E6009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B2C2-5A70-3B04-BBA5-D45287B97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 Application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9D7B3-685E-E6E9-E128-2AE70479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223" y="1003267"/>
            <a:ext cx="11631896" cy="53413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Getting </a:t>
            </a:r>
            <a:r>
              <a:rPr lang="en-US" sz="3200" b="1" dirty="0"/>
              <a:t>Airless</a:t>
            </a:r>
            <a:r>
              <a:rPr lang="en-US" sz="3200" dirty="0"/>
              <a:t> sealing speeds to match </a:t>
            </a:r>
            <a:r>
              <a:rPr lang="en-US" sz="3200" b="1" dirty="0"/>
              <a:t>Compressor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F22B1-F606-83A2-2163-64E87DA6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648" y="1537398"/>
            <a:ext cx="6762826" cy="4911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FADA2-8CD1-123E-324C-69B494BC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03" y="1457588"/>
            <a:ext cx="7044915" cy="5116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EBFC2D-62A8-603B-3945-EA5B68E57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01" y="1457588"/>
            <a:ext cx="7118801" cy="5169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743A8-CD53-1F91-18C6-CAE28CE97457}"/>
              </a:ext>
            </a:extLst>
          </p:cNvPr>
          <p:cNvSpPr txBox="1"/>
          <p:nvPr/>
        </p:nvSpPr>
        <p:spPr>
          <a:xfrm>
            <a:off x="7175365" y="1935204"/>
            <a:ext cx="18018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Compressor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Airless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New Airless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63085-3E72-4FF4-0D55-710F7A5EDAE1}"/>
              </a:ext>
            </a:extLst>
          </p:cNvPr>
          <p:cNvSpPr txBox="1"/>
          <p:nvPr/>
        </p:nvSpPr>
        <p:spPr>
          <a:xfrm>
            <a:off x="7019592" y="2277380"/>
            <a:ext cx="1673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Compressor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80F85-A663-0AF4-D305-407FC8AF9AE2}"/>
              </a:ext>
            </a:extLst>
          </p:cNvPr>
          <p:cNvSpPr txBox="1"/>
          <p:nvPr/>
        </p:nvSpPr>
        <p:spPr>
          <a:xfrm>
            <a:off x="7107401" y="1844009"/>
            <a:ext cx="18018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Compressor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Airless</a:t>
            </a:r>
          </a:p>
        </p:txBody>
      </p:sp>
    </p:spTree>
    <p:extLst>
      <p:ext uri="{BB962C8B-B14F-4D97-AF65-F5344CB8AC3E}">
        <p14:creationId xmlns:p14="http://schemas.microsoft.com/office/powerpoint/2010/main" val="9988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08276-E683-E604-98D4-BE1882F7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B117-A7D9-4FA0-3A5B-64E15AA91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66210" y="53822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Field Testing Airless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9F391-AB61-8829-644E-139F2E92F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223" y="1163922"/>
            <a:ext cx="7498975" cy="409136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Saves 20 mins on set-up and clean-up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Has had </a:t>
            </a:r>
            <a:r>
              <a:rPr lang="en-US" sz="3200" b="1" dirty="0"/>
              <a:t>longer injection times </a:t>
            </a:r>
            <a:r>
              <a:rPr lang="en-US" sz="3200" dirty="0"/>
              <a:t>versus</a:t>
            </a:r>
            <a:r>
              <a:rPr lang="en-US" sz="3200" b="1" dirty="0"/>
              <a:t> Compressed Air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Last week </a:t>
            </a:r>
            <a:r>
              <a:rPr lang="en-US" sz="3200" b="1" dirty="0"/>
              <a:t>AIRLESS </a:t>
            </a:r>
            <a:r>
              <a:rPr lang="en-US" sz="3200" dirty="0"/>
              <a:t>showed</a:t>
            </a:r>
            <a:r>
              <a:rPr lang="en-US" sz="3200" b="1" dirty="0"/>
              <a:t> shorter injection times </a:t>
            </a:r>
            <a:r>
              <a:rPr lang="en-US" sz="3200" dirty="0"/>
              <a:t>versus</a:t>
            </a:r>
            <a:r>
              <a:rPr lang="en-US" sz="3200" b="1" dirty="0"/>
              <a:t> Compressed Air, </a:t>
            </a:r>
            <a:r>
              <a:rPr lang="en-US" sz="3200" dirty="0"/>
              <a:t>based upon innovations tested in the 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F268A-8DFA-284B-197B-6A45EE79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27C40-2996-E2A4-23A5-C3671EBE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275F-EE91-17F4-1671-1AF3E73BB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897" y="0"/>
            <a:ext cx="9144000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Overview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60EE9-FEBC-83A7-A30C-8285CBDCE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462" y="895623"/>
            <a:ext cx="10047890" cy="575742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200" dirty="0"/>
              <a:t>Conceptualization of Envelope Sealing Process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Seal Rate Analysis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Transport Efficiency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Sealing Simulation Tool</a:t>
            </a:r>
          </a:p>
          <a:p>
            <a:pPr algn="l"/>
            <a:r>
              <a:rPr lang="en-US" sz="3200" dirty="0"/>
              <a:t>Dedicated Test Facility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Sealing Rate Comparison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Separation of Effects Impacting Seal Rate</a:t>
            </a:r>
          </a:p>
          <a:p>
            <a:pPr algn="l"/>
            <a:r>
              <a:rPr lang="en-US" sz="3200" dirty="0"/>
              <a:t>New Technology Developments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Smaller, Lighter, Faster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Non-Electric Heat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Airless Atomization</a:t>
            </a:r>
          </a:p>
          <a:p>
            <a:pPr algn="l"/>
            <a:r>
              <a:rPr lang="en-US" sz="3200" dirty="0"/>
              <a:t>New Applications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Ceiling Plenum Sealing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Underfloor Sealing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209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10F3-3FE6-B1D4-883A-7F89E7A6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7C0A-2BBE-B33B-5376-26183D389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72" y="20097"/>
            <a:ext cx="10458255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New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F4E48-3DE6-1DE5-D5B9-CB4867F8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424" y="791895"/>
            <a:ext cx="10761703" cy="5757425"/>
          </a:xfrm>
        </p:spPr>
        <p:txBody>
          <a:bodyPr>
            <a:normAutofit/>
          </a:bodyPr>
          <a:lstStyle/>
          <a:p>
            <a:r>
              <a:rPr lang="en-US" sz="3200" dirty="0"/>
              <a:t>Ceiling Plenum Sealing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F2FB7-0E6A-892C-5132-EE96E55B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45" t="7421" r="7366" b="6937"/>
          <a:stretch>
            <a:fillRect/>
          </a:stretch>
        </p:blipFill>
        <p:spPr>
          <a:xfrm>
            <a:off x="294547" y="1232787"/>
            <a:ext cx="4186557" cy="248196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D6F26B1-3DF4-0378-A9AD-8A6B21B390E9}"/>
              </a:ext>
            </a:extLst>
          </p:cNvPr>
          <p:cNvSpPr txBox="1">
            <a:spLocks/>
          </p:cNvSpPr>
          <p:nvPr/>
        </p:nvSpPr>
        <p:spPr>
          <a:xfrm>
            <a:off x="4526650" y="1563693"/>
            <a:ext cx="7523203" cy="4502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100" dirty="0"/>
              <a:t>PROTOCOL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100" dirty="0"/>
              <a:t>Preparation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Applied spray foam to patch large existing openings between ceiling plenum and adjacent ceiling plenum (i.e. gaps in corrugated roof deck)</a:t>
            </a:r>
            <a:r>
              <a:rPr lang="en-US" sz="2400" dirty="0"/>
              <a:t>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Positioned 3 mobile sealant injection stations in the ceiling plenum nearest the perimeter walls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Opened ceiling tiles furthest from the sealing stations to ensure air penetration from the blower door into the ceiling plenum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100" dirty="0"/>
              <a:t>Injection performed during normal operating hours in an occupied office building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900" dirty="0"/>
              <a:t>Used an additional blower door to pressurize an adjacent room to limit sealant infiltration into the rest of the facility</a:t>
            </a:r>
          </a:p>
          <a:p>
            <a:pPr lvl="1" algn="l"/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A3BC54-8353-1ED0-033B-36E26B313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98" t="11546" b="42362"/>
          <a:stretch>
            <a:fillRect/>
          </a:stretch>
        </p:blipFill>
        <p:spPr>
          <a:xfrm>
            <a:off x="294547" y="3981450"/>
            <a:ext cx="4172648" cy="21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6EF8-0812-9277-B4E2-EEC6E9F4A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22EA-AFB4-8BD6-1DF4-18BD8102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72" y="20097"/>
            <a:ext cx="10458255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New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6BE2F-D2FC-A9CB-B722-BEAFAD2B2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49" y="915720"/>
            <a:ext cx="11755302" cy="5757425"/>
          </a:xfrm>
        </p:spPr>
        <p:txBody>
          <a:bodyPr>
            <a:normAutofit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7B488-BEFA-27B6-42ED-0B5540B5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33525"/>
            <a:ext cx="5548041" cy="415943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643CF58-0C8E-2F56-D2F1-826C60083768}"/>
              </a:ext>
            </a:extLst>
          </p:cNvPr>
          <p:cNvSpPr txBox="1">
            <a:spLocks/>
          </p:cNvSpPr>
          <p:nvPr/>
        </p:nvSpPr>
        <p:spPr>
          <a:xfrm>
            <a:off x="-123826" y="1349420"/>
            <a:ext cx="6080715" cy="434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 algn="l"/>
            <a:r>
              <a:rPr lang="en-US" sz="2800" b="1" dirty="0"/>
              <a:t>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600" dirty="0"/>
              <a:t>Sealed approximately 300 cfm50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600" dirty="0"/>
              <a:t>Stopped prematurely due to some fogging of occupied space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600" dirty="0"/>
              <a:t>Should be performed during unoccupied hours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Not enough fogging to cause deposition, but enough to cause complaints</a:t>
            </a:r>
          </a:p>
          <a:p>
            <a:pPr lvl="1" algn="l"/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B3C399-90DA-D0DE-78DB-BBA5E30D9332}"/>
              </a:ext>
            </a:extLst>
          </p:cNvPr>
          <p:cNvSpPr txBox="1">
            <a:spLocks/>
          </p:cNvSpPr>
          <p:nvPr/>
        </p:nvSpPr>
        <p:spPr>
          <a:xfrm>
            <a:off x="218348" y="865831"/>
            <a:ext cx="11755302" cy="483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Ceiling Plenum Sealing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4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E6D59-FCC3-9153-A303-42E32E98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50108-CB13-3266-4765-9CAA33A4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72" y="20097"/>
            <a:ext cx="10458255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New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6BB0D-166E-C520-B082-5312FA0BB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4661" y="809047"/>
            <a:ext cx="10047890" cy="575742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Underfloor Air Distribution Sealing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9DE6A-D70A-B16D-37FA-B8605D0E1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5" y="1483046"/>
            <a:ext cx="5058612" cy="3411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E1387-2673-C674-9254-738B6A178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93" y="1483046"/>
            <a:ext cx="5726342" cy="42947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81BF50-F66D-BCD7-CE55-7D5432DFD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27941"/>
              </p:ext>
            </p:extLst>
          </p:nvPr>
        </p:nvGraphicFramePr>
        <p:xfrm>
          <a:off x="385355" y="4989132"/>
          <a:ext cx="5257800" cy="1577340"/>
        </p:xfrm>
        <a:graphic>
          <a:graphicData uri="http://schemas.openxmlformats.org/drawingml/2006/table">
            <a:tbl>
              <a:tblPr firstRow="1" firstCol="1" bandRow="1"/>
              <a:tblGrid>
                <a:gridCol w="2932611">
                  <a:extLst>
                    <a:ext uri="{9D8B030D-6E8A-4147-A177-3AD203B41FA5}">
                      <a16:colId xmlns:a16="http://schemas.microsoft.com/office/drawing/2014/main" val="578625592"/>
                    </a:ext>
                  </a:extLst>
                </a:gridCol>
                <a:gridCol w="2325189">
                  <a:extLst>
                    <a:ext uri="{9D8B030D-6E8A-4147-A177-3AD203B41FA5}">
                      <a16:colId xmlns:a16="http://schemas.microsoft.com/office/drawing/2014/main" val="2161936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52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Envelope Height (H1)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9.9 ft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738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Subfloor Height (H2)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ft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325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Envelope Width (W)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18.2 ft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838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Envelope Length (L)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31.3 ft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089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Envelope Volume (L x W x H1)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5,630 cubic feet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075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57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A9BAB-86DC-8D40-3BE7-C105670D2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8D2A-C79F-2B2A-70D0-DB1AAAF0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72" y="20097"/>
            <a:ext cx="10458255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New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212648-0F3B-E4CB-81CC-670507ED1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784" y="788748"/>
            <a:ext cx="10047890" cy="575742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Underfloor Air Distribution Sealing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C3FA98-AAE2-1E5E-812E-8DEA789B8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825505"/>
              </p:ext>
            </p:extLst>
          </p:nvPr>
        </p:nvGraphicFramePr>
        <p:xfrm>
          <a:off x="866872" y="2675501"/>
          <a:ext cx="4119824" cy="2494375"/>
        </p:xfrm>
        <a:graphic>
          <a:graphicData uri="http://schemas.openxmlformats.org/drawingml/2006/table">
            <a:tbl>
              <a:tblPr firstRow="1" firstCol="1" bandRow="1"/>
              <a:tblGrid>
                <a:gridCol w="2944167">
                  <a:extLst>
                    <a:ext uri="{9D8B030D-6E8A-4147-A177-3AD203B41FA5}">
                      <a16:colId xmlns:a16="http://schemas.microsoft.com/office/drawing/2014/main" val="223968985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441890785"/>
                    </a:ext>
                  </a:extLst>
                </a:gridCol>
              </a:tblGrid>
              <a:tr h="498875"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b="1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Value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708875"/>
                  </a:ext>
                </a:extLst>
              </a:tr>
              <a:tr h="498875"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b="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Envelope Pre-seal Leakage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 ACH50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27594"/>
                  </a:ext>
                </a:extLst>
              </a:tr>
              <a:tr h="498875"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b="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Envelope Post-seal Leakage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 ACH50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81888"/>
                  </a:ext>
                </a:extLst>
              </a:tr>
              <a:tr h="498875"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b="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Subfloor Initial Leakage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747 CFM25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44910"/>
                  </a:ext>
                </a:extLst>
              </a:tr>
              <a:tr h="498875"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b="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Subfloor Final Leakage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>
                        <a:buNone/>
                      </a:pPr>
                      <a:r>
                        <a:rPr lang="en-US" sz="1600" dirty="0">
                          <a:effectLst/>
                          <a:latin typeface="Figtree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CFM25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42119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32556FE-1FE7-E685-22C2-53A8351A4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189" y="1382596"/>
            <a:ext cx="6102409" cy="51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7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37143-9234-248C-A043-B74138730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82D8-6E56-FF58-A8D3-8DC1C6C30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897" y="0"/>
            <a:ext cx="9144000" cy="895623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Take-Aways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6E12B-D603-6B49-97B3-EFC4D3E90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951" y="1081798"/>
            <a:ext cx="10663073" cy="575742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Facility for Precise Measurement of Aerosol Envelope Sealing Technologies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Separates out factors influencing performance</a:t>
            </a:r>
          </a:p>
          <a:p>
            <a:pPr algn="l"/>
            <a:r>
              <a:rPr lang="en-US" sz="3200" dirty="0"/>
              <a:t>Airless Envelope Sealing is the Future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Surpassed current Air-Assist atomization in lab and field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Dramatically reduces equipment weight and volume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Reduces set-up and break-down time requirements</a:t>
            </a:r>
          </a:p>
          <a:p>
            <a:pPr algn="l"/>
            <a:r>
              <a:rPr lang="en-US" sz="3200" dirty="0"/>
              <a:t>New Applications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Continue to find new applications for the technology</a:t>
            </a:r>
          </a:p>
        </p:txBody>
      </p:sp>
    </p:spTree>
    <p:extLst>
      <p:ext uri="{BB962C8B-B14F-4D97-AF65-F5344CB8AC3E}">
        <p14:creationId xmlns:p14="http://schemas.microsoft.com/office/powerpoint/2010/main" val="286766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5C8BE-610E-DFEB-5272-31590390B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37FA124-5334-7022-1E90-F2C83D570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A4A51-8CEB-5C5B-026B-0CAD5F3BD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232252"/>
            <a:ext cx="4831079" cy="1344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Envelope Sealing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2CAD4-9937-9384-D4B0-A97B6103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522" y="1576552"/>
            <a:ext cx="4716780" cy="453847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Pressurize Building with a Fan</a:t>
            </a:r>
          </a:p>
          <a:p>
            <a:pPr marL="800100" lvl="1" indent="-228600" algn="l">
              <a:spcAft>
                <a:spcPts val="7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Blower Door on Steroids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Inject Aerosolized Sealant </a:t>
            </a:r>
          </a:p>
          <a:p>
            <a:pPr marL="800100" lvl="1" indent="-228600" algn="l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Air carries sealant to Leaks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/>
              <a:t>Track Sealing Process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Feedback to Technician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Documentation for Builder (or homeowner)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EC5F5-87BF-543A-38A8-D09482F1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55" r="-1" b="-1"/>
          <a:stretch>
            <a:fillRect/>
          </a:stretch>
        </p:blipFill>
        <p:spPr>
          <a:xfrm>
            <a:off x="4909817" y="3163628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73D2A9-63FF-25ED-CEB5-F316AD8E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064" b="16686"/>
          <a:stretch>
            <a:fillRect/>
          </a:stretch>
        </p:blipFill>
        <p:spPr>
          <a:xfrm>
            <a:off x="4725120" y="0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4DA526A6-F873-A4C0-88F6-C27DD7BFB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D86B3-BCEF-716D-4244-A61E2AE03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414" y="0"/>
            <a:ext cx="539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0277-B579-7925-00D0-39CEE231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E152-2B3E-0F77-EFB3-AF732DA3A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Conceptualization of Envelope Sealing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1C135-3FB6-DAA7-0398-EEDD2176E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862" y="1008226"/>
            <a:ext cx="11824138" cy="57574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Seal Rate Analysis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where:</a:t>
            </a:r>
          </a:p>
          <a:p>
            <a:pPr algn="l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InjRate</a:t>
            </a:r>
            <a:r>
              <a:rPr lang="en-US" sz="2800" dirty="0"/>
              <a:t>	is max sealant injection (limited by </a:t>
            </a:r>
            <a:r>
              <a:rPr lang="en-US" sz="2800" dirty="0" err="1"/>
              <a:t>psychrometrics</a:t>
            </a:r>
            <a:r>
              <a:rPr lang="en-US" sz="2800" dirty="0"/>
              <a:t>)</a:t>
            </a:r>
          </a:p>
          <a:p>
            <a:pPr algn="l"/>
            <a:r>
              <a:rPr lang="en-US" sz="2800" dirty="0" err="1">
                <a:latin typeface="Symbol" panose="05050102010706020507" pitchFamily="18" charset="2"/>
              </a:rPr>
              <a:t>h</a:t>
            </a:r>
            <a:r>
              <a:rPr lang="en-US" sz="2800" i="1" baseline="-25000" dirty="0" err="1"/>
              <a:t>trans</a:t>
            </a:r>
            <a:r>
              <a:rPr lang="en-US" sz="2800" dirty="0"/>
              <a:t>		is Transport Efficiency (fraction getting to leaks)</a:t>
            </a:r>
          </a:p>
          <a:p>
            <a:pPr algn="l"/>
            <a:r>
              <a:rPr lang="en-US" sz="2800" dirty="0" err="1">
                <a:latin typeface="Symbol" panose="05050102010706020507" pitchFamily="18" charset="2"/>
              </a:rPr>
              <a:t>h</a:t>
            </a:r>
            <a:r>
              <a:rPr lang="en-US" sz="2800" i="1" baseline="-25000" dirty="0" err="1"/>
              <a:t>dep</a:t>
            </a:r>
            <a:r>
              <a:rPr lang="en-US" sz="2800" i="1" baseline="-25000" dirty="0"/>
              <a:t> </a:t>
            </a:r>
            <a:r>
              <a:rPr lang="en-US" sz="2800" dirty="0"/>
              <a:t>		is Deposition Efficiency (fraction depositing in leaks)</a:t>
            </a:r>
          </a:p>
          <a:p>
            <a:pPr algn="l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SealDensity</a:t>
            </a:r>
            <a:r>
              <a:rPr lang="en-US" sz="2800" dirty="0"/>
              <a:t>	is sealant required to seal a given size leak</a:t>
            </a:r>
          </a:p>
          <a:p>
            <a:pPr algn="l"/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 algn="l"/>
            <a:endParaRPr lang="en-US" sz="2800" dirty="0"/>
          </a:p>
          <a:p>
            <a:pPr lvl="1" algn="l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C8C30-CA6C-2E7E-4AAA-014220390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r="21432"/>
          <a:stretch>
            <a:fillRect/>
          </a:stretch>
        </p:blipFill>
        <p:spPr bwMode="auto">
          <a:xfrm>
            <a:off x="230877" y="1782548"/>
            <a:ext cx="11688203" cy="17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1D5F-266B-79C1-7382-580554B2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7744-8492-6480-35C2-B46995B5E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Conceptualization of Envelope Sealing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8BA94-9578-16DC-39EA-948DC7178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862" y="1008226"/>
            <a:ext cx="11824138" cy="57574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Transport 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l"/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 algn="l"/>
            <a:endParaRPr lang="en-US" sz="2800" dirty="0"/>
          </a:p>
          <a:p>
            <a:pPr lvl="1" algn="l"/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838B79-D6B6-4FAE-593D-EDEE1A4E6DF3}"/>
              </a:ext>
            </a:extLst>
          </p:cNvPr>
          <p:cNvSpPr/>
          <p:nvPr/>
        </p:nvSpPr>
        <p:spPr>
          <a:xfrm>
            <a:off x="1627226" y="3886938"/>
            <a:ext cx="1807780" cy="2217683"/>
          </a:xfrm>
          <a:prstGeom prst="rect">
            <a:avLst/>
          </a:prstGeom>
          <a:noFill/>
          <a:ln w="47625"/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11A3C8-5BB6-CCA6-EB56-AE755BA59EB4}"/>
              </a:ext>
            </a:extLst>
          </p:cNvPr>
          <p:cNvSpPr/>
          <p:nvPr/>
        </p:nvSpPr>
        <p:spPr>
          <a:xfrm>
            <a:off x="8309929" y="2617076"/>
            <a:ext cx="1807780" cy="2217683"/>
          </a:xfrm>
          <a:prstGeom prst="rect">
            <a:avLst/>
          </a:prstGeom>
          <a:noFill/>
          <a:ln w="47625"/>
          <a:scene3d>
            <a:camera prst="isometricLeft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215FBC-AA3D-33FA-DA7E-DC98AB5ED794}"/>
              </a:ext>
            </a:extLst>
          </p:cNvPr>
          <p:cNvCxnSpPr>
            <a:cxnSpLocks/>
          </p:cNvCxnSpPr>
          <p:nvPr/>
        </p:nvCxnSpPr>
        <p:spPr>
          <a:xfrm flipV="1">
            <a:off x="1870824" y="2452467"/>
            <a:ext cx="6687879" cy="12600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C24A05-A8FC-D9D1-B521-9231F2AEE040}"/>
              </a:ext>
            </a:extLst>
          </p:cNvPr>
          <p:cNvCxnSpPr>
            <a:cxnSpLocks/>
          </p:cNvCxnSpPr>
          <p:nvPr/>
        </p:nvCxnSpPr>
        <p:spPr>
          <a:xfrm flipV="1">
            <a:off x="1870823" y="4234897"/>
            <a:ext cx="6687879" cy="12600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598E36-C328-86CB-0EAB-2C936D6BE5F6}"/>
              </a:ext>
            </a:extLst>
          </p:cNvPr>
          <p:cNvCxnSpPr>
            <a:cxnSpLocks/>
          </p:cNvCxnSpPr>
          <p:nvPr/>
        </p:nvCxnSpPr>
        <p:spPr>
          <a:xfrm flipV="1">
            <a:off x="3122681" y="5039322"/>
            <a:ext cx="6687879" cy="12600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2F007B-EF0B-81E7-8251-F0541847C77B}"/>
              </a:ext>
            </a:extLst>
          </p:cNvPr>
          <p:cNvCxnSpPr>
            <a:cxnSpLocks/>
          </p:cNvCxnSpPr>
          <p:nvPr/>
        </p:nvCxnSpPr>
        <p:spPr>
          <a:xfrm flipV="1">
            <a:off x="3122680" y="3191894"/>
            <a:ext cx="6687879" cy="12600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3DBC3CE-52DB-6724-30DA-7CA1848C4563}"/>
              </a:ext>
            </a:extLst>
          </p:cNvPr>
          <p:cNvSpPr/>
          <p:nvPr/>
        </p:nvSpPr>
        <p:spPr>
          <a:xfrm>
            <a:off x="6535950" y="4015427"/>
            <a:ext cx="173665" cy="13216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637D38F-BF47-36CD-A174-C0F0D576C7BE}"/>
              </a:ext>
            </a:extLst>
          </p:cNvPr>
          <p:cNvSpPr/>
          <p:nvPr/>
        </p:nvSpPr>
        <p:spPr>
          <a:xfrm>
            <a:off x="6513977" y="4297759"/>
            <a:ext cx="217610" cy="5223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9207D-6798-64C4-B675-E0A5F36CBFC6}"/>
              </a:ext>
            </a:extLst>
          </p:cNvPr>
          <p:cNvSpPr txBox="1"/>
          <p:nvPr/>
        </p:nvSpPr>
        <p:spPr>
          <a:xfrm>
            <a:off x="4222373" y="4159861"/>
            <a:ext cx="230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Settling Velocity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94D240-E8A9-BD65-CDFE-E336419D60C4}"/>
              </a:ext>
            </a:extLst>
          </p:cNvPr>
          <p:cNvSpPr txBox="1"/>
          <p:nvPr/>
        </p:nvSpPr>
        <p:spPr>
          <a:xfrm>
            <a:off x="4190669" y="5120631"/>
            <a:ext cx="204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Floor Area</a:t>
            </a:r>
          </a:p>
        </p:txBody>
      </p:sp>
    </p:spTree>
    <p:extLst>
      <p:ext uri="{BB962C8B-B14F-4D97-AF65-F5344CB8AC3E}">
        <p14:creationId xmlns:p14="http://schemas.microsoft.com/office/powerpoint/2010/main" val="86441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ADF75-33B2-CCE2-B8CD-F11F06EAB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354D-BAD5-3BDA-ACE5-42C54C42C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Conceptualization of Envelope Sealing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A4A48-5506-B200-4CDC-1A4A4713C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862" y="1008226"/>
            <a:ext cx="11824138" cy="57574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Transport Efficiency</a:t>
            </a:r>
            <a:endParaRPr lang="en-US" sz="3200" dirty="0"/>
          </a:p>
          <a:p>
            <a:pPr algn="l"/>
            <a:r>
              <a:rPr lang="en-US" sz="2800" dirty="0"/>
              <a:t>Basically a race between getting to the leaks before falling to the floor</a:t>
            </a:r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r>
              <a:rPr lang="en-US" sz="2800" dirty="0"/>
              <a:t>where:</a:t>
            </a:r>
          </a:p>
          <a:p>
            <a:pPr algn="l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1" baseline="-25000" dirty="0" err="1"/>
              <a:t>settling</a:t>
            </a:r>
            <a:r>
              <a:rPr lang="en-US" sz="2800" dirty="0"/>
              <a:t>	is Settling Velocity (like terminal velocity), a strong function of</a:t>
            </a:r>
          </a:p>
          <a:p>
            <a:pPr algn="l"/>
            <a:r>
              <a:rPr lang="en-US" sz="2800" dirty="0"/>
              <a:t>		particle size</a:t>
            </a:r>
          </a:p>
          <a:p>
            <a:pPr algn="l"/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 algn="l"/>
            <a:endParaRPr lang="en-US" sz="2800" dirty="0"/>
          </a:p>
          <a:p>
            <a:pPr lvl="1" algn="l"/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2A941-9039-3B32-EE0F-287BF2B6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91" y="2555600"/>
            <a:ext cx="10195559" cy="21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F5D345-ED29-3B88-5890-8CC95D51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D81B-9BC5-034F-FFB0-EE8B86F6D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74776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Conceptualization of Envelope Sealing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046EF-D64D-06CB-97EA-48CB45344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31" y="970399"/>
            <a:ext cx="11824138" cy="80152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Sealing Simulation Tool</a:t>
            </a:r>
            <a:endParaRPr lang="en-US" sz="3200" dirty="0"/>
          </a:p>
          <a:p>
            <a:pPr algn="l"/>
            <a:endParaRPr lang="en-US" sz="3200" dirty="0"/>
          </a:p>
          <a:p>
            <a:pPr lvl="1" algn="l"/>
            <a:endParaRPr lang="en-US" sz="2800" dirty="0"/>
          </a:p>
          <a:p>
            <a:pPr lvl="1" algn="l"/>
            <a:endParaRPr lang="en-US" sz="28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D088F00-05F7-E454-443B-17418593EC7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456041" y="3429000"/>
            <a:ext cx="68182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Aerobarrier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Sealing Performance Model - 071225present.xlsm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0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4EACD-A61A-2543-4C6F-9A7958F5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76A6-CDBC-EF0D-0987-1D8010EB0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74776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Conceptualization of Envelope Sealing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2585B-7450-7508-2D5C-D3067EB51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31" y="970399"/>
            <a:ext cx="11824138" cy="80152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Sealing Simulation Tool</a:t>
            </a:r>
            <a:endParaRPr lang="en-US" sz="3200" dirty="0"/>
          </a:p>
          <a:p>
            <a:pPr algn="l"/>
            <a:endParaRPr lang="en-US" sz="3200" dirty="0"/>
          </a:p>
          <a:p>
            <a:pPr lvl="1" algn="l"/>
            <a:endParaRPr lang="en-US" sz="2800" dirty="0"/>
          </a:p>
          <a:p>
            <a:pPr lvl="1" algn="l"/>
            <a:endParaRPr lang="en-US" sz="28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66901DB-820C-DE55-6A24-C129BA13F5A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456041" y="3429000"/>
            <a:ext cx="68182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Aerobarrier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Sealing Performance Model - 071225present.xlsm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AA9FB-003A-51AC-F269-1650C14A5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64" y="1771923"/>
            <a:ext cx="12001143" cy="46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2F57A-C7D4-0BF7-8C6F-FC797984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C343-71B3-ACC0-1194-889B78687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07917" cy="895623"/>
          </a:xfrm>
        </p:spPr>
        <p:txBody>
          <a:bodyPr>
            <a:normAutofit/>
          </a:bodyPr>
          <a:lstStyle/>
          <a:p>
            <a:r>
              <a:rPr lang="en-US" sz="4800" dirty="0"/>
              <a:t>Dedicated Test Facility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044BC1-451A-140F-76E8-BF5698CB6E21}"/>
              </a:ext>
            </a:extLst>
          </p:cNvPr>
          <p:cNvSpPr/>
          <p:nvPr/>
        </p:nvSpPr>
        <p:spPr>
          <a:xfrm>
            <a:off x="7814966" y="4940116"/>
            <a:ext cx="4377033" cy="1917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3ACA0-D6A0-7DF1-3768-7C0AEA79216C}"/>
              </a:ext>
            </a:extLst>
          </p:cNvPr>
          <p:cNvSpPr/>
          <p:nvPr/>
        </p:nvSpPr>
        <p:spPr>
          <a:xfrm>
            <a:off x="786473" y="772764"/>
            <a:ext cx="4377033" cy="1917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2F9BE-3E87-59E8-A681-4DBDD276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12" t="25747" r="13908" b="21533"/>
          <a:stretch>
            <a:fillRect/>
          </a:stretch>
        </p:blipFill>
        <p:spPr>
          <a:xfrm>
            <a:off x="516488" y="1040524"/>
            <a:ext cx="11286630" cy="54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6C351E4A4C8A4AA031F3BDDEC6FBD4" ma:contentTypeVersion="6" ma:contentTypeDescription="Create a new document." ma:contentTypeScope="" ma:versionID="0afbbe003f4787afeaa8b4cd8f335dab">
  <xsd:schema xmlns:xsd="http://www.w3.org/2001/XMLSchema" xmlns:xs="http://www.w3.org/2001/XMLSchema" xmlns:p="http://schemas.microsoft.com/office/2006/metadata/properties" xmlns:ns2="684316dd-24be-41ac-89a3-96d733fca4e6" xmlns:ns3="9897d19b-59f3-472c-af81-9336603cf304" targetNamespace="http://schemas.microsoft.com/office/2006/metadata/properties" ma:root="true" ma:fieldsID="d9b9dbcc58b9667469a3ebc656116d8a" ns2:_="" ns3:_="">
    <xsd:import namespace="684316dd-24be-41ac-89a3-96d733fca4e6"/>
    <xsd:import namespace="9897d19b-59f3-472c-af81-9336603cf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4316dd-24be-41ac-89a3-96d733fca4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d19b-59f3-472c-af81-9336603cf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08CDE1-31D6-48B1-89AB-C064C5A36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4316dd-24be-41ac-89a3-96d733fca4e6"/>
    <ds:schemaRef ds:uri="9897d19b-59f3-472c-af81-9336603cf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8B16FD-5A82-4F54-B422-A61B8B3669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917712-D40D-462F-A55B-DC50A7940497}">
  <ds:schemaRefs>
    <ds:schemaRef ds:uri="11e088c0-de90-4c85-9a3b-5f6fca2e09db"/>
    <ds:schemaRef ds:uri="5bcd3194-ffc9-41ce-a0f4-de2c6344ba61"/>
    <ds:schemaRef ds:uri="61d3789c-5156-4ee2-bd30-d583667f0448"/>
    <ds:schemaRef ds:uri="9897d19b-59f3-472c-af81-9336603cf3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30945</TotalTime>
  <Words>717</Words>
  <Application>Microsoft Office PowerPoint</Application>
  <PresentationFormat>Widescreen</PresentationFormat>
  <Paragraphs>186</Paragraphs>
  <Slides>24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Cambria Math</vt:lpstr>
      <vt:lpstr>Figtree</vt:lpstr>
      <vt:lpstr>Figtree ExtraBold</vt:lpstr>
      <vt:lpstr>Symbol</vt:lpstr>
      <vt:lpstr>Times New Roman</vt:lpstr>
      <vt:lpstr>Office Theme</vt:lpstr>
      <vt:lpstr>PowerPoint Presentation</vt:lpstr>
      <vt:lpstr>Presentation Overview</vt:lpstr>
      <vt:lpstr>Envelope Sealing Process</vt:lpstr>
      <vt:lpstr>Conceptualization of Envelope Sealing Process</vt:lpstr>
      <vt:lpstr>Conceptualization of Envelope Sealing Process</vt:lpstr>
      <vt:lpstr>Conceptualization of Envelope Sealing Process</vt:lpstr>
      <vt:lpstr>Conceptualization of Envelope Sealing Process</vt:lpstr>
      <vt:lpstr>Conceptualization of Envelope Sealing Process</vt:lpstr>
      <vt:lpstr>Dedicated Test Facility</vt:lpstr>
      <vt:lpstr>Dedicated Test Facility</vt:lpstr>
      <vt:lpstr>Dedicated Test Facility</vt:lpstr>
      <vt:lpstr>Dedicated Test Facility</vt:lpstr>
      <vt:lpstr>Dedicated Test Facility</vt:lpstr>
      <vt:lpstr>Dedicated Test Facility</vt:lpstr>
      <vt:lpstr>New Technology Developments</vt:lpstr>
      <vt:lpstr>New Technology Developments</vt:lpstr>
      <vt:lpstr>Dedicated Test Facility Application</vt:lpstr>
      <vt:lpstr>Dedicated Test Facility Application</vt:lpstr>
      <vt:lpstr>Field Testing Airless System</vt:lpstr>
      <vt:lpstr>New Applications</vt:lpstr>
      <vt:lpstr>New Applications</vt:lpstr>
      <vt:lpstr>New Applications</vt:lpstr>
      <vt:lpstr>New Applications</vt:lpstr>
      <vt:lpstr>Presentation Take-Aways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Shaver</dc:creator>
  <cp:lastModifiedBy>Mark Modera</cp:lastModifiedBy>
  <cp:revision>19</cp:revision>
  <cp:lastPrinted>2024-10-02T18:14:59Z</cp:lastPrinted>
  <dcterms:created xsi:type="dcterms:W3CDTF">2024-09-18T18:16:39Z</dcterms:created>
  <dcterms:modified xsi:type="dcterms:W3CDTF">2025-08-04T14:34:34Z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0x0101001E6C351E4A4C8A4AA031F3BDDEC6FBD4</vt:lpwstr>
  </property>
</Properties>
</file>