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6"/>
  </p:notesMasterIdLst>
  <p:sldIdLst>
    <p:sldId id="264" r:id="rId5"/>
    <p:sldId id="257" r:id="rId6"/>
    <p:sldId id="267" r:id="rId7"/>
    <p:sldId id="268" r:id="rId8"/>
    <p:sldId id="266" r:id="rId9"/>
    <p:sldId id="291" r:id="rId10"/>
    <p:sldId id="1455" r:id="rId11"/>
    <p:sldId id="1454" r:id="rId12"/>
    <p:sldId id="1453" r:id="rId13"/>
    <p:sldId id="4639" r:id="rId14"/>
    <p:sldId id="347" r:id="rId15"/>
    <p:sldId id="4655" r:id="rId16"/>
    <p:sldId id="315" r:id="rId17"/>
    <p:sldId id="324" r:id="rId18"/>
    <p:sldId id="325" r:id="rId19"/>
    <p:sldId id="4659" r:id="rId20"/>
    <p:sldId id="4654" r:id="rId21"/>
    <p:sldId id="4633" r:id="rId22"/>
    <p:sldId id="279" r:id="rId23"/>
    <p:sldId id="4242" r:id="rId24"/>
    <p:sldId id="4653" r:id="rId25"/>
    <p:sldId id="282" r:id="rId26"/>
    <p:sldId id="4513" r:id="rId27"/>
    <p:sldId id="4632" r:id="rId28"/>
    <p:sldId id="4656" r:id="rId29"/>
    <p:sldId id="4657" r:id="rId30"/>
    <p:sldId id="3280" r:id="rId31"/>
    <p:sldId id="4631" r:id="rId32"/>
    <p:sldId id="4246" r:id="rId33"/>
    <p:sldId id="4245" r:id="rId34"/>
    <p:sldId id="4658" r:id="rId35"/>
    <p:sldId id="4241" r:id="rId36"/>
    <p:sldId id="4257" r:id="rId37"/>
    <p:sldId id="4248" r:id="rId38"/>
    <p:sldId id="1456" r:id="rId39"/>
    <p:sldId id="287" r:id="rId40"/>
    <p:sldId id="258" r:id="rId41"/>
    <p:sldId id="3217" r:id="rId42"/>
    <p:sldId id="288" r:id="rId43"/>
    <p:sldId id="4516" r:id="rId44"/>
    <p:sldId id="292" r:id="rId45"/>
    <p:sldId id="293" r:id="rId46"/>
    <p:sldId id="294" r:id="rId47"/>
    <p:sldId id="297" r:id="rId48"/>
    <p:sldId id="321" r:id="rId49"/>
    <p:sldId id="299" r:id="rId50"/>
    <p:sldId id="530" r:id="rId51"/>
    <p:sldId id="326" r:id="rId52"/>
    <p:sldId id="4660" r:id="rId53"/>
    <p:sldId id="4665" r:id="rId54"/>
    <p:sldId id="338" r:id="rId55"/>
    <p:sldId id="339" r:id="rId56"/>
    <p:sldId id="4661" r:id="rId57"/>
    <p:sldId id="4662" r:id="rId58"/>
    <p:sldId id="4663" r:id="rId59"/>
    <p:sldId id="4664" r:id="rId60"/>
    <p:sldId id="4666" r:id="rId61"/>
    <p:sldId id="328" r:id="rId62"/>
    <p:sldId id="4652" r:id="rId63"/>
    <p:sldId id="4651" r:id="rId64"/>
    <p:sldId id="350" r:id="rId65"/>
    <p:sldId id="4667" r:id="rId66"/>
    <p:sldId id="355" r:id="rId67"/>
    <p:sldId id="329" r:id="rId68"/>
    <p:sldId id="337" r:id="rId69"/>
    <p:sldId id="333" r:id="rId70"/>
    <p:sldId id="336" r:id="rId71"/>
    <p:sldId id="346" r:id="rId72"/>
    <p:sldId id="340" r:id="rId73"/>
    <p:sldId id="354" r:id="rId74"/>
    <p:sldId id="351" r:id="rId75"/>
    <p:sldId id="349" r:id="rId76"/>
    <p:sldId id="352" r:id="rId77"/>
    <p:sldId id="295" r:id="rId78"/>
    <p:sldId id="303" r:id="rId79"/>
    <p:sldId id="304" r:id="rId80"/>
    <p:sldId id="305" r:id="rId81"/>
    <p:sldId id="306" r:id="rId82"/>
    <p:sldId id="307" r:id="rId83"/>
    <p:sldId id="311" r:id="rId84"/>
    <p:sldId id="314" r:id="rId85"/>
    <p:sldId id="348" r:id="rId86"/>
    <p:sldId id="312" r:id="rId87"/>
    <p:sldId id="289" r:id="rId88"/>
    <p:sldId id="313" r:id="rId89"/>
    <p:sldId id="308" r:id="rId90"/>
    <p:sldId id="309" r:id="rId91"/>
    <p:sldId id="334" r:id="rId92"/>
    <p:sldId id="296" r:id="rId93"/>
    <p:sldId id="353" r:id="rId94"/>
    <p:sldId id="298" r:id="rId95"/>
    <p:sldId id="310" r:id="rId96"/>
    <p:sldId id="332" r:id="rId97"/>
    <p:sldId id="341" r:id="rId98"/>
    <p:sldId id="342" r:id="rId99"/>
    <p:sldId id="345" r:id="rId100"/>
    <p:sldId id="335" r:id="rId101"/>
    <p:sldId id="1457" r:id="rId102"/>
    <p:sldId id="4634" r:id="rId103"/>
    <p:sldId id="4635" r:id="rId104"/>
    <p:sldId id="4636" r:id="rId105"/>
    <p:sldId id="4637" r:id="rId106"/>
    <p:sldId id="269" r:id="rId107"/>
    <p:sldId id="4506" r:id="rId108"/>
    <p:sldId id="1126" r:id="rId109"/>
    <p:sldId id="4215" r:id="rId110"/>
    <p:sldId id="4640" r:id="rId111"/>
    <p:sldId id="4507" r:id="rId112"/>
    <p:sldId id="4508" r:id="rId113"/>
    <p:sldId id="4641" r:id="rId114"/>
    <p:sldId id="4509" r:id="rId115"/>
    <p:sldId id="4642" r:id="rId116"/>
    <p:sldId id="4510" r:id="rId117"/>
    <p:sldId id="4643" r:id="rId118"/>
    <p:sldId id="4511" r:id="rId119"/>
    <p:sldId id="4644" r:id="rId120"/>
    <p:sldId id="4229" r:id="rId121"/>
    <p:sldId id="4232" r:id="rId122"/>
    <p:sldId id="4227" r:id="rId123"/>
    <p:sldId id="1305" r:id="rId124"/>
    <p:sldId id="4645" r:id="rId125"/>
    <p:sldId id="4251" r:id="rId126"/>
    <p:sldId id="4236" r:id="rId127"/>
    <p:sldId id="4220" r:id="rId128"/>
    <p:sldId id="4217" r:id="rId129"/>
    <p:sldId id="4221" r:id="rId130"/>
    <p:sldId id="4219" r:id="rId131"/>
    <p:sldId id="4646" r:id="rId132"/>
    <p:sldId id="4649" r:id="rId133"/>
    <p:sldId id="4647" r:id="rId134"/>
    <p:sldId id="1304" r:id="rId135"/>
    <p:sldId id="4648" r:id="rId136"/>
    <p:sldId id="1306" r:id="rId137"/>
    <p:sldId id="4520" r:id="rId138"/>
    <p:sldId id="4478" r:id="rId139"/>
    <p:sldId id="524" r:id="rId140"/>
    <p:sldId id="4630" r:id="rId141"/>
    <p:sldId id="525" r:id="rId142"/>
    <p:sldId id="327" r:id="rId143"/>
    <p:sldId id="4650" r:id="rId144"/>
    <p:sldId id="265"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5033" autoAdjust="0"/>
  </p:normalViewPr>
  <p:slideViewPr>
    <p:cSldViewPr snapToGrid="0" snapToObjects="1">
      <p:cViewPr>
        <p:scale>
          <a:sx n="75" d="100"/>
          <a:sy n="75" d="100"/>
        </p:scale>
        <p:origin x="1086" y="31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20C953-0264-4D66-AC99-8A8D75AE64E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FD3CE7C-3D25-4FE7-87F5-5EC5FABBEA19}">
      <dgm:prSet phldrT="[Text]"/>
      <dgm:spPr>
        <a:solidFill>
          <a:schemeClr val="accent4"/>
        </a:solidFill>
        <a:ln w="28575">
          <a:solidFill>
            <a:srgbClr val="002060"/>
          </a:solidFill>
        </a:ln>
      </dgm:spPr>
      <dgm:t>
        <a:bodyPr/>
        <a:lstStyle/>
        <a:p>
          <a:r>
            <a:rPr lang="en-US" dirty="0"/>
            <a:t>2012 IECC</a:t>
          </a:r>
        </a:p>
      </dgm:t>
    </dgm:pt>
    <dgm:pt modelId="{B72A7DB2-9368-4DCA-AD6C-E68137293E8B}" type="parTrans" cxnId="{3616949B-BC48-4A77-94B3-E9443FF440E4}">
      <dgm:prSet/>
      <dgm:spPr/>
      <dgm:t>
        <a:bodyPr/>
        <a:lstStyle/>
        <a:p>
          <a:endParaRPr lang="en-US"/>
        </a:p>
      </dgm:t>
    </dgm:pt>
    <dgm:pt modelId="{A0E54BB5-373E-42E9-9EE8-BCC7E34FE7D3}" type="sibTrans" cxnId="{3616949B-BC48-4A77-94B3-E9443FF440E4}">
      <dgm:prSet/>
      <dgm:spPr/>
      <dgm:t>
        <a:bodyPr/>
        <a:lstStyle/>
        <a:p>
          <a:endParaRPr lang="en-US"/>
        </a:p>
      </dgm:t>
    </dgm:pt>
    <dgm:pt modelId="{3762D033-286D-4FE6-959E-770C9BFC8AAA}">
      <dgm:prSet phldrT="[Text]"/>
      <dgm:spPr>
        <a:solidFill>
          <a:schemeClr val="accent5">
            <a:lumMod val="75000"/>
          </a:schemeClr>
        </a:solidFill>
      </dgm:spPr>
      <dgm:t>
        <a:bodyPr/>
        <a:lstStyle/>
        <a:p>
          <a:r>
            <a:rPr lang="en-US"/>
            <a:t>Add Language from 2021 IECC</a:t>
          </a:r>
        </a:p>
      </dgm:t>
    </dgm:pt>
    <dgm:pt modelId="{3CACCFC6-0ECA-467D-B83D-5E92F35ED737}" type="parTrans" cxnId="{449D1661-719F-4937-AECB-9016037E4528}">
      <dgm:prSet/>
      <dgm:spPr/>
      <dgm:t>
        <a:bodyPr/>
        <a:lstStyle/>
        <a:p>
          <a:endParaRPr lang="en-US"/>
        </a:p>
      </dgm:t>
    </dgm:pt>
    <dgm:pt modelId="{4B11DD14-110D-4C24-B9DE-418BAECEBE0E}" type="sibTrans" cxnId="{449D1661-719F-4937-AECB-9016037E4528}">
      <dgm:prSet/>
      <dgm:spPr/>
      <dgm:t>
        <a:bodyPr/>
        <a:lstStyle/>
        <a:p>
          <a:endParaRPr lang="en-US"/>
        </a:p>
      </dgm:t>
    </dgm:pt>
    <dgm:pt modelId="{0D6C4D95-F123-47AE-A624-3B631CB1DEE6}">
      <dgm:prSet phldrT="[Text]"/>
      <dgm:spPr>
        <a:solidFill>
          <a:schemeClr val="accent5">
            <a:lumMod val="75000"/>
          </a:schemeClr>
        </a:solidFill>
        <a:ln>
          <a:solidFill>
            <a:srgbClr val="002060"/>
          </a:solidFill>
        </a:ln>
      </dgm:spPr>
      <dgm:t>
        <a:bodyPr/>
        <a:lstStyle/>
        <a:p>
          <a:r>
            <a:rPr lang="en-US"/>
            <a:t>Limited to R405</a:t>
          </a:r>
        </a:p>
      </dgm:t>
    </dgm:pt>
    <dgm:pt modelId="{D42A5304-C9B0-419E-AD80-F5B0A666AFC6}" type="parTrans" cxnId="{B83B3A0F-DD52-46BA-B229-C9104D3559A4}">
      <dgm:prSet/>
      <dgm:spPr/>
      <dgm:t>
        <a:bodyPr/>
        <a:lstStyle/>
        <a:p>
          <a:endParaRPr lang="en-US"/>
        </a:p>
      </dgm:t>
    </dgm:pt>
    <dgm:pt modelId="{AE9E848D-D8E1-42BB-A84B-901AEF0F8064}" type="sibTrans" cxnId="{B83B3A0F-DD52-46BA-B229-C9104D3559A4}">
      <dgm:prSet/>
      <dgm:spPr/>
      <dgm:t>
        <a:bodyPr/>
        <a:lstStyle/>
        <a:p>
          <a:endParaRPr lang="en-US"/>
        </a:p>
      </dgm:t>
    </dgm:pt>
    <dgm:pt modelId="{CE04C800-116A-4FCF-B904-899C5CC0D17E}">
      <dgm:prSet phldrT="[Text]"/>
      <dgm:spPr>
        <a:solidFill>
          <a:schemeClr val="accent4"/>
        </a:solidFill>
        <a:ln w="19050">
          <a:solidFill>
            <a:srgbClr val="002060"/>
          </a:solidFill>
        </a:ln>
      </dgm:spPr>
      <dgm:t>
        <a:bodyPr/>
        <a:lstStyle/>
        <a:p>
          <a:r>
            <a:rPr lang="en-US" dirty="0"/>
            <a:t>2015 IECC</a:t>
          </a:r>
        </a:p>
      </dgm:t>
    </dgm:pt>
    <dgm:pt modelId="{1B627A0B-5119-4456-B388-B6E75E043E50}" type="parTrans" cxnId="{57DD2F0C-0539-49C4-AF0B-C2273DF2C98F}">
      <dgm:prSet/>
      <dgm:spPr/>
      <dgm:t>
        <a:bodyPr/>
        <a:lstStyle/>
        <a:p>
          <a:endParaRPr lang="en-US"/>
        </a:p>
      </dgm:t>
    </dgm:pt>
    <dgm:pt modelId="{EDB2B0D2-8025-416B-BA5A-3EEF90A3FDC3}" type="sibTrans" cxnId="{57DD2F0C-0539-49C4-AF0B-C2273DF2C98F}">
      <dgm:prSet/>
      <dgm:spPr/>
      <dgm:t>
        <a:bodyPr/>
        <a:lstStyle/>
        <a:p>
          <a:endParaRPr lang="en-US"/>
        </a:p>
      </dgm:t>
    </dgm:pt>
    <dgm:pt modelId="{36B279A9-312F-4B51-95FF-2C90C192D04B}">
      <dgm:prSet phldrT="[Text]"/>
      <dgm:spPr>
        <a:solidFill>
          <a:schemeClr val="accent5">
            <a:lumMod val="75000"/>
          </a:schemeClr>
        </a:solidFill>
        <a:ln>
          <a:solidFill>
            <a:srgbClr val="002060"/>
          </a:solidFill>
        </a:ln>
      </dgm:spPr>
      <dgm:t>
        <a:bodyPr/>
        <a:lstStyle/>
        <a:p>
          <a:r>
            <a:rPr lang="en-US"/>
            <a:t>Add language from 2021 IECC</a:t>
          </a:r>
        </a:p>
      </dgm:t>
    </dgm:pt>
    <dgm:pt modelId="{8BA63EA0-928A-4CD2-A82D-B4406A96F6EB}" type="parTrans" cxnId="{47661188-45A7-4F7B-92EB-0263F0095101}">
      <dgm:prSet/>
      <dgm:spPr/>
      <dgm:t>
        <a:bodyPr/>
        <a:lstStyle/>
        <a:p>
          <a:endParaRPr lang="en-US"/>
        </a:p>
      </dgm:t>
    </dgm:pt>
    <dgm:pt modelId="{42855950-93A5-49FE-9442-2037F8945BEE}" type="sibTrans" cxnId="{47661188-45A7-4F7B-92EB-0263F0095101}">
      <dgm:prSet/>
      <dgm:spPr/>
      <dgm:t>
        <a:bodyPr/>
        <a:lstStyle/>
        <a:p>
          <a:endParaRPr lang="en-US"/>
        </a:p>
      </dgm:t>
    </dgm:pt>
    <dgm:pt modelId="{D209E71A-15F3-4FB0-9B1B-A58257786156}">
      <dgm:prSet phldrT="[Text]"/>
      <dgm:spPr>
        <a:solidFill>
          <a:schemeClr val="accent5">
            <a:lumMod val="75000"/>
          </a:schemeClr>
        </a:solidFill>
        <a:ln>
          <a:solidFill>
            <a:srgbClr val="002060"/>
          </a:solidFill>
        </a:ln>
      </dgm:spPr>
      <dgm:t>
        <a:bodyPr/>
        <a:lstStyle/>
        <a:p>
          <a:r>
            <a:rPr lang="en-US"/>
            <a:t>Stringent ERI Targets Have Limited Use of this Path.</a:t>
          </a:r>
        </a:p>
      </dgm:t>
    </dgm:pt>
    <dgm:pt modelId="{A3D07D38-F6BE-4715-945D-E5277785E8EC}" type="parTrans" cxnId="{524FF561-A42B-4C8F-9C2A-551C2019604E}">
      <dgm:prSet/>
      <dgm:spPr/>
      <dgm:t>
        <a:bodyPr/>
        <a:lstStyle/>
        <a:p>
          <a:endParaRPr lang="en-US"/>
        </a:p>
      </dgm:t>
    </dgm:pt>
    <dgm:pt modelId="{6E2CC7FB-E085-4294-B4F0-F475331A4013}" type="sibTrans" cxnId="{524FF561-A42B-4C8F-9C2A-551C2019604E}">
      <dgm:prSet/>
      <dgm:spPr/>
      <dgm:t>
        <a:bodyPr/>
        <a:lstStyle/>
        <a:p>
          <a:endParaRPr lang="en-US"/>
        </a:p>
      </dgm:t>
    </dgm:pt>
    <dgm:pt modelId="{EDDB00E1-FA09-449A-B508-9ACBB082BFA4}">
      <dgm:prSet phldrT="[Text]"/>
      <dgm:spPr>
        <a:solidFill>
          <a:schemeClr val="accent4"/>
        </a:solidFill>
        <a:ln w="28575">
          <a:solidFill>
            <a:srgbClr val="002060"/>
          </a:solidFill>
        </a:ln>
      </dgm:spPr>
      <dgm:t>
        <a:bodyPr/>
        <a:lstStyle/>
        <a:p>
          <a:r>
            <a:rPr lang="en-US" dirty="0"/>
            <a:t>2018 IECC</a:t>
          </a:r>
        </a:p>
      </dgm:t>
    </dgm:pt>
    <dgm:pt modelId="{738FB86E-7769-4FF8-80D3-E19161B0AC99}" type="parTrans" cxnId="{EC8287F1-E26F-4C79-9678-EDF29BDAE4D5}">
      <dgm:prSet/>
      <dgm:spPr/>
      <dgm:t>
        <a:bodyPr/>
        <a:lstStyle/>
        <a:p>
          <a:endParaRPr lang="en-US"/>
        </a:p>
      </dgm:t>
    </dgm:pt>
    <dgm:pt modelId="{3AA9FA11-67C8-4908-B8EE-ADCDD3D1C5F3}" type="sibTrans" cxnId="{EC8287F1-E26F-4C79-9678-EDF29BDAE4D5}">
      <dgm:prSet/>
      <dgm:spPr/>
      <dgm:t>
        <a:bodyPr/>
        <a:lstStyle/>
        <a:p>
          <a:endParaRPr lang="en-US"/>
        </a:p>
      </dgm:t>
    </dgm:pt>
    <dgm:pt modelId="{697777E9-979F-4623-A8DF-CEAF7F1C2115}">
      <dgm:prSet phldrT="[Text]"/>
      <dgm:spPr>
        <a:solidFill>
          <a:schemeClr val="accent5">
            <a:lumMod val="75000"/>
          </a:schemeClr>
        </a:solidFill>
        <a:ln>
          <a:solidFill>
            <a:srgbClr val="002060"/>
          </a:solidFill>
        </a:ln>
      </dgm:spPr>
      <dgm:t>
        <a:bodyPr/>
        <a:lstStyle/>
        <a:p>
          <a:r>
            <a:rPr lang="en-US"/>
            <a:t>Add language from 2021 IECC</a:t>
          </a:r>
        </a:p>
      </dgm:t>
    </dgm:pt>
    <dgm:pt modelId="{B3A76F6E-120A-4700-95A8-2A45CC921994}" type="parTrans" cxnId="{FA12B725-52ED-4392-8863-97DDD1BBEA13}">
      <dgm:prSet/>
      <dgm:spPr/>
      <dgm:t>
        <a:bodyPr/>
        <a:lstStyle/>
        <a:p>
          <a:endParaRPr lang="en-US"/>
        </a:p>
      </dgm:t>
    </dgm:pt>
    <dgm:pt modelId="{43A01C55-CC02-4352-B7B8-46167CD25FB6}" type="sibTrans" cxnId="{FA12B725-52ED-4392-8863-97DDD1BBEA13}">
      <dgm:prSet/>
      <dgm:spPr/>
      <dgm:t>
        <a:bodyPr/>
        <a:lstStyle/>
        <a:p>
          <a:endParaRPr lang="en-US"/>
        </a:p>
      </dgm:t>
    </dgm:pt>
    <dgm:pt modelId="{C30DE619-7AC6-4923-AB62-EE11DBCDE861}">
      <dgm:prSet phldrT="[Text]"/>
      <dgm:spPr>
        <a:solidFill>
          <a:schemeClr val="accent5">
            <a:lumMod val="75000"/>
          </a:schemeClr>
        </a:solidFill>
        <a:ln>
          <a:solidFill>
            <a:srgbClr val="002060"/>
          </a:solidFill>
        </a:ln>
      </dgm:spPr>
      <dgm:t>
        <a:bodyPr/>
        <a:lstStyle/>
        <a:p>
          <a:r>
            <a:rPr lang="en-US"/>
            <a:t>Consider amending to include R406</a:t>
          </a:r>
        </a:p>
      </dgm:t>
    </dgm:pt>
    <dgm:pt modelId="{B6AF35CC-833D-4080-B227-B7D45227B594}" type="parTrans" cxnId="{ED9B0EC5-F4BD-4830-BC91-D02F3B3BA638}">
      <dgm:prSet/>
      <dgm:spPr/>
      <dgm:t>
        <a:bodyPr/>
        <a:lstStyle/>
        <a:p>
          <a:endParaRPr lang="en-US"/>
        </a:p>
      </dgm:t>
    </dgm:pt>
    <dgm:pt modelId="{2766D679-7900-494B-8615-23D486A979AD}" type="sibTrans" cxnId="{ED9B0EC5-F4BD-4830-BC91-D02F3B3BA638}">
      <dgm:prSet/>
      <dgm:spPr/>
      <dgm:t>
        <a:bodyPr/>
        <a:lstStyle/>
        <a:p>
          <a:endParaRPr lang="en-US"/>
        </a:p>
      </dgm:t>
    </dgm:pt>
    <dgm:pt modelId="{74141AFA-12DF-4991-A152-C5C28DAE827D}">
      <dgm:prSet phldrT="[Text]"/>
      <dgm:spPr>
        <a:solidFill>
          <a:schemeClr val="accent5">
            <a:lumMod val="75000"/>
          </a:schemeClr>
        </a:solidFill>
        <a:ln>
          <a:solidFill>
            <a:srgbClr val="002060"/>
          </a:solidFill>
        </a:ln>
      </dgm:spPr>
      <dgm:t>
        <a:bodyPr/>
        <a:lstStyle/>
        <a:p>
          <a:r>
            <a:rPr lang="en-US"/>
            <a:t>Consider amending R406 to IECC 2018 levels</a:t>
          </a:r>
        </a:p>
      </dgm:t>
    </dgm:pt>
    <dgm:pt modelId="{0903C24D-1123-4491-A165-4B3EF83C9A3D}" type="parTrans" cxnId="{7B9AD309-0D7E-43D1-BCCE-6406F6F4D952}">
      <dgm:prSet/>
      <dgm:spPr/>
      <dgm:t>
        <a:bodyPr/>
        <a:lstStyle/>
        <a:p>
          <a:endParaRPr lang="en-US"/>
        </a:p>
      </dgm:t>
    </dgm:pt>
    <dgm:pt modelId="{AD34D88A-3D42-47E7-8769-4F1C078D0A21}" type="sibTrans" cxnId="{7B9AD309-0D7E-43D1-BCCE-6406F6F4D952}">
      <dgm:prSet/>
      <dgm:spPr/>
      <dgm:t>
        <a:bodyPr/>
        <a:lstStyle/>
        <a:p>
          <a:endParaRPr lang="en-US"/>
        </a:p>
      </dgm:t>
    </dgm:pt>
    <dgm:pt modelId="{8A92CE6E-E5B0-4B59-8FDC-8A3D3882FA26}" type="pres">
      <dgm:prSet presAssocID="{8520C953-0264-4D66-AC99-8A8D75AE64ED}" presName="theList" presStyleCnt="0">
        <dgm:presLayoutVars>
          <dgm:dir/>
          <dgm:animLvl val="lvl"/>
          <dgm:resizeHandles val="exact"/>
        </dgm:presLayoutVars>
      </dgm:prSet>
      <dgm:spPr/>
    </dgm:pt>
    <dgm:pt modelId="{D1DF9AC4-2A6E-4176-AF16-3EB618BC1A48}" type="pres">
      <dgm:prSet presAssocID="{3FD3CE7C-3D25-4FE7-87F5-5EC5FABBEA19}" presName="compNode" presStyleCnt="0"/>
      <dgm:spPr/>
    </dgm:pt>
    <dgm:pt modelId="{CB4C7202-342C-4D82-B690-FDFC04B6BC44}" type="pres">
      <dgm:prSet presAssocID="{3FD3CE7C-3D25-4FE7-87F5-5EC5FABBEA19}" presName="aNode" presStyleLbl="bgShp" presStyleIdx="0" presStyleCnt="3" custLinFactNeighborX="2157"/>
      <dgm:spPr/>
    </dgm:pt>
    <dgm:pt modelId="{CC43AF25-EA2D-4F27-B663-3E31ABC7B4A7}" type="pres">
      <dgm:prSet presAssocID="{3FD3CE7C-3D25-4FE7-87F5-5EC5FABBEA19}" presName="textNode" presStyleLbl="bgShp" presStyleIdx="0" presStyleCnt="3"/>
      <dgm:spPr/>
    </dgm:pt>
    <dgm:pt modelId="{8C902F09-BDF5-4CC8-9884-F0C527EACB9A}" type="pres">
      <dgm:prSet presAssocID="{3FD3CE7C-3D25-4FE7-87F5-5EC5FABBEA19}" presName="compChildNode" presStyleCnt="0"/>
      <dgm:spPr/>
    </dgm:pt>
    <dgm:pt modelId="{BEFC70BC-13E7-4DEC-9BF4-0082737F7802}" type="pres">
      <dgm:prSet presAssocID="{3FD3CE7C-3D25-4FE7-87F5-5EC5FABBEA19}" presName="theInnerList" presStyleCnt="0"/>
      <dgm:spPr/>
    </dgm:pt>
    <dgm:pt modelId="{62182EA8-6FFA-44CD-ABF9-521E0DD24643}" type="pres">
      <dgm:prSet presAssocID="{3762D033-286D-4FE6-959E-770C9BFC8AAA}" presName="childNode" presStyleLbl="node1" presStyleIdx="0" presStyleCnt="7">
        <dgm:presLayoutVars>
          <dgm:bulletEnabled val="1"/>
        </dgm:presLayoutVars>
      </dgm:prSet>
      <dgm:spPr/>
    </dgm:pt>
    <dgm:pt modelId="{15BD73EA-7554-49A4-9253-AFBD54B0A095}" type="pres">
      <dgm:prSet presAssocID="{3762D033-286D-4FE6-959E-770C9BFC8AAA}" presName="aSpace2" presStyleCnt="0"/>
      <dgm:spPr/>
    </dgm:pt>
    <dgm:pt modelId="{4F97EDF5-F01E-4C3D-A479-3B6CD2A3124A}" type="pres">
      <dgm:prSet presAssocID="{0D6C4D95-F123-47AE-A624-3B631CB1DEE6}" presName="childNode" presStyleLbl="node1" presStyleIdx="1" presStyleCnt="7">
        <dgm:presLayoutVars>
          <dgm:bulletEnabled val="1"/>
        </dgm:presLayoutVars>
      </dgm:prSet>
      <dgm:spPr/>
    </dgm:pt>
    <dgm:pt modelId="{86178238-70A2-4A6C-9EE5-497D17C6437F}" type="pres">
      <dgm:prSet presAssocID="{0D6C4D95-F123-47AE-A624-3B631CB1DEE6}" presName="aSpace2" presStyleCnt="0"/>
      <dgm:spPr/>
    </dgm:pt>
    <dgm:pt modelId="{63FCEAE1-36AC-4584-8EBF-94CC6DD84613}" type="pres">
      <dgm:prSet presAssocID="{C30DE619-7AC6-4923-AB62-EE11DBCDE861}" presName="childNode" presStyleLbl="node1" presStyleIdx="2" presStyleCnt="7">
        <dgm:presLayoutVars>
          <dgm:bulletEnabled val="1"/>
        </dgm:presLayoutVars>
      </dgm:prSet>
      <dgm:spPr/>
    </dgm:pt>
    <dgm:pt modelId="{9BABCB4C-03D4-4086-96FE-CF3B7CF1C1A3}" type="pres">
      <dgm:prSet presAssocID="{3FD3CE7C-3D25-4FE7-87F5-5EC5FABBEA19}" presName="aSpace" presStyleCnt="0"/>
      <dgm:spPr/>
    </dgm:pt>
    <dgm:pt modelId="{BC44CDA1-1ADA-46D6-960E-FCADBD1E524B}" type="pres">
      <dgm:prSet presAssocID="{CE04C800-116A-4FCF-B904-899C5CC0D17E}" presName="compNode" presStyleCnt="0"/>
      <dgm:spPr/>
    </dgm:pt>
    <dgm:pt modelId="{7604145E-861B-476E-98A6-1CBF600B2A50}" type="pres">
      <dgm:prSet presAssocID="{CE04C800-116A-4FCF-B904-899C5CC0D17E}" presName="aNode" presStyleLbl="bgShp" presStyleIdx="1" presStyleCnt="3" custLinFactNeighborX="1868"/>
      <dgm:spPr/>
    </dgm:pt>
    <dgm:pt modelId="{5ADB7378-DB41-4534-BFEF-8C078B79A6B6}" type="pres">
      <dgm:prSet presAssocID="{CE04C800-116A-4FCF-B904-899C5CC0D17E}" presName="textNode" presStyleLbl="bgShp" presStyleIdx="1" presStyleCnt="3"/>
      <dgm:spPr/>
    </dgm:pt>
    <dgm:pt modelId="{2A0FF7CE-1229-4D87-AA5B-55EDD0F4231E}" type="pres">
      <dgm:prSet presAssocID="{CE04C800-116A-4FCF-B904-899C5CC0D17E}" presName="compChildNode" presStyleCnt="0"/>
      <dgm:spPr/>
    </dgm:pt>
    <dgm:pt modelId="{D97BD403-9A61-4EBE-B748-E6F9FE63F098}" type="pres">
      <dgm:prSet presAssocID="{CE04C800-116A-4FCF-B904-899C5CC0D17E}" presName="theInnerList" presStyleCnt="0"/>
      <dgm:spPr/>
    </dgm:pt>
    <dgm:pt modelId="{D4B953DC-165F-42CC-8792-F1ABB1E266AB}" type="pres">
      <dgm:prSet presAssocID="{36B279A9-312F-4B51-95FF-2C90C192D04B}" presName="childNode" presStyleLbl="node1" presStyleIdx="3" presStyleCnt="7">
        <dgm:presLayoutVars>
          <dgm:bulletEnabled val="1"/>
        </dgm:presLayoutVars>
      </dgm:prSet>
      <dgm:spPr/>
    </dgm:pt>
    <dgm:pt modelId="{F99C684F-C7B7-4023-9698-1FDE64082C37}" type="pres">
      <dgm:prSet presAssocID="{36B279A9-312F-4B51-95FF-2C90C192D04B}" presName="aSpace2" presStyleCnt="0"/>
      <dgm:spPr/>
    </dgm:pt>
    <dgm:pt modelId="{A5B3F166-95EB-45DC-99F6-27C4C6D187A7}" type="pres">
      <dgm:prSet presAssocID="{D209E71A-15F3-4FB0-9B1B-A58257786156}" presName="childNode" presStyleLbl="node1" presStyleIdx="4" presStyleCnt="7">
        <dgm:presLayoutVars>
          <dgm:bulletEnabled val="1"/>
        </dgm:presLayoutVars>
      </dgm:prSet>
      <dgm:spPr/>
    </dgm:pt>
    <dgm:pt modelId="{160A0BCF-C38F-47FD-BAC0-EA56683BA617}" type="pres">
      <dgm:prSet presAssocID="{D209E71A-15F3-4FB0-9B1B-A58257786156}" presName="aSpace2" presStyleCnt="0"/>
      <dgm:spPr/>
    </dgm:pt>
    <dgm:pt modelId="{8D16AF88-16F3-43EB-9E10-251933B5622A}" type="pres">
      <dgm:prSet presAssocID="{74141AFA-12DF-4991-A152-C5C28DAE827D}" presName="childNode" presStyleLbl="node1" presStyleIdx="5" presStyleCnt="7">
        <dgm:presLayoutVars>
          <dgm:bulletEnabled val="1"/>
        </dgm:presLayoutVars>
      </dgm:prSet>
      <dgm:spPr/>
    </dgm:pt>
    <dgm:pt modelId="{85725BA0-1B8C-4F71-B41F-C06D601120A6}" type="pres">
      <dgm:prSet presAssocID="{CE04C800-116A-4FCF-B904-899C5CC0D17E}" presName="aSpace" presStyleCnt="0"/>
      <dgm:spPr/>
    </dgm:pt>
    <dgm:pt modelId="{E28BFD41-C994-496F-A19E-4DE0C5478EE1}" type="pres">
      <dgm:prSet presAssocID="{EDDB00E1-FA09-449A-B508-9ACBB082BFA4}" presName="compNode" presStyleCnt="0"/>
      <dgm:spPr/>
    </dgm:pt>
    <dgm:pt modelId="{18FF1808-31A2-41D7-A3CB-C2C36AA422A7}" type="pres">
      <dgm:prSet presAssocID="{EDDB00E1-FA09-449A-B508-9ACBB082BFA4}" presName="aNode" presStyleLbl="bgShp" presStyleIdx="2" presStyleCnt="3" custLinFactNeighborX="30289" custLinFactNeighborY="1579"/>
      <dgm:spPr/>
    </dgm:pt>
    <dgm:pt modelId="{BEC2D802-FD34-4022-AF8E-D85AD195DD65}" type="pres">
      <dgm:prSet presAssocID="{EDDB00E1-FA09-449A-B508-9ACBB082BFA4}" presName="textNode" presStyleLbl="bgShp" presStyleIdx="2" presStyleCnt="3"/>
      <dgm:spPr/>
    </dgm:pt>
    <dgm:pt modelId="{AC0DF155-FB3E-4B6A-8B45-A5E9442C293E}" type="pres">
      <dgm:prSet presAssocID="{EDDB00E1-FA09-449A-B508-9ACBB082BFA4}" presName="compChildNode" presStyleCnt="0"/>
      <dgm:spPr/>
    </dgm:pt>
    <dgm:pt modelId="{47CEE692-C1B4-4425-B120-F16AE48BFD75}" type="pres">
      <dgm:prSet presAssocID="{EDDB00E1-FA09-449A-B508-9ACBB082BFA4}" presName="theInnerList" presStyleCnt="0"/>
      <dgm:spPr/>
    </dgm:pt>
    <dgm:pt modelId="{5BC14E5B-9B32-43A1-862F-A0719F6E90C6}" type="pres">
      <dgm:prSet presAssocID="{697777E9-979F-4623-A8DF-CEAF7F1C2115}" presName="childNode" presStyleLbl="node1" presStyleIdx="6" presStyleCnt="7">
        <dgm:presLayoutVars>
          <dgm:bulletEnabled val="1"/>
        </dgm:presLayoutVars>
      </dgm:prSet>
      <dgm:spPr/>
    </dgm:pt>
  </dgm:ptLst>
  <dgm:cxnLst>
    <dgm:cxn modelId="{7B9AD309-0D7E-43D1-BCCE-6406F6F4D952}" srcId="{CE04C800-116A-4FCF-B904-899C5CC0D17E}" destId="{74141AFA-12DF-4991-A152-C5C28DAE827D}" srcOrd="2" destOrd="0" parTransId="{0903C24D-1123-4491-A165-4B3EF83C9A3D}" sibTransId="{AD34D88A-3D42-47E7-8769-4F1C078D0A21}"/>
    <dgm:cxn modelId="{57DD2F0C-0539-49C4-AF0B-C2273DF2C98F}" srcId="{8520C953-0264-4D66-AC99-8A8D75AE64ED}" destId="{CE04C800-116A-4FCF-B904-899C5CC0D17E}" srcOrd="1" destOrd="0" parTransId="{1B627A0B-5119-4456-B388-B6E75E043E50}" sibTransId="{EDB2B0D2-8025-416B-BA5A-3EEF90A3FDC3}"/>
    <dgm:cxn modelId="{B83B3A0F-DD52-46BA-B229-C9104D3559A4}" srcId="{3FD3CE7C-3D25-4FE7-87F5-5EC5FABBEA19}" destId="{0D6C4D95-F123-47AE-A624-3B631CB1DEE6}" srcOrd="1" destOrd="0" parTransId="{D42A5304-C9B0-419E-AD80-F5B0A666AFC6}" sibTransId="{AE9E848D-D8E1-42BB-A84B-901AEF0F8064}"/>
    <dgm:cxn modelId="{9159B615-B239-4E6D-B3CC-66CC0027DB0A}" type="presOf" srcId="{697777E9-979F-4623-A8DF-CEAF7F1C2115}" destId="{5BC14E5B-9B32-43A1-862F-A0719F6E90C6}" srcOrd="0" destOrd="0" presId="urn:microsoft.com/office/officeart/2005/8/layout/lProcess2"/>
    <dgm:cxn modelId="{FA12B725-52ED-4392-8863-97DDD1BBEA13}" srcId="{EDDB00E1-FA09-449A-B508-9ACBB082BFA4}" destId="{697777E9-979F-4623-A8DF-CEAF7F1C2115}" srcOrd="0" destOrd="0" parTransId="{B3A76F6E-120A-4700-95A8-2A45CC921994}" sibTransId="{43A01C55-CC02-4352-B7B8-46167CD25FB6}"/>
    <dgm:cxn modelId="{A0516738-FB7B-4922-AB7B-F12621C48193}" type="presOf" srcId="{3FD3CE7C-3D25-4FE7-87F5-5EC5FABBEA19}" destId="{CB4C7202-342C-4D82-B690-FDFC04B6BC44}" srcOrd="0" destOrd="0" presId="urn:microsoft.com/office/officeart/2005/8/layout/lProcess2"/>
    <dgm:cxn modelId="{449D1661-719F-4937-AECB-9016037E4528}" srcId="{3FD3CE7C-3D25-4FE7-87F5-5EC5FABBEA19}" destId="{3762D033-286D-4FE6-959E-770C9BFC8AAA}" srcOrd="0" destOrd="0" parTransId="{3CACCFC6-0ECA-467D-B83D-5E92F35ED737}" sibTransId="{4B11DD14-110D-4C24-B9DE-418BAECEBE0E}"/>
    <dgm:cxn modelId="{D007A441-38E5-4EA4-ABEF-E761160C7CA6}" type="presOf" srcId="{CE04C800-116A-4FCF-B904-899C5CC0D17E}" destId="{5ADB7378-DB41-4534-BFEF-8C078B79A6B6}" srcOrd="1" destOrd="0" presId="urn:microsoft.com/office/officeart/2005/8/layout/lProcess2"/>
    <dgm:cxn modelId="{524FF561-A42B-4C8F-9C2A-551C2019604E}" srcId="{CE04C800-116A-4FCF-B904-899C5CC0D17E}" destId="{D209E71A-15F3-4FB0-9B1B-A58257786156}" srcOrd="1" destOrd="0" parTransId="{A3D07D38-F6BE-4715-945D-E5277785E8EC}" sibTransId="{6E2CC7FB-E085-4294-B4F0-F475331A4013}"/>
    <dgm:cxn modelId="{6A28774B-01DE-4F3C-AFE0-1A9BFC94B786}" type="presOf" srcId="{0D6C4D95-F123-47AE-A624-3B631CB1DEE6}" destId="{4F97EDF5-F01E-4C3D-A479-3B6CD2A3124A}" srcOrd="0" destOrd="0" presId="urn:microsoft.com/office/officeart/2005/8/layout/lProcess2"/>
    <dgm:cxn modelId="{A515DC6D-9A2A-4D37-8DB6-3C8EFF948D2E}" type="presOf" srcId="{74141AFA-12DF-4991-A152-C5C28DAE827D}" destId="{8D16AF88-16F3-43EB-9E10-251933B5622A}" srcOrd="0" destOrd="0" presId="urn:microsoft.com/office/officeart/2005/8/layout/lProcess2"/>
    <dgm:cxn modelId="{2C57B578-05A1-40CB-89DA-3D33BBD1A249}" type="presOf" srcId="{EDDB00E1-FA09-449A-B508-9ACBB082BFA4}" destId="{BEC2D802-FD34-4022-AF8E-D85AD195DD65}" srcOrd="1" destOrd="0" presId="urn:microsoft.com/office/officeart/2005/8/layout/lProcess2"/>
    <dgm:cxn modelId="{7E8DB483-45AB-4104-B851-2FA87EC9B4AB}" type="presOf" srcId="{3FD3CE7C-3D25-4FE7-87F5-5EC5FABBEA19}" destId="{CC43AF25-EA2D-4F27-B663-3E31ABC7B4A7}" srcOrd="1" destOrd="0" presId="urn:microsoft.com/office/officeart/2005/8/layout/lProcess2"/>
    <dgm:cxn modelId="{BD03D984-0D20-460A-8625-1D6C5420C088}" type="presOf" srcId="{EDDB00E1-FA09-449A-B508-9ACBB082BFA4}" destId="{18FF1808-31A2-41D7-A3CB-C2C36AA422A7}" srcOrd="0" destOrd="0" presId="urn:microsoft.com/office/officeart/2005/8/layout/lProcess2"/>
    <dgm:cxn modelId="{47661188-45A7-4F7B-92EB-0263F0095101}" srcId="{CE04C800-116A-4FCF-B904-899C5CC0D17E}" destId="{36B279A9-312F-4B51-95FF-2C90C192D04B}" srcOrd="0" destOrd="0" parTransId="{8BA63EA0-928A-4CD2-A82D-B4406A96F6EB}" sibTransId="{42855950-93A5-49FE-9442-2037F8945BEE}"/>
    <dgm:cxn modelId="{90E5C68F-5E20-4F0D-A002-030C9CD1E056}" type="presOf" srcId="{CE04C800-116A-4FCF-B904-899C5CC0D17E}" destId="{7604145E-861B-476E-98A6-1CBF600B2A50}" srcOrd="0" destOrd="0" presId="urn:microsoft.com/office/officeart/2005/8/layout/lProcess2"/>
    <dgm:cxn modelId="{3616949B-BC48-4A77-94B3-E9443FF440E4}" srcId="{8520C953-0264-4D66-AC99-8A8D75AE64ED}" destId="{3FD3CE7C-3D25-4FE7-87F5-5EC5FABBEA19}" srcOrd="0" destOrd="0" parTransId="{B72A7DB2-9368-4DCA-AD6C-E68137293E8B}" sibTransId="{A0E54BB5-373E-42E9-9EE8-BCC7E34FE7D3}"/>
    <dgm:cxn modelId="{DAD7DF9E-4B9A-459C-ABE2-24407E007EB4}" type="presOf" srcId="{8520C953-0264-4D66-AC99-8A8D75AE64ED}" destId="{8A92CE6E-E5B0-4B59-8FDC-8A3D3882FA26}" srcOrd="0" destOrd="0" presId="urn:microsoft.com/office/officeart/2005/8/layout/lProcess2"/>
    <dgm:cxn modelId="{F5311EBA-8CCA-4285-A559-A4E86B13B64B}" type="presOf" srcId="{36B279A9-312F-4B51-95FF-2C90C192D04B}" destId="{D4B953DC-165F-42CC-8792-F1ABB1E266AB}" srcOrd="0" destOrd="0" presId="urn:microsoft.com/office/officeart/2005/8/layout/lProcess2"/>
    <dgm:cxn modelId="{ED9B0EC5-F4BD-4830-BC91-D02F3B3BA638}" srcId="{3FD3CE7C-3D25-4FE7-87F5-5EC5FABBEA19}" destId="{C30DE619-7AC6-4923-AB62-EE11DBCDE861}" srcOrd="2" destOrd="0" parTransId="{B6AF35CC-833D-4080-B227-B7D45227B594}" sibTransId="{2766D679-7900-494B-8615-23D486A979AD}"/>
    <dgm:cxn modelId="{1ABB62C8-269C-40F1-8196-83E682FBB6F7}" type="presOf" srcId="{C30DE619-7AC6-4923-AB62-EE11DBCDE861}" destId="{63FCEAE1-36AC-4584-8EBF-94CC6DD84613}" srcOrd="0" destOrd="0" presId="urn:microsoft.com/office/officeart/2005/8/layout/lProcess2"/>
    <dgm:cxn modelId="{EF05F3D0-90CB-4CA4-84A0-F116567F9AE8}" type="presOf" srcId="{3762D033-286D-4FE6-959E-770C9BFC8AAA}" destId="{62182EA8-6FFA-44CD-ABF9-521E0DD24643}" srcOrd="0" destOrd="0" presId="urn:microsoft.com/office/officeart/2005/8/layout/lProcess2"/>
    <dgm:cxn modelId="{EC8287F1-E26F-4C79-9678-EDF29BDAE4D5}" srcId="{8520C953-0264-4D66-AC99-8A8D75AE64ED}" destId="{EDDB00E1-FA09-449A-B508-9ACBB082BFA4}" srcOrd="2" destOrd="0" parTransId="{738FB86E-7769-4FF8-80D3-E19161B0AC99}" sibTransId="{3AA9FA11-67C8-4908-B8EE-ADCDD3D1C5F3}"/>
    <dgm:cxn modelId="{DC2B3EF6-2E0F-4026-8BF0-C28498A567A5}" type="presOf" srcId="{D209E71A-15F3-4FB0-9B1B-A58257786156}" destId="{A5B3F166-95EB-45DC-99F6-27C4C6D187A7}" srcOrd="0" destOrd="0" presId="urn:microsoft.com/office/officeart/2005/8/layout/lProcess2"/>
    <dgm:cxn modelId="{DE7ED036-D133-4DE3-A3EF-BC86A7408C6C}" type="presParOf" srcId="{8A92CE6E-E5B0-4B59-8FDC-8A3D3882FA26}" destId="{D1DF9AC4-2A6E-4176-AF16-3EB618BC1A48}" srcOrd="0" destOrd="0" presId="urn:microsoft.com/office/officeart/2005/8/layout/lProcess2"/>
    <dgm:cxn modelId="{C2F9D6B6-DC94-4904-9183-B86688C2CD16}" type="presParOf" srcId="{D1DF9AC4-2A6E-4176-AF16-3EB618BC1A48}" destId="{CB4C7202-342C-4D82-B690-FDFC04B6BC44}" srcOrd="0" destOrd="0" presId="urn:microsoft.com/office/officeart/2005/8/layout/lProcess2"/>
    <dgm:cxn modelId="{F915EF1D-45B7-41A9-8C0D-DDC6420A62AB}" type="presParOf" srcId="{D1DF9AC4-2A6E-4176-AF16-3EB618BC1A48}" destId="{CC43AF25-EA2D-4F27-B663-3E31ABC7B4A7}" srcOrd="1" destOrd="0" presId="urn:microsoft.com/office/officeart/2005/8/layout/lProcess2"/>
    <dgm:cxn modelId="{2FAC5548-330D-46EC-9C5A-26EBCF354886}" type="presParOf" srcId="{D1DF9AC4-2A6E-4176-AF16-3EB618BC1A48}" destId="{8C902F09-BDF5-4CC8-9884-F0C527EACB9A}" srcOrd="2" destOrd="0" presId="urn:microsoft.com/office/officeart/2005/8/layout/lProcess2"/>
    <dgm:cxn modelId="{5FFF96C9-C7C6-49D9-B824-94C5671DE3A8}" type="presParOf" srcId="{8C902F09-BDF5-4CC8-9884-F0C527EACB9A}" destId="{BEFC70BC-13E7-4DEC-9BF4-0082737F7802}" srcOrd="0" destOrd="0" presId="urn:microsoft.com/office/officeart/2005/8/layout/lProcess2"/>
    <dgm:cxn modelId="{3E7CED45-0E09-4B57-A650-890B0C6F6613}" type="presParOf" srcId="{BEFC70BC-13E7-4DEC-9BF4-0082737F7802}" destId="{62182EA8-6FFA-44CD-ABF9-521E0DD24643}" srcOrd="0" destOrd="0" presId="urn:microsoft.com/office/officeart/2005/8/layout/lProcess2"/>
    <dgm:cxn modelId="{97B966A6-36F5-4182-A566-106FE1B01C7B}" type="presParOf" srcId="{BEFC70BC-13E7-4DEC-9BF4-0082737F7802}" destId="{15BD73EA-7554-49A4-9253-AFBD54B0A095}" srcOrd="1" destOrd="0" presId="urn:microsoft.com/office/officeart/2005/8/layout/lProcess2"/>
    <dgm:cxn modelId="{71055748-E1CA-456E-AD0E-92DE5478EA1B}" type="presParOf" srcId="{BEFC70BC-13E7-4DEC-9BF4-0082737F7802}" destId="{4F97EDF5-F01E-4C3D-A479-3B6CD2A3124A}" srcOrd="2" destOrd="0" presId="urn:microsoft.com/office/officeart/2005/8/layout/lProcess2"/>
    <dgm:cxn modelId="{F89992A0-5F94-4763-8FAC-71706DCFA4E3}" type="presParOf" srcId="{BEFC70BC-13E7-4DEC-9BF4-0082737F7802}" destId="{86178238-70A2-4A6C-9EE5-497D17C6437F}" srcOrd="3" destOrd="0" presId="urn:microsoft.com/office/officeart/2005/8/layout/lProcess2"/>
    <dgm:cxn modelId="{2070592A-83AD-4678-8FBB-390E96BD60A1}" type="presParOf" srcId="{BEFC70BC-13E7-4DEC-9BF4-0082737F7802}" destId="{63FCEAE1-36AC-4584-8EBF-94CC6DD84613}" srcOrd="4" destOrd="0" presId="urn:microsoft.com/office/officeart/2005/8/layout/lProcess2"/>
    <dgm:cxn modelId="{E960810B-601B-4631-A2CC-074E61E1EA4E}" type="presParOf" srcId="{8A92CE6E-E5B0-4B59-8FDC-8A3D3882FA26}" destId="{9BABCB4C-03D4-4086-96FE-CF3B7CF1C1A3}" srcOrd="1" destOrd="0" presId="urn:microsoft.com/office/officeart/2005/8/layout/lProcess2"/>
    <dgm:cxn modelId="{41A50A61-8178-484C-A89E-67647314CA3A}" type="presParOf" srcId="{8A92CE6E-E5B0-4B59-8FDC-8A3D3882FA26}" destId="{BC44CDA1-1ADA-46D6-960E-FCADBD1E524B}" srcOrd="2" destOrd="0" presId="urn:microsoft.com/office/officeart/2005/8/layout/lProcess2"/>
    <dgm:cxn modelId="{C677E3BE-23BC-4488-8E66-923C7C5853F4}" type="presParOf" srcId="{BC44CDA1-1ADA-46D6-960E-FCADBD1E524B}" destId="{7604145E-861B-476E-98A6-1CBF600B2A50}" srcOrd="0" destOrd="0" presId="urn:microsoft.com/office/officeart/2005/8/layout/lProcess2"/>
    <dgm:cxn modelId="{B6E0BB87-FD4E-4049-8DE1-308E5C802FB1}" type="presParOf" srcId="{BC44CDA1-1ADA-46D6-960E-FCADBD1E524B}" destId="{5ADB7378-DB41-4534-BFEF-8C078B79A6B6}" srcOrd="1" destOrd="0" presId="urn:microsoft.com/office/officeart/2005/8/layout/lProcess2"/>
    <dgm:cxn modelId="{283EBF73-E836-488A-85EA-4727D1F41605}" type="presParOf" srcId="{BC44CDA1-1ADA-46D6-960E-FCADBD1E524B}" destId="{2A0FF7CE-1229-4D87-AA5B-55EDD0F4231E}" srcOrd="2" destOrd="0" presId="urn:microsoft.com/office/officeart/2005/8/layout/lProcess2"/>
    <dgm:cxn modelId="{5ADE6F12-BC3C-4364-B5DA-22BB9CEA571A}" type="presParOf" srcId="{2A0FF7CE-1229-4D87-AA5B-55EDD0F4231E}" destId="{D97BD403-9A61-4EBE-B748-E6F9FE63F098}" srcOrd="0" destOrd="0" presId="urn:microsoft.com/office/officeart/2005/8/layout/lProcess2"/>
    <dgm:cxn modelId="{55EC9163-2AE0-4659-B929-88A4D3A23BC0}" type="presParOf" srcId="{D97BD403-9A61-4EBE-B748-E6F9FE63F098}" destId="{D4B953DC-165F-42CC-8792-F1ABB1E266AB}" srcOrd="0" destOrd="0" presId="urn:microsoft.com/office/officeart/2005/8/layout/lProcess2"/>
    <dgm:cxn modelId="{0F075A28-CBE1-45A0-A3C7-287C8A77057F}" type="presParOf" srcId="{D97BD403-9A61-4EBE-B748-E6F9FE63F098}" destId="{F99C684F-C7B7-4023-9698-1FDE64082C37}" srcOrd="1" destOrd="0" presId="urn:microsoft.com/office/officeart/2005/8/layout/lProcess2"/>
    <dgm:cxn modelId="{899CFF8C-A7EB-4AC3-A292-68639F38A0BF}" type="presParOf" srcId="{D97BD403-9A61-4EBE-B748-E6F9FE63F098}" destId="{A5B3F166-95EB-45DC-99F6-27C4C6D187A7}" srcOrd="2" destOrd="0" presId="urn:microsoft.com/office/officeart/2005/8/layout/lProcess2"/>
    <dgm:cxn modelId="{A3D5F6A7-5484-49AB-AD09-C3E0427563EA}" type="presParOf" srcId="{D97BD403-9A61-4EBE-B748-E6F9FE63F098}" destId="{160A0BCF-C38F-47FD-BAC0-EA56683BA617}" srcOrd="3" destOrd="0" presId="urn:microsoft.com/office/officeart/2005/8/layout/lProcess2"/>
    <dgm:cxn modelId="{16C1AE2C-2270-4A1A-BAC3-40701B8C4A3E}" type="presParOf" srcId="{D97BD403-9A61-4EBE-B748-E6F9FE63F098}" destId="{8D16AF88-16F3-43EB-9E10-251933B5622A}" srcOrd="4" destOrd="0" presId="urn:microsoft.com/office/officeart/2005/8/layout/lProcess2"/>
    <dgm:cxn modelId="{F6AB0C87-611A-457A-9C0A-0423A8B3FA10}" type="presParOf" srcId="{8A92CE6E-E5B0-4B59-8FDC-8A3D3882FA26}" destId="{85725BA0-1B8C-4F71-B41F-C06D601120A6}" srcOrd="3" destOrd="0" presId="urn:microsoft.com/office/officeart/2005/8/layout/lProcess2"/>
    <dgm:cxn modelId="{884877CC-061D-4F26-BA6F-F60BFE02F390}" type="presParOf" srcId="{8A92CE6E-E5B0-4B59-8FDC-8A3D3882FA26}" destId="{E28BFD41-C994-496F-A19E-4DE0C5478EE1}" srcOrd="4" destOrd="0" presId="urn:microsoft.com/office/officeart/2005/8/layout/lProcess2"/>
    <dgm:cxn modelId="{BE0BD9D9-7470-40F0-82BA-CEE2C598C7EB}" type="presParOf" srcId="{E28BFD41-C994-496F-A19E-4DE0C5478EE1}" destId="{18FF1808-31A2-41D7-A3CB-C2C36AA422A7}" srcOrd="0" destOrd="0" presId="urn:microsoft.com/office/officeart/2005/8/layout/lProcess2"/>
    <dgm:cxn modelId="{E8FE9526-D490-4E71-B0C0-EB45D107AF08}" type="presParOf" srcId="{E28BFD41-C994-496F-A19E-4DE0C5478EE1}" destId="{BEC2D802-FD34-4022-AF8E-D85AD195DD65}" srcOrd="1" destOrd="0" presId="urn:microsoft.com/office/officeart/2005/8/layout/lProcess2"/>
    <dgm:cxn modelId="{2C6FD93E-A838-4F6F-83CC-0AC40F8B41D1}" type="presParOf" srcId="{E28BFD41-C994-496F-A19E-4DE0C5478EE1}" destId="{AC0DF155-FB3E-4B6A-8B45-A5E9442C293E}" srcOrd="2" destOrd="0" presId="urn:microsoft.com/office/officeart/2005/8/layout/lProcess2"/>
    <dgm:cxn modelId="{634C23E5-8A69-4D9F-9E8D-52DB1B679384}" type="presParOf" srcId="{AC0DF155-FB3E-4B6A-8B45-A5E9442C293E}" destId="{47CEE692-C1B4-4425-B120-F16AE48BFD75}" srcOrd="0" destOrd="0" presId="urn:microsoft.com/office/officeart/2005/8/layout/lProcess2"/>
    <dgm:cxn modelId="{502FA9C6-B248-4B29-900B-2A80CB043B35}" type="presParOf" srcId="{47CEE692-C1B4-4425-B120-F16AE48BFD75}" destId="{5BC14E5B-9B32-43A1-862F-A0719F6E90C6}"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748193-C7B8-4BE4-A143-F405FD1CB90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5D852A07-B1A5-452A-A75F-00A017BEA960}">
      <dgm:prSet phldrT="[Text]"/>
      <dgm:spPr>
        <a:solidFill>
          <a:schemeClr val="accent4">
            <a:lumMod val="20000"/>
            <a:lumOff val="80000"/>
          </a:schemeClr>
        </a:solidFill>
      </dgm:spPr>
      <dgm:t>
        <a:bodyPr/>
        <a:lstStyle/>
        <a:p>
          <a:pPr algn="l"/>
          <a:r>
            <a:rPr lang="en-US" dirty="0">
              <a:solidFill>
                <a:schemeClr val="tx1"/>
              </a:solidFill>
            </a:rPr>
            <a:t>1: Fire-Resistance Designs</a:t>
          </a:r>
        </a:p>
      </dgm:t>
    </dgm:pt>
    <dgm:pt modelId="{AB7CFEFB-BF2D-4B65-B940-AB5FCE662398}" type="parTrans" cxnId="{2C1B519D-A898-4A81-9A5C-9335DCCBF3A3}">
      <dgm:prSet/>
      <dgm:spPr/>
      <dgm:t>
        <a:bodyPr/>
        <a:lstStyle/>
        <a:p>
          <a:endParaRPr lang="en-US">
            <a:solidFill>
              <a:schemeClr val="tx1"/>
            </a:solidFill>
          </a:endParaRPr>
        </a:p>
      </dgm:t>
    </dgm:pt>
    <dgm:pt modelId="{4A52E502-393E-43DD-AAB7-37DC492E2E62}" type="sibTrans" cxnId="{2C1B519D-A898-4A81-9A5C-9335DCCBF3A3}">
      <dgm:prSet/>
      <dgm:spPr/>
      <dgm:t>
        <a:bodyPr/>
        <a:lstStyle/>
        <a:p>
          <a:endParaRPr lang="en-US">
            <a:solidFill>
              <a:schemeClr val="tx1"/>
            </a:solidFill>
          </a:endParaRPr>
        </a:p>
      </dgm:t>
    </dgm:pt>
    <dgm:pt modelId="{B624381F-E373-4047-AE7E-2EBBC8F77F43}">
      <dgm:prSet phldrT="[Text]"/>
      <dgm:spPr>
        <a:solidFill>
          <a:schemeClr val="accent4">
            <a:lumMod val="75000"/>
            <a:alpha val="90000"/>
          </a:schemeClr>
        </a:solidFill>
      </dgm:spPr>
      <dgm:t>
        <a:bodyPr/>
        <a:lstStyle/>
        <a:p>
          <a:pPr algn="ctr">
            <a:buNone/>
          </a:pPr>
          <a:r>
            <a:rPr lang="en-US" dirty="0">
              <a:solidFill>
                <a:schemeClr val="tx1"/>
              </a:solidFill>
            </a:rPr>
            <a:t>Documented to be consistent with E119 or UL263 by Approved Sources</a:t>
          </a:r>
        </a:p>
      </dgm:t>
    </dgm:pt>
    <dgm:pt modelId="{0CC13667-FA10-4139-9486-4FF15D2B187C}" type="parTrans" cxnId="{036BE268-9B09-44E7-8A26-61CC40847CD7}">
      <dgm:prSet/>
      <dgm:spPr/>
      <dgm:t>
        <a:bodyPr/>
        <a:lstStyle/>
        <a:p>
          <a:endParaRPr lang="en-US">
            <a:solidFill>
              <a:schemeClr val="tx1"/>
            </a:solidFill>
          </a:endParaRPr>
        </a:p>
      </dgm:t>
    </dgm:pt>
    <dgm:pt modelId="{BAB7B66E-A02C-4DC0-9997-59FBE98EFCD6}" type="sibTrans" cxnId="{036BE268-9B09-44E7-8A26-61CC40847CD7}">
      <dgm:prSet/>
      <dgm:spPr/>
      <dgm:t>
        <a:bodyPr/>
        <a:lstStyle/>
        <a:p>
          <a:endParaRPr lang="en-US">
            <a:solidFill>
              <a:schemeClr val="tx1"/>
            </a:solidFill>
          </a:endParaRPr>
        </a:p>
      </dgm:t>
    </dgm:pt>
    <dgm:pt modelId="{3266B6E0-6AF1-4E01-980E-F37FF33A0729}">
      <dgm:prSet phldrT="[Text]"/>
      <dgm:spPr>
        <a:solidFill>
          <a:schemeClr val="accent4">
            <a:lumMod val="40000"/>
            <a:lumOff val="60000"/>
          </a:schemeClr>
        </a:solidFill>
      </dgm:spPr>
      <dgm:t>
        <a:bodyPr/>
        <a:lstStyle/>
        <a:p>
          <a:pPr algn="l"/>
          <a:r>
            <a:rPr lang="en-US" dirty="0">
              <a:solidFill>
                <a:schemeClr val="tx1"/>
              </a:solidFill>
            </a:rPr>
            <a:t>2: Prescriptive Designs</a:t>
          </a:r>
        </a:p>
      </dgm:t>
    </dgm:pt>
    <dgm:pt modelId="{DA8D6FE2-E367-4F15-A57E-A2DDC1AFCA2E}" type="parTrans" cxnId="{9DC21435-42FA-4114-85EA-4B16AA06FF0A}">
      <dgm:prSet/>
      <dgm:spPr/>
      <dgm:t>
        <a:bodyPr/>
        <a:lstStyle/>
        <a:p>
          <a:endParaRPr lang="en-US">
            <a:solidFill>
              <a:schemeClr val="tx1"/>
            </a:solidFill>
          </a:endParaRPr>
        </a:p>
      </dgm:t>
    </dgm:pt>
    <dgm:pt modelId="{B6DC1755-B21B-4B58-B42D-7C41D581A2CD}" type="sibTrans" cxnId="{9DC21435-42FA-4114-85EA-4B16AA06FF0A}">
      <dgm:prSet/>
      <dgm:spPr/>
      <dgm:t>
        <a:bodyPr/>
        <a:lstStyle/>
        <a:p>
          <a:endParaRPr lang="en-US">
            <a:solidFill>
              <a:schemeClr val="tx1"/>
            </a:solidFill>
          </a:endParaRPr>
        </a:p>
      </dgm:t>
    </dgm:pt>
    <dgm:pt modelId="{E4F24471-FE03-461B-A610-47B786344EE8}">
      <dgm:prSet phldrT="[Text]"/>
      <dgm:spPr>
        <a:solidFill>
          <a:schemeClr val="accent5">
            <a:lumMod val="40000"/>
            <a:lumOff val="60000"/>
            <a:alpha val="90000"/>
          </a:schemeClr>
        </a:solidFill>
      </dgm:spPr>
      <dgm:t>
        <a:bodyPr/>
        <a:lstStyle/>
        <a:p>
          <a:pPr algn="ctr">
            <a:buNone/>
          </a:pPr>
          <a:r>
            <a:rPr lang="en-US" dirty="0">
              <a:solidFill>
                <a:schemeClr val="tx1"/>
              </a:solidFill>
            </a:rPr>
            <a:t>Based on IBC 721/ a guide for building fire rated assemblies</a:t>
          </a:r>
        </a:p>
      </dgm:t>
    </dgm:pt>
    <dgm:pt modelId="{5EC7878A-A805-45E9-B14B-34992BA4B9C1}" type="parTrans" cxnId="{DE7629C8-806E-49FA-A9FE-905A7F809CE5}">
      <dgm:prSet/>
      <dgm:spPr/>
      <dgm:t>
        <a:bodyPr/>
        <a:lstStyle/>
        <a:p>
          <a:endParaRPr lang="en-US">
            <a:solidFill>
              <a:schemeClr val="tx1"/>
            </a:solidFill>
          </a:endParaRPr>
        </a:p>
      </dgm:t>
    </dgm:pt>
    <dgm:pt modelId="{0B7309BB-3A6A-46FD-94F4-6C10086AC1CD}" type="sibTrans" cxnId="{DE7629C8-806E-49FA-A9FE-905A7F809CE5}">
      <dgm:prSet/>
      <dgm:spPr/>
      <dgm:t>
        <a:bodyPr/>
        <a:lstStyle/>
        <a:p>
          <a:endParaRPr lang="en-US">
            <a:solidFill>
              <a:schemeClr val="tx1"/>
            </a:solidFill>
          </a:endParaRPr>
        </a:p>
      </dgm:t>
    </dgm:pt>
    <dgm:pt modelId="{95513C8B-E71E-47F5-84F1-05AD7E95D09A}">
      <dgm:prSet phldrT="[Text]"/>
      <dgm:spPr>
        <a:solidFill>
          <a:schemeClr val="accent4">
            <a:lumMod val="60000"/>
            <a:lumOff val="40000"/>
          </a:schemeClr>
        </a:solidFill>
      </dgm:spPr>
      <dgm:t>
        <a:bodyPr/>
        <a:lstStyle/>
        <a:p>
          <a:pPr algn="l"/>
          <a:r>
            <a:rPr lang="en-US" dirty="0">
              <a:solidFill>
                <a:schemeClr val="tx1"/>
              </a:solidFill>
            </a:rPr>
            <a:t>3: Calculations</a:t>
          </a:r>
        </a:p>
      </dgm:t>
    </dgm:pt>
    <dgm:pt modelId="{D05934B2-5ED4-43C9-8DC7-C2FB3B1B2823}" type="parTrans" cxnId="{16BBBBB9-9DE0-4B05-B621-AFEFFE74D850}">
      <dgm:prSet/>
      <dgm:spPr/>
      <dgm:t>
        <a:bodyPr/>
        <a:lstStyle/>
        <a:p>
          <a:endParaRPr lang="en-US">
            <a:solidFill>
              <a:schemeClr val="tx1"/>
            </a:solidFill>
          </a:endParaRPr>
        </a:p>
      </dgm:t>
    </dgm:pt>
    <dgm:pt modelId="{6E962818-6CD6-430A-9F9E-8119F742ECFD}" type="sibTrans" cxnId="{16BBBBB9-9DE0-4B05-B621-AFEFFE74D850}">
      <dgm:prSet/>
      <dgm:spPr/>
      <dgm:t>
        <a:bodyPr/>
        <a:lstStyle/>
        <a:p>
          <a:endParaRPr lang="en-US">
            <a:solidFill>
              <a:schemeClr val="tx1"/>
            </a:solidFill>
          </a:endParaRPr>
        </a:p>
      </dgm:t>
    </dgm:pt>
    <dgm:pt modelId="{DA006CD4-E5CB-4815-801B-6113C473E4CF}">
      <dgm:prSet phldrT="[Text]"/>
      <dgm:spPr>
        <a:solidFill>
          <a:schemeClr val="accent4">
            <a:lumMod val="60000"/>
            <a:lumOff val="40000"/>
            <a:alpha val="90000"/>
          </a:schemeClr>
        </a:solidFill>
      </dgm:spPr>
      <dgm:t>
        <a:bodyPr/>
        <a:lstStyle/>
        <a:p>
          <a:pPr algn="ctr">
            <a:buNone/>
          </a:pPr>
          <a:r>
            <a:rPr lang="en-US" dirty="0">
              <a:solidFill>
                <a:schemeClr val="tx1"/>
              </a:solidFill>
            </a:rPr>
            <a:t>Based on IBC 722/calculated fire rated assembly</a:t>
          </a:r>
        </a:p>
      </dgm:t>
    </dgm:pt>
    <dgm:pt modelId="{10057315-A144-4568-AC87-43440706145A}" type="parTrans" cxnId="{D5B63E7B-A63E-4E0C-8519-D63C9AEC079A}">
      <dgm:prSet/>
      <dgm:spPr/>
      <dgm:t>
        <a:bodyPr/>
        <a:lstStyle/>
        <a:p>
          <a:endParaRPr lang="en-US">
            <a:solidFill>
              <a:schemeClr val="tx1"/>
            </a:solidFill>
          </a:endParaRPr>
        </a:p>
      </dgm:t>
    </dgm:pt>
    <dgm:pt modelId="{4D6BFEAD-5F1E-4A1E-9A4B-D3772F90B9A2}" type="sibTrans" cxnId="{D5B63E7B-A63E-4E0C-8519-D63C9AEC079A}">
      <dgm:prSet/>
      <dgm:spPr/>
      <dgm:t>
        <a:bodyPr/>
        <a:lstStyle/>
        <a:p>
          <a:endParaRPr lang="en-US">
            <a:solidFill>
              <a:schemeClr val="tx1"/>
            </a:solidFill>
          </a:endParaRPr>
        </a:p>
      </dgm:t>
    </dgm:pt>
    <dgm:pt modelId="{6B8C975B-1B4D-41B4-B547-DF835365E551}">
      <dgm:prSet phldrT="[Text]"/>
      <dgm:spPr>
        <a:solidFill>
          <a:schemeClr val="accent5">
            <a:lumMod val="40000"/>
            <a:lumOff val="60000"/>
          </a:schemeClr>
        </a:solidFill>
      </dgm:spPr>
      <dgm:t>
        <a:bodyPr/>
        <a:lstStyle/>
        <a:p>
          <a:pPr algn="l"/>
          <a:r>
            <a:rPr lang="en-US" dirty="0">
              <a:solidFill>
                <a:schemeClr val="tx1"/>
              </a:solidFill>
            </a:rPr>
            <a:t>4: Engineered Analysis</a:t>
          </a:r>
        </a:p>
      </dgm:t>
    </dgm:pt>
    <dgm:pt modelId="{39D05615-11F6-4E4D-B8E9-BCC564CCE4C7}" type="parTrans" cxnId="{4AF8C884-AABC-4DA1-B177-DE7E9AEAC741}">
      <dgm:prSet/>
      <dgm:spPr/>
      <dgm:t>
        <a:bodyPr/>
        <a:lstStyle/>
        <a:p>
          <a:endParaRPr lang="en-US">
            <a:solidFill>
              <a:schemeClr val="tx1"/>
            </a:solidFill>
          </a:endParaRPr>
        </a:p>
      </dgm:t>
    </dgm:pt>
    <dgm:pt modelId="{C124019B-5C2E-4BAB-9433-FA7B218B68AC}" type="sibTrans" cxnId="{4AF8C884-AABC-4DA1-B177-DE7E9AEAC741}">
      <dgm:prSet/>
      <dgm:spPr/>
      <dgm:t>
        <a:bodyPr/>
        <a:lstStyle/>
        <a:p>
          <a:endParaRPr lang="en-US">
            <a:solidFill>
              <a:schemeClr val="tx1"/>
            </a:solidFill>
          </a:endParaRPr>
        </a:p>
      </dgm:t>
    </dgm:pt>
    <dgm:pt modelId="{330729BA-4CFA-4DDE-8176-FC9C43ADEA5E}">
      <dgm:prSet phldrT="[Text]"/>
      <dgm:spPr>
        <a:solidFill>
          <a:schemeClr val="accent5">
            <a:lumMod val="20000"/>
            <a:lumOff val="80000"/>
            <a:alpha val="90000"/>
          </a:schemeClr>
        </a:solidFill>
      </dgm:spPr>
      <dgm:t>
        <a:bodyPr/>
        <a:lstStyle/>
        <a:p>
          <a:pPr algn="ctr">
            <a:buNone/>
          </a:pPr>
          <a:r>
            <a:rPr lang="en-US" dirty="0">
              <a:solidFill>
                <a:schemeClr val="tx1"/>
              </a:solidFill>
            </a:rPr>
            <a:t>Based on comparison to assembly tested to ASTM E119 or UL263</a:t>
          </a:r>
        </a:p>
      </dgm:t>
    </dgm:pt>
    <dgm:pt modelId="{E123373B-17DD-4B00-A415-F4A012145B79}" type="parTrans" cxnId="{9A6D4570-0F9E-482B-8F0E-9E331EF3AA08}">
      <dgm:prSet/>
      <dgm:spPr/>
      <dgm:t>
        <a:bodyPr/>
        <a:lstStyle/>
        <a:p>
          <a:endParaRPr lang="en-US">
            <a:solidFill>
              <a:schemeClr val="tx1"/>
            </a:solidFill>
          </a:endParaRPr>
        </a:p>
      </dgm:t>
    </dgm:pt>
    <dgm:pt modelId="{DF398EF6-AD5E-40A0-A246-83324FB6B751}" type="sibTrans" cxnId="{9A6D4570-0F9E-482B-8F0E-9E331EF3AA08}">
      <dgm:prSet/>
      <dgm:spPr/>
      <dgm:t>
        <a:bodyPr/>
        <a:lstStyle/>
        <a:p>
          <a:endParaRPr lang="en-US">
            <a:solidFill>
              <a:schemeClr val="tx1"/>
            </a:solidFill>
          </a:endParaRPr>
        </a:p>
      </dgm:t>
    </dgm:pt>
    <dgm:pt modelId="{218A356F-A9D8-4EC0-B55C-16787401C16E}">
      <dgm:prSet phldrT="[Text]"/>
      <dgm:spPr>
        <a:solidFill>
          <a:schemeClr val="accent5">
            <a:lumMod val="60000"/>
            <a:lumOff val="40000"/>
          </a:schemeClr>
        </a:solidFill>
      </dgm:spPr>
      <dgm:t>
        <a:bodyPr/>
        <a:lstStyle/>
        <a:p>
          <a:r>
            <a:rPr lang="en-US" dirty="0">
              <a:solidFill>
                <a:schemeClr val="tx1"/>
              </a:solidFill>
            </a:rPr>
            <a:t>5: Alternative Protection Methods</a:t>
          </a:r>
        </a:p>
      </dgm:t>
    </dgm:pt>
    <dgm:pt modelId="{D250ADB5-5063-4D91-BE18-C218A0B91E3B}" type="parTrans" cxnId="{A1D9E31C-91B3-4A17-8EAF-6711D9B8B389}">
      <dgm:prSet/>
      <dgm:spPr/>
      <dgm:t>
        <a:bodyPr/>
        <a:lstStyle/>
        <a:p>
          <a:endParaRPr lang="en-US">
            <a:solidFill>
              <a:schemeClr val="tx1"/>
            </a:solidFill>
          </a:endParaRPr>
        </a:p>
      </dgm:t>
    </dgm:pt>
    <dgm:pt modelId="{76A31140-12F0-4B44-B5F4-BA09236A867B}" type="sibTrans" cxnId="{A1D9E31C-91B3-4A17-8EAF-6711D9B8B389}">
      <dgm:prSet/>
      <dgm:spPr/>
      <dgm:t>
        <a:bodyPr/>
        <a:lstStyle/>
        <a:p>
          <a:endParaRPr lang="en-US">
            <a:solidFill>
              <a:schemeClr val="tx1"/>
            </a:solidFill>
          </a:endParaRPr>
        </a:p>
      </dgm:t>
    </dgm:pt>
    <dgm:pt modelId="{AA48945E-5496-4621-82A6-7C8894D16869}">
      <dgm:prSet phldrT="[Text]"/>
      <dgm:spPr>
        <a:solidFill>
          <a:schemeClr val="accent5">
            <a:lumMod val="40000"/>
            <a:lumOff val="60000"/>
            <a:alpha val="90000"/>
          </a:schemeClr>
        </a:solidFill>
      </dgm:spPr>
      <dgm:t>
        <a:bodyPr/>
        <a:lstStyle/>
        <a:p>
          <a:pPr algn="ctr">
            <a:buNone/>
          </a:pPr>
          <a:r>
            <a:rPr lang="en-US" dirty="0">
              <a:solidFill>
                <a:schemeClr val="tx1"/>
              </a:solidFill>
            </a:rPr>
            <a:t>Based on IBC 104.11/approved equivalent alternative</a:t>
          </a:r>
        </a:p>
      </dgm:t>
    </dgm:pt>
    <dgm:pt modelId="{13E91D81-C413-4322-AE07-9F32A4095971}" type="parTrans" cxnId="{24E7099C-C2C6-4072-B717-CC2FAF32C72E}">
      <dgm:prSet/>
      <dgm:spPr/>
      <dgm:t>
        <a:bodyPr/>
        <a:lstStyle/>
        <a:p>
          <a:endParaRPr lang="en-US">
            <a:solidFill>
              <a:schemeClr val="tx1"/>
            </a:solidFill>
          </a:endParaRPr>
        </a:p>
      </dgm:t>
    </dgm:pt>
    <dgm:pt modelId="{77197738-E845-4C61-8614-AF0E9A131792}" type="sibTrans" cxnId="{24E7099C-C2C6-4072-B717-CC2FAF32C72E}">
      <dgm:prSet/>
      <dgm:spPr/>
      <dgm:t>
        <a:bodyPr/>
        <a:lstStyle/>
        <a:p>
          <a:endParaRPr lang="en-US">
            <a:solidFill>
              <a:schemeClr val="tx1"/>
            </a:solidFill>
          </a:endParaRPr>
        </a:p>
      </dgm:t>
    </dgm:pt>
    <dgm:pt modelId="{988B9C8B-15D2-40B3-8A0C-9308AB3F610A}">
      <dgm:prSet phldrT="[Text]"/>
      <dgm:spPr>
        <a:solidFill>
          <a:schemeClr val="accent4">
            <a:lumMod val="75000"/>
          </a:schemeClr>
        </a:solidFill>
      </dgm:spPr>
      <dgm:t>
        <a:bodyPr/>
        <a:lstStyle/>
        <a:p>
          <a:pPr algn="l"/>
          <a:r>
            <a:rPr lang="en-US" dirty="0">
              <a:solidFill>
                <a:schemeClr val="tx1"/>
              </a:solidFill>
            </a:rPr>
            <a:t>6: Fire-Resistance Designs</a:t>
          </a:r>
        </a:p>
      </dgm:t>
    </dgm:pt>
    <dgm:pt modelId="{DC4E61C3-B0D5-46CC-9ED7-BC036D2A6FB6}" type="parTrans" cxnId="{B85FB819-AA26-45EF-AB73-ECE05677C664}">
      <dgm:prSet/>
      <dgm:spPr/>
      <dgm:t>
        <a:bodyPr/>
        <a:lstStyle/>
        <a:p>
          <a:endParaRPr lang="en-US">
            <a:solidFill>
              <a:schemeClr val="tx1"/>
            </a:solidFill>
          </a:endParaRPr>
        </a:p>
      </dgm:t>
    </dgm:pt>
    <dgm:pt modelId="{7FC29FA4-D469-4DF5-8D92-D10B71160E4F}" type="sibTrans" cxnId="{B85FB819-AA26-45EF-AB73-ECE05677C664}">
      <dgm:prSet/>
      <dgm:spPr/>
      <dgm:t>
        <a:bodyPr/>
        <a:lstStyle/>
        <a:p>
          <a:endParaRPr lang="en-US">
            <a:solidFill>
              <a:schemeClr val="tx1"/>
            </a:solidFill>
          </a:endParaRPr>
        </a:p>
      </dgm:t>
    </dgm:pt>
    <dgm:pt modelId="{D50B95BD-77D6-4F5F-9820-729273CED7E6}">
      <dgm:prSet phldrT="[Text]"/>
      <dgm:spPr>
        <a:solidFill>
          <a:schemeClr val="accent5">
            <a:lumMod val="60000"/>
            <a:lumOff val="40000"/>
            <a:alpha val="90000"/>
          </a:schemeClr>
        </a:solidFill>
      </dgm:spPr>
      <dgm:t>
        <a:bodyPr/>
        <a:lstStyle/>
        <a:p>
          <a:pPr algn="ctr">
            <a:buFont typeface="Arial" panose="020B0604020202020204" pitchFamily="34" charset="0"/>
            <a:buNone/>
          </a:pPr>
          <a:r>
            <a:rPr lang="en-US" dirty="0">
              <a:solidFill>
                <a:schemeClr val="tx1"/>
              </a:solidFill>
            </a:rPr>
            <a:t>Certified by Approved Agency/code official</a:t>
          </a:r>
        </a:p>
      </dgm:t>
    </dgm:pt>
    <dgm:pt modelId="{1030A0DC-979B-4CD2-8DE5-426F5A5C02AC}" type="sibTrans" cxnId="{5A3F32F9-D57E-4D98-B9AF-6017061864BF}">
      <dgm:prSet/>
      <dgm:spPr/>
      <dgm:t>
        <a:bodyPr/>
        <a:lstStyle/>
        <a:p>
          <a:endParaRPr lang="en-US">
            <a:solidFill>
              <a:schemeClr val="tx1"/>
            </a:solidFill>
          </a:endParaRPr>
        </a:p>
      </dgm:t>
    </dgm:pt>
    <dgm:pt modelId="{E39D794C-BCD5-4379-83C0-883608C9D26A}" type="parTrans" cxnId="{5A3F32F9-D57E-4D98-B9AF-6017061864BF}">
      <dgm:prSet/>
      <dgm:spPr/>
      <dgm:t>
        <a:bodyPr/>
        <a:lstStyle/>
        <a:p>
          <a:endParaRPr lang="en-US">
            <a:solidFill>
              <a:schemeClr val="tx1"/>
            </a:solidFill>
          </a:endParaRPr>
        </a:p>
      </dgm:t>
    </dgm:pt>
    <dgm:pt modelId="{B719BCC2-3E9A-9E4D-9D5F-F09634C27E92}" type="pres">
      <dgm:prSet presAssocID="{E8748193-C7B8-4BE4-A143-F405FD1CB906}" presName="Name0" presStyleCnt="0">
        <dgm:presLayoutVars>
          <dgm:dir/>
          <dgm:animLvl val="lvl"/>
          <dgm:resizeHandles val="exact"/>
        </dgm:presLayoutVars>
      </dgm:prSet>
      <dgm:spPr/>
    </dgm:pt>
    <dgm:pt modelId="{C3F87332-E094-6544-AE99-1BE0AF6C0827}" type="pres">
      <dgm:prSet presAssocID="{5D852A07-B1A5-452A-A75F-00A017BEA960}" presName="linNode" presStyleCnt="0"/>
      <dgm:spPr/>
    </dgm:pt>
    <dgm:pt modelId="{D8D550D6-AD4E-764A-9A9C-AF8B041173B1}" type="pres">
      <dgm:prSet presAssocID="{5D852A07-B1A5-452A-A75F-00A017BEA960}" presName="parentText" presStyleLbl="node1" presStyleIdx="0" presStyleCnt="6">
        <dgm:presLayoutVars>
          <dgm:chMax val="1"/>
          <dgm:bulletEnabled val="1"/>
        </dgm:presLayoutVars>
      </dgm:prSet>
      <dgm:spPr/>
    </dgm:pt>
    <dgm:pt modelId="{9FD8A5B3-27BC-7740-AFDF-0D831700188D}" type="pres">
      <dgm:prSet presAssocID="{5D852A07-B1A5-452A-A75F-00A017BEA960}" presName="descendantText" presStyleLbl="alignAccFollowNode1" presStyleIdx="0" presStyleCnt="6" custLinFactNeighborY="1728">
        <dgm:presLayoutVars>
          <dgm:bulletEnabled val="1"/>
        </dgm:presLayoutVars>
      </dgm:prSet>
      <dgm:spPr/>
    </dgm:pt>
    <dgm:pt modelId="{D71550FA-46A0-5549-9E4C-BCF43C5F3202}" type="pres">
      <dgm:prSet presAssocID="{4A52E502-393E-43DD-AAB7-37DC492E2E62}" presName="sp" presStyleCnt="0"/>
      <dgm:spPr/>
    </dgm:pt>
    <dgm:pt modelId="{1D974353-9D82-F345-B2D2-2036E1A81BE8}" type="pres">
      <dgm:prSet presAssocID="{3266B6E0-6AF1-4E01-980E-F37FF33A0729}" presName="linNode" presStyleCnt="0"/>
      <dgm:spPr/>
    </dgm:pt>
    <dgm:pt modelId="{B7F1ECBC-4292-D74B-B3CE-2A9981A98A3F}" type="pres">
      <dgm:prSet presAssocID="{3266B6E0-6AF1-4E01-980E-F37FF33A0729}" presName="parentText" presStyleLbl="node1" presStyleIdx="1" presStyleCnt="6">
        <dgm:presLayoutVars>
          <dgm:chMax val="1"/>
          <dgm:bulletEnabled val="1"/>
        </dgm:presLayoutVars>
      </dgm:prSet>
      <dgm:spPr/>
    </dgm:pt>
    <dgm:pt modelId="{B10A1C2A-20E1-E44E-BE9F-89AF1DA3FF7D}" type="pres">
      <dgm:prSet presAssocID="{3266B6E0-6AF1-4E01-980E-F37FF33A0729}" presName="descendantText" presStyleLbl="alignAccFollowNode1" presStyleIdx="1" presStyleCnt="6">
        <dgm:presLayoutVars>
          <dgm:bulletEnabled val="1"/>
        </dgm:presLayoutVars>
      </dgm:prSet>
      <dgm:spPr/>
    </dgm:pt>
    <dgm:pt modelId="{34AB6DC2-B285-A645-B707-40A063B18544}" type="pres">
      <dgm:prSet presAssocID="{B6DC1755-B21B-4B58-B42D-7C41D581A2CD}" presName="sp" presStyleCnt="0"/>
      <dgm:spPr/>
    </dgm:pt>
    <dgm:pt modelId="{27D9A517-30A3-454C-BF5F-141FC06CBE9B}" type="pres">
      <dgm:prSet presAssocID="{95513C8B-E71E-47F5-84F1-05AD7E95D09A}" presName="linNode" presStyleCnt="0"/>
      <dgm:spPr/>
    </dgm:pt>
    <dgm:pt modelId="{6E676140-2368-8843-BB3A-8BCE3E1BFE62}" type="pres">
      <dgm:prSet presAssocID="{95513C8B-E71E-47F5-84F1-05AD7E95D09A}" presName="parentText" presStyleLbl="node1" presStyleIdx="2" presStyleCnt="6">
        <dgm:presLayoutVars>
          <dgm:chMax val="1"/>
          <dgm:bulletEnabled val="1"/>
        </dgm:presLayoutVars>
      </dgm:prSet>
      <dgm:spPr/>
    </dgm:pt>
    <dgm:pt modelId="{843B6E54-06EF-4D4B-A8C3-5EFC684B4777}" type="pres">
      <dgm:prSet presAssocID="{95513C8B-E71E-47F5-84F1-05AD7E95D09A}" presName="descendantText" presStyleLbl="alignAccFollowNode1" presStyleIdx="2" presStyleCnt="6">
        <dgm:presLayoutVars>
          <dgm:bulletEnabled val="1"/>
        </dgm:presLayoutVars>
      </dgm:prSet>
      <dgm:spPr/>
    </dgm:pt>
    <dgm:pt modelId="{3789957E-C874-2345-BCAC-5B4E633E3D20}" type="pres">
      <dgm:prSet presAssocID="{6E962818-6CD6-430A-9F9E-8119F742ECFD}" presName="sp" presStyleCnt="0"/>
      <dgm:spPr/>
    </dgm:pt>
    <dgm:pt modelId="{0042E92B-0E22-7D4A-985B-055C84661283}" type="pres">
      <dgm:prSet presAssocID="{6B8C975B-1B4D-41B4-B547-DF835365E551}" presName="linNode" presStyleCnt="0"/>
      <dgm:spPr/>
    </dgm:pt>
    <dgm:pt modelId="{6D9CEE13-95B2-EA43-A12F-27BA99FDEB25}" type="pres">
      <dgm:prSet presAssocID="{6B8C975B-1B4D-41B4-B547-DF835365E551}" presName="parentText" presStyleLbl="node1" presStyleIdx="3" presStyleCnt="6">
        <dgm:presLayoutVars>
          <dgm:chMax val="1"/>
          <dgm:bulletEnabled val="1"/>
        </dgm:presLayoutVars>
      </dgm:prSet>
      <dgm:spPr/>
    </dgm:pt>
    <dgm:pt modelId="{AC27588A-94B7-C042-8E4B-754146F193F6}" type="pres">
      <dgm:prSet presAssocID="{6B8C975B-1B4D-41B4-B547-DF835365E551}" presName="descendantText" presStyleLbl="alignAccFollowNode1" presStyleIdx="3" presStyleCnt="6">
        <dgm:presLayoutVars>
          <dgm:bulletEnabled val="1"/>
        </dgm:presLayoutVars>
      </dgm:prSet>
      <dgm:spPr/>
    </dgm:pt>
    <dgm:pt modelId="{E705634C-524C-D242-A166-D90EF030525D}" type="pres">
      <dgm:prSet presAssocID="{C124019B-5C2E-4BAB-9433-FA7B218B68AC}" presName="sp" presStyleCnt="0"/>
      <dgm:spPr/>
    </dgm:pt>
    <dgm:pt modelId="{8F89ED68-2945-6343-8913-FC8DF6539340}" type="pres">
      <dgm:prSet presAssocID="{218A356F-A9D8-4EC0-B55C-16787401C16E}" presName="linNode" presStyleCnt="0"/>
      <dgm:spPr/>
    </dgm:pt>
    <dgm:pt modelId="{A4AA18D3-4010-8B4B-98D1-C11D2662C533}" type="pres">
      <dgm:prSet presAssocID="{218A356F-A9D8-4EC0-B55C-16787401C16E}" presName="parentText" presStyleLbl="node1" presStyleIdx="4" presStyleCnt="6">
        <dgm:presLayoutVars>
          <dgm:chMax val="1"/>
          <dgm:bulletEnabled val="1"/>
        </dgm:presLayoutVars>
      </dgm:prSet>
      <dgm:spPr/>
    </dgm:pt>
    <dgm:pt modelId="{1085042E-5F30-BF46-AD5C-E23C6484DF95}" type="pres">
      <dgm:prSet presAssocID="{218A356F-A9D8-4EC0-B55C-16787401C16E}" presName="descendantText" presStyleLbl="alignAccFollowNode1" presStyleIdx="4" presStyleCnt="6">
        <dgm:presLayoutVars>
          <dgm:bulletEnabled val="1"/>
        </dgm:presLayoutVars>
      </dgm:prSet>
      <dgm:spPr/>
    </dgm:pt>
    <dgm:pt modelId="{B9D4F602-E241-A44F-8D64-C3929A854FCC}" type="pres">
      <dgm:prSet presAssocID="{76A31140-12F0-4B44-B5F4-BA09236A867B}" presName="sp" presStyleCnt="0"/>
      <dgm:spPr/>
    </dgm:pt>
    <dgm:pt modelId="{9FF9831E-28A7-7244-8476-7C061736138E}" type="pres">
      <dgm:prSet presAssocID="{988B9C8B-15D2-40B3-8A0C-9308AB3F610A}" presName="linNode" presStyleCnt="0"/>
      <dgm:spPr/>
    </dgm:pt>
    <dgm:pt modelId="{D83D6051-7758-E344-87B3-6F65B9684FA6}" type="pres">
      <dgm:prSet presAssocID="{988B9C8B-15D2-40B3-8A0C-9308AB3F610A}" presName="parentText" presStyleLbl="node1" presStyleIdx="5" presStyleCnt="6">
        <dgm:presLayoutVars>
          <dgm:chMax val="1"/>
          <dgm:bulletEnabled val="1"/>
        </dgm:presLayoutVars>
      </dgm:prSet>
      <dgm:spPr/>
    </dgm:pt>
    <dgm:pt modelId="{0D52B922-1BFF-3745-86F2-D64D2ACE180E}" type="pres">
      <dgm:prSet presAssocID="{988B9C8B-15D2-40B3-8A0C-9308AB3F610A}" presName="descendantText" presStyleLbl="alignAccFollowNode1" presStyleIdx="5" presStyleCnt="6">
        <dgm:presLayoutVars>
          <dgm:bulletEnabled val="1"/>
        </dgm:presLayoutVars>
      </dgm:prSet>
      <dgm:spPr/>
    </dgm:pt>
  </dgm:ptLst>
  <dgm:cxnLst>
    <dgm:cxn modelId="{77E7EA0F-CD5C-C047-BAC8-70CB9448A368}" type="presOf" srcId="{D50B95BD-77D6-4F5F-9820-729273CED7E6}" destId="{0D52B922-1BFF-3745-86F2-D64D2ACE180E}" srcOrd="0" destOrd="0" presId="urn:microsoft.com/office/officeart/2005/8/layout/vList5"/>
    <dgm:cxn modelId="{B85FB819-AA26-45EF-AB73-ECE05677C664}" srcId="{E8748193-C7B8-4BE4-A143-F405FD1CB906}" destId="{988B9C8B-15D2-40B3-8A0C-9308AB3F610A}" srcOrd="5" destOrd="0" parTransId="{DC4E61C3-B0D5-46CC-9ED7-BC036D2A6FB6}" sibTransId="{7FC29FA4-D469-4DF5-8D92-D10B71160E4F}"/>
    <dgm:cxn modelId="{A1D9E31C-91B3-4A17-8EAF-6711D9B8B389}" srcId="{E8748193-C7B8-4BE4-A143-F405FD1CB906}" destId="{218A356F-A9D8-4EC0-B55C-16787401C16E}" srcOrd="4" destOrd="0" parTransId="{D250ADB5-5063-4D91-BE18-C218A0B91E3B}" sibTransId="{76A31140-12F0-4B44-B5F4-BA09236A867B}"/>
    <dgm:cxn modelId="{9DC21435-42FA-4114-85EA-4B16AA06FF0A}" srcId="{E8748193-C7B8-4BE4-A143-F405FD1CB906}" destId="{3266B6E0-6AF1-4E01-980E-F37FF33A0729}" srcOrd="1" destOrd="0" parTransId="{DA8D6FE2-E367-4F15-A57E-A2DDC1AFCA2E}" sibTransId="{B6DC1755-B21B-4B58-B42D-7C41D581A2CD}"/>
    <dgm:cxn modelId="{F152943D-0F74-D148-89B3-9B6FE23E80CE}" type="presOf" srcId="{E4F24471-FE03-461B-A610-47B786344EE8}" destId="{B10A1C2A-20E1-E44E-BE9F-89AF1DA3FF7D}" srcOrd="0" destOrd="0" presId="urn:microsoft.com/office/officeart/2005/8/layout/vList5"/>
    <dgm:cxn modelId="{036BE268-9B09-44E7-8A26-61CC40847CD7}" srcId="{5D852A07-B1A5-452A-A75F-00A017BEA960}" destId="{B624381F-E373-4047-AE7E-2EBBC8F77F43}" srcOrd="0" destOrd="0" parTransId="{0CC13667-FA10-4139-9486-4FF15D2B187C}" sibTransId="{BAB7B66E-A02C-4DC0-9997-59FBE98EFCD6}"/>
    <dgm:cxn modelId="{541AD96B-2422-C349-B2E1-1262F8CE55D6}" type="presOf" srcId="{988B9C8B-15D2-40B3-8A0C-9308AB3F610A}" destId="{D83D6051-7758-E344-87B3-6F65B9684FA6}" srcOrd="0" destOrd="0" presId="urn:microsoft.com/office/officeart/2005/8/layout/vList5"/>
    <dgm:cxn modelId="{931C716D-0DBD-1E43-9179-42E8B61DE63E}" type="presOf" srcId="{B624381F-E373-4047-AE7E-2EBBC8F77F43}" destId="{9FD8A5B3-27BC-7740-AFDF-0D831700188D}" srcOrd="0" destOrd="0" presId="urn:microsoft.com/office/officeart/2005/8/layout/vList5"/>
    <dgm:cxn modelId="{9A6D4570-0F9E-482B-8F0E-9E331EF3AA08}" srcId="{6B8C975B-1B4D-41B4-B547-DF835365E551}" destId="{330729BA-4CFA-4DDE-8176-FC9C43ADEA5E}" srcOrd="0" destOrd="0" parTransId="{E123373B-17DD-4B00-A415-F4A012145B79}" sibTransId="{DF398EF6-AD5E-40A0-A246-83324FB6B751}"/>
    <dgm:cxn modelId="{54B5EC50-953D-5C4F-B1FD-12F05B30BDC9}" type="presOf" srcId="{3266B6E0-6AF1-4E01-980E-F37FF33A0729}" destId="{B7F1ECBC-4292-D74B-B3CE-2A9981A98A3F}" srcOrd="0" destOrd="0" presId="urn:microsoft.com/office/officeart/2005/8/layout/vList5"/>
    <dgm:cxn modelId="{CB600579-1D16-034D-BBD8-BE0EA92469B1}" type="presOf" srcId="{330729BA-4CFA-4DDE-8176-FC9C43ADEA5E}" destId="{AC27588A-94B7-C042-8E4B-754146F193F6}" srcOrd="0" destOrd="0" presId="urn:microsoft.com/office/officeart/2005/8/layout/vList5"/>
    <dgm:cxn modelId="{EDA67159-8C2C-DD4D-B608-D3DEB548165F}" type="presOf" srcId="{95513C8B-E71E-47F5-84F1-05AD7E95D09A}" destId="{6E676140-2368-8843-BB3A-8BCE3E1BFE62}" srcOrd="0" destOrd="0" presId="urn:microsoft.com/office/officeart/2005/8/layout/vList5"/>
    <dgm:cxn modelId="{D5B63E7B-A63E-4E0C-8519-D63C9AEC079A}" srcId="{95513C8B-E71E-47F5-84F1-05AD7E95D09A}" destId="{DA006CD4-E5CB-4815-801B-6113C473E4CF}" srcOrd="0" destOrd="0" parTransId="{10057315-A144-4568-AC87-43440706145A}" sibTransId="{4D6BFEAD-5F1E-4A1E-9A4B-D3772F90B9A2}"/>
    <dgm:cxn modelId="{4AF8C884-AABC-4DA1-B177-DE7E9AEAC741}" srcId="{E8748193-C7B8-4BE4-A143-F405FD1CB906}" destId="{6B8C975B-1B4D-41B4-B547-DF835365E551}" srcOrd="3" destOrd="0" parTransId="{39D05615-11F6-4E4D-B8E9-BCC564CCE4C7}" sibTransId="{C124019B-5C2E-4BAB-9433-FA7B218B68AC}"/>
    <dgm:cxn modelId="{24E7099C-C2C6-4072-B717-CC2FAF32C72E}" srcId="{218A356F-A9D8-4EC0-B55C-16787401C16E}" destId="{AA48945E-5496-4621-82A6-7C8894D16869}" srcOrd="0" destOrd="0" parTransId="{13E91D81-C413-4322-AE07-9F32A4095971}" sibTransId="{77197738-E845-4C61-8614-AF0E9A131792}"/>
    <dgm:cxn modelId="{2C1B519D-A898-4A81-9A5C-9335DCCBF3A3}" srcId="{E8748193-C7B8-4BE4-A143-F405FD1CB906}" destId="{5D852A07-B1A5-452A-A75F-00A017BEA960}" srcOrd="0" destOrd="0" parTransId="{AB7CFEFB-BF2D-4B65-B940-AB5FCE662398}" sibTransId="{4A52E502-393E-43DD-AAB7-37DC492E2E62}"/>
    <dgm:cxn modelId="{55372FA7-9700-854E-91C1-8036C36E6231}" type="presOf" srcId="{5D852A07-B1A5-452A-A75F-00A017BEA960}" destId="{D8D550D6-AD4E-764A-9A9C-AF8B041173B1}" srcOrd="0" destOrd="0" presId="urn:microsoft.com/office/officeart/2005/8/layout/vList5"/>
    <dgm:cxn modelId="{55C00AAA-2238-2548-921F-5359268AA3D9}" type="presOf" srcId="{AA48945E-5496-4621-82A6-7C8894D16869}" destId="{1085042E-5F30-BF46-AD5C-E23C6484DF95}" srcOrd="0" destOrd="0" presId="urn:microsoft.com/office/officeart/2005/8/layout/vList5"/>
    <dgm:cxn modelId="{16BBBBB9-9DE0-4B05-B621-AFEFFE74D850}" srcId="{E8748193-C7B8-4BE4-A143-F405FD1CB906}" destId="{95513C8B-E71E-47F5-84F1-05AD7E95D09A}" srcOrd="2" destOrd="0" parTransId="{D05934B2-5ED4-43C9-8DC7-C2FB3B1B2823}" sibTransId="{6E962818-6CD6-430A-9F9E-8119F742ECFD}"/>
    <dgm:cxn modelId="{B53D39C0-B7F0-F545-87AA-EA15A9C6F81D}" type="presOf" srcId="{6B8C975B-1B4D-41B4-B547-DF835365E551}" destId="{6D9CEE13-95B2-EA43-A12F-27BA99FDEB25}" srcOrd="0" destOrd="0" presId="urn:microsoft.com/office/officeart/2005/8/layout/vList5"/>
    <dgm:cxn modelId="{DE7629C8-806E-49FA-A9FE-905A7F809CE5}" srcId="{3266B6E0-6AF1-4E01-980E-F37FF33A0729}" destId="{E4F24471-FE03-461B-A610-47B786344EE8}" srcOrd="0" destOrd="0" parTransId="{5EC7878A-A805-45E9-B14B-34992BA4B9C1}" sibTransId="{0B7309BB-3A6A-46FD-94F4-6C10086AC1CD}"/>
    <dgm:cxn modelId="{35CB48D0-A6CD-E649-AD69-648C55F9BAA8}" type="presOf" srcId="{E8748193-C7B8-4BE4-A143-F405FD1CB906}" destId="{B719BCC2-3E9A-9E4D-9D5F-F09634C27E92}" srcOrd="0" destOrd="0" presId="urn:microsoft.com/office/officeart/2005/8/layout/vList5"/>
    <dgm:cxn modelId="{AC4E1CD9-7BC4-2D45-A1D0-DBAF3CED55CF}" type="presOf" srcId="{218A356F-A9D8-4EC0-B55C-16787401C16E}" destId="{A4AA18D3-4010-8B4B-98D1-C11D2662C533}" srcOrd="0" destOrd="0" presId="urn:microsoft.com/office/officeart/2005/8/layout/vList5"/>
    <dgm:cxn modelId="{6BE29EDA-AD15-C645-9AA3-8B0B286C2BBE}" type="presOf" srcId="{DA006CD4-E5CB-4815-801B-6113C473E4CF}" destId="{843B6E54-06EF-4D4B-A8C3-5EFC684B4777}" srcOrd="0" destOrd="0" presId="urn:microsoft.com/office/officeart/2005/8/layout/vList5"/>
    <dgm:cxn modelId="{5A3F32F9-D57E-4D98-B9AF-6017061864BF}" srcId="{988B9C8B-15D2-40B3-8A0C-9308AB3F610A}" destId="{D50B95BD-77D6-4F5F-9820-729273CED7E6}" srcOrd="0" destOrd="0" parTransId="{E39D794C-BCD5-4379-83C0-883608C9D26A}" sibTransId="{1030A0DC-979B-4CD2-8DE5-426F5A5C02AC}"/>
    <dgm:cxn modelId="{EF3353C9-5FC2-2F42-BE51-9D26AEFE3F17}" type="presParOf" srcId="{B719BCC2-3E9A-9E4D-9D5F-F09634C27E92}" destId="{C3F87332-E094-6544-AE99-1BE0AF6C0827}" srcOrd="0" destOrd="0" presId="urn:microsoft.com/office/officeart/2005/8/layout/vList5"/>
    <dgm:cxn modelId="{7F51419C-96FC-844C-8567-69C752027C78}" type="presParOf" srcId="{C3F87332-E094-6544-AE99-1BE0AF6C0827}" destId="{D8D550D6-AD4E-764A-9A9C-AF8B041173B1}" srcOrd="0" destOrd="0" presId="urn:microsoft.com/office/officeart/2005/8/layout/vList5"/>
    <dgm:cxn modelId="{A7A9B6C6-10DF-6E47-83B6-E05F319D21F7}" type="presParOf" srcId="{C3F87332-E094-6544-AE99-1BE0AF6C0827}" destId="{9FD8A5B3-27BC-7740-AFDF-0D831700188D}" srcOrd="1" destOrd="0" presId="urn:microsoft.com/office/officeart/2005/8/layout/vList5"/>
    <dgm:cxn modelId="{9DC5F842-D731-4147-A5D5-F5C4F3E03B7C}" type="presParOf" srcId="{B719BCC2-3E9A-9E4D-9D5F-F09634C27E92}" destId="{D71550FA-46A0-5549-9E4C-BCF43C5F3202}" srcOrd="1" destOrd="0" presId="urn:microsoft.com/office/officeart/2005/8/layout/vList5"/>
    <dgm:cxn modelId="{F43AFB11-CD3E-394A-B7D8-DCE72E248BD1}" type="presParOf" srcId="{B719BCC2-3E9A-9E4D-9D5F-F09634C27E92}" destId="{1D974353-9D82-F345-B2D2-2036E1A81BE8}" srcOrd="2" destOrd="0" presId="urn:microsoft.com/office/officeart/2005/8/layout/vList5"/>
    <dgm:cxn modelId="{55E14EF0-E869-7349-A6EC-8DBF498C1BA2}" type="presParOf" srcId="{1D974353-9D82-F345-B2D2-2036E1A81BE8}" destId="{B7F1ECBC-4292-D74B-B3CE-2A9981A98A3F}" srcOrd="0" destOrd="0" presId="urn:microsoft.com/office/officeart/2005/8/layout/vList5"/>
    <dgm:cxn modelId="{F6722580-0573-1146-954B-1006A1D105F5}" type="presParOf" srcId="{1D974353-9D82-F345-B2D2-2036E1A81BE8}" destId="{B10A1C2A-20E1-E44E-BE9F-89AF1DA3FF7D}" srcOrd="1" destOrd="0" presId="urn:microsoft.com/office/officeart/2005/8/layout/vList5"/>
    <dgm:cxn modelId="{81D377D6-995E-2442-9FE1-4D1A19E0C1B3}" type="presParOf" srcId="{B719BCC2-3E9A-9E4D-9D5F-F09634C27E92}" destId="{34AB6DC2-B285-A645-B707-40A063B18544}" srcOrd="3" destOrd="0" presId="urn:microsoft.com/office/officeart/2005/8/layout/vList5"/>
    <dgm:cxn modelId="{AEA415AC-7FFC-794A-B1B8-31E861A08A3E}" type="presParOf" srcId="{B719BCC2-3E9A-9E4D-9D5F-F09634C27E92}" destId="{27D9A517-30A3-454C-BF5F-141FC06CBE9B}" srcOrd="4" destOrd="0" presId="urn:microsoft.com/office/officeart/2005/8/layout/vList5"/>
    <dgm:cxn modelId="{E371FFAA-087E-C94A-8AC8-A2A3BC9C6F5F}" type="presParOf" srcId="{27D9A517-30A3-454C-BF5F-141FC06CBE9B}" destId="{6E676140-2368-8843-BB3A-8BCE3E1BFE62}" srcOrd="0" destOrd="0" presId="urn:microsoft.com/office/officeart/2005/8/layout/vList5"/>
    <dgm:cxn modelId="{D34AB6B7-0C8B-884D-A83F-AFE003375C2C}" type="presParOf" srcId="{27D9A517-30A3-454C-BF5F-141FC06CBE9B}" destId="{843B6E54-06EF-4D4B-A8C3-5EFC684B4777}" srcOrd="1" destOrd="0" presId="urn:microsoft.com/office/officeart/2005/8/layout/vList5"/>
    <dgm:cxn modelId="{F5FF8583-9C4F-C44D-882C-3BBAB671CF71}" type="presParOf" srcId="{B719BCC2-3E9A-9E4D-9D5F-F09634C27E92}" destId="{3789957E-C874-2345-BCAC-5B4E633E3D20}" srcOrd="5" destOrd="0" presId="urn:microsoft.com/office/officeart/2005/8/layout/vList5"/>
    <dgm:cxn modelId="{422C992A-A5F2-C240-9779-FCB214F7F2FF}" type="presParOf" srcId="{B719BCC2-3E9A-9E4D-9D5F-F09634C27E92}" destId="{0042E92B-0E22-7D4A-985B-055C84661283}" srcOrd="6" destOrd="0" presId="urn:microsoft.com/office/officeart/2005/8/layout/vList5"/>
    <dgm:cxn modelId="{844484E2-8180-6E42-AC2D-7CF5A1FAC460}" type="presParOf" srcId="{0042E92B-0E22-7D4A-985B-055C84661283}" destId="{6D9CEE13-95B2-EA43-A12F-27BA99FDEB25}" srcOrd="0" destOrd="0" presId="urn:microsoft.com/office/officeart/2005/8/layout/vList5"/>
    <dgm:cxn modelId="{48D4AE6E-CAFF-014C-AF5C-4C87C73C78E4}" type="presParOf" srcId="{0042E92B-0E22-7D4A-985B-055C84661283}" destId="{AC27588A-94B7-C042-8E4B-754146F193F6}" srcOrd="1" destOrd="0" presId="urn:microsoft.com/office/officeart/2005/8/layout/vList5"/>
    <dgm:cxn modelId="{53F3A606-B4A6-6647-989C-64C8BE0F40C5}" type="presParOf" srcId="{B719BCC2-3E9A-9E4D-9D5F-F09634C27E92}" destId="{E705634C-524C-D242-A166-D90EF030525D}" srcOrd="7" destOrd="0" presId="urn:microsoft.com/office/officeart/2005/8/layout/vList5"/>
    <dgm:cxn modelId="{53E1F45F-EB74-4C4C-BDBB-AE74ED2756C9}" type="presParOf" srcId="{B719BCC2-3E9A-9E4D-9D5F-F09634C27E92}" destId="{8F89ED68-2945-6343-8913-FC8DF6539340}" srcOrd="8" destOrd="0" presId="urn:microsoft.com/office/officeart/2005/8/layout/vList5"/>
    <dgm:cxn modelId="{C7A92ED0-9B9C-374E-AFB9-D8FAE6F21409}" type="presParOf" srcId="{8F89ED68-2945-6343-8913-FC8DF6539340}" destId="{A4AA18D3-4010-8B4B-98D1-C11D2662C533}" srcOrd="0" destOrd="0" presId="urn:microsoft.com/office/officeart/2005/8/layout/vList5"/>
    <dgm:cxn modelId="{2D63AFEF-30C7-864E-B6BD-ADB331AA3E45}" type="presParOf" srcId="{8F89ED68-2945-6343-8913-FC8DF6539340}" destId="{1085042E-5F30-BF46-AD5C-E23C6484DF95}" srcOrd="1" destOrd="0" presId="urn:microsoft.com/office/officeart/2005/8/layout/vList5"/>
    <dgm:cxn modelId="{8A0FE7DE-F2FA-3648-9CC5-F1E1DAF3D69F}" type="presParOf" srcId="{B719BCC2-3E9A-9E4D-9D5F-F09634C27E92}" destId="{B9D4F602-E241-A44F-8D64-C3929A854FCC}" srcOrd="9" destOrd="0" presId="urn:microsoft.com/office/officeart/2005/8/layout/vList5"/>
    <dgm:cxn modelId="{0700F0E1-413E-654D-A63D-36AB4A5727DC}" type="presParOf" srcId="{B719BCC2-3E9A-9E4D-9D5F-F09634C27E92}" destId="{9FF9831E-28A7-7244-8476-7C061736138E}" srcOrd="10" destOrd="0" presId="urn:microsoft.com/office/officeart/2005/8/layout/vList5"/>
    <dgm:cxn modelId="{B8526771-D0FA-964C-8FCE-039215D991D0}" type="presParOf" srcId="{9FF9831E-28A7-7244-8476-7C061736138E}" destId="{D83D6051-7758-E344-87B3-6F65B9684FA6}" srcOrd="0" destOrd="0" presId="urn:microsoft.com/office/officeart/2005/8/layout/vList5"/>
    <dgm:cxn modelId="{B9F466F9-F16B-2D46-8D36-A2FEB60883D8}" type="presParOf" srcId="{9FF9831E-28A7-7244-8476-7C061736138E}" destId="{0D52B922-1BFF-3745-86F2-D64D2ACE18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352632-EE46-4C4C-BEF5-42CB5E2B081F}" type="doc">
      <dgm:prSet loTypeId="urn:microsoft.com/office/officeart/2005/8/layout/equation1" loCatId="relationship" qsTypeId="urn:microsoft.com/office/officeart/2005/8/quickstyle/simple1" qsCatId="simple" csTypeId="urn:microsoft.com/office/officeart/2005/8/colors/accent5_2" csCatId="accent5" phldr="1"/>
      <dgm:spPr/>
    </dgm:pt>
    <dgm:pt modelId="{0227158B-CE86-40FA-9E61-A1836750B6C4}">
      <dgm:prSet phldrT="[Text]"/>
      <dgm:spPr/>
      <dgm:t>
        <a:bodyPr/>
        <a:lstStyle/>
        <a:p>
          <a:r>
            <a:rPr lang="en-US" dirty="0"/>
            <a:t>ASTM </a:t>
          </a:r>
          <a:r>
            <a:rPr lang="en-US" dirty="0" err="1"/>
            <a:t>E119</a:t>
          </a:r>
          <a:endParaRPr lang="en-US" dirty="0"/>
        </a:p>
        <a:p>
          <a:r>
            <a:rPr lang="en-US" dirty="0"/>
            <a:t>UL 263</a:t>
          </a:r>
        </a:p>
        <a:p>
          <a:r>
            <a:rPr lang="en-US" dirty="0"/>
            <a:t>IBC 703.3</a:t>
          </a:r>
        </a:p>
      </dgm:t>
    </dgm:pt>
    <dgm:pt modelId="{9969AB24-340D-4511-807D-B2BB6D1FA9E8}" type="parTrans" cxnId="{2775B379-9340-49CE-97A5-1B91F1A02FA1}">
      <dgm:prSet/>
      <dgm:spPr/>
      <dgm:t>
        <a:bodyPr/>
        <a:lstStyle/>
        <a:p>
          <a:endParaRPr lang="en-US"/>
        </a:p>
      </dgm:t>
    </dgm:pt>
    <dgm:pt modelId="{A9AFBA6F-C682-4CC8-900E-01AB07AE3D56}" type="sibTrans" cxnId="{2775B379-9340-49CE-97A5-1B91F1A02FA1}">
      <dgm:prSet/>
      <dgm:spPr/>
      <dgm:t>
        <a:bodyPr/>
        <a:lstStyle/>
        <a:p>
          <a:endParaRPr lang="en-US"/>
        </a:p>
      </dgm:t>
    </dgm:pt>
    <dgm:pt modelId="{A35C1855-4358-4DC6-94D0-099C4D816447}">
      <dgm:prSet phldrT="[Text]"/>
      <dgm:spPr/>
      <dgm:t>
        <a:bodyPr/>
        <a:lstStyle/>
        <a:p>
          <a:r>
            <a:rPr lang="en-US"/>
            <a:t>Air Sealing Materials</a:t>
          </a:r>
        </a:p>
      </dgm:t>
    </dgm:pt>
    <dgm:pt modelId="{664ED4CF-6FCE-47B1-AD09-4BC03053945B}" type="parTrans" cxnId="{D93811C1-3084-4AE6-AC16-4F5D7584350D}">
      <dgm:prSet/>
      <dgm:spPr/>
      <dgm:t>
        <a:bodyPr/>
        <a:lstStyle/>
        <a:p>
          <a:endParaRPr lang="en-US"/>
        </a:p>
      </dgm:t>
    </dgm:pt>
    <dgm:pt modelId="{FEE7C718-32A6-4DF6-BA7D-1638A068B288}" type="sibTrans" cxnId="{D93811C1-3084-4AE6-AC16-4F5D7584350D}">
      <dgm:prSet/>
      <dgm:spPr/>
      <dgm:t>
        <a:bodyPr/>
        <a:lstStyle/>
        <a:p>
          <a:endParaRPr lang="en-US"/>
        </a:p>
      </dgm:t>
    </dgm:pt>
    <dgm:pt modelId="{7D785D4C-B422-4D60-AB2D-5F5A50ACF1D5}">
      <dgm:prSet phldrT="[Text]"/>
      <dgm:spPr/>
      <dgm:t>
        <a:bodyPr/>
        <a:lstStyle/>
        <a:p>
          <a:r>
            <a:rPr lang="en-US"/>
            <a:t>Code Approved Fire-Rated Assembly</a:t>
          </a:r>
        </a:p>
      </dgm:t>
    </dgm:pt>
    <dgm:pt modelId="{C92250F9-442A-4D31-BDEC-B349164B91B5}" type="parTrans" cxnId="{55DF2AC8-7840-407A-8E41-01E1914825E0}">
      <dgm:prSet/>
      <dgm:spPr/>
      <dgm:t>
        <a:bodyPr/>
        <a:lstStyle/>
        <a:p>
          <a:endParaRPr lang="en-US"/>
        </a:p>
      </dgm:t>
    </dgm:pt>
    <dgm:pt modelId="{C0788683-0741-45BB-834D-356A0271B575}" type="sibTrans" cxnId="{55DF2AC8-7840-407A-8E41-01E1914825E0}">
      <dgm:prSet/>
      <dgm:spPr/>
      <dgm:t>
        <a:bodyPr/>
        <a:lstStyle/>
        <a:p>
          <a:endParaRPr lang="en-US"/>
        </a:p>
      </dgm:t>
    </dgm:pt>
    <dgm:pt modelId="{F909530F-38E0-9C49-A9F5-F6000533304C}" type="pres">
      <dgm:prSet presAssocID="{71352632-EE46-4C4C-BEF5-42CB5E2B081F}" presName="linearFlow" presStyleCnt="0">
        <dgm:presLayoutVars>
          <dgm:dir/>
          <dgm:resizeHandles val="exact"/>
        </dgm:presLayoutVars>
      </dgm:prSet>
      <dgm:spPr/>
    </dgm:pt>
    <dgm:pt modelId="{0C2705E4-6CCE-E64B-980D-59B1E5041CE7}" type="pres">
      <dgm:prSet presAssocID="{0227158B-CE86-40FA-9E61-A1836750B6C4}" presName="node" presStyleLbl="node1" presStyleIdx="0" presStyleCnt="3">
        <dgm:presLayoutVars>
          <dgm:bulletEnabled val="1"/>
        </dgm:presLayoutVars>
      </dgm:prSet>
      <dgm:spPr/>
    </dgm:pt>
    <dgm:pt modelId="{C7A16EC9-A1A3-274C-8405-D621064F7802}" type="pres">
      <dgm:prSet presAssocID="{A9AFBA6F-C682-4CC8-900E-01AB07AE3D56}" presName="spacerL" presStyleCnt="0"/>
      <dgm:spPr/>
    </dgm:pt>
    <dgm:pt modelId="{1F6A489E-70D7-8B44-A7FF-181803591B9A}" type="pres">
      <dgm:prSet presAssocID="{A9AFBA6F-C682-4CC8-900E-01AB07AE3D56}" presName="sibTrans" presStyleLbl="sibTrans2D1" presStyleIdx="0" presStyleCnt="2"/>
      <dgm:spPr/>
    </dgm:pt>
    <dgm:pt modelId="{E44EBDCC-AC9E-C94B-9BC5-B53492C0E5C2}" type="pres">
      <dgm:prSet presAssocID="{A9AFBA6F-C682-4CC8-900E-01AB07AE3D56}" presName="spacerR" presStyleCnt="0"/>
      <dgm:spPr/>
    </dgm:pt>
    <dgm:pt modelId="{8E529435-D3A3-4445-8C70-8DD160F515B6}" type="pres">
      <dgm:prSet presAssocID="{A35C1855-4358-4DC6-94D0-099C4D816447}" presName="node" presStyleLbl="node1" presStyleIdx="1" presStyleCnt="3">
        <dgm:presLayoutVars>
          <dgm:bulletEnabled val="1"/>
        </dgm:presLayoutVars>
      </dgm:prSet>
      <dgm:spPr/>
    </dgm:pt>
    <dgm:pt modelId="{6AFD3A68-7D88-1749-903E-2F0277E9B027}" type="pres">
      <dgm:prSet presAssocID="{FEE7C718-32A6-4DF6-BA7D-1638A068B288}" presName="spacerL" presStyleCnt="0"/>
      <dgm:spPr/>
    </dgm:pt>
    <dgm:pt modelId="{7E6F05C3-A6ED-3A41-862D-7FEDC6B713B6}" type="pres">
      <dgm:prSet presAssocID="{FEE7C718-32A6-4DF6-BA7D-1638A068B288}" presName="sibTrans" presStyleLbl="sibTrans2D1" presStyleIdx="1" presStyleCnt="2"/>
      <dgm:spPr/>
    </dgm:pt>
    <dgm:pt modelId="{F15949ED-3836-0B47-8379-03518640D8D7}" type="pres">
      <dgm:prSet presAssocID="{FEE7C718-32A6-4DF6-BA7D-1638A068B288}" presName="spacerR" presStyleCnt="0"/>
      <dgm:spPr/>
    </dgm:pt>
    <dgm:pt modelId="{F16D6EFC-FE1F-7A40-87ED-50F072839224}" type="pres">
      <dgm:prSet presAssocID="{7D785D4C-B422-4D60-AB2D-5F5A50ACF1D5}" presName="node" presStyleLbl="node1" presStyleIdx="2" presStyleCnt="3">
        <dgm:presLayoutVars>
          <dgm:bulletEnabled val="1"/>
        </dgm:presLayoutVars>
      </dgm:prSet>
      <dgm:spPr/>
    </dgm:pt>
  </dgm:ptLst>
  <dgm:cxnLst>
    <dgm:cxn modelId="{4E7FF517-012D-A243-9DE3-1D1DC5F76780}" type="presOf" srcId="{0227158B-CE86-40FA-9E61-A1836750B6C4}" destId="{0C2705E4-6CCE-E64B-980D-59B1E5041CE7}" srcOrd="0" destOrd="0" presId="urn:microsoft.com/office/officeart/2005/8/layout/equation1"/>
    <dgm:cxn modelId="{FFC14F6F-6CE9-2B4E-BA6D-304D33DDA713}" type="presOf" srcId="{FEE7C718-32A6-4DF6-BA7D-1638A068B288}" destId="{7E6F05C3-A6ED-3A41-862D-7FEDC6B713B6}" srcOrd="0" destOrd="0" presId="urn:microsoft.com/office/officeart/2005/8/layout/equation1"/>
    <dgm:cxn modelId="{2775B379-9340-49CE-97A5-1B91F1A02FA1}" srcId="{71352632-EE46-4C4C-BEF5-42CB5E2B081F}" destId="{0227158B-CE86-40FA-9E61-A1836750B6C4}" srcOrd="0" destOrd="0" parTransId="{9969AB24-340D-4511-807D-B2BB6D1FA9E8}" sibTransId="{A9AFBA6F-C682-4CC8-900E-01AB07AE3D56}"/>
    <dgm:cxn modelId="{923CFFA5-78C1-3A4C-99F8-23D4D8145A18}" type="presOf" srcId="{71352632-EE46-4C4C-BEF5-42CB5E2B081F}" destId="{F909530F-38E0-9C49-A9F5-F6000533304C}" srcOrd="0" destOrd="0" presId="urn:microsoft.com/office/officeart/2005/8/layout/equation1"/>
    <dgm:cxn modelId="{D93811C1-3084-4AE6-AC16-4F5D7584350D}" srcId="{71352632-EE46-4C4C-BEF5-42CB5E2B081F}" destId="{A35C1855-4358-4DC6-94D0-099C4D816447}" srcOrd="1" destOrd="0" parTransId="{664ED4CF-6FCE-47B1-AD09-4BC03053945B}" sibTransId="{FEE7C718-32A6-4DF6-BA7D-1638A068B288}"/>
    <dgm:cxn modelId="{585B39C7-E2EB-DC4F-9F0B-7E031078CF7E}" type="presOf" srcId="{7D785D4C-B422-4D60-AB2D-5F5A50ACF1D5}" destId="{F16D6EFC-FE1F-7A40-87ED-50F072839224}" srcOrd="0" destOrd="0" presId="urn:microsoft.com/office/officeart/2005/8/layout/equation1"/>
    <dgm:cxn modelId="{55DF2AC8-7840-407A-8E41-01E1914825E0}" srcId="{71352632-EE46-4C4C-BEF5-42CB5E2B081F}" destId="{7D785D4C-B422-4D60-AB2D-5F5A50ACF1D5}" srcOrd="2" destOrd="0" parTransId="{C92250F9-442A-4D31-BDEC-B349164B91B5}" sibTransId="{C0788683-0741-45BB-834D-356A0271B575}"/>
    <dgm:cxn modelId="{F7A9B6CB-E561-CE4F-9DE6-D7314FE8213C}" type="presOf" srcId="{A9AFBA6F-C682-4CC8-900E-01AB07AE3D56}" destId="{1F6A489E-70D7-8B44-A7FF-181803591B9A}" srcOrd="0" destOrd="0" presId="urn:microsoft.com/office/officeart/2005/8/layout/equation1"/>
    <dgm:cxn modelId="{1B1FD7EF-104A-EB47-93A0-A55A06E44B8A}" type="presOf" srcId="{A35C1855-4358-4DC6-94D0-099C4D816447}" destId="{8E529435-D3A3-4445-8C70-8DD160F515B6}" srcOrd="0" destOrd="0" presId="urn:microsoft.com/office/officeart/2005/8/layout/equation1"/>
    <dgm:cxn modelId="{90544EBE-5FD1-B047-B03D-F5F75C2D96BC}" type="presParOf" srcId="{F909530F-38E0-9C49-A9F5-F6000533304C}" destId="{0C2705E4-6CCE-E64B-980D-59B1E5041CE7}" srcOrd="0" destOrd="0" presId="urn:microsoft.com/office/officeart/2005/8/layout/equation1"/>
    <dgm:cxn modelId="{E36AC6BF-4ADB-6340-8030-3877E74E4917}" type="presParOf" srcId="{F909530F-38E0-9C49-A9F5-F6000533304C}" destId="{C7A16EC9-A1A3-274C-8405-D621064F7802}" srcOrd="1" destOrd="0" presId="urn:microsoft.com/office/officeart/2005/8/layout/equation1"/>
    <dgm:cxn modelId="{A3781590-F609-1843-AEF1-DE63FC1FEFD6}" type="presParOf" srcId="{F909530F-38E0-9C49-A9F5-F6000533304C}" destId="{1F6A489E-70D7-8B44-A7FF-181803591B9A}" srcOrd="2" destOrd="0" presId="urn:microsoft.com/office/officeart/2005/8/layout/equation1"/>
    <dgm:cxn modelId="{AF1BC74C-5CFF-754E-92B9-9DA1A9D8C9B6}" type="presParOf" srcId="{F909530F-38E0-9C49-A9F5-F6000533304C}" destId="{E44EBDCC-AC9E-C94B-9BC5-B53492C0E5C2}" srcOrd="3" destOrd="0" presId="urn:microsoft.com/office/officeart/2005/8/layout/equation1"/>
    <dgm:cxn modelId="{F7975259-AF6D-014A-BC54-8861AF7B0484}" type="presParOf" srcId="{F909530F-38E0-9C49-A9F5-F6000533304C}" destId="{8E529435-D3A3-4445-8C70-8DD160F515B6}" srcOrd="4" destOrd="0" presId="urn:microsoft.com/office/officeart/2005/8/layout/equation1"/>
    <dgm:cxn modelId="{52410F89-DB09-D340-BAE5-9F028D80519A}" type="presParOf" srcId="{F909530F-38E0-9C49-A9F5-F6000533304C}" destId="{6AFD3A68-7D88-1749-903E-2F0277E9B027}" srcOrd="5" destOrd="0" presId="urn:microsoft.com/office/officeart/2005/8/layout/equation1"/>
    <dgm:cxn modelId="{0136113C-399D-404C-9B68-222478E56CD3}" type="presParOf" srcId="{F909530F-38E0-9C49-A9F5-F6000533304C}" destId="{7E6F05C3-A6ED-3A41-862D-7FEDC6B713B6}" srcOrd="6" destOrd="0" presId="urn:microsoft.com/office/officeart/2005/8/layout/equation1"/>
    <dgm:cxn modelId="{9C7F4564-6225-2648-9D93-1B3C492A9C80}" type="presParOf" srcId="{F909530F-38E0-9C49-A9F5-F6000533304C}" destId="{F15949ED-3836-0B47-8379-03518640D8D7}" srcOrd="7" destOrd="0" presId="urn:microsoft.com/office/officeart/2005/8/layout/equation1"/>
    <dgm:cxn modelId="{5CE255E7-D406-B041-BAEA-C7F4C6800BD5}" type="presParOf" srcId="{F909530F-38E0-9C49-A9F5-F6000533304C}" destId="{F16D6EFC-FE1F-7A40-87ED-50F07283922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69380A-684F-4BB9-BB9D-F52F33DA9856}" type="doc">
      <dgm:prSet loTypeId="urn:microsoft.com/office/officeart/2005/8/layout/pyramid1" loCatId="pyramid" qsTypeId="urn:microsoft.com/office/officeart/2005/8/quickstyle/simple1" qsCatId="simple" csTypeId="urn:microsoft.com/office/officeart/2005/8/colors/colorful5" csCatId="colorful" phldr="1"/>
      <dgm:spPr/>
    </dgm:pt>
    <dgm:pt modelId="{28E2F6FF-06D7-4F5A-9CD9-98909D16FAAF}">
      <dgm:prSet phldrT="[Text]"/>
      <dgm:spPr>
        <a:solidFill>
          <a:schemeClr val="accent5">
            <a:lumMod val="20000"/>
            <a:lumOff val="80000"/>
          </a:schemeClr>
        </a:solidFill>
      </dgm:spPr>
      <dgm:t>
        <a:bodyPr/>
        <a:lstStyle/>
        <a:p>
          <a:endParaRPr lang="en-US" dirty="0"/>
        </a:p>
        <a:p>
          <a:r>
            <a:rPr lang="en-US" dirty="0"/>
            <a:t>Testing</a:t>
          </a:r>
        </a:p>
        <a:p>
          <a:r>
            <a:rPr lang="en-US" dirty="0"/>
            <a:t>Sealant</a:t>
          </a:r>
        </a:p>
      </dgm:t>
    </dgm:pt>
    <dgm:pt modelId="{0ED2F623-752F-467F-9986-18727562D5C3}" type="parTrans" cxnId="{6CC0133A-BC28-4DF7-ACEF-151D127FED12}">
      <dgm:prSet/>
      <dgm:spPr/>
      <dgm:t>
        <a:bodyPr/>
        <a:lstStyle/>
        <a:p>
          <a:endParaRPr lang="en-US"/>
        </a:p>
      </dgm:t>
    </dgm:pt>
    <dgm:pt modelId="{85DAD8EC-B1D0-4174-B2D4-263912712384}" type="sibTrans" cxnId="{6CC0133A-BC28-4DF7-ACEF-151D127FED12}">
      <dgm:prSet/>
      <dgm:spPr/>
      <dgm:t>
        <a:bodyPr/>
        <a:lstStyle/>
        <a:p>
          <a:endParaRPr lang="en-US"/>
        </a:p>
      </dgm:t>
    </dgm:pt>
    <dgm:pt modelId="{3C36F9BE-1169-4BCB-98C4-4CA5226792E9}">
      <dgm:prSet phldrT="[Text]"/>
      <dgm:spPr>
        <a:solidFill>
          <a:schemeClr val="accent5">
            <a:lumMod val="40000"/>
            <a:lumOff val="60000"/>
          </a:schemeClr>
        </a:solidFill>
      </dgm:spPr>
      <dgm:t>
        <a:bodyPr/>
        <a:lstStyle/>
        <a:p>
          <a:r>
            <a:rPr lang="en-US" dirty="0"/>
            <a:t>Applies to Sealants in Category</a:t>
          </a:r>
        </a:p>
      </dgm:t>
    </dgm:pt>
    <dgm:pt modelId="{57E64201-B363-4BCC-9F06-B83DFC57E3D5}" type="parTrans" cxnId="{0BE14E36-39A6-495D-AD24-D78EAAFC69DD}">
      <dgm:prSet/>
      <dgm:spPr/>
      <dgm:t>
        <a:bodyPr/>
        <a:lstStyle/>
        <a:p>
          <a:endParaRPr lang="en-US"/>
        </a:p>
      </dgm:t>
    </dgm:pt>
    <dgm:pt modelId="{186361CC-7690-46E0-8346-C8A99410896F}" type="sibTrans" cxnId="{0BE14E36-39A6-495D-AD24-D78EAAFC69DD}">
      <dgm:prSet/>
      <dgm:spPr/>
      <dgm:t>
        <a:bodyPr/>
        <a:lstStyle/>
        <a:p>
          <a:endParaRPr lang="en-US"/>
        </a:p>
      </dgm:t>
    </dgm:pt>
    <dgm:pt modelId="{5B85BB43-FEAB-4290-8E02-9921217EA3B0}">
      <dgm:prSet phldrT="[Text]"/>
      <dgm:spPr>
        <a:solidFill>
          <a:schemeClr val="accent5">
            <a:lumMod val="60000"/>
            <a:lumOff val="40000"/>
          </a:schemeClr>
        </a:solidFill>
      </dgm:spPr>
      <dgm:t>
        <a:bodyPr/>
        <a:lstStyle/>
        <a:p>
          <a:r>
            <a:rPr lang="en-US"/>
            <a:t>Applies to any Rated Wall Using that Sealant</a:t>
          </a:r>
        </a:p>
      </dgm:t>
    </dgm:pt>
    <dgm:pt modelId="{BD7C8D48-91FF-4581-941D-FB275E7D6757}" type="parTrans" cxnId="{4EC11936-51ED-4C3A-A693-086B754BA694}">
      <dgm:prSet/>
      <dgm:spPr/>
      <dgm:t>
        <a:bodyPr/>
        <a:lstStyle/>
        <a:p>
          <a:endParaRPr lang="en-US"/>
        </a:p>
      </dgm:t>
    </dgm:pt>
    <dgm:pt modelId="{3EE9778B-1313-423F-A1A8-B359C6389EF8}" type="sibTrans" cxnId="{4EC11936-51ED-4C3A-A693-086B754BA694}">
      <dgm:prSet/>
      <dgm:spPr/>
      <dgm:t>
        <a:bodyPr/>
        <a:lstStyle/>
        <a:p>
          <a:endParaRPr lang="en-US"/>
        </a:p>
      </dgm:t>
    </dgm:pt>
    <dgm:pt modelId="{25D8A8B3-AF6B-CA41-BF66-098CE292DB6A}" type="pres">
      <dgm:prSet presAssocID="{FB69380A-684F-4BB9-BB9D-F52F33DA9856}" presName="Name0" presStyleCnt="0">
        <dgm:presLayoutVars>
          <dgm:dir/>
          <dgm:animLvl val="lvl"/>
          <dgm:resizeHandles val="exact"/>
        </dgm:presLayoutVars>
      </dgm:prSet>
      <dgm:spPr/>
    </dgm:pt>
    <dgm:pt modelId="{44E6EB48-E599-C84A-9295-09CED4241439}" type="pres">
      <dgm:prSet presAssocID="{28E2F6FF-06D7-4F5A-9CD9-98909D16FAAF}" presName="Name8" presStyleCnt="0"/>
      <dgm:spPr/>
    </dgm:pt>
    <dgm:pt modelId="{7142BD86-9964-3B46-8546-9A702038712B}" type="pres">
      <dgm:prSet presAssocID="{28E2F6FF-06D7-4F5A-9CD9-98909D16FAAF}" presName="level" presStyleLbl="node1" presStyleIdx="0" presStyleCnt="3">
        <dgm:presLayoutVars>
          <dgm:chMax val="1"/>
          <dgm:bulletEnabled val="1"/>
        </dgm:presLayoutVars>
      </dgm:prSet>
      <dgm:spPr/>
    </dgm:pt>
    <dgm:pt modelId="{BDFA0791-F833-4D4D-8C66-CC6FD688ED1B}" type="pres">
      <dgm:prSet presAssocID="{28E2F6FF-06D7-4F5A-9CD9-98909D16FAAF}" presName="levelTx" presStyleLbl="revTx" presStyleIdx="0" presStyleCnt="0">
        <dgm:presLayoutVars>
          <dgm:chMax val="1"/>
          <dgm:bulletEnabled val="1"/>
        </dgm:presLayoutVars>
      </dgm:prSet>
      <dgm:spPr/>
    </dgm:pt>
    <dgm:pt modelId="{DF7BD4D0-FB97-DC40-900E-30CBE916E5EC}" type="pres">
      <dgm:prSet presAssocID="{3C36F9BE-1169-4BCB-98C4-4CA5226792E9}" presName="Name8" presStyleCnt="0"/>
      <dgm:spPr/>
    </dgm:pt>
    <dgm:pt modelId="{1E8CF686-536C-854A-8519-C39E13150C48}" type="pres">
      <dgm:prSet presAssocID="{3C36F9BE-1169-4BCB-98C4-4CA5226792E9}" presName="level" presStyleLbl="node1" presStyleIdx="1" presStyleCnt="3" custLinFactNeighborY="-2251">
        <dgm:presLayoutVars>
          <dgm:chMax val="1"/>
          <dgm:bulletEnabled val="1"/>
        </dgm:presLayoutVars>
      </dgm:prSet>
      <dgm:spPr/>
    </dgm:pt>
    <dgm:pt modelId="{BCBD6182-F694-134D-AB61-F3DFABA71CE9}" type="pres">
      <dgm:prSet presAssocID="{3C36F9BE-1169-4BCB-98C4-4CA5226792E9}" presName="levelTx" presStyleLbl="revTx" presStyleIdx="0" presStyleCnt="0">
        <dgm:presLayoutVars>
          <dgm:chMax val="1"/>
          <dgm:bulletEnabled val="1"/>
        </dgm:presLayoutVars>
      </dgm:prSet>
      <dgm:spPr/>
    </dgm:pt>
    <dgm:pt modelId="{55373435-1941-5749-A27A-B54A5008F569}" type="pres">
      <dgm:prSet presAssocID="{5B85BB43-FEAB-4290-8E02-9921217EA3B0}" presName="Name8" presStyleCnt="0"/>
      <dgm:spPr/>
    </dgm:pt>
    <dgm:pt modelId="{4B96EAAC-50A5-D049-8C37-F915945AD5EC}" type="pres">
      <dgm:prSet presAssocID="{5B85BB43-FEAB-4290-8E02-9921217EA3B0}" presName="level" presStyleLbl="node1" presStyleIdx="2" presStyleCnt="3" custLinFactNeighborY="-750">
        <dgm:presLayoutVars>
          <dgm:chMax val="1"/>
          <dgm:bulletEnabled val="1"/>
        </dgm:presLayoutVars>
      </dgm:prSet>
      <dgm:spPr/>
    </dgm:pt>
    <dgm:pt modelId="{03C7BBBA-53FD-1644-A9C2-7E2CF233C9E5}" type="pres">
      <dgm:prSet presAssocID="{5B85BB43-FEAB-4290-8E02-9921217EA3B0}" presName="levelTx" presStyleLbl="revTx" presStyleIdx="0" presStyleCnt="0">
        <dgm:presLayoutVars>
          <dgm:chMax val="1"/>
          <dgm:bulletEnabled val="1"/>
        </dgm:presLayoutVars>
      </dgm:prSet>
      <dgm:spPr/>
    </dgm:pt>
  </dgm:ptLst>
  <dgm:cxnLst>
    <dgm:cxn modelId="{7585CE26-88C8-A84F-8C29-F4593E1033F2}" type="presOf" srcId="{3C36F9BE-1169-4BCB-98C4-4CA5226792E9}" destId="{1E8CF686-536C-854A-8519-C39E13150C48}" srcOrd="0" destOrd="0" presId="urn:microsoft.com/office/officeart/2005/8/layout/pyramid1"/>
    <dgm:cxn modelId="{4EC11936-51ED-4C3A-A693-086B754BA694}" srcId="{FB69380A-684F-4BB9-BB9D-F52F33DA9856}" destId="{5B85BB43-FEAB-4290-8E02-9921217EA3B0}" srcOrd="2" destOrd="0" parTransId="{BD7C8D48-91FF-4581-941D-FB275E7D6757}" sibTransId="{3EE9778B-1313-423F-A1A8-B359C6389EF8}"/>
    <dgm:cxn modelId="{0BE14E36-39A6-495D-AD24-D78EAAFC69DD}" srcId="{FB69380A-684F-4BB9-BB9D-F52F33DA9856}" destId="{3C36F9BE-1169-4BCB-98C4-4CA5226792E9}" srcOrd="1" destOrd="0" parTransId="{57E64201-B363-4BCC-9F06-B83DFC57E3D5}" sibTransId="{186361CC-7690-46E0-8346-C8A99410896F}"/>
    <dgm:cxn modelId="{6CC0133A-BC28-4DF7-ACEF-151D127FED12}" srcId="{FB69380A-684F-4BB9-BB9D-F52F33DA9856}" destId="{28E2F6FF-06D7-4F5A-9CD9-98909D16FAAF}" srcOrd="0" destOrd="0" parTransId="{0ED2F623-752F-467F-9986-18727562D5C3}" sibTransId="{85DAD8EC-B1D0-4174-B2D4-263912712384}"/>
    <dgm:cxn modelId="{2BC9233F-6DB4-244C-98DB-1BCED790E0F1}" type="presOf" srcId="{FB69380A-684F-4BB9-BB9D-F52F33DA9856}" destId="{25D8A8B3-AF6B-CA41-BF66-098CE292DB6A}" srcOrd="0" destOrd="0" presId="urn:microsoft.com/office/officeart/2005/8/layout/pyramid1"/>
    <dgm:cxn modelId="{E8D2814F-FC56-7F4B-BBC7-B039166F7C40}" type="presOf" srcId="{5B85BB43-FEAB-4290-8E02-9921217EA3B0}" destId="{03C7BBBA-53FD-1644-A9C2-7E2CF233C9E5}" srcOrd="1" destOrd="0" presId="urn:microsoft.com/office/officeart/2005/8/layout/pyramid1"/>
    <dgm:cxn modelId="{811C3250-DAE8-1848-B34C-9595C284117C}" type="presOf" srcId="{5B85BB43-FEAB-4290-8E02-9921217EA3B0}" destId="{4B96EAAC-50A5-D049-8C37-F915945AD5EC}" srcOrd="0" destOrd="0" presId="urn:microsoft.com/office/officeart/2005/8/layout/pyramid1"/>
    <dgm:cxn modelId="{19D36A50-76E1-BF4C-B943-F5A3F51CF1D4}" type="presOf" srcId="{3C36F9BE-1169-4BCB-98C4-4CA5226792E9}" destId="{BCBD6182-F694-134D-AB61-F3DFABA71CE9}" srcOrd="1" destOrd="0" presId="urn:microsoft.com/office/officeart/2005/8/layout/pyramid1"/>
    <dgm:cxn modelId="{F1E0DC94-E912-D84C-A048-8A1C09416324}" type="presOf" srcId="{28E2F6FF-06D7-4F5A-9CD9-98909D16FAAF}" destId="{7142BD86-9964-3B46-8546-9A702038712B}" srcOrd="0" destOrd="0" presId="urn:microsoft.com/office/officeart/2005/8/layout/pyramid1"/>
    <dgm:cxn modelId="{7F09E0B1-C3D8-434D-926A-47740D1435EE}" type="presOf" srcId="{28E2F6FF-06D7-4F5A-9CD9-98909D16FAAF}" destId="{BDFA0791-F833-4D4D-8C66-CC6FD688ED1B}" srcOrd="1" destOrd="0" presId="urn:microsoft.com/office/officeart/2005/8/layout/pyramid1"/>
    <dgm:cxn modelId="{3631807B-66C5-5F4B-A4DC-597F0ED9AD77}" type="presParOf" srcId="{25D8A8B3-AF6B-CA41-BF66-098CE292DB6A}" destId="{44E6EB48-E599-C84A-9295-09CED4241439}" srcOrd="0" destOrd="0" presId="urn:microsoft.com/office/officeart/2005/8/layout/pyramid1"/>
    <dgm:cxn modelId="{7505FC25-0785-3A47-9F69-8AC2F6C997D7}" type="presParOf" srcId="{44E6EB48-E599-C84A-9295-09CED4241439}" destId="{7142BD86-9964-3B46-8546-9A702038712B}" srcOrd="0" destOrd="0" presId="urn:microsoft.com/office/officeart/2005/8/layout/pyramid1"/>
    <dgm:cxn modelId="{B248451C-6E73-9B4F-AEFA-78DFB8B5D0AB}" type="presParOf" srcId="{44E6EB48-E599-C84A-9295-09CED4241439}" destId="{BDFA0791-F833-4D4D-8C66-CC6FD688ED1B}" srcOrd="1" destOrd="0" presId="urn:microsoft.com/office/officeart/2005/8/layout/pyramid1"/>
    <dgm:cxn modelId="{7B9DD047-BE02-AA4E-B5B5-48F7DC24E608}" type="presParOf" srcId="{25D8A8B3-AF6B-CA41-BF66-098CE292DB6A}" destId="{DF7BD4D0-FB97-DC40-900E-30CBE916E5EC}" srcOrd="1" destOrd="0" presId="urn:microsoft.com/office/officeart/2005/8/layout/pyramid1"/>
    <dgm:cxn modelId="{C8AFEC7A-1955-BB48-A93E-8A85D444C19F}" type="presParOf" srcId="{DF7BD4D0-FB97-DC40-900E-30CBE916E5EC}" destId="{1E8CF686-536C-854A-8519-C39E13150C48}" srcOrd="0" destOrd="0" presId="urn:microsoft.com/office/officeart/2005/8/layout/pyramid1"/>
    <dgm:cxn modelId="{BFDE8269-9BA6-9E4B-8EE7-671D67EA284D}" type="presParOf" srcId="{DF7BD4D0-FB97-DC40-900E-30CBE916E5EC}" destId="{BCBD6182-F694-134D-AB61-F3DFABA71CE9}" srcOrd="1" destOrd="0" presId="urn:microsoft.com/office/officeart/2005/8/layout/pyramid1"/>
    <dgm:cxn modelId="{9B9E5D70-8597-B047-9280-39631B6EA39E}" type="presParOf" srcId="{25D8A8B3-AF6B-CA41-BF66-098CE292DB6A}" destId="{55373435-1941-5749-A27A-B54A5008F569}" srcOrd="2" destOrd="0" presId="urn:microsoft.com/office/officeart/2005/8/layout/pyramid1"/>
    <dgm:cxn modelId="{10E81853-137D-8147-A7F4-2C08C7C2E24C}" type="presParOf" srcId="{55373435-1941-5749-A27A-B54A5008F569}" destId="{4B96EAAC-50A5-D049-8C37-F915945AD5EC}" srcOrd="0" destOrd="0" presId="urn:microsoft.com/office/officeart/2005/8/layout/pyramid1"/>
    <dgm:cxn modelId="{0854E48E-DC6A-7E45-9F61-4FF087F4AAB1}" type="presParOf" srcId="{55373435-1941-5749-A27A-B54A5008F569}" destId="{03C7BBBA-53FD-1644-A9C2-7E2CF233C9E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C7202-342C-4D82-B690-FDFC04B6BC44}">
      <dsp:nvSpPr>
        <dsp:cNvPr id="0" name=""/>
        <dsp:cNvSpPr/>
      </dsp:nvSpPr>
      <dsp:spPr>
        <a:xfrm>
          <a:off x="51200" y="0"/>
          <a:ext cx="2332083" cy="4931227"/>
        </a:xfrm>
        <a:prstGeom prst="roundRect">
          <a:avLst>
            <a:gd name="adj" fmla="val 10000"/>
          </a:avLst>
        </a:prstGeom>
        <a:solidFill>
          <a:schemeClr val="accent4"/>
        </a:solidFill>
        <a:ln w="28575">
          <a:solidFill>
            <a:srgbClr val="002060"/>
          </a:solid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2012 IECC</a:t>
          </a:r>
        </a:p>
      </dsp:txBody>
      <dsp:txXfrm>
        <a:off x="51200" y="0"/>
        <a:ext cx="2332083" cy="1479368"/>
      </dsp:txXfrm>
    </dsp:sp>
    <dsp:sp modelId="{62182EA8-6FFA-44CD-ABF9-521E0DD24643}">
      <dsp:nvSpPr>
        <dsp:cNvPr id="0" name=""/>
        <dsp:cNvSpPr/>
      </dsp:nvSpPr>
      <dsp:spPr>
        <a:xfrm>
          <a:off x="234105" y="1479789"/>
          <a:ext cx="1865667" cy="968788"/>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Add Language from 2021 IECC</a:t>
          </a:r>
        </a:p>
      </dsp:txBody>
      <dsp:txXfrm>
        <a:off x="262480" y="1508164"/>
        <a:ext cx="1808917" cy="912038"/>
      </dsp:txXfrm>
    </dsp:sp>
    <dsp:sp modelId="{4F97EDF5-F01E-4C3D-A479-3B6CD2A3124A}">
      <dsp:nvSpPr>
        <dsp:cNvPr id="0" name=""/>
        <dsp:cNvSpPr/>
      </dsp:nvSpPr>
      <dsp:spPr>
        <a:xfrm>
          <a:off x="234105" y="2597622"/>
          <a:ext cx="1865667" cy="968788"/>
        </a:xfrm>
        <a:prstGeom prst="roundRect">
          <a:avLst>
            <a:gd name="adj" fmla="val 10000"/>
          </a:avLst>
        </a:prstGeom>
        <a:solidFill>
          <a:schemeClr val="accent5">
            <a:lumMod val="7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Limited to R405</a:t>
          </a:r>
        </a:p>
      </dsp:txBody>
      <dsp:txXfrm>
        <a:off x="262480" y="2625997"/>
        <a:ext cx="1808917" cy="912038"/>
      </dsp:txXfrm>
    </dsp:sp>
    <dsp:sp modelId="{63FCEAE1-36AC-4584-8EBF-94CC6DD84613}">
      <dsp:nvSpPr>
        <dsp:cNvPr id="0" name=""/>
        <dsp:cNvSpPr/>
      </dsp:nvSpPr>
      <dsp:spPr>
        <a:xfrm>
          <a:off x="234105" y="3715455"/>
          <a:ext cx="1865667" cy="968788"/>
        </a:xfrm>
        <a:prstGeom prst="roundRect">
          <a:avLst>
            <a:gd name="adj" fmla="val 10000"/>
          </a:avLst>
        </a:prstGeom>
        <a:solidFill>
          <a:schemeClr val="accent5">
            <a:lumMod val="7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Consider amending to include R406</a:t>
          </a:r>
        </a:p>
      </dsp:txBody>
      <dsp:txXfrm>
        <a:off x="262480" y="3743830"/>
        <a:ext cx="1808917" cy="912038"/>
      </dsp:txXfrm>
    </dsp:sp>
    <dsp:sp modelId="{7604145E-861B-476E-98A6-1CBF600B2A50}">
      <dsp:nvSpPr>
        <dsp:cNvPr id="0" name=""/>
        <dsp:cNvSpPr/>
      </dsp:nvSpPr>
      <dsp:spPr>
        <a:xfrm>
          <a:off x="2551450" y="0"/>
          <a:ext cx="2332083" cy="4931227"/>
        </a:xfrm>
        <a:prstGeom prst="roundRect">
          <a:avLst>
            <a:gd name="adj" fmla="val 10000"/>
          </a:avLst>
        </a:prstGeom>
        <a:solidFill>
          <a:schemeClr val="accent4"/>
        </a:solidFill>
        <a:ln w="19050">
          <a:solidFill>
            <a:srgbClr val="002060"/>
          </a:solid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2015 IECC</a:t>
          </a:r>
        </a:p>
      </dsp:txBody>
      <dsp:txXfrm>
        <a:off x="2551450" y="0"/>
        <a:ext cx="2332083" cy="1479368"/>
      </dsp:txXfrm>
    </dsp:sp>
    <dsp:sp modelId="{D4B953DC-165F-42CC-8792-F1ABB1E266AB}">
      <dsp:nvSpPr>
        <dsp:cNvPr id="0" name=""/>
        <dsp:cNvSpPr/>
      </dsp:nvSpPr>
      <dsp:spPr>
        <a:xfrm>
          <a:off x="2741095" y="1479789"/>
          <a:ext cx="1865667" cy="968788"/>
        </a:xfrm>
        <a:prstGeom prst="roundRect">
          <a:avLst>
            <a:gd name="adj" fmla="val 10000"/>
          </a:avLst>
        </a:prstGeom>
        <a:solidFill>
          <a:schemeClr val="accent5">
            <a:lumMod val="7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Add language from 2021 IECC</a:t>
          </a:r>
        </a:p>
      </dsp:txBody>
      <dsp:txXfrm>
        <a:off x="2769470" y="1508164"/>
        <a:ext cx="1808917" cy="912038"/>
      </dsp:txXfrm>
    </dsp:sp>
    <dsp:sp modelId="{A5B3F166-95EB-45DC-99F6-27C4C6D187A7}">
      <dsp:nvSpPr>
        <dsp:cNvPr id="0" name=""/>
        <dsp:cNvSpPr/>
      </dsp:nvSpPr>
      <dsp:spPr>
        <a:xfrm>
          <a:off x="2741095" y="2597622"/>
          <a:ext cx="1865667" cy="968788"/>
        </a:xfrm>
        <a:prstGeom prst="roundRect">
          <a:avLst>
            <a:gd name="adj" fmla="val 10000"/>
          </a:avLst>
        </a:prstGeom>
        <a:solidFill>
          <a:schemeClr val="accent5">
            <a:lumMod val="7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Stringent ERI Targets Have Limited Use of this Path.</a:t>
          </a:r>
        </a:p>
      </dsp:txBody>
      <dsp:txXfrm>
        <a:off x="2769470" y="2625997"/>
        <a:ext cx="1808917" cy="912038"/>
      </dsp:txXfrm>
    </dsp:sp>
    <dsp:sp modelId="{8D16AF88-16F3-43EB-9E10-251933B5622A}">
      <dsp:nvSpPr>
        <dsp:cNvPr id="0" name=""/>
        <dsp:cNvSpPr/>
      </dsp:nvSpPr>
      <dsp:spPr>
        <a:xfrm>
          <a:off x="2741095" y="3715455"/>
          <a:ext cx="1865667" cy="968788"/>
        </a:xfrm>
        <a:prstGeom prst="roundRect">
          <a:avLst>
            <a:gd name="adj" fmla="val 10000"/>
          </a:avLst>
        </a:prstGeom>
        <a:solidFill>
          <a:schemeClr val="accent5">
            <a:lumMod val="7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Consider amending R406 to IECC 2018 levels</a:t>
          </a:r>
        </a:p>
      </dsp:txBody>
      <dsp:txXfrm>
        <a:off x="2769470" y="3743830"/>
        <a:ext cx="1808917" cy="912038"/>
      </dsp:txXfrm>
    </dsp:sp>
    <dsp:sp modelId="{18FF1808-31A2-41D7-A3CB-C2C36AA422A7}">
      <dsp:nvSpPr>
        <dsp:cNvPr id="0" name=""/>
        <dsp:cNvSpPr/>
      </dsp:nvSpPr>
      <dsp:spPr>
        <a:xfrm>
          <a:off x="5015774" y="0"/>
          <a:ext cx="2332083" cy="4931227"/>
        </a:xfrm>
        <a:prstGeom prst="roundRect">
          <a:avLst>
            <a:gd name="adj" fmla="val 10000"/>
          </a:avLst>
        </a:prstGeom>
        <a:solidFill>
          <a:schemeClr val="accent4"/>
        </a:solidFill>
        <a:ln w="28575">
          <a:solidFill>
            <a:srgbClr val="002060"/>
          </a:solid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2018 IECC</a:t>
          </a:r>
        </a:p>
      </dsp:txBody>
      <dsp:txXfrm>
        <a:off x="5015774" y="0"/>
        <a:ext cx="2332083" cy="1479368"/>
      </dsp:txXfrm>
    </dsp:sp>
    <dsp:sp modelId="{5BC14E5B-9B32-43A1-862F-A0719F6E90C6}">
      <dsp:nvSpPr>
        <dsp:cNvPr id="0" name=""/>
        <dsp:cNvSpPr/>
      </dsp:nvSpPr>
      <dsp:spPr>
        <a:xfrm>
          <a:off x="5248085" y="1479368"/>
          <a:ext cx="1865667" cy="3205297"/>
        </a:xfrm>
        <a:prstGeom prst="roundRect">
          <a:avLst>
            <a:gd name="adj" fmla="val 10000"/>
          </a:avLst>
        </a:prstGeom>
        <a:solidFill>
          <a:schemeClr val="accent5">
            <a:lumMod val="7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Add language from 2021 IECC</a:t>
          </a:r>
        </a:p>
      </dsp:txBody>
      <dsp:txXfrm>
        <a:off x="5302729" y="1534012"/>
        <a:ext cx="1756379" cy="3096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8A5B3-27BC-7740-AFDF-0D831700188D}">
      <dsp:nvSpPr>
        <dsp:cNvPr id="0" name=""/>
        <dsp:cNvSpPr/>
      </dsp:nvSpPr>
      <dsp:spPr>
        <a:xfrm rot="5400000">
          <a:off x="7709145" y="-3370135"/>
          <a:ext cx="629864" cy="7552072"/>
        </a:xfrm>
        <a:prstGeom prst="round2SameRect">
          <a:avLst/>
        </a:prstGeom>
        <a:solidFill>
          <a:schemeClr val="accent4">
            <a:lumMod val="75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ctr" defTabSz="800100">
            <a:lnSpc>
              <a:spcPct val="90000"/>
            </a:lnSpc>
            <a:spcBef>
              <a:spcPct val="0"/>
            </a:spcBef>
            <a:spcAft>
              <a:spcPct val="15000"/>
            </a:spcAft>
            <a:buNone/>
          </a:pPr>
          <a:r>
            <a:rPr lang="en-US" sz="1800" kern="1200" dirty="0">
              <a:solidFill>
                <a:schemeClr val="tx1"/>
              </a:solidFill>
            </a:rPr>
            <a:t>Documented to be consistent with E119 or UL263 by Approved Sources</a:t>
          </a:r>
        </a:p>
      </dsp:txBody>
      <dsp:txXfrm rot="-5400000">
        <a:off x="4248042" y="121715"/>
        <a:ext cx="7521325" cy="568370"/>
      </dsp:txXfrm>
    </dsp:sp>
    <dsp:sp modelId="{D8D550D6-AD4E-764A-9A9C-AF8B041173B1}">
      <dsp:nvSpPr>
        <dsp:cNvPr id="0" name=""/>
        <dsp:cNvSpPr/>
      </dsp:nvSpPr>
      <dsp:spPr>
        <a:xfrm>
          <a:off x="0" y="1352"/>
          <a:ext cx="4248041" cy="787330"/>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1: Fire-Resistance Designs</a:t>
          </a:r>
        </a:p>
      </dsp:txBody>
      <dsp:txXfrm>
        <a:off x="38434" y="39786"/>
        <a:ext cx="4171173" cy="710462"/>
      </dsp:txXfrm>
    </dsp:sp>
    <dsp:sp modelId="{B10A1C2A-20E1-E44E-BE9F-89AF1DA3FF7D}">
      <dsp:nvSpPr>
        <dsp:cNvPr id="0" name=""/>
        <dsp:cNvSpPr/>
      </dsp:nvSpPr>
      <dsp:spPr>
        <a:xfrm rot="5400000">
          <a:off x="7709145" y="-2554322"/>
          <a:ext cx="629864" cy="7552072"/>
        </a:xfrm>
        <a:prstGeom prst="round2SameRect">
          <a:avLst/>
        </a:prstGeom>
        <a:solidFill>
          <a:schemeClr val="accent5">
            <a:lumMod val="40000"/>
            <a:lumOff val="60000"/>
            <a:alpha val="90000"/>
          </a:schemeClr>
        </a:solidFill>
        <a:ln w="12700" cap="flat" cmpd="sng" algn="ctr">
          <a:solidFill>
            <a:schemeClr val="accent5">
              <a:tint val="40000"/>
              <a:alpha val="90000"/>
              <a:hueOff val="-1347952"/>
              <a:satOff val="-4566"/>
              <a:lumOff val="-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ctr" defTabSz="800100">
            <a:lnSpc>
              <a:spcPct val="90000"/>
            </a:lnSpc>
            <a:spcBef>
              <a:spcPct val="0"/>
            </a:spcBef>
            <a:spcAft>
              <a:spcPct val="15000"/>
            </a:spcAft>
            <a:buNone/>
          </a:pPr>
          <a:r>
            <a:rPr lang="en-US" sz="1800" kern="1200" dirty="0">
              <a:solidFill>
                <a:schemeClr val="tx1"/>
              </a:solidFill>
            </a:rPr>
            <a:t>Based on IBC 721/ a guide for building fire rated assemblies</a:t>
          </a:r>
        </a:p>
      </dsp:txBody>
      <dsp:txXfrm rot="-5400000">
        <a:off x="4248042" y="937528"/>
        <a:ext cx="7521325" cy="568370"/>
      </dsp:txXfrm>
    </dsp:sp>
    <dsp:sp modelId="{B7F1ECBC-4292-D74B-B3CE-2A9981A98A3F}">
      <dsp:nvSpPr>
        <dsp:cNvPr id="0" name=""/>
        <dsp:cNvSpPr/>
      </dsp:nvSpPr>
      <dsp:spPr>
        <a:xfrm>
          <a:off x="0" y="828048"/>
          <a:ext cx="4248041" cy="787330"/>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2: Prescriptive Designs</a:t>
          </a:r>
        </a:p>
      </dsp:txBody>
      <dsp:txXfrm>
        <a:off x="38434" y="866482"/>
        <a:ext cx="4171173" cy="710462"/>
      </dsp:txXfrm>
    </dsp:sp>
    <dsp:sp modelId="{843B6E54-06EF-4D4B-A8C3-5EFC684B4777}">
      <dsp:nvSpPr>
        <dsp:cNvPr id="0" name=""/>
        <dsp:cNvSpPr/>
      </dsp:nvSpPr>
      <dsp:spPr>
        <a:xfrm rot="5400000">
          <a:off x="7709145" y="-1727625"/>
          <a:ext cx="629864" cy="7552072"/>
        </a:xfrm>
        <a:prstGeom prst="round2SameRect">
          <a:avLst/>
        </a:prstGeom>
        <a:solidFill>
          <a:schemeClr val="accent4">
            <a:lumMod val="60000"/>
            <a:lumOff val="40000"/>
            <a:alpha val="90000"/>
          </a:schemeClr>
        </a:solidFill>
        <a:ln w="12700" cap="flat" cmpd="sng" algn="ctr">
          <a:solidFill>
            <a:schemeClr val="accent5">
              <a:tint val="40000"/>
              <a:alpha val="90000"/>
              <a:hueOff val="-2695905"/>
              <a:satOff val="-9133"/>
              <a:lumOff val="-1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ctr" defTabSz="800100">
            <a:lnSpc>
              <a:spcPct val="90000"/>
            </a:lnSpc>
            <a:spcBef>
              <a:spcPct val="0"/>
            </a:spcBef>
            <a:spcAft>
              <a:spcPct val="15000"/>
            </a:spcAft>
            <a:buNone/>
          </a:pPr>
          <a:r>
            <a:rPr lang="en-US" sz="1800" kern="1200" dirty="0">
              <a:solidFill>
                <a:schemeClr val="tx1"/>
              </a:solidFill>
            </a:rPr>
            <a:t>Based on IBC 722/calculated fire rated assembly</a:t>
          </a:r>
        </a:p>
      </dsp:txBody>
      <dsp:txXfrm rot="-5400000">
        <a:off x="4248042" y="1764225"/>
        <a:ext cx="7521325" cy="568370"/>
      </dsp:txXfrm>
    </dsp:sp>
    <dsp:sp modelId="{6E676140-2368-8843-BB3A-8BCE3E1BFE62}">
      <dsp:nvSpPr>
        <dsp:cNvPr id="0" name=""/>
        <dsp:cNvSpPr/>
      </dsp:nvSpPr>
      <dsp:spPr>
        <a:xfrm>
          <a:off x="0" y="1654745"/>
          <a:ext cx="4248041" cy="787330"/>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3: Calculations</a:t>
          </a:r>
        </a:p>
      </dsp:txBody>
      <dsp:txXfrm>
        <a:off x="38434" y="1693179"/>
        <a:ext cx="4171173" cy="710462"/>
      </dsp:txXfrm>
    </dsp:sp>
    <dsp:sp modelId="{AC27588A-94B7-C042-8E4B-754146F193F6}">
      <dsp:nvSpPr>
        <dsp:cNvPr id="0" name=""/>
        <dsp:cNvSpPr/>
      </dsp:nvSpPr>
      <dsp:spPr>
        <a:xfrm rot="5400000">
          <a:off x="7709145" y="-900929"/>
          <a:ext cx="629864" cy="7552072"/>
        </a:xfrm>
        <a:prstGeom prst="round2SameRect">
          <a:avLst/>
        </a:prstGeom>
        <a:solidFill>
          <a:schemeClr val="accent5">
            <a:lumMod val="20000"/>
            <a:lumOff val="80000"/>
            <a:alpha val="90000"/>
          </a:schemeClr>
        </a:solidFill>
        <a:ln w="12700" cap="flat" cmpd="sng" algn="ctr">
          <a:solidFill>
            <a:schemeClr val="accent5">
              <a:tint val="40000"/>
              <a:alpha val="90000"/>
              <a:hueOff val="-4043857"/>
              <a:satOff val="-13699"/>
              <a:lumOff val="-17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ctr" defTabSz="800100">
            <a:lnSpc>
              <a:spcPct val="90000"/>
            </a:lnSpc>
            <a:spcBef>
              <a:spcPct val="0"/>
            </a:spcBef>
            <a:spcAft>
              <a:spcPct val="15000"/>
            </a:spcAft>
            <a:buNone/>
          </a:pPr>
          <a:r>
            <a:rPr lang="en-US" sz="1800" kern="1200" dirty="0">
              <a:solidFill>
                <a:schemeClr val="tx1"/>
              </a:solidFill>
            </a:rPr>
            <a:t>Based on comparison to assembly tested to ASTM E119 or UL263</a:t>
          </a:r>
        </a:p>
      </dsp:txBody>
      <dsp:txXfrm rot="-5400000">
        <a:off x="4248042" y="2590921"/>
        <a:ext cx="7521325" cy="568370"/>
      </dsp:txXfrm>
    </dsp:sp>
    <dsp:sp modelId="{6D9CEE13-95B2-EA43-A12F-27BA99FDEB25}">
      <dsp:nvSpPr>
        <dsp:cNvPr id="0" name=""/>
        <dsp:cNvSpPr/>
      </dsp:nvSpPr>
      <dsp:spPr>
        <a:xfrm>
          <a:off x="0" y="2481442"/>
          <a:ext cx="4248041" cy="78733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4: Engineered Analysis</a:t>
          </a:r>
        </a:p>
      </dsp:txBody>
      <dsp:txXfrm>
        <a:off x="38434" y="2519876"/>
        <a:ext cx="4171173" cy="710462"/>
      </dsp:txXfrm>
    </dsp:sp>
    <dsp:sp modelId="{1085042E-5F30-BF46-AD5C-E23C6484DF95}">
      <dsp:nvSpPr>
        <dsp:cNvPr id="0" name=""/>
        <dsp:cNvSpPr/>
      </dsp:nvSpPr>
      <dsp:spPr>
        <a:xfrm rot="5400000">
          <a:off x="7709145" y="-74232"/>
          <a:ext cx="629864" cy="7552072"/>
        </a:xfrm>
        <a:prstGeom prst="round2SameRect">
          <a:avLst/>
        </a:prstGeom>
        <a:solidFill>
          <a:schemeClr val="accent5">
            <a:lumMod val="40000"/>
            <a:lumOff val="60000"/>
            <a:alpha val="90000"/>
          </a:schemeClr>
        </a:solidFill>
        <a:ln w="12700" cap="flat" cmpd="sng" algn="ctr">
          <a:solidFill>
            <a:schemeClr val="accent5">
              <a:tint val="40000"/>
              <a:alpha val="90000"/>
              <a:hueOff val="-5391810"/>
              <a:satOff val="-18266"/>
              <a:lumOff val="-2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ctr" defTabSz="800100">
            <a:lnSpc>
              <a:spcPct val="90000"/>
            </a:lnSpc>
            <a:spcBef>
              <a:spcPct val="0"/>
            </a:spcBef>
            <a:spcAft>
              <a:spcPct val="15000"/>
            </a:spcAft>
            <a:buNone/>
          </a:pPr>
          <a:r>
            <a:rPr lang="en-US" sz="1800" kern="1200" dirty="0">
              <a:solidFill>
                <a:schemeClr val="tx1"/>
              </a:solidFill>
            </a:rPr>
            <a:t>Based on IBC 104.11/approved equivalent alternative</a:t>
          </a:r>
        </a:p>
      </dsp:txBody>
      <dsp:txXfrm rot="-5400000">
        <a:off x="4248042" y="3417618"/>
        <a:ext cx="7521325" cy="568370"/>
      </dsp:txXfrm>
    </dsp:sp>
    <dsp:sp modelId="{A4AA18D3-4010-8B4B-98D1-C11D2662C533}">
      <dsp:nvSpPr>
        <dsp:cNvPr id="0" name=""/>
        <dsp:cNvSpPr/>
      </dsp:nvSpPr>
      <dsp:spPr>
        <a:xfrm>
          <a:off x="0" y="3308138"/>
          <a:ext cx="4248041" cy="78733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5: Alternative Protection Methods</a:t>
          </a:r>
        </a:p>
      </dsp:txBody>
      <dsp:txXfrm>
        <a:off x="38434" y="3346572"/>
        <a:ext cx="4171173" cy="710462"/>
      </dsp:txXfrm>
    </dsp:sp>
    <dsp:sp modelId="{0D52B922-1BFF-3745-86F2-D64D2ACE180E}">
      <dsp:nvSpPr>
        <dsp:cNvPr id="0" name=""/>
        <dsp:cNvSpPr/>
      </dsp:nvSpPr>
      <dsp:spPr>
        <a:xfrm rot="5400000">
          <a:off x="7709145" y="752464"/>
          <a:ext cx="629864" cy="7552072"/>
        </a:xfrm>
        <a:prstGeom prst="round2SameRect">
          <a:avLst/>
        </a:prstGeom>
        <a:solidFill>
          <a:schemeClr val="accent5">
            <a:lumMod val="60000"/>
            <a:lumOff val="40000"/>
            <a:alpha val="9000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ctr" defTabSz="800100">
            <a:lnSpc>
              <a:spcPct val="90000"/>
            </a:lnSpc>
            <a:spcBef>
              <a:spcPct val="0"/>
            </a:spcBef>
            <a:spcAft>
              <a:spcPct val="15000"/>
            </a:spcAft>
            <a:buFont typeface="Arial" panose="020B0604020202020204" pitchFamily="34" charset="0"/>
            <a:buNone/>
          </a:pPr>
          <a:r>
            <a:rPr lang="en-US" sz="1800" kern="1200" dirty="0">
              <a:solidFill>
                <a:schemeClr val="tx1"/>
              </a:solidFill>
            </a:rPr>
            <a:t>Certified by Approved Agency/code official</a:t>
          </a:r>
        </a:p>
      </dsp:txBody>
      <dsp:txXfrm rot="-5400000">
        <a:off x="4248042" y="4244315"/>
        <a:ext cx="7521325" cy="568370"/>
      </dsp:txXfrm>
    </dsp:sp>
    <dsp:sp modelId="{D83D6051-7758-E344-87B3-6F65B9684FA6}">
      <dsp:nvSpPr>
        <dsp:cNvPr id="0" name=""/>
        <dsp:cNvSpPr/>
      </dsp:nvSpPr>
      <dsp:spPr>
        <a:xfrm>
          <a:off x="0" y="4134835"/>
          <a:ext cx="4248041" cy="78733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6: Fire-Resistance Designs</a:t>
          </a:r>
        </a:p>
      </dsp:txBody>
      <dsp:txXfrm>
        <a:off x="38434" y="4173269"/>
        <a:ext cx="4171173" cy="710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705E4-6CCE-E64B-980D-59B1E5041CE7}">
      <dsp:nvSpPr>
        <dsp:cNvPr id="0" name=""/>
        <dsp:cNvSpPr/>
      </dsp:nvSpPr>
      <dsp:spPr>
        <a:xfrm>
          <a:off x="1768" y="1003703"/>
          <a:ext cx="2343931" cy="234393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ASTM </a:t>
          </a:r>
          <a:r>
            <a:rPr lang="en-US" sz="2500" kern="1200" dirty="0" err="1"/>
            <a:t>E119</a:t>
          </a:r>
          <a:endParaRPr lang="en-US" sz="2500" kern="1200" dirty="0"/>
        </a:p>
        <a:p>
          <a:pPr marL="0" lvl="0" indent="0" algn="ctr" defTabSz="1111250">
            <a:lnSpc>
              <a:spcPct val="90000"/>
            </a:lnSpc>
            <a:spcBef>
              <a:spcPct val="0"/>
            </a:spcBef>
            <a:spcAft>
              <a:spcPct val="35000"/>
            </a:spcAft>
            <a:buNone/>
          </a:pPr>
          <a:r>
            <a:rPr lang="en-US" sz="2500" kern="1200" dirty="0"/>
            <a:t>UL 263</a:t>
          </a:r>
        </a:p>
        <a:p>
          <a:pPr marL="0" lvl="0" indent="0" algn="ctr" defTabSz="1111250">
            <a:lnSpc>
              <a:spcPct val="90000"/>
            </a:lnSpc>
            <a:spcBef>
              <a:spcPct val="0"/>
            </a:spcBef>
            <a:spcAft>
              <a:spcPct val="35000"/>
            </a:spcAft>
            <a:buNone/>
          </a:pPr>
          <a:r>
            <a:rPr lang="en-US" sz="2500" kern="1200" dirty="0"/>
            <a:t>IBC 703.3</a:t>
          </a:r>
        </a:p>
      </dsp:txBody>
      <dsp:txXfrm>
        <a:off x="345029" y="1346964"/>
        <a:ext cx="1657409" cy="1657409"/>
      </dsp:txXfrm>
    </dsp:sp>
    <dsp:sp modelId="{1F6A489E-70D7-8B44-A7FF-181803591B9A}">
      <dsp:nvSpPr>
        <dsp:cNvPr id="0" name=""/>
        <dsp:cNvSpPr/>
      </dsp:nvSpPr>
      <dsp:spPr>
        <a:xfrm>
          <a:off x="2536026" y="1495928"/>
          <a:ext cx="1359480" cy="1359480"/>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16225" y="2015793"/>
        <a:ext cx="999082" cy="319750"/>
      </dsp:txXfrm>
    </dsp:sp>
    <dsp:sp modelId="{8E529435-D3A3-4445-8C70-8DD160F515B6}">
      <dsp:nvSpPr>
        <dsp:cNvPr id="0" name=""/>
        <dsp:cNvSpPr/>
      </dsp:nvSpPr>
      <dsp:spPr>
        <a:xfrm>
          <a:off x="4085834" y="1003703"/>
          <a:ext cx="2343931" cy="234393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Air Sealing Materials</a:t>
          </a:r>
        </a:p>
      </dsp:txBody>
      <dsp:txXfrm>
        <a:off x="4429095" y="1346964"/>
        <a:ext cx="1657409" cy="1657409"/>
      </dsp:txXfrm>
    </dsp:sp>
    <dsp:sp modelId="{7E6F05C3-A6ED-3A41-862D-7FEDC6B713B6}">
      <dsp:nvSpPr>
        <dsp:cNvPr id="0" name=""/>
        <dsp:cNvSpPr/>
      </dsp:nvSpPr>
      <dsp:spPr>
        <a:xfrm>
          <a:off x="6620092" y="1495928"/>
          <a:ext cx="1359480" cy="1359480"/>
        </a:xfrm>
        <a:prstGeom prst="mathEqual">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800291" y="1775981"/>
        <a:ext cx="999082" cy="799374"/>
      </dsp:txXfrm>
    </dsp:sp>
    <dsp:sp modelId="{F16D6EFC-FE1F-7A40-87ED-50F072839224}">
      <dsp:nvSpPr>
        <dsp:cNvPr id="0" name=""/>
        <dsp:cNvSpPr/>
      </dsp:nvSpPr>
      <dsp:spPr>
        <a:xfrm>
          <a:off x="8169900" y="1003703"/>
          <a:ext cx="2343931" cy="234393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Code Approved Fire-Rated Assembly</a:t>
          </a:r>
        </a:p>
      </dsp:txBody>
      <dsp:txXfrm>
        <a:off x="8513161" y="1346964"/>
        <a:ext cx="1657409" cy="16574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2BD86-9964-3B46-8546-9A702038712B}">
      <dsp:nvSpPr>
        <dsp:cNvPr id="0" name=""/>
        <dsp:cNvSpPr/>
      </dsp:nvSpPr>
      <dsp:spPr>
        <a:xfrm>
          <a:off x="3505200" y="0"/>
          <a:ext cx="3505200" cy="1450848"/>
        </a:xfrm>
        <a:prstGeom prst="trapezoid">
          <a:avLst>
            <a:gd name="adj" fmla="val 120798"/>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Testing</a:t>
          </a:r>
        </a:p>
        <a:p>
          <a:pPr marL="0" lvl="0" indent="0" algn="ctr" defTabSz="1066800">
            <a:lnSpc>
              <a:spcPct val="90000"/>
            </a:lnSpc>
            <a:spcBef>
              <a:spcPct val="0"/>
            </a:spcBef>
            <a:spcAft>
              <a:spcPct val="35000"/>
            </a:spcAft>
            <a:buNone/>
          </a:pPr>
          <a:r>
            <a:rPr lang="en-US" sz="2400" kern="1200" dirty="0"/>
            <a:t>Sealant</a:t>
          </a:r>
        </a:p>
      </dsp:txBody>
      <dsp:txXfrm>
        <a:off x="3505200" y="0"/>
        <a:ext cx="3505200" cy="1450848"/>
      </dsp:txXfrm>
    </dsp:sp>
    <dsp:sp modelId="{1E8CF686-536C-854A-8519-C39E13150C48}">
      <dsp:nvSpPr>
        <dsp:cNvPr id="0" name=""/>
        <dsp:cNvSpPr/>
      </dsp:nvSpPr>
      <dsp:spPr>
        <a:xfrm>
          <a:off x="1752600" y="1418189"/>
          <a:ext cx="7010400" cy="1450848"/>
        </a:xfrm>
        <a:prstGeom prst="trapezoid">
          <a:avLst>
            <a:gd name="adj" fmla="val 120798"/>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Applies to Sealants in Category</a:t>
          </a:r>
        </a:p>
      </dsp:txBody>
      <dsp:txXfrm>
        <a:off x="2979419" y="1418189"/>
        <a:ext cx="4556760" cy="1450848"/>
      </dsp:txXfrm>
    </dsp:sp>
    <dsp:sp modelId="{4B96EAAC-50A5-D049-8C37-F915945AD5EC}">
      <dsp:nvSpPr>
        <dsp:cNvPr id="0" name=""/>
        <dsp:cNvSpPr/>
      </dsp:nvSpPr>
      <dsp:spPr>
        <a:xfrm>
          <a:off x="0" y="2890814"/>
          <a:ext cx="10515600" cy="1450848"/>
        </a:xfrm>
        <a:prstGeom prst="trapezoid">
          <a:avLst>
            <a:gd name="adj" fmla="val 120798"/>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Applies to any Rated Wall Using that Sealant</a:t>
          </a:r>
        </a:p>
      </dsp:txBody>
      <dsp:txXfrm>
        <a:off x="1840229" y="2890814"/>
        <a:ext cx="6835140" cy="145084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F9ED0-9318-4AC7-92BD-85361DAF9356}" type="datetimeFigureOut">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368A0-BE1C-4BCA-AB48-E16F6B6017D8}" type="slidenum">
              <a:rPr lang="en-US" smtClean="0"/>
              <a:t>‹#›</a:t>
            </a:fld>
            <a:endParaRPr lang="en-US"/>
          </a:p>
        </p:txBody>
      </p:sp>
    </p:spTree>
    <p:extLst>
      <p:ext uri="{BB962C8B-B14F-4D97-AF65-F5344CB8AC3E}">
        <p14:creationId xmlns:p14="http://schemas.microsoft.com/office/powerpoint/2010/main" val="214833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1808F4-A250-4B7E-B225-EDEA6484BB9E}" type="slidenum">
              <a:rPr lang="en-US" smtClean="0"/>
              <a:t>7</a:t>
            </a:fld>
            <a:endParaRPr lang="en-US" dirty="0"/>
          </a:p>
        </p:txBody>
      </p:sp>
    </p:spTree>
    <p:extLst>
      <p:ext uri="{BB962C8B-B14F-4D97-AF65-F5344CB8AC3E}">
        <p14:creationId xmlns:p14="http://schemas.microsoft.com/office/powerpoint/2010/main" val="260883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Strategy 6: Redefine the Common Wall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err="1"/>
              <a:t>R302.2.2</a:t>
            </a:r>
            <a:r>
              <a:rPr lang="en-US" dirty="0"/>
              <a:t> defines common walls, try modifying that so common walls are only of the edge of exterior wall rather than the exterior</a:t>
            </a:r>
          </a:p>
          <a:p>
            <a:pPr marL="171450" indent="-171450">
              <a:buFont typeface="Arial" panose="020B0604020202020204" pitchFamily="34" charset="0"/>
              <a:buChar char="•"/>
            </a:pPr>
            <a:r>
              <a:rPr lang="en-US" dirty="0"/>
              <a:t>This allows for regular air sealing on the width of the exterior wall without having to worry about fire rating</a:t>
            </a:r>
          </a:p>
          <a:p>
            <a:pPr marL="171450" indent="-171450">
              <a:buFont typeface="Arial" panose="020B0604020202020204" pitchFamily="34" charset="0"/>
              <a:buChar char="•"/>
            </a:pPr>
            <a:r>
              <a:rPr lang="en-US" dirty="0"/>
              <a:t>2021 includes this concept via new language</a:t>
            </a:r>
          </a:p>
          <a:p>
            <a:pPr marL="171450" indent="-171450">
              <a:buFont typeface="Arial" panose="020B0604020202020204" pitchFamily="34" charset="0"/>
              <a:buChar char="•"/>
            </a:pPr>
            <a:r>
              <a:rPr lang="en-US" dirty="0"/>
              <a:t>Example: this has been done in Denver when they adopted the 2018 IRC. An amendment was added redefining the common wall area similar to the 2021 requirements but applied to the 2018 code.</a:t>
            </a:r>
          </a:p>
        </p:txBody>
      </p:sp>
      <p:sp>
        <p:nvSpPr>
          <p:cNvPr id="4" name="Slide Number Placeholder 3"/>
          <p:cNvSpPr>
            <a:spLocks noGrp="1"/>
          </p:cNvSpPr>
          <p:nvPr>
            <p:ph type="sldNum" sz="quarter" idx="5"/>
          </p:nvPr>
        </p:nvSpPr>
        <p:spPr/>
        <p:txBody>
          <a:bodyPr/>
          <a:lstStyle/>
          <a:p>
            <a:fld id="{4A245C92-6097-4217-B33D-CB8D46B67303}" type="slidenum">
              <a:rPr lang="en-US" smtClean="0"/>
              <a:t>114</a:t>
            </a:fld>
            <a:endParaRPr lang="en-US"/>
          </a:p>
        </p:txBody>
      </p:sp>
    </p:spTree>
    <p:extLst>
      <p:ext uri="{BB962C8B-B14F-4D97-AF65-F5344CB8AC3E}">
        <p14:creationId xmlns:p14="http://schemas.microsoft.com/office/powerpoint/2010/main" val="315349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This is a minor code amendment and does not</a:t>
            </a:r>
          </a:p>
          <a:p>
            <a:pPr algn="l"/>
            <a:r>
              <a:rPr lang="en-US" sz="1800" b="0" i="0" u="none" strike="noStrike" baseline="0" dirty="0">
                <a:latin typeface="Calibri" panose="020F0502020204030204" pitchFamily="34" charset="0"/>
              </a:rPr>
              <a:t>require additional testing. This solution allows some air sealing without any impact on the common wall</a:t>
            </a:r>
          </a:p>
          <a:p>
            <a:pPr algn="l"/>
            <a:r>
              <a:rPr lang="en-US" sz="1800" b="0" i="0" u="none" strike="noStrike" baseline="0" dirty="0">
                <a:latin typeface="Calibri" panose="020F0502020204030204" pitchFamily="34" charset="0"/>
              </a:rPr>
              <a:t>fire rating. The intersection of the common wall and the exterior wall is point of significant air leakage.</a:t>
            </a:r>
          </a:p>
          <a:p>
            <a:pPr algn="l"/>
            <a:r>
              <a:rPr lang="en-US" sz="1800" b="0" i="0" u="none" strike="noStrike" baseline="0" dirty="0">
                <a:latin typeface="Calibri" panose="020F0502020204030204" pitchFamily="34" charset="0"/>
              </a:rPr>
              <a:t>However, it is not the only point of leakage. It is possible that air leakage could be reduced using this</a:t>
            </a:r>
          </a:p>
          <a:p>
            <a:pPr algn="l"/>
            <a:r>
              <a:rPr lang="en-US" sz="1800" b="0" i="0" u="none" strike="noStrike" baseline="0" dirty="0">
                <a:latin typeface="Calibri" panose="020F0502020204030204" pitchFamily="34" charset="0"/>
              </a:rPr>
              <a:t>option and townhouses that are close to passing the ACH50 requirement would then meet the</a:t>
            </a:r>
          </a:p>
          <a:p>
            <a:pPr algn="l"/>
            <a:r>
              <a:rPr lang="en-US" sz="1800" b="0" i="0" u="none" strike="noStrike" baseline="0" dirty="0">
                <a:latin typeface="Calibri" panose="020F0502020204030204" pitchFamily="34" charset="0"/>
              </a:rPr>
              <a:t>requirement.</a:t>
            </a:r>
            <a:endParaRPr lang="en-US" dirty="0"/>
          </a:p>
        </p:txBody>
      </p:sp>
      <p:sp>
        <p:nvSpPr>
          <p:cNvPr id="4" name="Slide Number Placeholder 3"/>
          <p:cNvSpPr>
            <a:spLocks noGrp="1"/>
          </p:cNvSpPr>
          <p:nvPr>
            <p:ph type="sldNum" sz="quarter" idx="5"/>
          </p:nvPr>
        </p:nvSpPr>
        <p:spPr/>
        <p:txBody>
          <a:bodyPr/>
          <a:lstStyle/>
          <a:p>
            <a:fld id="{C848EFA2-B530-41C6-9F2E-FA0450623388}" type="slidenum">
              <a:rPr lang="en-US" smtClean="0"/>
              <a:t>115</a:t>
            </a:fld>
            <a:endParaRPr lang="en-US"/>
          </a:p>
        </p:txBody>
      </p:sp>
    </p:spTree>
    <p:extLst>
      <p:ext uri="{BB962C8B-B14F-4D97-AF65-F5344CB8AC3E}">
        <p14:creationId xmlns:p14="http://schemas.microsoft.com/office/powerpoint/2010/main" val="182100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Strategy 7: Test a broad class of materials for fire ratings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Complete an area separation wall with commonly used air sealing materials, then test the completed assembly for fire rating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strategy has already been performed on proprietary sealants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Testing could be expanded to focus on entire classes of air sealing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tests can potentially establish the safety of those materials for fire rating purposes, allowing for their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approach requires interpretation from UL/ ASTM and testing through 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A245C92-6097-4217-B33D-CB8D46B67303}" type="slidenum">
              <a:rPr lang="en-US" smtClean="0"/>
              <a:t>116</a:t>
            </a:fld>
            <a:endParaRPr lang="en-US"/>
          </a:p>
        </p:txBody>
      </p:sp>
    </p:spTree>
    <p:extLst>
      <p:ext uri="{BB962C8B-B14F-4D97-AF65-F5344CB8AC3E}">
        <p14:creationId xmlns:p14="http://schemas.microsoft.com/office/powerpoint/2010/main" val="3661540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a broad class of materials for fire ratings.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Two-part foam is a common air sealing material.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Include testing the entire class of two-part foam.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Get this tested for fire rating, once certified that will allow for inclusions as fire rated material.</a:t>
            </a:r>
          </a:p>
        </p:txBody>
      </p:sp>
      <p:sp>
        <p:nvSpPr>
          <p:cNvPr id="4" name="Slide Number Placeholder 3"/>
          <p:cNvSpPr>
            <a:spLocks noGrp="1"/>
          </p:cNvSpPr>
          <p:nvPr>
            <p:ph type="sldNum" sz="quarter" idx="5"/>
          </p:nvPr>
        </p:nvSpPr>
        <p:spPr/>
        <p:txBody>
          <a:bodyPr/>
          <a:lstStyle/>
          <a:p>
            <a:fld id="{4A245C92-6097-4217-B33D-CB8D46B67303}" type="slidenum">
              <a:rPr lang="en-US" smtClean="0"/>
              <a:t>120</a:t>
            </a:fld>
            <a:endParaRPr lang="en-US"/>
          </a:p>
        </p:txBody>
      </p:sp>
    </p:spTree>
    <p:extLst>
      <p:ext uri="{BB962C8B-B14F-4D97-AF65-F5344CB8AC3E}">
        <p14:creationId xmlns:p14="http://schemas.microsoft.com/office/powerpoint/2010/main" val="242513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Testing of individual UL assemblies with specific sealants included in approval.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Similar to previous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Previous method was test broad class sealants across an assembly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strategy is testing specific configuration with specific or even proprietary sealants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Recent example: 5 UL assemblies tested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U336</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U347</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U366</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U373</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U375</a:t>
            </a:r>
            <a:r>
              <a:rPr lang="en-US" sz="1800" dirty="0">
                <a:effectLst/>
                <a:latin typeface="Calibri" panose="020F0502020204030204" pitchFamily="34" charset="0"/>
                <a:ea typeface="Calibri" panose="020F0502020204030204" pitchFamily="34" charset="0"/>
                <a:cs typeface="Times New Roman" panose="02020603050405020304" pitchFamily="18" charset="0"/>
              </a:rPr>
              <a:t> were recently tested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cs typeface="Times New Roman" panose="02020603050405020304" pitchFamily="18" charset="0"/>
              </a:rPr>
              <a:t>Example: </a:t>
            </a:r>
            <a:r>
              <a:rPr lang="en-US" sz="1800" dirty="0" err="1">
                <a:effectLst/>
                <a:latin typeface="Calibri" panose="020F0502020204030204" pitchFamily="34" charset="0"/>
                <a:cs typeface="Times New Roman" panose="02020603050405020304" pitchFamily="18" charset="0"/>
              </a:rPr>
              <a:t>U347</a:t>
            </a:r>
            <a:r>
              <a:rPr lang="en-US" sz="1800" dirty="0">
                <a:effectLst/>
                <a:latin typeface="Calibri" panose="020F0502020204030204" pitchFamily="34" charset="0"/>
                <a:cs typeface="Times New Roman" panose="02020603050405020304" pitchFamily="18" charset="0"/>
              </a:rPr>
              <a:t>, 373, and 375 allow for optional Dupont Great Stuff Gaps and Cracks, Great Stuff Pro Gaps and Cracks, and Great Stuff Pro window and Door products as well as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Testing needs to be paid for &amp; requires sponsor (possibly sealant manufacturer)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245C92-6097-4217-B33D-CB8D46B67303}" type="slidenum">
              <a:rPr lang="en-US" smtClean="0"/>
              <a:t>121</a:t>
            </a:fld>
            <a:endParaRPr lang="en-US"/>
          </a:p>
        </p:txBody>
      </p:sp>
    </p:spTree>
    <p:extLst>
      <p:ext uri="{BB962C8B-B14F-4D97-AF65-F5344CB8AC3E}">
        <p14:creationId xmlns:p14="http://schemas.microsoft.com/office/powerpoint/2010/main" val="101126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Insert information on Field Evaluation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Aero Barrier is a comparatively new technology. </a:t>
            </a:r>
          </a:p>
          <a:p>
            <a:pPr marL="171450" indent="-171450">
              <a:buFont typeface="Arial" panose="020B0604020202020204" pitchFamily="34" charset="0"/>
              <a:buChar char="•"/>
            </a:pPr>
            <a:r>
              <a:rPr lang="en-US" dirty="0"/>
              <a:t>Originally developed from Aero Seal duct sealant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Name brand aerosolized air sealing, accesses air leaks that are difficult to access by traditional means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Seals gaps under ½”, leaving the ¾” fire gap unaffected.</a:t>
            </a:r>
          </a:p>
          <a:p>
            <a:endParaRPr lang="en-US" dirty="0"/>
          </a:p>
        </p:txBody>
      </p:sp>
      <p:sp>
        <p:nvSpPr>
          <p:cNvPr id="4" name="Slide Number Placeholder 3"/>
          <p:cNvSpPr>
            <a:spLocks noGrp="1"/>
          </p:cNvSpPr>
          <p:nvPr>
            <p:ph type="sldNum" sz="quarter" idx="5"/>
          </p:nvPr>
        </p:nvSpPr>
        <p:spPr/>
        <p:txBody>
          <a:bodyPr/>
          <a:lstStyle/>
          <a:p>
            <a:fld id="{4A245C92-6097-4217-B33D-CB8D46B67303}" type="slidenum">
              <a:rPr lang="en-US" smtClean="0"/>
              <a:t>128</a:t>
            </a:fld>
            <a:endParaRPr lang="en-US"/>
          </a:p>
        </p:txBody>
      </p:sp>
    </p:spTree>
    <p:extLst>
      <p:ext uri="{BB962C8B-B14F-4D97-AF65-F5344CB8AC3E}">
        <p14:creationId xmlns:p14="http://schemas.microsoft.com/office/powerpoint/2010/main" val="970673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Aero Barrier installation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Sequencing and scheduling is key to making this technique work cost effectively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Rigid air barrier such as drywall is installed first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HVAC ductwork is installed next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Large seams over ½” need to be sealed prior to Aero Barrier application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Cover all openings that are not air sealed such as windows or vents.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Equipment is set up outside the house, distribution nozzles set up inside (both shown in above photos).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With large gaps previously sealed, Aero Barrier can then be used to eliminate smaller leaks.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Aero Barrier allows builder to achieve whatever ACH they desire.</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*Robby Schwarz image of the </a:t>
            </a:r>
            <a:r>
              <a:rPr lang="en-US" sz="1200" dirty="0" err="1"/>
              <a:t>aeroseal</a:t>
            </a:r>
            <a:r>
              <a:rPr lang="en-US" sz="1200" dirty="0"/>
              <a:t> applicator stand</a:t>
            </a:r>
            <a:endParaRPr lang="en-US" dirty="0"/>
          </a:p>
        </p:txBody>
      </p:sp>
      <p:sp>
        <p:nvSpPr>
          <p:cNvPr id="4" name="Slide Number Placeholder 3"/>
          <p:cNvSpPr>
            <a:spLocks noGrp="1"/>
          </p:cNvSpPr>
          <p:nvPr>
            <p:ph type="sldNum" sz="quarter" idx="5"/>
          </p:nvPr>
        </p:nvSpPr>
        <p:spPr/>
        <p:txBody>
          <a:bodyPr/>
          <a:lstStyle/>
          <a:p>
            <a:fld id="{4A245C92-6097-4217-B33D-CB8D46B67303}" type="slidenum">
              <a:rPr lang="en-US" smtClean="0"/>
              <a:t>130</a:t>
            </a:fld>
            <a:endParaRPr lang="en-US"/>
          </a:p>
        </p:txBody>
      </p:sp>
    </p:spTree>
    <p:extLst>
      <p:ext uri="{BB962C8B-B14F-4D97-AF65-F5344CB8AC3E}">
        <p14:creationId xmlns:p14="http://schemas.microsoft.com/office/powerpoint/2010/main" val="2626437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field evaluation was conducted comparing Aero Barrier to traditional air sealing methods. &lt;insert results of blower door test&gt;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Aero Barrier provides forgiveness related to the impact of other trades, such as gaps around lighting or plumbing penetrations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Example: drywall gaps between the junction/ lighting boxes and drywall have been sealed.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Aero Barrier required 1-2 hours for installation and half hour cleanup, much faster than traditional air sealing.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More consistent results than manual air sealing.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can seal traditionally hard to access locations.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5"/>
          </p:nvPr>
        </p:nvSpPr>
        <p:spPr/>
        <p:txBody>
          <a:bodyPr/>
          <a:lstStyle/>
          <a:p>
            <a:fld id="{4A245C92-6097-4217-B33D-CB8D46B67303}" type="slidenum">
              <a:rPr lang="en-US" smtClean="0"/>
              <a:t>131</a:t>
            </a:fld>
            <a:endParaRPr lang="en-US"/>
          </a:p>
        </p:txBody>
      </p:sp>
    </p:spTree>
    <p:extLst>
      <p:ext uri="{BB962C8B-B14F-4D97-AF65-F5344CB8AC3E}">
        <p14:creationId xmlns:p14="http://schemas.microsoft.com/office/powerpoint/2010/main" val="128268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10: Add fire sprinklers</a:t>
            </a:r>
          </a:p>
          <a:p>
            <a:pPr marL="171450" indent="-171450">
              <a:buFont typeface="Arial" panose="020B0604020202020204" pitchFamily="34" charset="0"/>
              <a:buChar char="•"/>
            </a:pPr>
            <a:r>
              <a:rPr lang="en-US" dirty="0"/>
              <a:t>Townhouses with automatic fire sprinklers require only a 1-hour fire rating, as opposed to two hours.</a:t>
            </a:r>
          </a:p>
          <a:p>
            <a:pPr marL="171450" indent="-171450">
              <a:buFont typeface="Arial" panose="020B0604020202020204" pitchFamily="34" charset="0"/>
              <a:buChar char="•"/>
            </a:pPr>
            <a:r>
              <a:rPr lang="en-US" dirty="0"/>
              <a:t>1 hour rating must be tested from both sides to ASTM </a:t>
            </a:r>
            <a:r>
              <a:rPr lang="en-US" dirty="0" err="1"/>
              <a:t>E119</a:t>
            </a:r>
            <a:r>
              <a:rPr lang="en-US" dirty="0"/>
              <a:t>, UL 263, or IBC 703.3</a:t>
            </a:r>
          </a:p>
          <a:p>
            <a:pPr marL="171450" indent="-171450">
              <a:buFont typeface="Arial" panose="020B0604020202020204" pitchFamily="34" charset="0"/>
              <a:buChar char="•"/>
            </a:pPr>
            <a:r>
              <a:rPr lang="en-US" dirty="0"/>
              <a:t>The easier 1-hour fire rating is easier to implement.</a:t>
            </a:r>
          </a:p>
        </p:txBody>
      </p:sp>
      <p:sp>
        <p:nvSpPr>
          <p:cNvPr id="4" name="Slide Number Placeholder 3"/>
          <p:cNvSpPr>
            <a:spLocks noGrp="1"/>
          </p:cNvSpPr>
          <p:nvPr>
            <p:ph type="sldNum" sz="quarter" idx="5"/>
          </p:nvPr>
        </p:nvSpPr>
        <p:spPr/>
        <p:txBody>
          <a:bodyPr/>
          <a:lstStyle/>
          <a:p>
            <a:fld id="{4A245C92-6097-4217-B33D-CB8D46B67303}" type="slidenum">
              <a:rPr lang="en-US" smtClean="0"/>
              <a:t>133</a:t>
            </a:fld>
            <a:endParaRPr lang="en-US"/>
          </a:p>
        </p:txBody>
      </p:sp>
    </p:spTree>
    <p:extLst>
      <p:ext uri="{BB962C8B-B14F-4D97-AF65-F5344CB8AC3E}">
        <p14:creationId xmlns:p14="http://schemas.microsoft.com/office/powerpoint/2010/main" val="210404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159D40D5-7162-408B-8EF2-2AAA81C3298B}" type="slidenum">
              <a:rPr lang="en-US" smtClean="0"/>
              <a:pPr/>
              <a:t>47</a:t>
            </a:fld>
            <a:endParaRPr lang="en-US"/>
          </a:p>
        </p:txBody>
      </p:sp>
      <p:sp>
        <p:nvSpPr>
          <p:cNvPr id="326659" name="Rectangle 7"/>
          <p:cNvSpPr txBox="1">
            <a:spLocks noGrp="1" noChangeArrowheads="1"/>
          </p:cNvSpPr>
          <p:nvPr/>
        </p:nvSpPr>
        <p:spPr bwMode="auto">
          <a:xfrm>
            <a:off x="4419600" y="9576200"/>
            <a:ext cx="3379893" cy="501729"/>
          </a:xfrm>
          <a:prstGeom prst="rect">
            <a:avLst/>
          </a:prstGeom>
          <a:noFill/>
          <a:ln w="9525">
            <a:noFill/>
            <a:round/>
            <a:headEnd/>
            <a:tailEnd/>
          </a:ln>
        </p:spPr>
        <p:txBody>
          <a:bodyPr lIns="100539" tIns="52280" rIns="100539" bIns="52280" anchor="b"/>
          <a:lstStyle/>
          <a:p>
            <a:pPr algn="r" defTabSz="483220">
              <a:buClr>
                <a:srgbClr val="000000"/>
              </a:buClr>
              <a:buSzPct val="100000"/>
              <a:tabLst>
                <a:tab pos="0" algn="l"/>
                <a:tab pos="1018455" algn="l"/>
                <a:tab pos="2040262" algn="l"/>
                <a:tab pos="3062072" algn="l"/>
                <a:tab pos="4083881" algn="l"/>
                <a:tab pos="5105690" algn="l"/>
                <a:tab pos="6127498" algn="l"/>
                <a:tab pos="7149307" algn="l"/>
                <a:tab pos="8171116" algn="l"/>
                <a:tab pos="9192925" algn="l"/>
                <a:tab pos="10211378" algn="l"/>
                <a:tab pos="11233186" algn="l"/>
              </a:tabLst>
            </a:pPr>
            <a:fld id="{7AD99947-82C7-4430-B744-B1FD36517D84}" type="slidenum">
              <a:rPr lang="en-US" sz="1400">
                <a:solidFill>
                  <a:srgbClr val="000000"/>
                </a:solidFill>
                <a:ea typeface="Arial Unicode MS" pitchFamily="34" charset="-128"/>
                <a:cs typeface="Arial Unicode MS" pitchFamily="34" charset="-128"/>
              </a:rPr>
              <a:pPr algn="r" defTabSz="483220">
                <a:buClr>
                  <a:srgbClr val="000000"/>
                </a:buClr>
                <a:buSzPct val="100000"/>
                <a:tabLst>
                  <a:tab pos="0" algn="l"/>
                  <a:tab pos="1018455" algn="l"/>
                  <a:tab pos="2040262" algn="l"/>
                  <a:tab pos="3062072" algn="l"/>
                  <a:tab pos="4083881" algn="l"/>
                  <a:tab pos="5105690" algn="l"/>
                  <a:tab pos="6127498" algn="l"/>
                  <a:tab pos="7149307" algn="l"/>
                  <a:tab pos="8171116" algn="l"/>
                  <a:tab pos="9192925" algn="l"/>
                  <a:tab pos="10211378" algn="l"/>
                  <a:tab pos="11233186" algn="l"/>
                </a:tabLst>
              </a:pPr>
              <a:t>47</a:t>
            </a:fld>
            <a:endParaRPr lang="en-US" sz="1400" dirty="0">
              <a:solidFill>
                <a:srgbClr val="000000"/>
              </a:solidFill>
              <a:ea typeface="Arial Unicode MS" pitchFamily="34" charset="-128"/>
              <a:cs typeface="Arial Unicode MS" pitchFamily="34" charset="-128"/>
            </a:endParaRPr>
          </a:p>
        </p:txBody>
      </p:sp>
      <p:sp>
        <p:nvSpPr>
          <p:cNvPr id="326660" name="Rectangle 2"/>
          <p:cNvSpPr>
            <a:spLocks noGrp="1" noRot="1" noChangeAspect="1" noChangeArrowheads="1" noTextEdit="1"/>
          </p:cNvSpPr>
          <p:nvPr>
            <p:ph type="sldImg"/>
          </p:nvPr>
        </p:nvSpPr>
        <p:spPr>
          <a:xfrm>
            <a:off x="542925" y="757238"/>
            <a:ext cx="6716713" cy="3778250"/>
          </a:xfrm>
          <a:ln/>
        </p:spPr>
      </p:sp>
      <p:sp>
        <p:nvSpPr>
          <p:cNvPr id="326661" name="Rectangle 3"/>
          <p:cNvSpPr>
            <a:spLocks noGrp="1" noChangeArrowheads="1"/>
          </p:cNvSpPr>
          <p:nvPr>
            <p:ph type="body" idx="1"/>
          </p:nvPr>
        </p:nvSpPr>
        <p:spPr>
          <a:xfrm>
            <a:off x="780630" y="4788935"/>
            <a:ext cx="6239933" cy="4533900"/>
          </a:xfrm>
          <a:noFill/>
          <a:ln/>
        </p:spPr>
        <p:txBody>
          <a:bodyPr lIns="100539" tIns="52280" rIns="100539" bIns="52280"/>
          <a:lstStyle/>
          <a:p>
            <a:pPr defTabSz="499999"/>
            <a:endParaRPr lang="en-US" dirty="0"/>
          </a:p>
        </p:txBody>
      </p:sp>
    </p:spTree>
    <p:extLst>
      <p:ext uri="{BB962C8B-B14F-4D97-AF65-F5344CB8AC3E}">
        <p14:creationId xmlns:p14="http://schemas.microsoft.com/office/powerpoint/2010/main" val="272554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offer 10 strategies for you to assess and see what works best in your situation.</a:t>
            </a:r>
          </a:p>
          <a:p>
            <a:endParaRPr lang="en-US" dirty="0"/>
          </a:p>
          <a:p>
            <a:pPr marL="171450" indent="-171450">
              <a:buFont typeface="Arial" panose="020B0604020202020204" pitchFamily="34" charset="0"/>
              <a:buChar char="•"/>
            </a:pPr>
            <a:r>
              <a:rPr lang="en-US" dirty="0"/>
              <a:t>6 Strategies are for overcoming regulatory barriers</a:t>
            </a:r>
          </a:p>
          <a:p>
            <a:pPr marL="171450" indent="-171450">
              <a:buFont typeface="Arial" panose="020B0604020202020204" pitchFamily="34" charset="0"/>
              <a:buChar char="•"/>
            </a:pPr>
            <a:r>
              <a:rPr lang="en-US" dirty="0"/>
              <a:t>2 are for material testing, and</a:t>
            </a:r>
          </a:p>
          <a:p>
            <a:pPr marL="171450" indent="-171450">
              <a:buFont typeface="Arial" panose="020B0604020202020204" pitchFamily="34" charset="0"/>
              <a:buChar char="•"/>
            </a:pPr>
            <a:r>
              <a:rPr lang="en-US" dirty="0"/>
              <a:t>2 are field solutions</a:t>
            </a:r>
          </a:p>
        </p:txBody>
      </p:sp>
      <p:sp>
        <p:nvSpPr>
          <p:cNvPr id="4" name="Slide Number Placeholder 3"/>
          <p:cNvSpPr>
            <a:spLocks noGrp="1"/>
          </p:cNvSpPr>
          <p:nvPr>
            <p:ph type="sldNum" sz="quarter" idx="5"/>
          </p:nvPr>
        </p:nvSpPr>
        <p:spPr/>
        <p:txBody>
          <a:bodyPr/>
          <a:lstStyle/>
          <a:p>
            <a:fld id="{4A245C92-6097-4217-B33D-CB8D46B67303}" type="slidenum">
              <a:rPr lang="en-US" smtClean="0"/>
              <a:t>98</a:t>
            </a:fld>
            <a:endParaRPr lang="en-US"/>
          </a:p>
        </p:txBody>
      </p:sp>
    </p:spTree>
    <p:extLst>
      <p:ext uri="{BB962C8B-B14F-4D97-AF65-F5344CB8AC3E}">
        <p14:creationId xmlns:p14="http://schemas.microsoft.com/office/powerpoint/2010/main" val="344293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Strategy 1: 2021 IECC allows greater flexibility in air sealing requirements.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tradeoff will help builders who can consistently test below 5 ACH50 without adding air sealant materials to the common wall.</a:t>
            </a:r>
          </a:p>
          <a:p>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Prescriptive compliance path requires 3 ACH50 in climates 3-8 (5 ACH50 in climate sones 1 and 2)</a:t>
            </a:r>
          </a:p>
          <a:p>
            <a:pPr marL="171450" indent="-171450">
              <a:buFont typeface="Arial" panose="020B0604020202020204" pitchFamily="34" charset="0"/>
              <a:buChar char="•"/>
            </a:pPr>
            <a:r>
              <a:rPr lang="en-US" dirty="0"/>
              <a:t>More relaxed </a:t>
            </a:r>
            <a:r>
              <a:rPr lang="en-US" dirty="0" err="1"/>
              <a:t>5ACH</a:t>
            </a:r>
            <a:r>
              <a:rPr lang="en-US" dirty="0"/>
              <a:t> infiltration limit allowed for two compliance paths</a:t>
            </a:r>
          </a:p>
          <a:p>
            <a:pPr marL="628650" lvl="1" indent="-171450">
              <a:buFont typeface="Arial" panose="020B0604020202020204" pitchFamily="34" charset="0"/>
              <a:buChar char="•"/>
            </a:pPr>
            <a:r>
              <a:rPr lang="en-US" dirty="0" err="1"/>
              <a:t>R405</a:t>
            </a:r>
            <a:r>
              <a:rPr lang="en-US" dirty="0"/>
              <a:t> Total building performance option</a:t>
            </a:r>
          </a:p>
          <a:p>
            <a:pPr marL="628650" lvl="1" indent="-171450">
              <a:buFont typeface="Arial" panose="020B0604020202020204" pitchFamily="34" charset="0"/>
              <a:buChar char="•"/>
            </a:pPr>
            <a:r>
              <a:rPr lang="en-US" dirty="0" err="1"/>
              <a:t>R406</a:t>
            </a:r>
            <a:r>
              <a:rPr lang="en-US" dirty="0"/>
              <a:t> Energy Rating Index 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Visual inspection of air sealing still required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Higher ACH counteracted by increased efficiency in other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r>
              <a:rPr lang="en-US" sz="1200" dirty="0"/>
              <a:t>All images are Newport unless stated otherwise.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A245C92-6097-4217-B33D-CB8D46B67303}" type="slidenum">
              <a:rPr lang="en-US" smtClean="0"/>
              <a:t>99</a:t>
            </a:fld>
            <a:endParaRPr lang="en-US"/>
          </a:p>
        </p:txBody>
      </p:sp>
    </p:spTree>
    <p:extLst>
      <p:ext uri="{BB962C8B-B14F-4D97-AF65-F5344CB8AC3E}">
        <p14:creationId xmlns:p14="http://schemas.microsoft.com/office/powerpoint/2010/main" val="46034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2: 2021 IECC compartmentalization test exception.</a:t>
            </a:r>
          </a:p>
          <a:p>
            <a:endParaRPr lang="en-US" dirty="0"/>
          </a:p>
          <a:p>
            <a:pPr marL="171450" indent="-171450">
              <a:buFont typeface="Arial" panose="020B0604020202020204" pitchFamily="34" charset="0"/>
              <a:buChar char="•"/>
            </a:pPr>
            <a:r>
              <a:rPr lang="en-US" dirty="0"/>
              <a:t>Compartmentalization allowed in following scenarios:</a:t>
            </a:r>
          </a:p>
          <a:p>
            <a:pPr marL="628650" lvl="1" indent="-171450">
              <a:buFont typeface="Arial" panose="020B0604020202020204" pitchFamily="34" charset="0"/>
              <a:buChar char="•"/>
            </a:pPr>
            <a:r>
              <a:rPr lang="en-US" dirty="0"/>
              <a:t>Attached single and multiple family building dwelling units (all townhouses)</a:t>
            </a:r>
          </a:p>
          <a:p>
            <a:pPr marL="628650" lvl="1" indent="-171450">
              <a:buFont typeface="Arial" panose="020B0604020202020204" pitchFamily="34" charset="0"/>
              <a:buChar char="•"/>
            </a:pPr>
            <a:r>
              <a:rPr lang="en-US" dirty="0"/>
              <a:t>Buildings or dwelling units 1,500 square feet or smaller</a:t>
            </a:r>
          </a:p>
          <a:p>
            <a:pPr marL="171450" lvl="0" indent="-171450">
              <a:buFont typeface="Arial" panose="020B0604020202020204" pitchFamily="34" charset="0"/>
              <a:buChar char="•"/>
            </a:pPr>
            <a:r>
              <a:rPr lang="en-US" dirty="0"/>
              <a:t>Regular testing requirement is .28 per cfm of enclosure, 5.0 ACH CZ 0,1,2, 3.0 ACH all other CZs, or</a:t>
            </a:r>
          </a:p>
          <a:p>
            <a:pPr marL="171450" lvl="0" indent="-171450">
              <a:buFont typeface="Arial" panose="020B0604020202020204" pitchFamily="34" charset="0"/>
              <a:buChar char="•"/>
            </a:pPr>
            <a:r>
              <a:rPr lang="en-US" dirty="0"/>
              <a:t>All townhomes are eligible for the exception allowing a looser 0.30 per cfm of enclosure leakage rate. </a:t>
            </a:r>
          </a:p>
          <a:p>
            <a:pPr marL="171450" lvl="0" indent="-171450">
              <a:buFont typeface="Arial" panose="020B0604020202020204" pitchFamily="34" charset="0"/>
              <a:buChar char="•"/>
            </a:pPr>
            <a:r>
              <a:rPr lang="en-US" dirty="0"/>
              <a:t>The higher enclosure leakage rate makes the home easier to pass</a:t>
            </a:r>
          </a:p>
          <a:p>
            <a:endParaRPr lang="en-US" dirty="0"/>
          </a:p>
          <a:p>
            <a:r>
              <a:rPr lang="en-US" dirty="0"/>
              <a:t>*Photo credits: Robby Schwartz</a:t>
            </a:r>
          </a:p>
          <a:p>
            <a:endParaRPr lang="en-US" dirty="0"/>
          </a:p>
        </p:txBody>
      </p:sp>
      <p:sp>
        <p:nvSpPr>
          <p:cNvPr id="4" name="Slide Number Placeholder 3"/>
          <p:cNvSpPr>
            <a:spLocks noGrp="1"/>
          </p:cNvSpPr>
          <p:nvPr>
            <p:ph type="sldNum" sz="quarter" idx="5"/>
          </p:nvPr>
        </p:nvSpPr>
        <p:spPr/>
        <p:txBody>
          <a:bodyPr/>
          <a:lstStyle/>
          <a:p>
            <a:fld id="{4A245C92-6097-4217-B33D-CB8D46B67303}" type="slidenum">
              <a:rPr lang="en-US" smtClean="0"/>
              <a:t>103</a:t>
            </a:fld>
            <a:endParaRPr lang="en-US"/>
          </a:p>
        </p:txBody>
      </p:sp>
    </p:spTree>
    <p:extLst>
      <p:ext uri="{BB962C8B-B14F-4D97-AF65-F5344CB8AC3E}">
        <p14:creationId xmlns:p14="http://schemas.microsoft.com/office/powerpoint/2010/main" val="3613263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3: adopting amendments similar to 2021 options at the state or local level.</a:t>
            </a:r>
          </a:p>
          <a:p>
            <a:pPr marL="171450" indent="-171450">
              <a:buFont typeface="Arial" panose="020B0604020202020204" pitchFamily="34" charset="0"/>
              <a:buChar char="•"/>
            </a:pPr>
            <a:r>
              <a:rPr lang="en-US" dirty="0"/>
              <a:t>2021 has the extra air sealing options explained in the first two strategies.</a:t>
            </a:r>
          </a:p>
          <a:p>
            <a:pPr marL="171450" indent="-171450">
              <a:buFont typeface="Arial" panose="020B0604020202020204" pitchFamily="34" charset="0"/>
              <a:buChar char="•"/>
            </a:pPr>
            <a:r>
              <a:rPr lang="en-US" dirty="0"/>
              <a:t>2012, 2015, 2018 codes all have mandatory air sealing requirements.</a:t>
            </a:r>
          </a:p>
          <a:p>
            <a:endParaRPr lang="en-US" dirty="0"/>
          </a:p>
          <a:p>
            <a:r>
              <a:rPr lang="en-US" dirty="0"/>
              <a:t>*Photo: Robby Schwarz</a:t>
            </a:r>
          </a:p>
        </p:txBody>
      </p:sp>
      <p:sp>
        <p:nvSpPr>
          <p:cNvPr id="4" name="Slide Number Placeholder 3"/>
          <p:cNvSpPr>
            <a:spLocks noGrp="1"/>
          </p:cNvSpPr>
          <p:nvPr>
            <p:ph type="sldNum" sz="quarter" idx="5"/>
          </p:nvPr>
        </p:nvSpPr>
        <p:spPr/>
        <p:txBody>
          <a:bodyPr/>
          <a:lstStyle/>
          <a:p>
            <a:fld id="{4A245C92-6097-4217-B33D-CB8D46B67303}" type="slidenum">
              <a:rPr lang="en-US" smtClean="0"/>
              <a:t>107</a:t>
            </a:fld>
            <a:endParaRPr lang="en-US"/>
          </a:p>
        </p:txBody>
      </p:sp>
    </p:spTree>
    <p:extLst>
      <p:ext uri="{BB962C8B-B14F-4D97-AF65-F5344CB8AC3E}">
        <p14:creationId xmlns:p14="http://schemas.microsoft.com/office/powerpoint/2010/main" val="281222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Strategy 4:  Amend residential code with IBC options:</a:t>
            </a:r>
          </a:p>
          <a:p>
            <a:pPr marL="171450" indent="-171450">
              <a:buFont typeface="Arial" panose="020B0604020202020204" pitchFamily="34" charset="0"/>
              <a:buChar char="•"/>
            </a:pPr>
            <a:r>
              <a:rPr lang="en-US" dirty="0"/>
              <a:t>The 2018 and 2021 International Building Code allow alternate methods for compliance on fire- rated assemblies.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methods are compared to the standards outlined in ASTM </a:t>
            </a:r>
            <a:r>
              <a:rPr lang="en-US" dirty="0" err="1"/>
              <a:t>E119</a:t>
            </a:r>
            <a:r>
              <a:rPr lang="en-US" dirty="0"/>
              <a:t> or </a:t>
            </a:r>
            <a:r>
              <a:rPr lang="en-US" dirty="0" err="1"/>
              <a:t>UL263</a:t>
            </a:r>
            <a:r>
              <a:rPr lang="en-US" dirty="0"/>
              <a:t> and deemed equivalent to meeting those test standards.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ASTM= American Society for Testing &amp;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UL= Underwriters Laboratories</a:t>
            </a:r>
          </a:p>
          <a:p>
            <a:pPr marL="171450" indent="-171450">
              <a:buFont typeface="Arial" panose="020B0604020202020204" pitchFamily="34" charset="0"/>
              <a:buChar char="•"/>
            </a:pPr>
            <a:r>
              <a:rPr lang="en-US" dirty="0"/>
              <a:t>Flexibility especially useful for builders producing large quantities of townhomes.</a:t>
            </a:r>
          </a:p>
          <a:p>
            <a:pPr marL="171450" indent="-171450">
              <a:buFont typeface="Arial" panose="020B0604020202020204" pitchFamily="34" charset="0"/>
              <a:buChar char="•"/>
            </a:pPr>
            <a:r>
              <a:rPr lang="en-US" dirty="0"/>
              <a:t>Six alternative options to show compliance</a:t>
            </a:r>
          </a:p>
          <a:p>
            <a:pPr marL="685800" lvl="1" indent="-228600">
              <a:buFont typeface="+mj-lt"/>
              <a:buAutoNum type="arabicPeriod"/>
            </a:pPr>
            <a:r>
              <a:rPr lang="en-US" dirty="0"/>
              <a:t>Allow for designs that have been documented to have previously met the test requirements.</a:t>
            </a:r>
          </a:p>
          <a:p>
            <a:pPr marL="685800" lvl="1" indent="-228600">
              <a:buFont typeface="+mj-lt"/>
              <a:buAutoNum type="arabicPeriod"/>
            </a:pPr>
            <a:r>
              <a:rPr lang="en-US" dirty="0"/>
              <a:t>Allow prescriptive designs based on IBC 721, similar to an instruction manual for building unique fire rated assembly based on component parts</a:t>
            </a:r>
          </a:p>
          <a:p>
            <a:pPr marL="685800" lvl="1" indent="-228600">
              <a:buFont typeface="+mj-lt"/>
              <a:buAutoNum type="arabicPeriod"/>
            </a:pPr>
            <a:r>
              <a:rPr lang="en-US" dirty="0"/>
              <a:t>Allow calculations based on IBC 722, provides methods and equations for calculating fire resistance rating of specific materials or material groups.</a:t>
            </a:r>
          </a:p>
          <a:p>
            <a:pPr marL="685800" lvl="1" indent="-228600">
              <a:buFont typeface="+mj-lt"/>
              <a:buAutoNum type="arabicPeriod"/>
            </a:pPr>
            <a:r>
              <a:rPr lang="en-US" dirty="0"/>
              <a:t>Engineered analysis. The analysis would need to compare the proposed common wall assembly with already established fire ratings. </a:t>
            </a:r>
          </a:p>
          <a:p>
            <a:pPr marL="685800" lvl="1" indent="-228600">
              <a:buFont typeface="+mj-lt"/>
              <a:buAutoNum type="arabicPeriod"/>
            </a:pPr>
            <a:r>
              <a:rPr lang="en-US" dirty="0"/>
              <a:t>IBC exception 104.11, allows code official broad authority to approve equivalent alternative method. This was added to allow innovation in the code, a parallel allowance is included in IRC 104.11, but isn’t directly referenced in IRC section 302.</a:t>
            </a:r>
          </a:p>
          <a:p>
            <a:pPr marL="685800" lvl="1" indent="-228600">
              <a:buFont typeface="+mj-lt"/>
              <a:buAutoNum type="arabicPeriod"/>
            </a:pPr>
            <a:r>
              <a:rPr lang="en-US" dirty="0"/>
              <a:t>Code official approved agency can in turn approve design fire ratings. Agency can declare that designs meet the fire rating outlined in ASTM </a:t>
            </a:r>
            <a:r>
              <a:rPr lang="en-US" dirty="0" err="1"/>
              <a:t>E119</a:t>
            </a:r>
            <a:r>
              <a:rPr lang="en-US" dirty="0"/>
              <a:t> or </a:t>
            </a:r>
            <a:r>
              <a:rPr lang="en-US" dirty="0" err="1"/>
              <a:t>UL263</a:t>
            </a:r>
            <a:r>
              <a:rPr lang="en-US" dirty="0"/>
              <a:t> without being tested.</a:t>
            </a:r>
          </a:p>
        </p:txBody>
      </p:sp>
      <p:sp>
        <p:nvSpPr>
          <p:cNvPr id="4" name="Slide Number Placeholder 3"/>
          <p:cNvSpPr>
            <a:spLocks noGrp="1"/>
          </p:cNvSpPr>
          <p:nvPr>
            <p:ph type="sldNum" sz="quarter" idx="5"/>
          </p:nvPr>
        </p:nvSpPr>
        <p:spPr/>
        <p:txBody>
          <a:bodyPr/>
          <a:lstStyle/>
          <a:p>
            <a:fld id="{4A245C92-6097-4217-B33D-CB8D46B67303}" type="slidenum">
              <a:rPr lang="en-US" smtClean="0"/>
              <a:t>110</a:t>
            </a:fld>
            <a:endParaRPr lang="en-US"/>
          </a:p>
        </p:txBody>
      </p:sp>
    </p:spTree>
    <p:extLst>
      <p:ext uri="{BB962C8B-B14F-4D97-AF65-F5344CB8AC3E}">
        <p14:creationId xmlns:p14="http://schemas.microsoft.com/office/powerpoint/2010/main" val="85681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Strategy 4:  Amend residential code with IBC options:</a:t>
            </a:r>
          </a:p>
          <a:p>
            <a:pPr marL="171450" indent="-171450">
              <a:buFont typeface="Arial" panose="020B0604020202020204" pitchFamily="34" charset="0"/>
              <a:buChar char="•"/>
            </a:pPr>
            <a:r>
              <a:rPr lang="en-US" dirty="0"/>
              <a:t>The 2018 and 2021 International Building Code allow alternate methods for compliance on fire- rated assemblies.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methods are compared to the standards outlined in ASTM </a:t>
            </a:r>
            <a:r>
              <a:rPr lang="en-US" dirty="0" err="1"/>
              <a:t>E119</a:t>
            </a:r>
            <a:r>
              <a:rPr lang="en-US" dirty="0"/>
              <a:t> or </a:t>
            </a:r>
            <a:r>
              <a:rPr lang="en-US" dirty="0" err="1"/>
              <a:t>UL263</a:t>
            </a:r>
            <a:r>
              <a:rPr lang="en-US" dirty="0"/>
              <a:t> and deemed equivalent to meeting those test standards.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ASTM= American Society for Testing &amp;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UL= Underwriters Laboratories</a:t>
            </a:r>
          </a:p>
          <a:p>
            <a:pPr marL="171450" indent="-171450">
              <a:buFont typeface="Arial" panose="020B0604020202020204" pitchFamily="34" charset="0"/>
              <a:buChar char="•"/>
            </a:pPr>
            <a:r>
              <a:rPr lang="en-US" dirty="0"/>
              <a:t>Flexibility especially useful for builders producing large quantities of townhomes.</a:t>
            </a:r>
          </a:p>
          <a:p>
            <a:pPr marL="171450" indent="-171450">
              <a:buFont typeface="Arial" panose="020B0604020202020204" pitchFamily="34" charset="0"/>
              <a:buChar char="•"/>
            </a:pPr>
            <a:r>
              <a:rPr lang="en-US" dirty="0"/>
              <a:t>Six alternative options to show compliance</a:t>
            </a:r>
          </a:p>
          <a:p>
            <a:pPr marL="685800" lvl="1" indent="-228600">
              <a:buFont typeface="+mj-lt"/>
              <a:buAutoNum type="arabicPeriod"/>
            </a:pPr>
            <a:r>
              <a:rPr lang="en-US" dirty="0"/>
              <a:t>Allow for designs that have been documented to have previously met the test requirements.</a:t>
            </a:r>
          </a:p>
          <a:p>
            <a:pPr marL="685800" lvl="1" indent="-228600">
              <a:buFont typeface="+mj-lt"/>
              <a:buAutoNum type="arabicPeriod"/>
            </a:pPr>
            <a:r>
              <a:rPr lang="en-US" dirty="0"/>
              <a:t>Allow prescriptive designs based on IBC 721, similar to an instruction manual for building unique fire rated assembly based on component parts</a:t>
            </a:r>
          </a:p>
          <a:p>
            <a:pPr marL="685800" lvl="1" indent="-228600">
              <a:buFont typeface="+mj-lt"/>
              <a:buAutoNum type="arabicPeriod"/>
            </a:pPr>
            <a:r>
              <a:rPr lang="en-US" dirty="0"/>
              <a:t>Allow calculations based on IBC 722, provides methods and equations for calculating fire resistance rating of specific materials or material groups.</a:t>
            </a:r>
          </a:p>
          <a:p>
            <a:pPr marL="685800" lvl="1" indent="-228600">
              <a:buFont typeface="+mj-lt"/>
              <a:buAutoNum type="arabicPeriod"/>
            </a:pPr>
            <a:r>
              <a:rPr lang="en-US" dirty="0"/>
              <a:t>Engineered analysis. The analysis would need to compare the proposed common wall assembly with already established fire ratings. </a:t>
            </a:r>
          </a:p>
          <a:p>
            <a:pPr marL="685800" lvl="1" indent="-228600">
              <a:buFont typeface="+mj-lt"/>
              <a:buAutoNum type="arabicPeriod"/>
            </a:pPr>
            <a:r>
              <a:rPr lang="en-US" dirty="0"/>
              <a:t>IBC exception 104.11, allows code official broad authority to approve equivalent alternative method. This was added to allow innovation in the code, a parallel allowance is included in IRC 104.11, but isn’t directly referenced in IRC section 302.</a:t>
            </a:r>
          </a:p>
          <a:p>
            <a:pPr marL="685800" lvl="1" indent="-228600">
              <a:buFont typeface="+mj-lt"/>
              <a:buAutoNum type="arabicPeriod"/>
            </a:pPr>
            <a:r>
              <a:rPr lang="en-US" dirty="0"/>
              <a:t>Code official approved agency can in turn approve design fire ratings. Agency can declare that designs meet the fire rating outlined in ASTM </a:t>
            </a:r>
            <a:r>
              <a:rPr lang="en-US" dirty="0" err="1"/>
              <a:t>E119</a:t>
            </a:r>
            <a:r>
              <a:rPr lang="en-US" dirty="0"/>
              <a:t> or </a:t>
            </a:r>
            <a:r>
              <a:rPr lang="en-US" dirty="0" err="1"/>
              <a:t>UL263</a:t>
            </a:r>
            <a:r>
              <a:rPr lang="en-US" dirty="0"/>
              <a:t> without being tested.</a:t>
            </a:r>
          </a:p>
        </p:txBody>
      </p:sp>
      <p:sp>
        <p:nvSpPr>
          <p:cNvPr id="4" name="Slide Number Placeholder 3"/>
          <p:cNvSpPr>
            <a:spLocks noGrp="1"/>
          </p:cNvSpPr>
          <p:nvPr>
            <p:ph type="sldNum" sz="quarter" idx="5"/>
          </p:nvPr>
        </p:nvSpPr>
        <p:spPr/>
        <p:txBody>
          <a:bodyPr/>
          <a:lstStyle/>
          <a:p>
            <a:fld id="{4A245C92-6097-4217-B33D-CB8D46B67303}" type="slidenum">
              <a:rPr lang="en-US" smtClean="0"/>
              <a:t>111</a:t>
            </a:fld>
            <a:endParaRPr lang="en-US"/>
          </a:p>
        </p:txBody>
      </p:sp>
    </p:spTree>
    <p:extLst>
      <p:ext uri="{BB962C8B-B14F-4D97-AF65-F5344CB8AC3E}">
        <p14:creationId xmlns:p14="http://schemas.microsoft.com/office/powerpoint/2010/main" val="78130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Strategy 5: Amend code allowing including air sealing materials in the tested wall. </a:t>
            </a:r>
          </a:p>
          <a:p>
            <a:pPr marL="171450" indent="-171450">
              <a:buFont typeface="Arial" panose="020B0604020202020204" pitchFamily="34" charset="0"/>
              <a:buChar char="•"/>
            </a:pPr>
            <a:r>
              <a:rPr lang="en-US" dirty="0"/>
              <a:t>Air sealing materials are often not detailed or included in ASTM </a:t>
            </a:r>
            <a:r>
              <a:rPr lang="en-US" dirty="0" err="1"/>
              <a:t>E119</a:t>
            </a:r>
            <a:r>
              <a:rPr lang="en-US" dirty="0"/>
              <a:t> or UL 263.</a:t>
            </a:r>
          </a:p>
          <a:p>
            <a:pPr marL="171450" indent="-171450">
              <a:buFont typeface="Arial" panose="020B0604020202020204" pitchFamily="34" charset="0"/>
              <a:buChar char="•"/>
            </a:pPr>
            <a:r>
              <a:rPr lang="en-US" dirty="0"/>
              <a:t>Due to lack of prior inclusion, use of those materials may invalidate the assembly.</a:t>
            </a:r>
          </a:p>
          <a:p>
            <a:pPr marL="171450" indent="-171450">
              <a:buFont typeface="Arial" panose="020B0604020202020204" pitchFamily="34" charset="0"/>
              <a:buChar char="•"/>
            </a:pPr>
            <a:r>
              <a:rPr lang="en-US" dirty="0"/>
              <a:t>Add language allowing caulks and sealants to the tested common to </a:t>
            </a:r>
            <a:r>
              <a:rPr lang="en-US" dirty="0" err="1"/>
              <a:t>R302.2.1</a:t>
            </a:r>
            <a:r>
              <a:rPr lang="en-US" dirty="0"/>
              <a:t> and 302.2.2. </a:t>
            </a:r>
          </a:p>
          <a:p>
            <a:pPr marL="171450" indent="-171450">
              <a:buFont typeface="Arial" panose="020B0604020202020204" pitchFamily="34" charset="0"/>
              <a:buChar char="•"/>
            </a:pPr>
            <a:r>
              <a:rPr lang="en-US" dirty="0"/>
              <a:t>Result: code is not altering the ASTM or UL testing, merely allowing additional materials to be added to the tested wall. </a:t>
            </a:r>
          </a:p>
          <a:p>
            <a:endParaRPr lang="en-US" dirty="0"/>
          </a:p>
        </p:txBody>
      </p:sp>
      <p:sp>
        <p:nvSpPr>
          <p:cNvPr id="4" name="Slide Number Placeholder 3"/>
          <p:cNvSpPr>
            <a:spLocks noGrp="1"/>
          </p:cNvSpPr>
          <p:nvPr>
            <p:ph type="sldNum" sz="quarter" idx="5"/>
          </p:nvPr>
        </p:nvSpPr>
        <p:spPr/>
        <p:txBody>
          <a:bodyPr/>
          <a:lstStyle/>
          <a:p>
            <a:fld id="{4A245C92-6097-4217-B33D-CB8D46B67303}" type="slidenum">
              <a:rPr lang="en-US" smtClean="0"/>
              <a:t>112</a:t>
            </a:fld>
            <a:endParaRPr lang="en-US"/>
          </a:p>
        </p:txBody>
      </p:sp>
    </p:spTree>
    <p:extLst>
      <p:ext uri="{BB962C8B-B14F-4D97-AF65-F5344CB8AC3E}">
        <p14:creationId xmlns:p14="http://schemas.microsoft.com/office/powerpoint/2010/main" val="372716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1C1C1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A738-98AC-BE48-A4FC-89D20C727F02}"/>
              </a:ext>
            </a:extLst>
          </p:cNvPr>
          <p:cNvSpPr>
            <a:spLocks noGrp="1"/>
          </p:cNvSpPr>
          <p:nvPr>
            <p:ph type="title" hasCustomPrompt="1"/>
          </p:nvPr>
        </p:nvSpPr>
        <p:spPr>
          <a:xfrm>
            <a:off x="304800" y="3149062"/>
            <a:ext cx="5791200" cy="1325563"/>
          </a:xfrm>
        </p:spPr>
        <p:txBody>
          <a:bodyPr anchor="b"/>
          <a:lstStyle>
            <a:lvl1pPr algn="l">
              <a:defRPr sz="4400">
                <a:solidFill>
                  <a:schemeClr val="bg1"/>
                </a:solidFill>
              </a:defRPr>
            </a:lvl1pPr>
          </a:lstStyle>
          <a:p>
            <a:r>
              <a:rPr lang="en-US"/>
              <a:t>Edit title</a:t>
            </a:r>
          </a:p>
        </p:txBody>
      </p:sp>
      <p:sp>
        <p:nvSpPr>
          <p:cNvPr id="13" name="Text Placeholder 12">
            <a:extLst>
              <a:ext uri="{FF2B5EF4-FFF2-40B4-BE49-F238E27FC236}">
                <a16:creationId xmlns:a16="http://schemas.microsoft.com/office/drawing/2014/main" id="{A37F6AFD-DBA7-5944-B8C8-9122FA89394A}"/>
              </a:ext>
            </a:extLst>
          </p:cNvPr>
          <p:cNvSpPr>
            <a:spLocks noGrp="1"/>
          </p:cNvSpPr>
          <p:nvPr>
            <p:ph type="body" sz="quarter" idx="11" hasCustomPrompt="1"/>
          </p:nvPr>
        </p:nvSpPr>
        <p:spPr>
          <a:xfrm>
            <a:off x="304800" y="4580988"/>
            <a:ext cx="5791200" cy="925512"/>
          </a:xfrm>
        </p:spPr>
        <p:txBody>
          <a:bodyPr/>
          <a:lstStyle>
            <a:lvl1pPr>
              <a:buNone/>
              <a:defRPr>
                <a:solidFill>
                  <a:schemeClr val="bg1"/>
                </a:solidFill>
              </a:defRPr>
            </a:lvl1pPr>
          </a:lstStyle>
          <a:p>
            <a:pPr lvl="0"/>
            <a:r>
              <a:rPr lang="en-US"/>
              <a:t>Edit subtitle</a:t>
            </a:r>
          </a:p>
        </p:txBody>
      </p:sp>
      <p:sp>
        <p:nvSpPr>
          <p:cNvPr id="15" name="Picture Placeholder 6">
            <a:extLst>
              <a:ext uri="{FF2B5EF4-FFF2-40B4-BE49-F238E27FC236}">
                <a16:creationId xmlns:a16="http://schemas.microsoft.com/office/drawing/2014/main" id="{58D7AD28-91C2-9048-8626-573CB05F6A82}"/>
              </a:ext>
            </a:extLst>
          </p:cNvPr>
          <p:cNvSpPr>
            <a:spLocks noGrp="1"/>
          </p:cNvSpPr>
          <p:nvPr>
            <p:ph type="pic" sz="quarter" idx="13"/>
          </p:nvPr>
        </p:nvSpPr>
        <p:spPr>
          <a:xfrm>
            <a:off x="8156900" y="4570790"/>
            <a:ext cx="4034172" cy="2276856"/>
          </a:xfrm>
        </p:spPr>
        <p:txBody>
          <a:bodyPr/>
          <a:lstStyle>
            <a:lvl1pPr>
              <a:defRPr>
                <a:solidFill>
                  <a:schemeClr val="bg1"/>
                </a:solidFill>
              </a:defRPr>
            </a:lvl1pPr>
          </a:lstStyle>
          <a:p>
            <a:r>
              <a:rPr lang="en-US"/>
              <a:t>Click icon to add picture</a:t>
            </a:r>
            <a:endParaRPr lang="en-US" dirty="0"/>
          </a:p>
        </p:txBody>
      </p:sp>
      <p:sp>
        <p:nvSpPr>
          <p:cNvPr id="22" name="Picture Placeholder 6">
            <a:extLst>
              <a:ext uri="{FF2B5EF4-FFF2-40B4-BE49-F238E27FC236}">
                <a16:creationId xmlns:a16="http://schemas.microsoft.com/office/drawing/2014/main" id="{CC5F45C8-7226-5845-9311-4B8B220C1CFC}"/>
              </a:ext>
            </a:extLst>
          </p:cNvPr>
          <p:cNvSpPr>
            <a:spLocks noGrp="1"/>
          </p:cNvSpPr>
          <p:nvPr>
            <p:ph type="pic" sz="quarter" idx="16"/>
          </p:nvPr>
        </p:nvSpPr>
        <p:spPr>
          <a:xfrm>
            <a:off x="8157828" y="2283580"/>
            <a:ext cx="4034172" cy="2276856"/>
          </a:xfrm>
        </p:spPr>
        <p:txBody>
          <a:bodyPr/>
          <a:lstStyle>
            <a:lvl1pPr>
              <a:defRPr>
                <a:solidFill>
                  <a:schemeClr val="bg1"/>
                </a:solidFill>
              </a:defRPr>
            </a:lvl1pPr>
          </a:lstStyle>
          <a:p>
            <a:r>
              <a:rPr lang="en-US"/>
              <a:t>Click icon to add picture</a:t>
            </a:r>
            <a:endParaRPr lang="en-US" dirty="0"/>
          </a:p>
        </p:txBody>
      </p:sp>
      <p:sp>
        <p:nvSpPr>
          <p:cNvPr id="24" name="Picture Placeholder 6">
            <a:extLst>
              <a:ext uri="{FF2B5EF4-FFF2-40B4-BE49-F238E27FC236}">
                <a16:creationId xmlns:a16="http://schemas.microsoft.com/office/drawing/2014/main" id="{BAFCF363-85F0-CC47-91EB-71AC93A50CC2}"/>
              </a:ext>
            </a:extLst>
          </p:cNvPr>
          <p:cNvSpPr>
            <a:spLocks noGrp="1"/>
          </p:cNvSpPr>
          <p:nvPr>
            <p:ph type="pic" sz="quarter" idx="18"/>
          </p:nvPr>
        </p:nvSpPr>
        <p:spPr>
          <a:xfrm>
            <a:off x="4070603" y="268"/>
            <a:ext cx="4111583" cy="2276856"/>
          </a:xfrm>
          <a:ln>
            <a:noFill/>
          </a:ln>
        </p:spPr>
        <p:txBody>
          <a:bodyPr/>
          <a:lstStyle>
            <a:lvl1pPr>
              <a:defRPr>
                <a:solidFill>
                  <a:schemeClr val="bg1"/>
                </a:solidFill>
              </a:defRPr>
            </a:lvl1pPr>
          </a:lstStyle>
          <a:p>
            <a:r>
              <a:rPr lang="en-US"/>
              <a:t>Click icon to add picture</a:t>
            </a:r>
            <a:endParaRPr lang="en-US" dirty="0"/>
          </a:p>
        </p:txBody>
      </p:sp>
      <p:sp>
        <p:nvSpPr>
          <p:cNvPr id="25" name="Picture Placeholder 6">
            <a:extLst>
              <a:ext uri="{FF2B5EF4-FFF2-40B4-BE49-F238E27FC236}">
                <a16:creationId xmlns:a16="http://schemas.microsoft.com/office/drawing/2014/main" id="{566D4D9A-5632-1B49-ADF6-5DECA1B892FA}"/>
              </a:ext>
            </a:extLst>
          </p:cNvPr>
          <p:cNvSpPr>
            <a:spLocks noGrp="1"/>
          </p:cNvSpPr>
          <p:nvPr>
            <p:ph type="pic" sz="quarter" idx="19"/>
          </p:nvPr>
        </p:nvSpPr>
        <p:spPr>
          <a:xfrm>
            <a:off x="0" y="0"/>
            <a:ext cx="4070604" cy="2276856"/>
          </a:xfrm>
          <a:ln>
            <a:noFill/>
          </a:ln>
        </p:spPr>
        <p:txBody>
          <a:bodyPr/>
          <a:lstStyle>
            <a:lvl1pPr>
              <a:defRPr>
                <a:solidFill>
                  <a:schemeClr val="bg1"/>
                </a:solidFill>
              </a:defRPr>
            </a:lvl1pPr>
          </a:lstStyle>
          <a:p>
            <a:r>
              <a:rPr lang="en-US"/>
              <a:t>Click icon to add picture</a:t>
            </a:r>
            <a:endParaRPr lang="en-US" dirty="0"/>
          </a:p>
        </p:txBody>
      </p:sp>
      <p:sp>
        <p:nvSpPr>
          <p:cNvPr id="23" name="Picture Placeholder 6">
            <a:extLst>
              <a:ext uri="{FF2B5EF4-FFF2-40B4-BE49-F238E27FC236}">
                <a16:creationId xmlns:a16="http://schemas.microsoft.com/office/drawing/2014/main" id="{2BB57774-1E3A-FD4C-8E5F-1C90050A3ED9}"/>
              </a:ext>
            </a:extLst>
          </p:cNvPr>
          <p:cNvSpPr>
            <a:spLocks noGrp="1"/>
          </p:cNvSpPr>
          <p:nvPr>
            <p:ph type="pic" sz="quarter" idx="17"/>
          </p:nvPr>
        </p:nvSpPr>
        <p:spPr>
          <a:xfrm>
            <a:off x="8157828" y="0"/>
            <a:ext cx="4034172" cy="2276856"/>
          </a:xfrm>
          <a:ln>
            <a:noFill/>
          </a:ln>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410430457"/>
      </p:ext>
    </p:extLst>
  </p:cSld>
  <p:clrMapOvr>
    <a:masterClrMapping/>
  </p:clrMapOvr>
  <p:extLst>
    <p:ext uri="{DCECCB84-F9BA-43D5-87BE-67443E8EF086}">
      <p15:sldGuideLst xmlns:p15="http://schemas.microsoft.com/office/powerpoint/2012/main">
        <p15:guide id="1" orient="horz" pos="158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D5D446-3339-5447-8429-4B796A711728}"/>
              </a:ext>
            </a:extLst>
          </p:cNvPr>
          <p:cNvSpPr>
            <a:spLocks noGrp="1"/>
          </p:cNvSpPr>
          <p:nvPr>
            <p:ph idx="1"/>
          </p:nvPr>
        </p:nvSpPr>
        <p:spPr>
          <a:xfrm>
            <a:off x="313660" y="1825625"/>
            <a:ext cx="52896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8459092-3379-5D42-84C2-0B1B24AE442F}"/>
              </a:ext>
            </a:extLst>
          </p:cNvPr>
          <p:cNvSpPr>
            <a:spLocks noGrp="1"/>
          </p:cNvSpPr>
          <p:nvPr>
            <p:ph idx="10"/>
          </p:nvPr>
        </p:nvSpPr>
        <p:spPr>
          <a:xfrm>
            <a:off x="6559402" y="1825625"/>
            <a:ext cx="52896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4B46CD8-7049-4F66-8B95-308A91FCA7A9}"/>
              </a:ext>
            </a:extLst>
          </p:cNvPr>
          <p:cNvSpPr>
            <a:spLocks noGrp="1"/>
          </p:cNvSpPr>
          <p:nvPr>
            <p:ph type="title"/>
          </p:nvPr>
        </p:nvSpPr>
        <p:spPr>
          <a:xfrm>
            <a:off x="345558" y="184150"/>
            <a:ext cx="10515600" cy="625475"/>
          </a:xfrm>
        </p:spPr>
        <p:txBody>
          <a:bodyPr/>
          <a:lstStyle/>
          <a:p>
            <a:r>
              <a:rPr lang="en-US"/>
              <a:t>Click to edit Master title style</a:t>
            </a:r>
            <a:endParaRPr lang="en-US" dirty="0"/>
          </a:p>
        </p:txBody>
      </p:sp>
    </p:spTree>
    <p:extLst>
      <p:ext uri="{BB962C8B-B14F-4D97-AF65-F5344CB8AC3E}">
        <p14:creationId xmlns:p14="http://schemas.microsoft.com/office/powerpoint/2010/main" val="13508242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1F2A0A4-8BFE-4CFD-90C3-A85BA2DE8641}"/>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3" name="Title 1">
            <a:extLst>
              <a:ext uri="{FF2B5EF4-FFF2-40B4-BE49-F238E27FC236}">
                <a16:creationId xmlns:a16="http://schemas.microsoft.com/office/drawing/2014/main" id="{E145A6E2-D463-4AEB-8F60-3271CBB2B915}"/>
              </a:ext>
            </a:extLst>
          </p:cNvPr>
          <p:cNvSpPr>
            <a:spLocks noGrp="1"/>
          </p:cNvSpPr>
          <p:nvPr>
            <p:ph type="title"/>
          </p:nvPr>
        </p:nvSpPr>
        <p:spPr>
          <a:xfrm>
            <a:off x="0" y="0"/>
            <a:ext cx="10515600" cy="219075"/>
          </a:xfrm>
        </p:spPr>
        <p:txBody>
          <a:bodyPr>
            <a:normAutofit/>
          </a:bodyPr>
          <a:lstStyle>
            <a:lvl1pPr>
              <a:defRPr sz="900"/>
            </a:lvl1pPr>
          </a:lstStyle>
          <a:p>
            <a:r>
              <a:rPr lang="en-US"/>
              <a:t>Click to edit Master title style</a:t>
            </a:r>
          </a:p>
        </p:txBody>
      </p:sp>
    </p:spTree>
    <p:extLst>
      <p:ext uri="{BB962C8B-B14F-4D97-AF65-F5344CB8AC3E}">
        <p14:creationId xmlns:p14="http://schemas.microsoft.com/office/powerpoint/2010/main" val="4198436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341" y="204304"/>
            <a:ext cx="11293311" cy="924560"/>
          </a:xfrm>
        </p:spPr>
        <p:txBody>
          <a:bodyPr/>
          <a:lstStyle>
            <a:lvl1pPr>
              <a:defRPr b="1">
                <a:latin typeface="+mj-lt"/>
              </a:defRPr>
            </a:lvl1pPr>
          </a:lstStyle>
          <a:p>
            <a:r>
              <a:rPr lang="en-US" dirty="0"/>
              <a:t>Click to edit Master title style</a:t>
            </a:r>
          </a:p>
        </p:txBody>
      </p:sp>
      <p:sp>
        <p:nvSpPr>
          <p:cNvPr id="3" name="Content Placeholder 2"/>
          <p:cNvSpPr>
            <a:spLocks noGrp="1"/>
          </p:cNvSpPr>
          <p:nvPr>
            <p:ph idx="1"/>
          </p:nvPr>
        </p:nvSpPr>
        <p:spPr>
          <a:xfrm>
            <a:off x="449341" y="1422689"/>
            <a:ext cx="11293311" cy="4913454"/>
          </a:xfrm>
        </p:spPr>
        <p:txBody>
          <a:bodyPr/>
          <a:lstStyle>
            <a:lvl1pPr marL="457200" indent="-457200">
              <a:buFont typeface="Wingdings" panose="05000000000000000000" pitchFamily="2" charset="2"/>
              <a:buChar char="§"/>
              <a:defRPr>
                <a:latin typeface="+mj-lt"/>
              </a:defRPr>
            </a:lvl1pPr>
            <a:lvl2pPr marL="800100" indent="-342900">
              <a:buFont typeface="Wingdings" panose="05000000000000000000" pitchFamily="2" charset="2"/>
              <a:buChar char="§"/>
              <a:defRPr>
                <a:latin typeface="+mj-lt"/>
              </a:defRPr>
            </a:lvl2pPr>
            <a:lvl3pPr marL="1257300" indent="-342900">
              <a:buFont typeface="Wingdings" panose="05000000000000000000" pitchFamily="2" charset="2"/>
              <a:buChar char="§"/>
              <a:defRPr>
                <a:latin typeface="+mj-lt"/>
              </a:defRPr>
            </a:lvl3pPr>
            <a:lvl4pPr marL="1657350" indent="-285750">
              <a:buFont typeface="Wingdings" panose="05000000000000000000" pitchFamily="2" charset="2"/>
              <a:buChar char="§"/>
              <a:defRPr>
                <a:latin typeface="+mj-lt"/>
              </a:defRPr>
            </a:lvl4pPr>
            <a:lvl5pPr marL="2114550" indent="-285750">
              <a:buFont typeface="Wingdings" panose="05000000000000000000" pitchFamily="2" charset="2"/>
              <a:buChar cha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B52FA07E-5B8B-48E2-B283-E6DB92D3FACE}"/>
              </a:ext>
            </a:extLst>
          </p:cNvPr>
          <p:cNvCxnSpPr/>
          <p:nvPr userDrawn="1"/>
        </p:nvCxnSpPr>
        <p:spPr>
          <a:xfrm>
            <a:off x="0" y="1312720"/>
            <a:ext cx="609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875554"/>
      </p:ext>
    </p:extLst>
  </p:cSld>
  <p:clrMapOvr>
    <a:masterClrMapping/>
  </p:clrMapOvr>
  <p:extLst>
    <p:ext uri="{DCECCB84-F9BA-43D5-87BE-67443E8EF086}">
      <p15:sldGuideLst xmlns:p15="http://schemas.microsoft.com/office/powerpoint/2012/main">
        <p15:guide id="2" pos="7608">
          <p15:clr>
            <a:srgbClr val="FBAE40"/>
          </p15:clr>
        </p15:guide>
        <p15:guide id="3" orient="horz" pos="42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44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9100" y="946715"/>
            <a:ext cx="11341100" cy="2852737"/>
          </a:xfrm>
        </p:spPr>
        <p:txBody>
          <a:bodyPr anchor="b"/>
          <a:lstStyle>
            <a:lvl1pPr>
              <a:defRPr sz="6000" b="1">
                <a:latin typeface="+mj-lt"/>
              </a:defRPr>
            </a:lvl1pPr>
          </a:lstStyle>
          <a:p>
            <a:r>
              <a:rPr lang="en-US" dirty="0"/>
              <a:t>Click to edit Master title style</a:t>
            </a:r>
          </a:p>
        </p:txBody>
      </p:sp>
      <p:sp>
        <p:nvSpPr>
          <p:cNvPr id="3" name="Text Placeholder 2"/>
          <p:cNvSpPr>
            <a:spLocks noGrp="1"/>
          </p:cNvSpPr>
          <p:nvPr>
            <p:ph type="body" idx="1"/>
          </p:nvPr>
        </p:nvSpPr>
        <p:spPr>
          <a:xfrm>
            <a:off x="431800" y="4439963"/>
            <a:ext cx="113411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B1C640F1-6F15-4BB2-8F4C-F000658176D2}"/>
              </a:ext>
            </a:extLst>
          </p:cNvPr>
          <p:cNvCxnSpPr>
            <a:cxnSpLocks/>
          </p:cNvCxnSpPr>
          <p:nvPr userDrawn="1"/>
        </p:nvCxnSpPr>
        <p:spPr>
          <a:xfrm>
            <a:off x="710119" y="4127689"/>
            <a:ext cx="10749064"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07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4026935-FC4B-4826-B11B-FDC00A11C14A}"/>
              </a:ext>
            </a:extLst>
          </p:cNvPr>
          <p:cNvSpPr>
            <a:spLocks noGrp="1"/>
          </p:cNvSpPr>
          <p:nvPr>
            <p:ph type="title"/>
          </p:nvPr>
        </p:nvSpPr>
        <p:spPr>
          <a:xfrm>
            <a:off x="533400" y="159037"/>
            <a:ext cx="11163300" cy="929640"/>
          </a:xfrm>
        </p:spPr>
        <p:txBody>
          <a:bodyPr/>
          <a:lstStyle>
            <a:lvl1pPr>
              <a:defRPr b="1">
                <a:latin typeface="+mj-lt"/>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41364872-E23B-4CA4-ADFA-7C96EE76DE79}"/>
              </a:ext>
            </a:extLst>
          </p:cNvPr>
          <p:cNvCxnSpPr/>
          <p:nvPr userDrawn="1"/>
        </p:nvCxnSpPr>
        <p:spPr>
          <a:xfrm>
            <a:off x="0" y="1220360"/>
            <a:ext cx="609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57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100" y="1412308"/>
            <a:ext cx="5600700" cy="4859181"/>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12307"/>
            <a:ext cx="5600700" cy="485918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EB4B985A-1174-4398-AA0D-6CB37578FB07}"/>
              </a:ext>
            </a:extLst>
          </p:cNvPr>
          <p:cNvSpPr>
            <a:spLocks noGrp="1"/>
          </p:cNvSpPr>
          <p:nvPr>
            <p:ph type="title"/>
          </p:nvPr>
        </p:nvSpPr>
        <p:spPr>
          <a:xfrm>
            <a:off x="419100" y="168273"/>
            <a:ext cx="11353800" cy="952500"/>
          </a:xfrm>
        </p:spPr>
        <p:txBody>
          <a:bodyPr/>
          <a:lstStyle>
            <a:lvl1pPr>
              <a:defRPr b="1"/>
            </a:lvl1pPr>
          </a:lstStyle>
          <a:p>
            <a:r>
              <a:rPr lang="en-US" dirty="0"/>
              <a:t>Click to edit Master title style</a:t>
            </a:r>
          </a:p>
        </p:txBody>
      </p:sp>
      <p:cxnSp>
        <p:nvCxnSpPr>
          <p:cNvPr id="6" name="Straight Connector 5">
            <a:extLst>
              <a:ext uri="{FF2B5EF4-FFF2-40B4-BE49-F238E27FC236}">
                <a16:creationId xmlns:a16="http://schemas.microsoft.com/office/drawing/2014/main" id="{D6E64BA6-9247-4AFA-B080-81E3D047BC75}"/>
              </a:ext>
            </a:extLst>
          </p:cNvPr>
          <p:cNvCxnSpPr/>
          <p:nvPr userDrawn="1"/>
        </p:nvCxnSpPr>
        <p:spPr>
          <a:xfrm>
            <a:off x="0" y="1266540"/>
            <a:ext cx="609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51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198" y="1260045"/>
            <a:ext cx="5549900" cy="725770"/>
          </a:xfrm>
          <a:solidFill>
            <a:schemeClr val="accent4">
              <a:lumMod val="40000"/>
              <a:lumOff val="60000"/>
            </a:schemeClr>
          </a:solidFill>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198" y="2097558"/>
            <a:ext cx="5575299" cy="4173176"/>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3953" y="1260045"/>
            <a:ext cx="5588000" cy="725773"/>
          </a:xfrm>
          <a:solidFill>
            <a:schemeClr val="accent4">
              <a:lumMod val="40000"/>
              <a:lumOff val="60000"/>
            </a:schemeClr>
          </a:solidFill>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3480" y="2098314"/>
            <a:ext cx="5578473" cy="417317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4CD9910-D22C-485D-93E9-7E03E267115A}"/>
              </a:ext>
            </a:extLst>
          </p:cNvPr>
          <p:cNvSpPr>
            <a:spLocks noGrp="1"/>
          </p:cNvSpPr>
          <p:nvPr>
            <p:ph type="title"/>
          </p:nvPr>
        </p:nvSpPr>
        <p:spPr>
          <a:xfrm>
            <a:off x="419100" y="149984"/>
            <a:ext cx="11303000" cy="849630"/>
          </a:xfrm>
        </p:spPr>
        <p:txBody>
          <a:bodyPr/>
          <a:lstStyle>
            <a:lvl1pPr>
              <a:defRPr b="1">
                <a:latin typeface="+mj-lt"/>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DE5165E4-2995-4A9F-BEE7-DDAD9F241B6D}"/>
              </a:ext>
            </a:extLst>
          </p:cNvPr>
          <p:cNvCxnSpPr/>
          <p:nvPr userDrawn="1"/>
        </p:nvCxnSpPr>
        <p:spPr>
          <a:xfrm>
            <a:off x="0" y="1148301"/>
            <a:ext cx="609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36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9C30FF-263D-5D47-8F06-204E0953E6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8714DB-8A21-CA44-A68F-63A9AF6ED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07509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5" r:id="rId3"/>
    <p:sldLayoutId id="2147483657" r:id="rId4"/>
    <p:sldLayoutId id="2147483658" r:id="rId5"/>
    <p:sldLayoutId id="2147483659" r:id="rId6"/>
    <p:sldLayoutId id="2147483660" r:id="rId7"/>
    <p:sldLayoutId id="2147483661" r:id="rId8"/>
    <p:sldLayoutId id="21474836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64" userDrawn="1">
          <p15:clr>
            <a:srgbClr val="F26B43"/>
          </p15:clr>
        </p15:guide>
        <p15:guide id="3" orient="horz" pos="192" userDrawn="1">
          <p15:clr>
            <a:srgbClr val="F26B43"/>
          </p15:clr>
        </p15:guide>
        <p15:guide id="4" orient="horz" pos="4104"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robby@buildtankinc.com"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newportpartnersllc.com/_files/ugd/cac64d_6a9e57ed104b40fca596951733564d43.pdf"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6.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9.jpeg"/><Relationship Id="rId4" Type="http://schemas.openxmlformats.org/officeDocument/2006/relationships/image" Target="../media/image208.jpeg"/></Relationships>
</file>

<file path=ppt/slides/_rels/slide10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hyperlink" Target="https://abmichigan.com/improving-occupant-comfort-multifamily-buildings/" TargetMode="External"/><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s://www.barronheating.com/home-performance/" TargetMode="Externa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7.jpeg"/></Relationships>
</file>

<file path=ppt/slides/_rels/slide11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9.jpeg"/></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5.xml"/><Relationship Id="rId4" Type="http://schemas.openxmlformats.org/officeDocument/2006/relationships/image" Target="../media/image225.jpeg"/></Relationships>
</file>

<file path=ppt/slides/_rels/slide12.xml.rels><?xml version="1.0" encoding="UTF-8" standalone="yes"?>
<Relationships xmlns="http://schemas.openxmlformats.org/package/2006/relationships"><Relationship Id="rId3" Type="http://schemas.openxmlformats.org/officeDocument/2006/relationships/hyperlink" Target="https://www.americangypsum.com/sites/default/files/2022-01/ga-620_gypsum_area_separation_firewalls_0.pdf" TargetMode="External"/><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7.jpeg"/></Relationships>
</file>

<file path=ppt/slides/_rels/slide12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9.jpeg"/></Relationships>
</file>

<file path=ppt/slides/_rels/slide122.xml.rels><?xml version="1.0" encoding="UTF-8" standalone="yes"?>
<Relationships xmlns="http://schemas.openxmlformats.org/package/2006/relationships"><Relationship Id="rId3" Type="http://schemas.openxmlformats.org/officeDocument/2006/relationships/hyperlink" Target="https://pacinternationalllc.com/pdf/Test_Data/ULTESTS/BXUV.Gernaral%20Provisions%20-%20Fire-resistance%20Ratings%20-%20ANSI_UL%20263%20_%20UL%20Product%20iQ.pdf" TargetMode="External"/><Relationship Id="rId2" Type="http://schemas.openxmlformats.org/officeDocument/2006/relationships/image" Target="../media/image230.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5.xml"/><Relationship Id="rId5" Type="http://schemas.openxmlformats.org/officeDocument/2006/relationships/image" Target="../media/image234.png"/><Relationship Id="rId4" Type="http://schemas.openxmlformats.org/officeDocument/2006/relationships/image" Target="../media/image23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4.xml"/><Relationship Id="rId4" Type="http://schemas.openxmlformats.org/officeDocument/2006/relationships/image" Target="../media/image239.jpeg"/></Relationships>
</file>

<file path=ppt/slides/_rels/slide12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hyperlink" Target="https://www.neairbarrier.com/wp-content/uploads/2023/01/ABR-CaseStudies-Thrive.pdf"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3.jpeg"/></Relationships>
</file>

<file path=ppt/slides/_rels/slide13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5.jpeg"/></Relationships>
</file>

<file path=ppt/slides/_rels/slide1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xml"/><Relationship Id="rId5" Type="http://schemas.openxmlformats.org/officeDocument/2006/relationships/image" Target="../media/image89.jpeg"/><Relationship Id="rId4" Type="http://schemas.openxmlformats.org/officeDocument/2006/relationships/image" Target="../media/image88.jpeg"/></Relationships>
</file>

<file path=ppt/slides/_rels/slide13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257.jpeg"/><Relationship Id="rId2" Type="http://schemas.openxmlformats.org/officeDocument/2006/relationships/image" Target="../media/image252.jpeg"/><Relationship Id="rId1" Type="http://schemas.openxmlformats.org/officeDocument/2006/relationships/slideLayout" Target="../slideLayouts/slideLayout5.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s>
</file>

<file path=ppt/slides/_rels/slide138.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259.jpeg"/><Relationship Id="rId7" Type="http://schemas.openxmlformats.org/officeDocument/2006/relationships/image" Target="../media/image263.jpeg"/><Relationship Id="rId2" Type="http://schemas.openxmlformats.org/officeDocument/2006/relationships/image" Target="../media/image258.jpeg"/><Relationship Id="rId1" Type="http://schemas.openxmlformats.org/officeDocument/2006/relationships/slideLayout" Target="../slideLayouts/slideLayout4.xml"/><Relationship Id="rId6" Type="http://schemas.openxmlformats.org/officeDocument/2006/relationships/image" Target="../media/image262.jpeg"/><Relationship Id="rId5" Type="http://schemas.openxmlformats.org/officeDocument/2006/relationships/image" Target="../media/image261.jpeg"/><Relationship Id="rId10" Type="http://schemas.openxmlformats.org/officeDocument/2006/relationships/hyperlink" Target="https://www.multihousingnews.com/post/rehau-upgrades-residential-fire-sprinkler-system-with-fitting-technology/" TargetMode="External"/><Relationship Id="rId4" Type="http://schemas.openxmlformats.org/officeDocument/2006/relationships/image" Target="../media/image260.jpeg"/><Relationship Id="rId9" Type="http://schemas.openxmlformats.org/officeDocument/2006/relationships/image" Target="../media/image26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s://www.barronheating.com/home-performance/" TargetMode="Externa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hyperlink" Target="mailto:efronapfel@byothersllc.com" TargetMode="External"/><Relationship Id="rId2" Type="http://schemas.openxmlformats.org/officeDocument/2006/relationships/image" Target="../media/image26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abmichigan.com/improving-occupant-comfort-multifamily-buildings/" TargetMode="External"/><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pdfs.semanticscholar.org/1d09/4068aac94e1ef32515607df1a7f263db6897.pdf?_ga=2.113266831.907656350.1578976064-1166214141.1578976064"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mncee.org/blog/may-2019/research-sidesteps-obstacles-measuring-air-tightne/"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1.eere.energy.gov/buildings/publications/pdfs/building_america/compartmentalization_methods_multifamily.pdf" TargetMode="Externa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hyperlink" Target="https://energyrecovery.com.au/MVHR/BuildingAirtightness" TargetMode="External"/><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xml"/><Relationship Id="rId5" Type="http://schemas.openxmlformats.org/officeDocument/2006/relationships/image" Target="../media/image89.jpe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jpe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clarkjbrooks.blogspot.com/2011_03_01_archive.html" TargetMode="External"/><Relationship Id="rId2" Type="http://schemas.openxmlformats.org/officeDocument/2006/relationships/image" Target="../media/image102.jpe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3.xml"/><Relationship Id="rId6" Type="http://schemas.microsoft.com/office/2017/06/relationships/model3d" Target="../media/model3d1.glb"/><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nationalgypsum.com/design-resource-center/literature/ngc-construction-guide" TargetMode="Externa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5.xml"/><Relationship Id="rId4" Type="http://schemas.openxmlformats.org/officeDocument/2006/relationships/image" Target="../media/image135.jpeg"/></Relationships>
</file>

<file path=ppt/slides/_rels/slide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xml"/><Relationship Id="rId5" Type="http://schemas.openxmlformats.org/officeDocument/2006/relationships/image" Target="../media/image151.png"/><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8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www.newportpartnersllc.com/resource-development"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3.xml"/><Relationship Id="rId4" Type="http://schemas.openxmlformats.org/officeDocument/2006/relationships/image" Target="../media/image195.jpeg"/></Relationships>
</file>

<file path=ppt/slides/_rels/slide9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3.xml"/><Relationship Id="rId4" Type="http://schemas.openxmlformats.org/officeDocument/2006/relationships/image" Target="../media/image201.png"/></Relationships>
</file>

<file path=ppt/slides/_rels/slide9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58C9-A2AF-6246-BFA1-0DEC0CE7D806}"/>
              </a:ext>
            </a:extLst>
          </p:cNvPr>
          <p:cNvSpPr>
            <a:spLocks noGrp="1"/>
          </p:cNvSpPr>
          <p:nvPr>
            <p:ph type="title"/>
          </p:nvPr>
        </p:nvSpPr>
        <p:spPr>
          <a:xfrm>
            <a:off x="209799" y="1122363"/>
            <a:ext cx="4512620" cy="2387600"/>
          </a:xfrm>
        </p:spPr>
        <p:txBody>
          <a:bodyPr vert="horz" lIns="91440" tIns="45720" rIns="91440" bIns="45720" rtlCol="0" anchor="b">
            <a:normAutofit fontScale="90000"/>
          </a:bodyPr>
          <a:lstStyle/>
          <a:p>
            <a:r>
              <a:rPr lang="en-US" sz="3600" b="0" i="0" dirty="0">
                <a:solidFill>
                  <a:srgbClr val="9C9288"/>
                </a:solidFill>
                <a:effectLst/>
                <a:latin typeface="lato" panose="020F0502020204030203" pitchFamily="34" charset="0"/>
              </a:rPr>
              <a:t>Fire Wall Testing And Air Leakage Control To Aid In Construction Tolerances And In Litigation</a:t>
            </a:r>
            <a:endParaRPr lang="en-US" sz="66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50715725-51B0-6342-8566-4460CFF194F1}"/>
              </a:ext>
            </a:extLst>
          </p:cNvPr>
          <p:cNvSpPr>
            <a:spLocks noGrp="1"/>
          </p:cNvSpPr>
          <p:nvPr>
            <p:ph type="body" sz="quarter" idx="11"/>
          </p:nvPr>
        </p:nvSpPr>
        <p:spPr>
          <a:xfrm>
            <a:off x="371107" y="3962476"/>
            <a:ext cx="3224002" cy="2510004"/>
          </a:xfrm>
        </p:spPr>
        <p:txBody>
          <a:bodyPr vert="horz" lIns="91440" tIns="45720" rIns="91440" bIns="45720" rtlCol="0">
            <a:normAutofit/>
          </a:bodyPr>
          <a:lstStyle/>
          <a:p>
            <a:pPr marL="0" indent="0">
              <a:lnSpc>
                <a:spcPct val="100000"/>
              </a:lnSpc>
              <a:spcBef>
                <a:spcPts val="0"/>
              </a:spcBef>
            </a:pPr>
            <a:r>
              <a:rPr lang="en-US" sz="1000" kern="1200" dirty="0">
                <a:solidFill>
                  <a:schemeClr val="tx1"/>
                </a:solidFill>
                <a:latin typeface="+mn-lt"/>
                <a:ea typeface="+mn-ea"/>
                <a:cs typeface="+mn-cs"/>
              </a:rPr>
              <a:t>Presented by: Edward L. Fronapfel, PE, CBIE, F.ASCE, F.ASCE, DFE, D-IBFES, CFCC, CBCP, PT1, NACHI, </a:t>
            </a:r>
            <a:r>
              <a:rPr lang="en-US" sz="1000" kern="1200" dirty="0" err="1">
                <a:solidFill>
                  <a:schemeClr val="tx1"/>
                </a:solidFill>
                <a:latin typeface="+mn-lt"/>
                <a:ea typeface="+mn-ea"/>
                <a:cs typeface="+mn-cs"/>
              </a:rPr>
              <a:t>Therm</a:t>
            </a:r>
            <a:r>
              <a:rPr lang="en-US" sz="1000" kern="1200" dirty="0">
                <a:solidFill>
                  <a:schemeClr val="tx1"/>
                </a:solidFill>
                <a:latin typeface="+mn-lt"/>
                <a:ea typeface="+mn-ea"/>
                <a:cs typeface="+mn-cs"/>
              </a:rPr>
              <a:t> II, MAE, F.ASCE, F.NAFE</a:t>
            </a:r>
          </a:p>
          <a:p>
            <a:pPr marL="0" indent="0">
              <a:lnSpc>
                <a:spcPct val="100000"/>
              </a:lnSpc>
              <a:spcBef>
                <a:spcPts val="0"/>
              </a:spcBef>
            </a:pPr>
            <a:r>
              <a:rPr lang="en-US" sz="1000" dirty="0">
                <a:solidFill>
                  <a:schemeClr val="tx1"/>
                </a:solidFill>
                <a:cs typeface="+mn-cs"/>
              </a:rPr>
              <a:t>efronapfel@byothersllc.com</a:t>
            </a:r>
            <a:endParaRPr lang="en-US" sz="1000" kern="1200" dirty="0">
              <a:solidFill>
                <a:schemeClr val="tx1"/>
              </a:solidFill>
              <a:latin typeface="+mn-lt"/>
              <a:ea typeface="+mn-ea"/>
              <a:cs typeface="+mn-cs"/>
            </a:endParaRPr>
          </a:p>
          <a:p>
            <a:pPr marL="0" indent="0">
              <a:lnSpc>
                <a:spcPct val="100000"/>
              </a:lnSpc>
              <a:spcBef>
                <a:spcPts val="0"/>
              </a:spcBef>
            </a:pPr>
            <a:endParaRPr lang="en-US" sz="1000" dirty="0">
              <a:solidFill>
                <a:schemeClr val="tx1"/>
              </a:solidFill>
              <a:cs typeface="+mn-cs"/>
            </a:endParaRPr>
          </a:p>
          <a:p>
            <a:pPr marL="0" indent="0">
              <a:lnSpc>
                <a:spcPct val="100000"/>
              </a:lnSpc>
              <a:spcBef>
                <a:spcPts val="0"/>
              </a:spcBef>
            </a:pPr>
            <a:r>
              <a:rPr lang="en-US" sz="1000" kern="1200" dirty="0">
                <a:solidFill>
                  <a:schemeClr val="tx1"/>
                </a:solidFill>
                <a:latin typeface="+mn-lt"/>
                <a:ea typeface="+mn-ea"/>
                <a:cs typeface="+mn-cs"/>
              </a:rPr>
              <a:t>Thanks to:</a:t>
            </a:r>
          </a:p>
          <a:p>
            <a:pPr marL="0" indent="0">
              <a:lnSpc>
                <a:spcPct val="100000"/>
              </a:lnSpc>
              <a:spcBef>
                <a:spcPts val="0"/>
              </a:spcBef>
            </a:pPr>
            <a:r>
              <a:rPr lang="en-US" sz="1000" kern="1200" dirty="0">
                <a:solidFill>
                  <a:schemeClr val="tx1"/>
                </a:solidFill>
                <a:latin typeface="+mn-lt"/>
                <a:ea typeface="+mn-ea"/>
                <a:cs typeface="+mn-cs"/>
              </a:rPr>
              <a:t>Robby Schwarz </a:t>
            </a:r>
          </a:p>
          <a:p>
            <a:pPr marL="0" indent="0">
              <a:lnSpc>
                <a:spcPct val="100000"/>
              </a:lnSpc>
              <a:spcBef>
                <a:spcPts val="0"/>
              </a:spcBef>
            </a:pPr>
            <a:r>
              <a:rPr lang="en-US" sz="1000" dirty="0" err="1">
                <a:solidFill>
                  <a:schemeClr val="tx1"/>
                </a:solidFill>
                <a:cs typeface="+mn-cs"/>
              </a:rPr>
              <a:t>BUILDTankinc</a:t>
            </a:r>
            <a:endParaRPr lang="en-US" sz="1000" dirty="0">
              <a:solidFill>
                <a:schemeClr val="tx1"/>
              </a:solidFill>
              <a:cs typeface="+mn-cs"/>
            </a:endParaRPr>
          </a:p>
          <a:p>
            <a:pPr marL="0" indent="0">
              <a:lnSpc>
                <a:spcPct val="100000"/>
              </a:lnSpc>
              <a:spcBef>
                <a:spcPts val="0"/>
              </a:spcBef>
            </a:pPr>
            <a:r>
              <a:rPr lang="en-US" sz="1000" kern="1200" dirty="0">
                <a:solidFill>
                  <a:schemeClr val="tx1"/>
                </a:solidFill>
                <a:latin typeface="+mn-lt"/>
                <a:ea typeface="+mn-ea"/>
                <a:cs typeface="+mn-cs"/>
                <a:hlinkClick r:id="rId2"/>
              </a:rPr>
              <a:t>robby@buildtankinc.com</a:t>
            </a:r>
            <a:endParaRPr lang="en-US" sz="1000" kern="1200" dirty="0">
              <a:solidFill>
                <a:schemeClr val="tx1"/>
              </a:solidFill>
              <a:latin typeface="+mn-lt"/>
              <a:ea typeface="+mn-ea"/>
              <a:cs typeface="+mn-cs"/>
            </a:endParaRPr>
          </a:p>
          <a:p>
            <a:pPr marL="0" indent="0">
              <a:lnSpc>
                <a:spcPct val="100000"/>
              </a:lnSpc>
              <a:spcBef>
                <a:spcPts val="0"/>
              </a:spcBef>
            </a:pPr>
            <a:r>
              <a:rPr lang="en-US" sz="1000" dirty="0">
                <a:solidFill>
                  <a:schemeClr val="tx1"/>
                </a:solidFill>
                <a:cs typeface="+mn-cs"/>
              </a:rPr>
              <a:t>And his permission to incorporate “10 Strategies: Meeting Air Sealing and Code Requirements for Townhouse Area Separation Walls”</a:t>
            </a:r>
            <a:endParaRPr lang="en-US" sz="1000" kern="1200" dirty="0">
              <a:solidFill>
                <a:schemeClr val="tx1"/>
              </a:solidFill>
              <a:latin typeface="+mn-lt"/>
              <a:ea typeface="+mn-ea"/>
              <a:cs typeface="+mn-cs"/>
            </a:endParaRPr>
          </a:p>
          <a:p>
            <a:pPr marL="0" indent="0">
              <a:lnSpc>
                <a:spcPct val="100000"/>
              </a:lnSpc>
              <a:spcBef>
                <a:spcPts val="0"/>
              </a:spcBef>
            </a:pPr>
            <a:endParaRPr lang="en-US" sz="1000" dirty="0">
              <a:solidFill>
                <a:schemeClr val="tx1"/>
              </a:solidFill>
              <a:cs typeface="+mn-cs"/>
            </a:endParaRPr>
          </a:p>
          <a:p>
            <a:pPr marL="0" indent="0">
              <a:lnSpc>
                <a:spcPct val="100000"/>
              </a:lnSpc>
              <a:spcBef>
                <a:spcPts val="0"/>
              </a:spcBef>
            </a:pPr>
            <a:endParaRPr lang="en-US" sz="1000" kern="1200" dirty="0">
              <a:solidFill>
                <a:schemeClr val="tx1"/>
              </a:solidFill>
              <a:latin typeface="+mn-lt"/>
              <a:ea typeface="+mn-ea"/>
              <a:cs typeface="+mn-cs"/>
            </a:endParaRPr>
          </a:p>
          <a:p>
            <a:pPr marL="0" indent="0">
              <a:lnSpc>
                <a:spcPct val="100000"/>
              </a:lnSpc>
              <a:spcBef>
                <a:spcPts val="0"/>
              </a:spcBef>
            </a:pPr>
            <a:r>
              <a:rPr lang="en-US" sz="1000" kern="1200" dirty="0">
                <a:solidFill>
                  <a:schemeClr val="tx1"/>
                </a:solidFill>
                <a:latin typeface="+mn-lt"/>
                <a:ea typeface="+mn-ea"/>
                <a:cs typeface="+mn-cs"/>
              </a:rPr>
              <a:t>August 6</a:t>
            </a:r>
            <a:r>
              <a:rPr lang="en-US" sz="1000" dirty="0">
                <a:solidFill>
                  <a:schemeClr val="tx1"/>
                </a:solidFill>
                <a:cs typeface="+mn-cs"/>
              </a:rPr>
              <a:t>, 2025</a:t>
            </a:r>
            <a:endParaRPr lang="en-US" sz="1000" kern="1200" dirty="0">
              <a:solidFill>
                <a:schemeClr val="tx1"/>
              </a:solidFill>
              <a:latin typeface="+mn-lt"/>
              <a:ea typeface="+mn-ea"/>
              <a:cs typeface="+mn-cs"/>
            </a:endParaRPr>
          </a:p>
        </p:txBody>
      </p:sp>
      <p:pic>
        <p:nvPicPr>
          <p:cNvPr id="52" name="Picture Placeholder 51" descr="Hand with a gavel">
            <a:extLst>
              <a:ext uri="{FF2B5EF4-FFF2-40B4-BE49-F238E27FC236}">
                <a16:creationId xmlns:a16="http://schemas.microsoft.com/office/drawing/2014/main" id="{634469A3-89CA-6641-8E33-77849C0D613C}"/>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4935464" y="450727"/>
            <a:ext cx="2272972" cy="1281598"/>
          </a:xfrm>
          <a:prstGeom prst="rect">
            <a:avLst/>
          </a:prstGeom>
        </p:spPr>
      </p:pic>
      <p:pic>
        <p:nvPicPr>
          <p:cNvPr id="44" name="Picture Placeholder 43" descr="Person working on a table">
            <a:extLst>
              <a:ext uri="{FF2B5EF4-FFF2-40B4-BE49-F238E27FC236}">
                <a16:creationId xmlns:a16="http://schemas.microsoft.com/office/drawing/2014/main" id="{F1E5DDFE-21AA-F840-A669-D15F26234BA0}"/>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p:blipFill>
        <p:spPr>
          <a:xfrm>
            <a:off x="4975360" y="2787572"/>
            <a:ext cx="2189462" cy="1215302"/>
          </a:xfrm>
          <a:prstGeom prst="rect">
            <a:avLst/>
          </a:prstGeom>
        </p:spPr>
      </p:pic>
      <p:pic>
        <p:nvPicPr>
          <p:cNvPr id="40" name="Picture Placeholder 39" descr="A close up of fire">
            <a:extLst>
              <a:ext uri="{FF2B5EF4-FFF2-40B4-BE49-F238E27FC236}">
                <a16:creationId xmlns:a16="http://schemas.microsoft.com/office/drawing/2014/main" id="{FA119D03-46ED-924C-AD95-B0A31BF79366}"/>
              </a:ext>
            </a:extLst>
          </p:cNvPr>
          <p:cNvPicPr>
            <a:picLocks noGrp="1" noChangeAspect="1"/>
          </p:cNvPicPr>
          <p:nvPr>
            <p:ph type="pic" sz="quarter" idx="19"/>
          </p:nvPr>
        </p:nvPicPr>
        <p:blipFill rotWithShape="1">
          <a:blip r:embed="rId5" cstate="screen">
            <a:extLst>
              <a:ext uri="{28A0092B-C50C-407E-A947-70E740481C1C}">
                <a14:useLocalDpi xmlns:a14="http://schemas.microsoft.com/office/drawing/2010/main"/>
              </a:ext>
            </a:extLst>
          </a:blip>
          <a:srcRect l="-204"/>
          <a:stretch/>
        </p:blipFill>
        <p:spPr>
          <a:xfrm>
            <a:off x="7879080" y="572543"/>
            <a:ext cx="3996972" cy="2238194"/>
          </a:xfrm>
          <a:prstGeom prst="rect">
            <a:avLst/>
          </a:prstGeom>
        </p:spPr>
      </p:pic>
      <p:pic>
        <p:nvPicPr>
          <p:cNvPr id="48" name="Picture Placeholder 47">
            <a:extLst>
              <a:ext uri="{FF2B5EF4-FFF2-40B4-BE49-F238E27FC236}">
                <a16:creationId xmlns:a16="http://schemas.microsoft.com/office/drawing/2014/main" id="{6D6080A0-4A86-C74D-A41F-BAA93927C274}"/>
              </a:ext>
            </a:extLst>
          </p:cNvPr>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p:blipFill>
        <p:spPr>
          <a:xfrm>
            <a:off x="5022670" y="5102505"/>
            <a:ext cx="2142152" cy="1209797"/>
          </a:xfrm>
          <a:prstGeom prst="rect">
            <a:avLst/>
          </a:prstGeom>
        </p:spPr>
      </p:pic>
      <p:cxnSp>
        <p:nvCxnSpPr>
          <p:cNvPr id="57" name="Straight Connector 56">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662"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902062F-7F47-41E5-8574-2D1492D58E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661" y="3429000"/>
            <a:ext cx="466344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4568202"/>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F5625CB-C982-737C-6196-915D4F87F4DF}"/>
              </a:ext>
            </a:extLst>
          </p:cNvPr>
          <p:cNvSpPr txBox="1"/>
          <p:nvPr/>
        </p:nvSpPr>
        <p:spPr>
          <a:xfrm>
            <a:off x="7852889" y="3558849"/>
            <a:ext cx="3936944" cy="1200329"/>
          </a:xfrm>
          <a:prstGeom prst="rect">
            <a:avLst/>
          </a:prstGeom>
          <a:noFill/>
        </p:spPr>
        <p:txBody>
          <a:bodyPr wrap="square">
            <a:spAutoFit/>
          </a:bodyPr>
          <a:lstStyle/>
          <a:p>
            <a:r>
              <a:rPr lang="en-US" dirty="0"/>
              <a:t>Summer Camp XXVII </a:t>
            </a:r>
          </a:p>
          <a:p>
            <a:endParaRPr lang="en-US" dirty="0"/>
          </a:p>
          <a:p>
            <a:r>
              <a:rPr lang="en-US" dirty="0"/>
              <a:t>Twenty-Seventh Westford Symposium on Building Science</a:t>
            </a:r>
          </a:p>
        </p:txBody>
      </p:sp>
    </p:spTree>
    <p:extLst>
      <p:ext uri="{BB962C8B-B14F-4D97-AF65-F5344CB8AC3E}">
        <p14:creationId xmlns:p14="http://schemas.microsoft.com/office/powerpoint/2010/main" val="428522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40D9B-4818-BCE4-510A-6EC3FFC85BB8}"/>
              </a:ext>
            </a:extLst>
          </p:cNvPr>
          <p:cNvSpPr>
            <a:spLocks noGrp="1"/>
          </p:cNvSpPr>
          <p:nvPr>
            <p:ph type="title"/>
          </p:nvPr>
        </p:nvSpPr>
        <p:spPr/>
        <p:txBody>
          <a:bodyPr/>
          <a:lstStyle/>
          <a:p>
            <a:r>
              <a:rPr lang="en-US" dirty="0"/>
              <a:t>Newport Partners, LLC</a:t>
            </a:r>
          </a:p>
        </p:txBody>
      </p:sp>
      <p:sp>
        <p:nvSpPr>
          <p:cNvPr id="3" name="Content Placeholder 2">
            <a:extLst>
              <a:ext uri="{FF2B5EF4-FFF2-40B4-BE49-F238E27FC236}">
                <a16:creationId xmlns:a16="http://schemas.microsoft.com/office/drawing/2014/main" id="{BFB27FF3-6462-6FC5-5F71-3293049BC8C2}"/>
              </a:ext>
            </a:extLst>
          </p:cNvPr>
          <p:cNvSpPr>
            <a:spLocks noGrp="1"/>
          </p:cNvSpPr>
          <p:nvPr>
            <p:ph idx="1"/>
          </p:nvPr>
        </p:nvSpPr>
        <p:spPr/>
        <p:txBody>
          <a:bodyPr>
            <a:normAutofit/>
          </a:bodyPr>
          <a:lstStyle/>
          <a:p>
            <a:r>
              <a:rPr lang="en-US" sz="2000" dirty="0">
                <a:hlinkClick r:id="rId2"/>
              </a:rPr>
              <a:t>A Strategy Guide for Air-Sealed Townhome Area Separation Walls That Meet Energy and Building Codes</a:t>
            </a:r>
            <a:endParaRPr lang="en-US" sz="2000" dirty="0"/>
          </a:p>
        </p:txBody>
      </p:sp>
      <p:pic>
        <p:nvPicPr>
          <p:cNvPr id="5" name="Picture 4">
            <a:extLst>
              <a:ext uri="{FF2B5EF4-FFF2-40B4-BE49-F238E27FC236}">
                <a16:creationId xmlns:a16="http://schemas.microsoft.com/office/drawing/2014/main" id="{2CFAE9F5-6FB0-BE94-36E5-93E9DCC9651B}"/>
              </a:ext>
            </a:extLst>
          </p:cNvPr>
          <p:cNvPicPr>
            <a:picLocks noChangeAspect="1"/>
          </p:cNvPicPr>
          <p:nvPr/>
        </p:nvPicPr>
        <p:blipFill>
          <a:blip r:embed="rId3"/>
          <a:stretch>
            <a:fillRect/>
          </a:stretch>
        </p:blipFill>
        <p:spPr>
          <a:xfrm>
            <a:off x="7569520" y="1883103"/>
            <a:ext cx="3814510" cy="4457618"/>
          </a:xfrm>
          <a:prstGeom prst="rect">
            <a:avLst/>
          </a:prstGeom>
        </p:spPr>
      </p:pic>
      <p:pic>
        <p:nvPicPr>
          <p:cNvPr id="7" name="Picture 6">
            <a:extLst>
              <a:ext uri="{FF2B5EF4-FFF2-40B4-BE49-F238E27FC236}">
                <a16:creationId xmlns:a16="http://schemas.microsoft.com/office/drawing/2014/main" id="{EC2A7E09-1517-8E0F-A3C7-F0147EFA2C56}"/>
              </a:ext>
            </a:extLst>
          </p:cNvPr>
          <p:cNvPicPr>
            <a:picLocks noChangeAspect="1"/>
          </p:cNvPicPr>
          <p:nvPr/>
        </p:nvPicPr>
        <p:blipFill>
          <a:blip r:embed="rId4"/>
          <a:stretch>
            <a:fillRect/>
          </a:stretch>
        </p:blipFill>
        <p:spPr>
          <a:xfrm>
            <a:off x="807970" y="2125221"/>
            <a:ext cx="3750588" cy="4646151"/>
          </a:xfrm>
          <a:prstGeom prst="rect">
            <a:avLst/>
          </a:prstGeom>
        </p:spPr>
      </p:pic>
    </p:spTree>
    <p:extLst>
      <p:ext uri="{BB962C8B-B14F-4D97-AF65-F5344CB8AC3E}">
        <p14:creationId xmlns:p14="http://schemas.microsoft.com/office/powerpoint/2010/main" val="32708970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3EC656-E977-8057-A421-410BCD7D11F7}"/>
              </a:ext>
            </a:extLst>
          </p:cNvPr>
          <p:cNvSpPr>
            <a:spLocks noGrp="1"/>
          </p:cNvSpPr>
          <p:nvPr>
            <p:ph sz="half" idx="1"/>
          </p:nvPr>
        </p:nvSpPr>
        <p:spPr/>
        <p:txBody>
          <a:bodyPr>
            <a:normAutofit fontScale="92500"/>
          </a:bodyPr>
          <a:lstStyle/>
          <a:p>
            <a:pPr algn="l"/>
            <a:r>
              <a:rPr lang="en-US" sz="3200" b="0" i="0" u="none" strike="noStrike" baseline="0" dirty="0"/>
              <a:t>The </a:t>
            </a:r>
            <a:r>
              <a:rPr lang="en-US" sz="3200" b="0" i="1" u="none" strike="noStrike" baseline="0" dirty="0"/>
              <a:t>building </a:t>
            </a:r>
            <a:r>
              <a:rPr lang="en-US" sz="3200" b="0" i="0" u="none" strike="noStrike" baseline="0" dirty="0"/>
              <a:t>or </a:t>
            </a:r>
            <a:r>
              <a:rPr lang="en-US" sz="3200" b="0" i="1" u="none" strike="noStrike" baseline="0" dirty="0"/>
              <a:t>dwelling unit </a:t>
            </a:r>
            <a:r>
              <a:rPr lang="en-US" sz="3200" b="0" i="0" u="none" strike="noStrike" baseline="0" dirty="0"/>
              <a:t>shall be tested for air leakage. </a:t>
            </a:r>
            <a:r>
              <a:rPr lang="en-US" sz="3200" b="1" i="0" u="none" strike="noStrike" baseline="0" dirty="0">
                <a:solidFill>
                  <a:srgbClr val="00B0F0"/>
                </a:solidFill>
              </a:rPr>
              <a:t>The maximum air leakage rate for any </a:t>
            </a:r>
            <a:r>
              <a:rPr lang="en-US" sz="3200" b="1" i="1" u="none" strike="noStrike" baseline="0" dirty="0">
                <a:solidFill>
                  <a:srgbClr val="00B0F0"/>
                </a:solidFill>
              </a:rPr>
              <a:t>building </a:t>
            </a:r>
            <a:r>
              <a:rPr lang="en-US" sz="3200" b="1" i="0" u="none" strike="noStrike" baseline="0" dirty="0">
                <a:solidFill>
                  <a:srgbClr val="00B0F0"/>
                </a:solidFill>
              </a:rPr>
              <a:t>or </a:t>
            </a:r>
            <a:r>
              <a:rPr lang="en-US" sz="3200" b="1" i="1" u="none" strike="noStrike" baseline="0" dirty="0">
                <a:solidFill>
                  <a:srgbClr val="00B0F0"/>
                </a:solidFill>
              </a:rPr>
              <a:t>dwelling unit </a:t>
            </a:r>
            <a:r>
              <a:rPr lang="en-US" sz="3200" b="1" i="0" u="none" strike="noStrike" baseline="0" dirty="0">
                <a:solidFill>
                  <a:srgbClr val="00B0F0"/>
                </a:solidFill>
              </a:rPr>
              <a:t>under any compliance path shall not exceed </a:t>
            </a:r>
            <a:r>
              <a:rPr lang="en-US" sz="3200" b="1" i="0" u="sng" strike="noStrike" baseline="0" dirty="0">
                <a:solidFill>
                  <a:srgbClr val="7030A0"/>
                </a:solidFill>
                <a:effectLst>
                  <a:outerShdw blurRad="38100" dist="38100" dir="2700000" algn="tl">
                    <a:srgbClr val="000000">
                      <a:alpha val="43137"/>
                    </a:srgbClr>
                  </a:outerShdw>
                </a:effectLst>
              </a:rPr>
              <a:t>5.0 air changes per hour</a:t>
            </a:r>
            <a:r>
              <a:rPr lang="en-US" sz="3200" b="1" i="0" u="none" strike="noStrike" baseline="0" dirty="0">
                <a:solidFill>
                  <a:srgbClr val="00B0F0"/>
                </a:solidFill>
              </a:rPr>
              <a:t> </a:t>
            </a:r>
            <a:r>
              <a:rPr lang="en-US" sz="3200" b="1" i="0" u="none" strike="noStrike" baseline="0" dirty="0"/>
              <a:t>or 0.28 cubic feet per minute (CFM) per square foot [0.0079 m3/(s × m2)] of dwelling unit enclosure area.</a:t>
            </a:r>
            <a:endParaRPr lang="en-US" sz="3200" b="1" dirty="0"/>
          </a:p>
        </p:txBody>
      </p:sp>
      <p:sp>
        <p:nvSpPr>
          <p:cNvPr id="5" name="Content Placeholder 4">
            <a:extLst>
              <a:ext uri="{FF2B5EF4-FFF2-40B4-BE49-F238E27FC236}">
                <a16:creationId xmlns:a16="http://schemas.microsoft.com/office/drawing/2014/main" id="{52175C2D-6E5A-AF8B-FB73-AA429DFA42ED}"/>
              </a:ext>
            </a:extLst>
          </p:cNvPr>
          <p:cNvSpPr>
            <a:spLocks noGrp="1"/>
          </p:cNvSpPr>
          <p:nvPr>
            <p:ph sz="half" idx="2"/>
          </p:nvPr>
        </p:nvSpPr>
        <p:spPr>
          <a:xfrm>
            <a:off x="6210300" y="2771775"/>
            <a:ext cx="5600700" cy="3499715"/>
          </a:xfrm>
        </p:spPr>
        <p:txBody>
          <a:bodyPr/>
          <a:lstStyle/>
          <a:p>
            <a:endParaRPr lang="en-US" dirty="0"/>
          </a:p>
          <a:p>
            <a:r>
              <a:rPr lang="en-US" dirty="0"/>
              <a:t>Potentially an R405 Building Performance and R406 Energy Rating Index Compliance Strategy</a:t>
            </a:r>
          </a:p>
          <a:p>
            <a:pPr marL="0" indent="0">
              <a:buNone/>
            </a:pPr>
            <a:endParaRPr lang="en-US" dirty="0"/>
          </a:p>
        </p:txBody>
      </p:sp>
      <p:sp>
        <p:nvSpPr>
          <p:cNvPr id="3" name="Title 2">
            <a:extLst>
              <a:ext uri="{FF2B5EF4-FFF2-40B4-BE49-F238E27FC236}">
                <a16:creationId xmlns:a16="http://schemas.microsoft.com/office/drawing/2014/main" id="{29EAA462-1254-DF4E-C88C-EDA2946BF1C3}"/>
              </a:ext>
            </a:extLst>
          </p:cNvPr>
          <p:cNvSpPr>
            <a:spLocks noGrp="1"/>
          </p:cNvSpPr>
          <p:nvPr>
            <p:ph type="title"/>
          </p:nvPr>
        </p:nvSpPr>
        <p:spPr/>
        <p:txBody>
          <a:bodyPr/>
          <a:lstStyle/>
          <a:p>
            <a:r>
              <a:rPr lang="en-US" sz="4800" b="1" i="0" u="none" strike="noStrike" baseline="0" dirty="0"/>
              <a:t>R402.4.1.2 Testing </a:t>
            </a:r>
            <a:endParaRPr lang="en-US" dirty="0"/>
          </a:p>
        </p:txBody>
      </p:sp>
    </p:spTree>
    <p:extLst>
      <p:ext uri="{BB962C8B-B14F-4D97-AF65-F5344CB8AC3E}">
        <p14:creationId xmlns:p14="http://schemas.microsoft.com/office/powerpoint/2010/main" val="11617264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FD28-31AD-401C-949D-A303E2D8C699}"/>
              </a:ext>
            </a:extLst>
          </p:cNvPr>
          <p:cNvSpPr>
            <a:spLocks noGrp="1"/>
          </p:cNvSpPr>
          <p:nvPr>
            <p:ph type="title"/>
          </p:nvPr>
        </p:nvSpPr>
        <p:spPr/>
        <p:txBody>
          <a:bodyPr>
            <a:normAutofit/>
          </a:bodyPr>
          <a:lstStyle/>
          <a:p>
            <a:r>
              <a:rPr lang="en-US" dirty="0"/>
              <a:t>Tradeoff</a:t>
            </a:r>
          </a:p>
        </p:txBody>
      </p:sp>
      <p:sp>
        <p:nvSpPr>
          <p:cNvPr id="3" name="Content Placeholder 2">
            <a:extLst>
              <a:ext uri="{FF2B5EF4-FFF2-40B4-BE49-F238E27FC236}">
                <a16:creationId xmlns:a16="http://schemas.microsoft.com/office/drawing/2014/main" id="{B9279093-FC47-4955-B36F-66F908921F38}"/>
              </a:ext>
            </a:extLst>
          </p:cNvPr>
          <p:cNvSpPr>
            <a:spLocks noGrp="1"/>
          </p:cNvSpPr>
          <p:nvPr>
            <p:ph idx="1"/>
          </p:nvPr>
        </p:nvSpPr>
        <p:spPr>
          <a:xfrm>
            <a:off x="449344" y="1531166"/>
            <a:ext cx="11293311" cy="4879159"/>
          </a:xfrm>
        </p:spPr>
        <p:txBody>
          <a:bodyPr>
            <a:normAutofit lnSpcReduction="10000"/>
          </a:bodyPr>
          <a:lstStyle/>
          <a:p>
            <a:r>
              <a:rPr lang="en-US" sz="2019" dirty="0"/>
              <a:t>A trade off refers to putting something </a:t>
            </a:r>
            <a:r>
              <a:rPr lang="en-US" sz="2019" b="1" dirty="0">
                <a:solidFill>
                  <a:srgbClr val="00B0F0"/>
                </a:solidFill>
              </a:rPr>
              <a:t>more in one </a:t>
            </a:r>
            <a:r>
              <a:rPr lang="en-US" sz="2019" dirty="0"/>
              <a:t>assembly so you can put something </a:t>
            </a:r>
            <a:r>
              <a:rPr lang="en-US" sz="2019" b="1" dirty="0">
                <a:solidFill>
                  <a:srgbClr val="00B0F0"/>
                </a:solidFill>
              </a:rPr>
              <a:t>less in another</a:t>
            </a:r>
            <a:endParaRPr lang="en-US" sz="2019" dirty="0"/>
          </a:p>
          <a:p>
            <a:r>
              <a:rPr lang="en-US" sz="2019" dirty="0"/>
              <a:t>HOWEVER, </a:t>
            </a:r>
            <a:r>
              <a:rPr lang="en-US" sz="2019" b="1" dirty="0">
                <a:solidFill>
                  <a:srgbClr val="00B0F0"/>
                </a:solidFill>
              </a:rPr>
              <a:t>in the IECC’s case the energy performance scale remains balanced</a:t>
            </a:r>
            <a:endParaRPr lang="en-US" sz="2019" dirty="0"/>
          </a:p>
          <a:p>
            <a:r>
              <a:rPr lang="en-US" sz="2019" dirty="0"/>
              <a:t>You can tradeoff R-values, U-values, air tightness, duct leakage, etc. depending on the compliance path you are using</a:t>
            </a:r>
          </a:p>
          <a:p>
            <a:endParaRPr lang="en-US" sz="2019" dirty="0"/>
          </a:p>
          <a:p>
            <a:endParaRPr lang="en-US" sz="2019" dirty="0"/>
          </a:p>
          <a:p>
            <a:endParaRPr lang="en-US" sz="2019" dirty="0"/>
          </a:p>
          <a:p>
            <a:r>
              <a:rPr lang="en-US" sz="2400" b="1" dirty="0"/>
              <a:t>The</a:t>
            </a:r>
            <a:r>
              <a:rPr lang="en-US" sz="2400" b="1" dirty="0">
                <a:solidFill>
                  <a:srgbClr val="00B0F0"/>
                </a:solidFill>
              </a:rPr>
              <a:t> blue ball represents 4.5 ACH50</a:t>
            </a:r>
            <a:endParaRPr lang="en-US" sz="2400" dirty="0"/>
          </a:p>
          <a:p>
            <a:r>
              <a:rPr lang="en-US" sz="2400" dirty="0"/>
              <a:t>The prescriptive code requires 3 ACH50 in CZ5</a:t>
            </a:r>
          </a:p>
          <a:p>
            <a:r>
              <a:rPr lang="en-US" sz="2019" dirty="0"/>
              <a:t>The </a:t>
            </a:r>
            <a:r>
              <a:rPr lang="en-US" sz="2019" b="1" dirty="0">
                <a:solidFill>
                  <a:srgbClr val="00B0F0"/>
                </a:solidFill>
              </a:rPr>
              <a:t>3 silver balls balanced the energy equation because they represent better windows, higher R-values, and reduced duct leakage </a:t>
            </a:r>
            <a:r>
              <a:rPr lang="en-US" sz="2019" dirty="0"/>
              <a:t>than is required by the IECC</a:t>
            </a:r>
          </a:p>
          <a:p>
            <a:r>
              <a:rPr lang="en-US" sz="2019" dirty="0"/>
              <a:t>Therefore, I </a:t>
            </a:r>
            <a:r>
              <a:rPr lang="en-US" sz="2019" b="1" dirty="0"/>
              <a:t>traded off poor air tightness performance for better windows, R-values, and duct leakage</a:t>
            </a:r>
            <a:endParaRPr lang="en-US" sz="2019" dirty="0"/>
          </a:p>
          <a:p>
            <a:endParaRPr lang="en-US" sz="2019" dirty="0"/>
          </a:p>
          <a:p>
            <a:endParaRPr lang="en-US" dirty="0"/>
          </a:p>
        </p:txBody>
      </p:sp>
      <p:pic>
        <p:nvPicPr>
          <p:cNvPr id="1028" name="Picture 4">
            <a:extLst>
              <a:ext uri="{FF2B5EF4-FFF2-40B4-BE49-F238E27FC236}">
                <a16:creationId xmlns:a16="http://schemas.microsoft.com/office/drawing/2014/main" id="{FB8AE99A-9C21-43EC-9E00-AE3997C3D3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00951" y="2793696"/>
            <a:ext cx="4141704" cy="231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7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FD28-31AD-401C-949D-A303E2D8C699}"/>
              </a:ext>
            </a:extLst>
          </p:cNvPr>
          <p:cNvSpPr>
            <a:spLocks noGrp="1"/>
          </p:cNvSpPr>
          <p:nvPr>
            <p:ph type="title"/>
          </p:nvPr>
        </p:nvSpPr>
        <p:spPr/>
        <p:txBody>
          <a:bodyPr>
            <a:normAutofit/>
          </a:bodyPr>
          <a:lstStyle/>
          <a:p>
            <a:r>
              <a:rPr lang="en-US" dirty="0"/>
              <a:t>Tradeoff</a:t>
            </a:r>
          </a:p>
        </p:txBody>
      </p:sp>
      <p:sp>
        <p:nvSpPr>
          <p:cNvPr id="3" name="Content Placeholder 2">
            <a:extLst>
              <a:ext uri="{FF2B5EF4-FFF2-40B4-BE49-F238E27FC236}">
                <a16:creationId xmlns:a16="http://schemas.microsoft.com/office/drawing/2014/main" id="{B9279093-FC47-4955-B36F-66F908921F38}"/>
              </a:ext>
            </a:extLst>
          </p:cNvPr>
          <p:cNvSpPr>
            <a:spLocks noGrp="1"/>
          </p:cNvSpPr>
          <p:nvPr>
            <p:ph idx="1"/>
          </p:nvPr>
        </p:nvSpPr>
        <p:spPr>
          <a:xfrm>
            <a:off x="449344" y="1531166"/>
            <a:ext cx="11293311" cy="4879159"/>
          </a:xfrm>
        </p:spPr>
        <p:txBody>
          <a:bodyPr>
            <a:normAutofit/>
          </a:bodyPr>
          <a:lstStyle/>
          <a:p>
            <a:pPr marL="0" indent="0">
              <a:buNone/>
            </a:pPr>
            <a:r>
              <a:rPr lang="en-US" sz="3200" b="1" dirty="0"/>
              <a:t>How it really works in the Field</a:t>
            </a:r>
            <a:endParaRPr lang="en-US" sz="2019" dirty="0"/>
          </a:p>
          <a:p>
            <a:r>
              <a:rPr lang="en-US" sz="2400" b="1" dirty="0"/>
              <a:t>The</a:t>
            </a:r>
            <a:r>
              <a:rPr lang="en-US" sz="2400" b="1" dirty="0">
                <a:solidFill>
                  <a:srgbClr val="00B0F0"/>
                </a:solidFill>
              </a:rPr>
              <a:t> blue ball represents</a:t>
            </a:r>
          </a:p>
          <a:p>
            <a:pPr lvl="1"/>
            <a:r>
              <a:rPr lang="en-US" sz="2000" b="1" dirty="0">
                <a:solidFill>
                  <a:srgbClr val="00B0F0"/>
                </a:solidFill>
              </a:rPr>
              <a:t>Attic insulation R38</a:t>
            </a:r>
          </a:p>
          <a:p>
            <a:pPr lvl="1"/>
            <a:r>
              <a:rPr lang="en-US" sz="2000" b="1" dirty="0">
                <a:solidFill>
                  <a:srgbClr val="00B0F0"/>
                </a:solidFill>
              </a:rPr>
              <a:t>No slab edge insulation R0</a:t>
            </a:r>
          </a:p>
          <a:p>
            <a:pPr lvl="1"/>
            <a:r>
              <a:rPr lang="en-US" sz="2000" b="1" dirty="0">
                <a:solidFill>
                  <a:srgbClr val="00B0F0"/>
                </a:solidFill>
              </a:rPr>
              <a:t>No Continuous Insulation</a:t>
            </a:r>
            <a:endParaRPr lang="en-US" sz="2000" dirty="0"/>
          </a:p>
          <a:p>
            <a:r>
              <a:rPr lang="en-US" sz="2400" dirty="0"/>
              <a:t>The prescriptive R-value path says in CZ5 you must</a:t>
            </a:r>
          </a:p>
          <a:p>
            <a:pPr lvl="1"/>
            <a:r>
              <a:rPr lang="en-US" sz="2000" dirty="0"/>
              <a:t>R60 attic Insulation</a:t>
            </a:r>
          </a:p>
          <a:p>
            <a:pPr lvl="1"/>
            <a:r>
              <a:rPr lang="en-US" sz="2000" dirty="0"/>
              <a:t>R10 Slab Edge Insulation</a:t>
            </a:r>
          </a:p>
          <a:p>
            <a:pPr lvl="1"/>
            <a:r>
              <a:rPr lang="en-US" sz="2000" dirty="0"/>
              <a:t>R5 continuous insulation</a:t>
            </a:r>
            <a:endParaRPr lang="en-US" sz="2400" dirty="0"/>
          </a:p>
          <a:p>
            <a:r>
              <a:rPr lang="en-US" sz="2019" dirty="0"/>
              <a:t>The </a:t>
            </a:r>
            <a:r>
              <a:rPr lang="en-US" sz="2019" b="1" dirty="0">
                <a:solidFill>
                  <a:srgbClr val="00B0F0"/>
                </a:solidFill>
              </a:rPr>
              <a:t>3 silver balls balanced the energy equation because they represent better windows, </a:t>
            </a:r>
            <a:r>
              <a:rPr lang="en-US" sz="2019" b="1" dirty="0">
                <a:solidFill>
                  <a:srgbClr val="7030A0"/>
                </a:solidFill>
                <a:effectLst>
                  <a:outerShdw blurRad="38100" dist="38100" dir="2700000" algn="tl">
                    <a:srgbClr val="000000">
                      <a:alpha val="43137"/>
                    </a:srgbClr>
                  </a:outerShdw>
                </a:effectLst>
              </a:rPr>
              <a:t>air tightness</a:t>
            </a:r>
            <a:r>
              <a:rPr lang="en-US" sz="2019" b="1" dirty="0">
                <a:solidFill>
                  <a:srgbClr val="00B0F0"/>
                </a:solidFill>
              </a:rPr>
              <a:t>, and reduced duct leakage </a:t>
            </a:r>
            <a:r>
              <a:rPr lang="en-US" sz="2019" dirty="0"/>
              <a:t>than is required by the IECC</a:t>
            </a:r>
          </a:p>
          <a:p>
            <a:r>
              <a:rPr lang="en-US" sz="2400" dirty="0"/>
              <a:t>Therefore, I </a:t>
            </a:r>
            <a:r>
              <a:rPr lang="en-US" sz="2400" b="1" dirty="0"/>
              <a:t>traded off LESS ………,  for MORE ………</a:t>
            </a:r>
            <a:endParaRPr lang="en-US" sz="2400" dirty="0"/>
          </a:p>
        </p:txBody>
      </p:sp>
      <p:pic>
        <p:nvPicPr>
          <p:cNvPr id="1028" name="Picture 4">
            <a:extLst>
              <a:ext uri="{FF2B5EF4-FFF2-40B4-BE49-F238E27FC236}">
                <a16:creationId xmlns:a16="http://schemas.microsoft.com/office/drawing/2014/main" id="{FB8AE99A-9C21-43EC-9E00-AE3997C3D3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77151" y="1657389"/>
            <a:ext cx="4141704" cy="2313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2CD328-5353-A8B3-7DA4-981A88C8D844}"/>
              </a:ext>
            </a:extLst>
          </p:cNvPr>
          <p:cNvPicPr>
            <a:picLocks noChangeAspect="1"/>
          </p:cNvPicPr>
          <p:nvPr/>
        </p:nvPicPr>
        <p:blipFill>
          <a:blip r:embed="rId3"/>
          <a:stretch>
            <a:fillRect/>
          </a:stretch>
        </p:blipFill>
        <p:spPr>
          <a:xfrm>
            <a:off x="10360254" y="80246"/>
            <a:ext cx="1709392" cy="1048618"/>
          </a:xfrm>
          <a:prstGeom prst="rect">
            <a:avLst/>
          </a:prstGeom>
        </p:spPr>
      </p:pic>
    </p:spTree>
    <p:extLst>
      <p:ext uri="{BB962C8B-B14F-4D97-AF65-F5344CB8AC3E}">
        <p14:creationId xmlns:p14="http://schemas.microsoft.com/office/powerpoint/2010/main" val="85777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4816C7-8A0D-89B3-8972-FDE8DFC7B3DE}"/>
              </a:ext>
            </a:extLst>
          </p:cNvPr>
          <p:cNvSpPr>
            <a:spLocks noGrp="1"/>
          </p:cNvSpPr>
          <p:nvPr>
            <p:ph type="title"/>
          </p:nvPr>
        </p:nvSpPr>
        <p:spPr>
          <a:xfrm>
            <a:off x="5202621" y="4665605"/>
            <a:ext cx="6638806" cy="1292433"/>
          </a:xfrm>
        </p:spPr>
        <p:txBody>
          <a:bodyPr vert="horz" lIns="91440" tIns="45720" rIns="91440" bIns="45720" rtlCol="0" anchor="ctr">
            <a:normAutofit fontScale="90000"/>
          </a:bodyPr>
          <a:lstStyle/>
          <a:p>
            <a:r>
              <a:rPr lang="en-US" sz="4100" kern="1200">
                <a:solidFill>
                  <a:schemeClr val="tx1"/>
                </a:solidFill>
                <a:latin typeface="+mj-lt"/>
                <a:ea typeface="+mj-ea"/>
                <a:cs typeface="+mj-cs"/>
              </a:rPr>
              <a:t>Strategy 2: Adopt 2021 IECC Compartmentalization Test</a:t>
            </a:r>
          </a:p>
        </p:txBody>
      </p:sp>
      <p:pic>
        <p:nvPicPr>
          <p:cNvPr id="8" name="Picture 7">
            <a:extLst>
              <a:ext uri="{FF2B5EF4-FFF2-40B4-BE49-F238E27FC236}">
                <a16:creationId xmlns:a16="http://schemas.microsoft.com/office/drawing/2014/main" id="{CA388ED2-1962-4EC5-45E7-3356DA8C77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
            <a:ext cx="4848284" cy="4359438"/>
          </a:xfrm>
          <a:prstGeom prst="rect">
            <a:avLst/>
          </a:prstGeom>
        </p:spPr>
      </p:pic>
      <p:pic>
        <p:nvPicPr>
          <p:cNvPr id="4" name="Picture 3">
            <a:extLst>
              <a:ext uri="{FF2B5EF4-FFF2-40B4-BE49-F238E27FC236}">
                <a16:creationId xmlns:a16="http://schemas.microsoft.com/office/drawing/2014/main" id="{BDAB88F3-8FD3-425C-8D17-5A0C79EFF4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972050" y="-1"/>
            <a:ext cx="7216902" cy="4359440"/>
          </a:xfrm>
          <a:prstGeom prst="rect">
            <a:avLst/>
          </a:prstGeom>
        </p:spPr>
      </p:pic>
      <p:pic>
        <p:nvPicPr>
          <p:cNvPr id="6" name="Picture 5">
            <a:extLst>
              <a:ext uri="{FF2B5EF4-FFF2-40B4-BE49-F238E27FC236}">
                <a16:creationId xmlns:a16="http://schemas.microsoft.com/office/drawing/2014/main" id="{811BAA39-0AF8-483F-AC59-A4AD099E0D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4472610"/>
            <a:ext cx="4848284" cy="2385390"/>
          </a:xfrm>
          <a:prstGeom prst="rect">
            <a:avLst/>
          </a:prstGeom>
        </p:spPr>
      </p:pic>
    </p:spTree>
    <p:extLst>
      <p:ext uri="{BB962C8B-B14F-4D97-AF65-F5344CB8AC3E}">
        <p14:creationId xmlns:p14="http://schemas.microsoft.com/office/powerpoint/2010/main" val="29108998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3EC656-E977-8057-A421-410BCD7D11F7}"/>
              </a:ext>
            </a:extLst>
          </p:cNvPr>
          <p:cNvSpPr>
            <a:spLocks noGrp="1"/>
          </p:cNvSpPr>
          <p:nvPr>
            <p:ph sz="half" idx="1"/>
          </p:nvPr>
        </p:nvSpPr>
        <p:spPr/>
        <p:txBody>
          <a:bodyPr>
            <a:normAutofit fontScale="92500"/>
          </a:bodyPr>
          <a:lstStyle/>
          <a:p>
            <a:pPr algn="l"/>
            <a:r>
              <a:rPr lang="en-US" sz="3200" b="0" i="0" u="none" strike="noStrike" baseline="0" dirty="0"/>
              <a:t>The </a:t>
            </a:r>
            <a:r>
              <a:rPr lang="en-US" sz="3200" b="0" i="1" u="none" strike="noStrike" baseline="0" dirty="0"/>
              <a:t>building </a:t>
            </a:r>
            <a:r>
              <a:rPr lang="en-US" sz="3200" b="0" i="0" u="none" strike="noStrike" baseline="0" dirty="0"/>
              <a:t>or </a:t>
            </a:r>
            <a:r>
              <a:rPr lang="en-US" sz="3200" b="0" i="1" u="none" strike="noStrike" baseline="0" dirty="0"/>
              <a:t>dwelling unit </a:t>
            </a:r>
            <a:r>
              <a:rPr lang="en-US" sz="3200" b="0" i="0" u="none" strike="noStrike" baseline="0" dirty="0"/>
              <a:t>shall be tested for air leakage. </a:t>
            </a:r>
            <a:r>
              <a:rPr lang="en-US" sz="3200" b="1" i="0" u="none" strike="noStrike" baseline="0" dirty="0">
                <a:solidFill>
                  <a:srgbClr val="00B0F0"/>
                </a:solidFill>
              </a:rPr>
              <a:t>The maximum air leakage rate for any </a:t>
            </a:r>
            <a:r>
              <a:rPr lang="en-US" sz="3200" b="1" i="1" u="none" strike="noStrike" baseline="0" dirty="0">
                <a:solidFill>
                  <a:srgbClr val="00B0F0"/>
                </a:solidFill>
              </a:rPr>
              <a:t>building </a:t>
            </a:r>
            <a:r>
              <a:rPr lang="en-US" sz="3200" b="1" i="0" u="none" strike="noStrike" baseline="0" dirty="0">
                <a:solidFill>
                  <a:srgbClr val="00B0F0"/>
                </a:solidFill>
              </a:rPr>
              <a:t>or </a:t>
            </a:r>
            <a:r>
              <a:rPr lang="en-US" sz="3200" b="1" i="1" u="none" strike="noStrike" baseline="0" dirty="0">
                <a:solidFill>
                  <a:srgbClr val="00B0F0"/>
                </a:solidFill>
              </a:rPr>
              <a:t>dwelling unit </a:t>
            </a:r>
            <a:r>
              <a:rPr lang="en-US" sz="3200" b="1" i="0" u="none" strike="noStrike" baseline="0" dirty="0">
                <a:solidFill>
                  <a:srgbClr val="00B0F0"/>
                </a:solidFill>
              </a:rPr>
              <a:t>under any compliance path shall not exceed </a:t>
            </a:r>
            <a:r>
              <a:rPr lang="en-US" sz="3200" b="1" i="0" u="none" strike="noStrike" baseline="0" dirty="0"/>
              <a:t>5.0 air changes per hour or </a:t>
            </a:r>
            <a:r>
              <a:rPr lang="en-US" sz="3200" b="1" i="0" u="sng" strike="noStrike" baseline="0" dirty="0">
                <a:solidFill>
                  <a:srgbClr val="7030A0"/>
                </a:solidFill>
                <a:effectLst>
                  <a:outerShdw blurRad="38100" dist="38100" dir="2700000" algn="tl">
                    <a:srgbClr val="000000">
                      <a:alpha val="43137"/>
                    </a:srgbClr>
                  </a:outerShdw>
                </a:effectLst>
              </a:rPr>
              <a:t>0.28 cubic feet per minute (CFM) per square foot [0.0079 m3/(s × m2)] of dwelling unit enclosure area.</a:t>
            </a:r>
            <a:endParaRPr lang="en-US" sz="3200" b="1" u="sng" dirty="0">
              <a:solidFill>
                <a:srgbClr val="7030A0"/>
              </a:solidFill>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52175C2D-6E5A-AF8B-FB73-AA429DFA42ED}"/>
              </a:ext>
            </a:extLst>
          </p:cNvPr>
          <p:cNvSpPr>
            <a:spLocks noGrp="1"/>
          </p:cNvSpPr>
          <p:nvPr>
            <p:ph sz="half" idx="2"/>
          </p:nvPr>
        </p:nvSpPr>
        <p:spPr/>
        <p:txBody>
          <a:bodyPr>
            <a:normAutofit lnSpcReduction="10000"/>
          </a:bodyPr>
          <a:lstStyle/>
          <a:p>
            <a:pPr marL="0" indent="0" algn="l">
              <a:buNone/>
            </a:pPr>
            <a:r>
              <a:rPr lang="en-US" b="1" i="0" u="none" strike="noStrike" baseline="0" dirty="0">
                <a:solidFill>
                  <a:srgbClr val="00B0F0"/>
                </a:solidFill>
              </a:rPr>
              <a:t>Exception: </a:t>
            </a:r>
            <a:r>
              <a:rPr lang="en-US" b="0" i="0" u="none" strike="noStrike" baseline="0" dirty="0"/>
              <a:t>When testing individual </a:t>
            </a:r>
            <a:r>
              <a:rPr lang="en-US" b="0" i="1" u="none" strike="noStrike" baseline="0" dirty="0"/>
              <a:t>dwelling units</a:t>
            </a:r>
            <a:r>
              <a:rPr lang="en-US" b="0" i="0" u="none" strike="noStrike" baseline="0" dirty="0"/>
              <a:t>, </a:t>
            </a:r>
            <a:r>
              <a:rPr lang="en-US" b="1" i="0" u="none" strike="noStrike" baseline="0" dirty="0">
                <a:solidFill>
                  <a:srgbClr val="00B0F0"/>
                </a:solidFill>
              </a:rPr>
              <a:t>an air leakage rate not exceeding 0.30 cubic feet per minute per square foot [0.008 m3/(s × m2)] of the dwelling unit enclosure area,</a:t>
            </a:r>
            <a:r>
              <a:rPr lang="en-US" b="0" i="0" u="none" strike="noStrike" baseline="0" dirty="0"/>
              <a:t> </a:t>
            </a:r>
          </a:p>
          <a:p>
            <a:pPr algn="l"/>
            <a:r>
              <a:rPr lang="en-US" b="0" i="0" u="none" strike="noStrike" baseline="0" dirty="0"/>
              <a:t>Attached single and multiple family</a:t>
            </a:r>
            <a:r>
              <a:rPr lang="en-US" dirty="0"/>
              <a:t> </a:t>
            </a:r>
            <a:r>
              <a:rPr lang="en-US" b="0" i="0" u="none" strike="noStrike" baseline="0" dirty="0"/>
              <a:t>building </a:t>
            </a:r>
            <a:r>
              <a:rPr lang="en-US" b="0" i="1" u="none" strike="noStrike" baseline="0" dirty="0"/>
              <a:t>dwelling units</a:t>
            </a:r>
            <a:r>
              <a:rPr lang="en-US" b="0" i="0" u="none" strike="noStrike" baseline="0" dirty="0"/>
              <a:t>. </a:t>
            </a:r>
          </a:p>
          <a:p>
            <a:pPr algn="l"/>
            <a:r>
              <a:rPr lang="en-US" b="0" i="0" u="none" strike="noStrike" baseline="0" dirty="0"/>
              <a:t>Buildings or </a:t>
            </a:r>
            <a:r>
              <a:rPr lang="en-US" b="0" i="1" u="none" strike="noStrike" baseline="0" dirty="0"/>
              <a:t>dwelling units </a:t>
            </a:r>
            <a:r>
              <a:rPr lang="en-US" b="0" i="0" u="none" strike="noStrike" baseline="0" dirty="0"/>
              <a:t>that are 1,500 square feet (139.4 m2) or smaller.</a:t>
            </a:r>
            <a:endParaRPr lang="en-US" dirty="0"/>
          </a:p>
        </p:txBody>
      </p:sp>
      <p:sp>
        <p:nvSpPr>
          <p:cNvPr id="3" name="Title 2">
            <a:extLst>
              <a:ext uri="{FF2B5EF4-FFF2-40B4-BE49-F238E27FC236}">
                <a16:creationId xmlns:a16="http://schemas.microsoft.com/office/drawing/2014/main" id="{29EAA462-1254-DF4E-C88C-EDA2946BF1C3}"/>
              </a:ext>
            </a:extLst>
          </p:cNvPr>
          <p:cNvSpPr>
            <a:spLocks noGrp="1"/>
          </p:cNvSpPr>
          <p:nvPr>
            <p:ph type="title"/>
          </p:nvPr>
        </p:nvSpPr>
        <p:spPr/>
        <p:txBody>
          <a:bodyPr/>
          <a:lstStyle/>
          <a:p>
            <a:r>
              <a:rPr lang="en-US" sz="4800" b="1" i="0" u="none" strike="noStrike" baseline="0" dirty="0"/>
              <a:t>R402.4.1.2 Testing </a:t>
            </a:r>
            <a:endParaRPr lang="en-US" dirty="0"/>
          </a:p>
        </p:txBody>
      </p:sp>
      <p:pic>
        <p:nvPicPr>
          <p:cNvPr id="6" name="Picture 5">
            <a:extLst>
              <a:ext uri="{FF2B5EF4-FFF2-40B4-BE49-F238E27FC236}">
                <a16:creationId xmlns:a16="http://schemas.microsoft.com/office/drawing/2014/main" id="{C581A01D-8FB7-561E-A459-3F065AB9BAE7}"/>
              </a:ext>
            </a:extLst>
          </p:cNvPr>
          <p:cNvPicPr>
            <a:picLocks noChangeAspect="1"/>
          </p:cNvPicPr>
          <p:nvPr/>
        </p:nvPicPr>
        <p:blipFill>
          <a:blip r:embed="rId2"/>
          <a:stretch>
            <a:fillRect/>
          </a:stretch>
        </p:blipFill>
        <p:spPr>
          <a:xfrm>
            <a:off x="10360254" y="80246"/>
            <a:ext cx="1709392" cy="1048618"/>
          </a:xfrm>
          <a:prstGeom prst="rect">
            <a:avLst/>
          </a:prstGeom>
        </p:spPr>
      </p:pic>
    </p:spTree>
    <p:extLst>
      <p:ext uri="{BB962C8B-B14F-4D97-AF65-F5344CB8AC3E}">
        <p14:creationId xmlns:p14="http://schemas.microsoft.com/office/powerpoint/2010/main" val="12609221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proving occupant comfort multifamily">
            <a:extLst>
              <a:ext uri="{FF2B5EF4-FFF2-40B4-BE49-F238E27FC236}">
                <a16:creationId xmlns:a16="http://schemas.microsoft.com/office/drawing/2014/main" id="{019B144F-9C21-4B5F-937D-03EDC65891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2849" y="1087503"/>
            <a:ext cx="10992338" cy="4821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76459F0-26CE-48E3-984D-AA79276C24C5}"/>
              </a:ext>
            </a:extLst>
          </p:cNvPr>
          <p:cNvSpPr/>
          <p:nvPr/>
        </p:nvSpPr>
        <p:spPr>
          <a:xfrm>
            <a:off x="8934864" y="6245408"/>
            <a:ext cx="4933122" cy="215444"/>
          </a:xfrm>
          <a:prstGeom prst="rect">
            <a:avLst/>
          </a:prstGeom>
        </p:spPr>
        <p:txBody>
          <a:bodyPr wrap="square">
            <a:spAutoFit/>
          </a:bodyPr>
          <a:lstStyle/>
          <a:p>
            <a:r>
              <a:rPr lang="en-US" sz="800" dirty="0">
                <a:solidFill>
                  <a:srgbClr val="00B0F0"/>
                </a:solidFill>
                <a:latin typeface="+mj-lt"/>
                <a:hlinkClick r:id="rId3">
                  <a:extLst>
                    <a:ext uri="{A12FA001-AC4F-418D-AE19-62706E023703}">
                      <ahyp:hlinkClr xmlns:ahyp="http://schemas.microsoft.com/office/drawing/2018/hyperlinkcolor" val="tx"/>
                    </a:ext>
                  </a:extLst>
                </a:hlinkClick>
              </a:rPr>
              <a:t>https://abmichigan.com/improving-occupant-comfort-multifamily-buildings/</a:t>
            </a:r>
            <a:endParaRPr lang="en-US" sz="800" dirty="0">
              <a:solidFill>
                <a:srgbClr val="00B0F0"/>
              </a:solidFill>
              <a:latin typeface="+mj-lt"/>
            </a:endParaRPr>
          </a:p>
        </p:txBody>
      </p:sp>
      <p:sp>
        <p:nvSpPr>
          <p:cNvPr id="2" name="TextBox 1">
            <a:extLst>
              <a:ext uri="{FF2B5EF4-FFF2-40B4-BE49-F238E27FC236}">
                <a16:creationId xmlns:a16="http://schemas.microsoft.com/office/drawing/2014/main" id="{6912DA9B-C940-4D43-8C65-375FE1012160}"/>
              </a:ext>
            </a:extLst>
          </p:cNvPr>
          <p:cNvSpPr txBox="1"/>
          <p:nvPr/>
        </p:nvSpPr>
        <p:spPr>
          <a:xfrm>
            <a:off x="1958009" y="182757"/>
            <a:ext cx="8269356" cy="646331"/>
          </a:xfrm>
          <a:prstGeom prst="rect">
            <a:avLst/>
          </a:prstGeom>
          <a:noFill/>
        </p:spPr>
        <p:txBody>
          <a:bodyPr wrap="square" rtlCol="0">
            <a:spAutoFit/>
          </a:bodyPr>
          <a:lstStyle/>
          <a:p>
            <a:pPr algn="ctr"/>
            <a:r>
              <a:rPr lang="en-US" sz="3600" dirty="0">
                <a:solidFill>
                  <a:srgbClr val="00B0F0"/>
                </a:solidFill>
                <a:latin typeface="+mj-lt"/>
              </a:rPr>
              <a:t>CFM/SQFT of Unit Envelope Area</a:t>
            </a:r>
          </a:p>
        </p:txBody>
      </p:sp>
    </p:spTree>
    <p:extLst>
      <p:ext uri="{BB962C8B-B14F-4D97-AF65-F5344CB8AC3E}">
        <p14:creationId xmlns:p14="http://schemas.microsoft.com/office/powerpoint/2010/main" val="2248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D221-37AA-469C-A1C1-75724B9194B2}"/>
              </a:ext>
            </a:extLst>
          </p:cNvPr>
          <p:cNvSpPr>
            <a:spLocks noGrp="1"/>
          </p:cNvSpPr>
          <p:nvPr>
            <p:ph sz="half" idx="1"/>
          </p:nvPr>
        </p:nvSpPr>
        <p:spPr/>
        <p:txBody>
          <a:bodyPr>
            <a:normAutofit/>
          </a:bodyPr>
          <a:lstStyle/>
          <a:p>
            <a:pPr lvl="1"/>
            <a:endParaRPr lang="en-US" dirty="0"/>
          </a:p>
          <a:p>
            <a:pPr lvl="1"/>
            <a:endParaRPr lang="en-US" dirty="0"/>
          </a:p>
          <a:p>
            <a:endParaRPr lang="en-US" sz="2400" dirty="0"/>
          </a:p>
        </p:txBody>
      </p:sp>
      <p:sp>
        <p:nvSpPr>
          <p:cNvPr id="6" name="Content Placeholder 5">
            <a:extLst>
              <a:ext uri="{FF2B5EF4-FFF2-40B4-BE49-F238E27FC236}">
                <a16:creationId xmlns:a16="http://schemas.microsoft.com/office/drawing/2014/main" id="{F1E6CE11-D587-4C44-8C14-EECFB999D188}"/>
              </a:ext>
            </a:extLst>
          </p:cNvPr>
          <p:cNvSpPr>
            <a:spLocks noGrp="1"/>
          </p:cNvSpPr>
          <p:nvPr>
            <p:ph sz="half" idx="2"/>
          </p:nvPr>
        </p:nvSpPr>
        <p:spPr>
          <a:xfrm>
            <a:off x="495299" y="1365904"/>
            <a:ext cx="7134226" cy="4859181"/>
          </a:xfrm>
        </p:spPr>
        <p:txBody>
          <a:bodyPr>
            <a:normAutofit lnSpcReduction="10000"/>
          </a:bodyPr>
          <a:lstStyle/>
          <a:p>
            <a:r>
              <a:rPr lang="en-US" sz="2400" b="0" i="0" u="none" strike="noStrike" baseline="0" dirty="0"/>
              <a:t>Six of the ten strategies provided in this guide are regulatory in nature</a:t>
            </a:r>
          </a:p>
          <a:p>
            <a:endParaRPr lang="en-US" sz="800" b="0" i="0" u="none" strike="noStrike" baseline="0" dirty="0"/>
          </a:p>
          <a:p>
            <a:r>
              <a:rPr lang="en-US" sz="2400" dirty="0"/>
              <a:t>Address tension between Energy Codes and Fire Code</a:t>
            </a:r>
          </a:p>
          <a:p>
            <a:pPr lvl="1"/>
            <a:r>
              <a:rPr lang="en-US" dirty="0"/>
              <a:t>Model code amendments</a:t>
            </a:r>
          </a:p>
          <a:p>
            <a:pPr lvl="1"/>
            <a:r>
              <a:rPr lang="en-US" dirty="0"/>
              <a:t>Local adoption amendments</a:t>
            </a:r>
          </a:p>
          <a:p>
            <a:pPr lvl="1"/>
            <a:r>
              <a:rPr lang="en-US" dirty="0"/>
              <a:t>Additional testing</a:t>
            </a:r>
          </a:p>
          <a:p>
            <a:pPr lvl="1"/>
            <a:r>
              <a:rPr lang="en-US" dirty="0"/>
              <a:t>Using existing solutions in the code</a:t>
            </a:r>
          </a:p>
          <a:p>
            <a:pPr lvl="1"/>
            <a:r>
              <a:rPr lang="en-US" dirty="0"/>
              <a:t>Broad acceptance</a:t>
            </a:r>
          </a:p>
          <a:p>
            <a:pPr lvl="1"/>
            <a:endParaRPr lang="en-US" sz="800" dirty="0"/>
          </a:p>
          <a:p>
            <a:r>
              <a:rPr lang="en-US" sz="2400" dirty="0"/>
              <a:t>The Energy Code is a Life Safety Code</a:t>
            </a:r>
          </a:p>
          <a:p>
            <a:endParaRPr lang="en-US" sz="900" dirty="0"/>
          </a:p>
          <a:p>
            <a:r>
              <a:rPr lang="en-US" sz="2400" dirty="0"/>
              <a:t>Next Steps</a:t>
            </a:r>
          </a:p>
        </p:txBody>
      </p:sp>
      <p:sp>
        <p:nvSpPr>
          <p:cNvPr id="2" name="Title 1">
            <a:extLst>
              <a:ext uri="{FF2B5EF4-FFF2-40B4-BE49-F238E27FC236}">
                <a16:creationId xmlns:a16="http://schemas.microsoft.com/office/drawing/2014/main" id="{2C3DD848-E8F8-4163-8EB1-C692349A9992}"/>
              </a:ext>
            </a:extLst>
          </p:cNvPr>
          <p:cNvSpPr>
            <a:spLocks noGrp="1"/>
          </p:cNvSpPr>
          <p:nvPr>
            <p:ph type="title"/>
          </p:nvPr>
        </p:nvSpPr>
        <p:spPr/>
        <p:txBody>
          <a:bodyPr/>
          <a:lstStyle/>
          <a:p>
            <a:r>
              <a:rPr lang="en-US" dirty="0"/>
              <a:t>Conclusion</a:t>
            </a:r>
          </a:p>
        </p:txBody>
      </p:sp>
      <p:sp>
        <p:nvSpPr>
          <p:cNvPr id="5" name="Rectangle 4">
            <a:extLst>
              <a:ext uri="{FF2B5EF4-FFF2-40B4-BE49-F238E27FC236}">
                <a16:creationId xmlns:a16="http://schemas.microsoft.com/office/drawing/2014/main" id="{6463AC56-29BB-432C-8EC7-43C6D6EBC354}"/>
              </a:ext>
            </a:extLst>
          </p:cNvPr>
          <p:cNvSpPr/>
          <p:nvPr/>
        </p:nvSpPr>
        <p:spPr>
          <a:xfrm>
            <a:off x="9780762" y="6225085"/>
            <a:ext cx="2411238" cy="215444"/>
          </a:xfrm>
          <a:prstGeom prst="rect">
            <a:avLst/>
          </a:prstGeom>
        </p:spPr>
        <p:txBody>
          <a:bodyPr wrap="none">
            <a:spAutoFit/>
          </a:bodyPr>
          <a:lstStyle/>
          <a:p>
            <a:r>
              <a:rPr lang="en-US" sz="800" dirty="0">
                <a:solidFill>
                  <a:srgbClr val="00B0F0"/>
                </a:solidFill>
                <a:latin typeface="+mj-lt"/>
                <a:hlinkClick r:id="rId2">
                  <a:extLst>
                    <a:ext uri="{A12FA001-AC4F-418D-AE19-62706E023703}">
                      <ahyp:hlinkClr xmlns:ahyp="http://schemas.microsoft.com/office/drawing/2018/hyperlinkcolor" val="tx"/>
                    </a:ext>
                  </a:extLst>
                </a:hlinkClick>
              </a:rPr>
              <a:t>https://www.barronheating.com/home-performance/</a:t>
            </a:r>
            <a:endParaRPr lang="en-US" sz="800" dirty="0">
              <a:solidFill>
                <a:srgbClr val="00B0F0"/>
              </a:solidFill>
              <a:latin typeface="+mj-lt"/>
            </a:endParaRPr>
          </a:p>
        </p:txBody>
      </p:sp>
      <p:pic>
        <p:nvPicPr>
          <p:cNvPr id="7" name="Picture 6">
            <a:extLst>
              <a:ext uri="{FF2B5EF4-FFF2-40B4-BE49-F238E27FC236}">
                <a16:creationId xmlns:a16="http://schemas.microsoft.com/office/drawing/2014/main" id="{350452AF-AEC7-2C46-CF8D-532ABC4AEC19}"/>
              </a:ext>
            </a:extLst>
          </p:cNvPr>
          <p:cNvPicPr>
            <a:picLocks noChangeAspect="1"/>
          </p:cNvPicPr>
          <p:nvPr/>
        </p:nvPicPr>
        <p:blipFill>
          <a:blip r:embed="rId3"/>
          <a:stretch>
            <a:fillRect/>
          </a:stretch>
        </p:blipFill>
        <p:spPr>
          <a:xfrm>
            <a:off x="7535635" y="2966819"/>
            <a:ext cx="4324350" cy="2286000"/>
          </a:xfrm>
          <a:prstGeom prst="rect">
            <a:avLst/>
          </a:prstGeom>
        </p:spPr>
      </p:pic>
    </p:spTree>
    <p:extLst>
      <p:ext uri="{BB962C8B-B14F-4D97-AF65-F5344CB8AC3E}">
        <p14:creationId xmlns:p14="http://schemas.microsoft.com/office/powerpoint/2010/main" val="36592323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D5DC-9E84-6110-7612-BBF04B2DE082}"/>
              </a:ext>
            </a:extLst>
          </p:cNvPr>
          <p:cNvSpPr>
            <a:spLocks noGrp="1"/>
          </p:cNvSpPr>
          <p:nvPr>
            <p:ph type="title" idx="4294967295"/>
          </p:nvPr>
        </p:nvSpPr>
        <p:spPr>
          <a:xfrm>
            <a:off x="8229164" y="1574552"/>
            <a:ext cx="3377183" cy="3708895"/>
          </a:xfrm>
          <a:noFill/>
        </p:spPr>
        <p:txBody>
          <a:bodyPr vert="horz" lIns="91440" tIns="45720" rIns="91440" bIns="45720" rtlCol="0" anchor="b">
            <a:normAutofit/>
          </a:bodyPr>
          <a:lstStyle/>
          <a:p>
            <a:pPr algn="ctr"/>
            <a:r>
              <a:rPr lang="en-US" sz="4200" dirty="0">
                <a:solidFill>
                  <a:schemeClr val="tx1"/>
                </a:solidFill>
              </a:rPr>
              <a:t>Strategy 3: Add Air Tightness Tradeoffs to 2012, 2015, 2018, IECC</a:t>
            </a:r>
          </a:p>
        </p:txBody>
      </p:sp>
      <p:pic>
        <p:nvPicPr>
          <p:cNvPr id="8" name="Content Placeholder 7" descr="Text&#10;&#10;Description automatically generated">
            <a:extLst>
              <a:ext uri="{FF2B5EF4-FFF2-40B4-BE49-F238E27FC236}">
                <a16:creationId xmlns:a16="http://schemas.microsoft.com/office/drawing/2014/main" id="{4514186B-6ABC-42B3-8F67-33062D0FACF7}"/>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20" y="10"/>
            <a:ext cx="7534636" cy="6857990"/>
          </a:xfrm>
          <a:prstGeom prst="rect">
            <a:avLst/>
          </a:prstGeom>
        </p:spPr>
      </p:pic>
    </p:spTree>
    <p:extLst>
      <p:ext uri="{BB962C8B-B14F-4D97-AF65-F5344CB8AC3E}">
        <p14:creationId xmlns:p14="http://schemas.microsoft.com/office/powerpoint/2010/main" val="3118197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B48F-E429-27AB-AC65-AA102439401C}"/>
              </a:ext>
            </a:extLst>
          </p:cNvPr>
          <p:cNvSpPr>
            <a:spLocks noGrp="1"/>
          </p:cNvSpPr>
          <p:nvPr>
            <p:ph type="title"/>
          </p:nvPr>
        </p:nvSpPr>
        <p:spPr/>
        <p:txBody>
          <a:bodyPr/>
          <a:lstStyle/>
          <a:p>
            <a:r>
              <a:rPr lang="en-US" dirty="0"/>
              <a:t>Amend the code during adoption</a:t>
            </a:r>
          </a:p>
        </p:txBody>
      </p:sp>
      <p:graphicFrame>
        <p:nvGraphicFramePr>
          <p:cNvPr id="3" name="Diagram 2">
            <a:extLst>
              <a:ext uri="{FF2B5EF4-FFF2-40B4-BE49-F238E27FC236}">
                <a16:creationId xmlns:a16="http://schemas.microsoft.com/office/drawing/2014/main" id="{5734AC0D-DE4B-C9F9-631B-DCEE5FE70BB7}"/>
              </a:ext>
            </a:extLst>
          </p:cNvPr>
          <p:cNvGraphicFramePr/>
          <p:nvPr/>
        </p:nvGraphicFramePr>
        <p:xfrm>
          <a:off x="2422071" y="1338942"/>
          <a:ext cx="7347858" cy="4931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5685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A267-81C8-3527-BFA1-576DF6B88754}"/>
              </a:ext>
            </a:extLst>
          </p:cNvPr>
          <p:cNvSpPr>
            <a:spLocks noGrp="1"/>
          </p:cNvSpPr>
          <p:nvPr>
            <p:ph type="title"/>
          </p:nvPr>
        </p:nvSpPr>
        <p:spPr/>
        <p:txBody>
          <a:bodyPr/>
          <a:lstStyle/>
          <a:p>
            <a:r>
              <a:rPr lang="en-US" dirty="0"/>
              <a:t>Amend the code during adoption</a:t>
            </a:r>
          </a:p>
        </p:txBody>
      </p:sp>
      <p:sp>
        <p:nvSpPr>
          <p:cNvPr id="3" name="Content Placeholder 2">
            <a:extLst>
              <a:ext uri="{FF2B5EF4-FFF2-40B4-BE49-F238E27FC236}">
                <a16:creationId xmlns:a16="http://schemas.microsoft.com/office/drawing/2014/main" id="{2145C6AB-0C96-3C7D-152E-F6B20D97E359}"/>
              </a:ext>
            </a:extLst>
          </p:cNvPr>
          <p:cNvSpPr>
            <a:spLocks noGrp="1"/>
          </p:cNvSpPr>
          <p:nvPr>
            <p:ph idx="1"/>
          </p:nvPr>
        </p:nvSpPr>
        <p:spPr>
          <a:xfrm>
            <a:off x="449341" y="1422689"/>
            <a:ext cx="5428945" cy="4913454"/>
          </a:xfrm>
        </p:spPr>
        <p:txBody>
          <a:bodyPr/>
          <a:lstStyle/>
          <a:p>
            <a:pPr marL="0" indent="0">
              <a:buNone/>
            </a:pPr>
            <a:r>
              <a:rPr lang="en-US" sz="3000" dirty="0"/>
              <a:t>Be careful how you amend the air leakage requirements in the IECC</a:t>
            </a:r>
          </a:p>
          <a:p>
            <a:r>
              <a:rPr lang="en-US" sz="3200" dirty="0"/>
              <a:t>R405 and R406 are performance compliance alternatives</a:t>
            </a:r>
          </a:p>
          <a:p>
            <a:r>
              <a:rPr lang="en-US" sz="3200" dirty="0"/>
              <a:t>If you allow 5 ACH50 you have to do something more somewhere else</a:t>
            </a:r>
          </a:p>
          <a:p>
            <a:r>
              <a:rPr lang="en-US" sz="3200" dirty="0"/>
              <a:t>If not, it is a role back</a:t>
            </a:r>
          </a:p>
          <a:p>
            <a:pPr lvl="1"/>
            <a:endParaRPr lang="en-US" dirty="0"/>
          </a:p>
        </p:txBody>
      </p:sp>
      <p:pic>
        <p:nvPicPr>
          <p:cNvPr id="5" name="Picture 4" descr="A picture containing text&#10;&#10;Description automatically generated">
            <a:extLst>
              <a:ext uri="{FF2B5EF4-FFF2-40B4-BE49-F238E27FC236}">
                <a16:creationId xmlns:a16="http://schemas.microsoft.com/office/drawing/2014/main" id="{4568C9C0-395C-8123-7967-A176B67E1E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744315" y="1917159"/>
            <a:ext cx="5050268" cy="3787701"/>
          </a:xfrm>
          <a:prstGeom prst="rect">
            <a:avLst/>
          </a:prstGeom>
        </p:spPr>
      </p:pic>
    </p:spTree>
    <p:extLst>
      <p:ext uri="{BB962C8B-B14F-4D97-AF65-F5344CB8AC3E}">
        <p14:creationId xmlns:p14="http://schemas.microsoft.com/office/powerpoint/2010/main" val="191899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A1E9B1-BC1F-8D06-D6FB-43DD95A75C7B}"/>
              </a:ext>
            </a:extLst>
          </p:cNvPr>
          <p:cNvSpPr>
            <a:spLocks noGrp="1"/>
          </p:cNvSpPr>
          <p:nvPr>
            <p:ph idx="1"/>
          </p:nvPr>
        </p:nvSpPr>
        <p:spPr>
          <a:xfrm>
            <a:off x="313659" y="1026367"/>
            <a:ext cx="6040487" cy="5150596"/>
          </a:xfrm>
        </p:spPr>
        <p:txBody>
          <a:bodyPr>
            <a:normAutofit/>
          </a:bodyPr>
          <a:lstStyle/>
          <a:p>
            <a:pPr marL="0" indent="0" algn="l">
              <a:buNone/>
            </a:pPr>
            <a:r>
              <a:rPr lang="en-US" sz="1200" b="0" i="0" u="none" strike="noStrike" baseline="0" dirty="0">
                <a:latin typeface="Arial" panose="020B0604020202020204" pitchFamily="34" charset="0"/>
              </a:rPr>
              <a:t>Because the (2) separate assemblies provide the same level of fire protection between</a:t>
            </a:r>
          </a:p>
          <a:p>
            <a:pPr marL="0" indent="0" algn="l">
              <a:buNone/>
            </a:pPr>
            <a:r>
              <a:rPr lang="en-US" sz="1200" b="0" i="0" u="none" strike="noStrike" baseline="0" dirty="0">
                <a:latin typeface="Arial" panose="020B0604020202020204" pitchFamily="34" charset="0"/>
              </a:rPr>
              <a:t>units (</a:t>
            </a:r>
            <a:r>
              <a:rPr lang="en-US" sz="1200" b="0" i="0" u="none" strike="noStrike" baseline="0" dirty="0" err="1">
                <a:latin typeface="Arial" panose="020B0604020202020204" pitchFamily="34" charset="0"/>
              </a:rPr>
              <a:t>ie</a:t>
            </a:r>
            <a:r>
              <a:rPr lang="en-US" sz="1200" b="0" i="0" u="none" strike="noStrike" baseline="0" dirty="0">
                <a:latin typeface="Arial" panose="020B0604020202020204" pitchFamily="34" charset="0"/>
              </a:rPr>
              <a:t>, Double 2-hour walls versus the Single 2-hour wall), the subject of this memo</a:t>
            </a:r>
          </a:p>
          <a:p>
            <a:pPr marL="0" indent="0" algn="l">
              <a:buNone/>
            </a:pPr>
            <a:r>
              <a:rPr lang="en-US" sz="1200" b="0" i="0" u="none" strike="noStrike" baseline="0" dirty="0">
                <a:latin typeface="Arial" panose="020B0604020202020204" pitchFamily="34" charset="0"/>
              </a:rPr>
              <a:t>discusses the equivalency of the two separate systems of which, under section 104.2.7</a:t>
            </a:r>
          </a:p>
          <a:p>
            <a:pPr marL="0" indent="0" algn="l">
              <a:buNone/>
            </a:pPr>
            <a:r>
              <a:rPr lang="en-US" sz="1200" b="0" i="0" u="none" strike="noStrike" baseline="0" dirty="0">
                <a:latin typeface="Arial" panose="020B0604020202020204" pitchFamily="34" charset="0"/>
              </a:rPr>
              <a:t>“Modifications,” the building department properly approved.</a:t>
            </a:r>
          </a:p>
          <a:p>
            <a:pPr marL="0" indent="0" algn="l">
              <a:buNone/>
            </a:pPr>
            <a:endParaRPr lang="en-US" sz="1200" b="0" i="0" u="none" strike="noStrike" baseline="0" dirty="0">
              <a:latin typeface="Arial" panose="020B0604020202020204" pitchFamily="34" charset="0"/>
            </a:endParaRPr>
          </a:p>
          <a:p>
            <a:pPr marL="0" indent="0" algn="l">
              <a:buNone/>
            </a:pPr>
            <a:r>
              <a:rPr lang="en-US" sz="1200" b="0" i="0" u="none" strike="noStrike" baseline="0" dirty="0">
                <a:latin typeface="Arial" panose="020B0604020202020204" pitchFamily="34" charset="0"/>
              </a:rPr>
              <a:t>The construction of the Single 2-hour, in lieu of the Double 1-hour, was approved</a:t>
            </a:r>
          </a:p>
          <a:p>
            <a:pPr marL="0" indent="0" algn="l">
              <a:buNone/>
            </a:pPr>
            <a:r>
              <a:rPr lang="en-US" sz="1200" b="0" i="0" u="none" strike="noStrike" baseline="0" dirty="0">
                <a:latin typeface="Arial" panose="020B0604020202020204" pitchFamily="34" charset="0"/>
              </a:rPr>
              <a:t>because the 2 constructions were documented as equivalent in the 2003 International</a:t>
            </a:r>
          </a:p>
          <a:p>
            <a:pPr marL="0" indent="0" algn="l">
              <a:buNone/>
            </a:pPr>
            <a:r>
              <a:rPr lang="en-US" sz="1200" b="0" i="0" u="none" strike="noStrike" baseline="0" dirty="0">
                <a:latin typeface="Arial" panose="020B0604020202020204" pitchFamily="34" charset="0"/>
              </a:rPr>
              <a:t>Residential Code (IRC), of which the City had knowledge of by the time the Double 1-</a:t>
            </a:r>
          </a:p>
          <a:p>
            <a:pPr marL="0" indent="0" algn="l">
              <a:buNone/>
            </a:pPr>
            <a:r>
              <a:rPr lang="en-US" sz="1200" b="0" i="0" u="none" strike="noStrike" baseline="0" dirty="0">
                <a:latin typeface="Arial" panose="020B0604020202020204" pitchFamily="34" charset="0"/>
              </a:rPr>
              <a:t>hour wall was constructed but after the permits were issued (See R317.2 – 2003 IRC</a:t>
            </a:r>
          </a:p>
          <a:p>
            <a:pPr marL="0" indent="0" algn="l">
              <a:buNone/>
            </a:pPr>
            <a:r>
              <a:rPr lang="en-US" sz="1200" b="0" i="0" u="none" strike="noStrike" baseline="0" dirty="0">
                <a:latin typeface="Arial" panose="020B0604020202020204" pitchFamily="34" charset="0"/>
              </a:rPr>
              <a:t>attached).</a:t>
            </a:r>
          </a:p>
          <a:p>
            <a:pPr marL="0" indent="0" algn="l">
              <a:buNone/>
            </a:pPr>
            <a:endParaRPr lang="en-US" sz="1200" b="0" i="0" u="none" strike="noStrike" baseline="0" dirty="0">
              <a:latin typeface="Arial" panose="020B0604020202020204" pitchFamily="34" charset="0"/>
            </a:endParaRPr>
          </a:p>
          <a:p>
            <a:pPr marL="0" indent="0" algn="l">
              <a:buNone/>
            </a:pPr>
            <a:r>
              <a:rPr lang="en-US" sz="1200" b="0" i="0" u="none" strike="noStrike" baseline="0" dirty="0">
                <a:latin typeface="Arial" panose="020B0604020202020204" pitchFamily="34" charset="0"/>
              </a:rPr>
              <a:t>In short, the fire-resistive separation walls, as constructed, were deemed to be</a:t>
            </a:r>
          </a:p>
          <a:p>
            <a:pPr marL="0" indent="0" algn="l">
              <a:buNone/>
            </a:pPr>
            <a:r>
              <a:rPr lang="en-US" sz="1200" b="0" i="0" u="none" strike="noStrike" baseline="0" dirty="0">
                <a:latin typeface="Arial" panose="020B0604020202020204" pitchFamily="34" charset="0"/>
              </a:rPr>
              <a:t>equivalent to the originally designed wall, as well as met the intent of the minimum</a:t>
            </a:r>
          </a:p>
          <a:p>
            <a:pPr marL="0" indent="0" algn="l">
              <a:buNone/>
            </a:pPr>
            <a:r>
              <a:rPr lang="en-US" sz="1200" b="0" i="0" u="none" strike="noStrike" baseline="0" dirty="0">
                <a:latin typeface="Arial" panose="020B0604020202020204" pitchFamily="34" charset="0"/>
              </a:rPr>
              <a:t>requirements of the 1997 Uniform Building Code, because of the knowledge of the 2003</a:t>
            </a:r>
          </a:p>
          <a:p>
            <a:pPr marL="0" indent="0" algn="l">
              <a:buNone/>
            </a:pPr>
            <a:r>
              <a:rPr lang="en-US" sz="1200" b="0" i="0" u="none" strike="noStrike" baseline="0" dirty="0">
                <a:latin typeface="Arial" panose="020B0604020202020204" pitchFamily="34" charset="0"/>
              </a:rPr>
              <a:t>International Residential Code. As for the 1-hour fire resistive assemblies between the</a:t>
            </a:r>
          </a:p>
          <a:p>
            <a:pPr marL="0" indent="0" algn="l">
              <a:buNone/>
            </a:pPr>
            <a:r>
              <a:rPr lang="en-US" sz="1200" b="0" i="0" u="none" strike="noStrike" baseline="0" dirty="0">
                <a:latin typeface="Arial" panose="020B0604020202020204" pitchFamily="34" charset="0"/>
              </a:rPr>
              <a:t>garages, these also are acceptable based on the UBC formal interpretation of section</a:t>
            </a:r>
          </a:p>
          <a:p>
            <a:pPr marL="0" indent="0" algn="l">
              <a:buNone/>
            </a:pPr>
            <a:r>
              <a:rPr lang="en-US" sz="1200" b="0" i="0" u="none" strike="noStrike" baseline="0" dirty="0">
                <a:latin typeface="Arial" panose="020B0604020202020204" pitchFamily="34" charset="0"/>
              </a:rPr>
              <a:t>503.2 (See 503.2 UBC interpretation attached).</a:t>
            </a:r>
            <a:endParaRPr lang="en-US" sz="1800" dirty="0"/>
          </a:p>
        </p:txBody>
      </p:sp>
      <p:sp>
        <p:nvSpPr>
          <p:cNvPr id="6" name="Content Placeholder 5">
            <a:extLst>
              <a:ext uri="{FF2B5EF4-FFF2-40B4-BE49-F238E27FC236}">
                <a16:creationId xmlns:a16="http://schemas.microsoft.com/office/drawing/2014/main" id="{6DF1D87D-1EAA-2839-0554-F331D134F10C}"/>
              </a:ext>
            </a:extLst>
          </p:cNvPr>
          <p:cNvSpPr>
            <a:spLocks noGrp="1"/>
          </p:cNvSpPr>
          <p:nvPr>
            <p:ph idx="10"/>
          </p:nvPr>
        </p:nvSpPr>
        <p:spPr/>
        <p:txBody>
          <a:bodyPr>
            <a:normAutofit fontScale="70000" lnSpcReduction="20000"/>
          </a:bodyPr>
          <a:lstStyle/>
          <a:p>
            <a:pPr marL="0" marR="0" indent="0" algn="just">
              <a:lnSpc>
                <a:spcPct val="120000"/>
              </a:lnSpc>
              <a:spcBef>
                <a:spcPts val="0"/>
              </a:spcBef>
              <a:spcAft>
                <a:spcPts val="0"/>
              </a:spcAft>
              <a:buNone/>
            </a:pPr>
            <a:r>
              <a:rPr lang="en-US" sz="1800" b="1" dirty="0">
                <a:effectLst/>
                <a:latin typeface="Arial" panose="020B0604020202020204" pitchFamily="34" charset="0"/>
                <a:ea typeface="Times New Roman" panose="02020603050405020304" pitchFamily="18" charset="0"/>
                <a:cs typeface="Arial" panose="020B0604020202020204" pitchFamily="34" charset="0"/>
              </a:rPr>
              <a:t>Area Separation Walls (Sections 504.6.2., 504.6.3., and 504.6.4.)</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UBC 504.6.2. requires that the required area separation walls in R-1 VN buildings be constructed with a minimum of 2-hour rated assemblies.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When a 2-hour rated assembly is used, Section 504.6.4. requires that the area separation wall extend above the roof 30-inches, or the 2-hour wall is allowed to terminate at the bottom side of the roof deck provided additional measures are taken to install 1-hour fire-resistive construction within 5-feet of the area separation wall termination (see Section 504.6.4.).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Section 504.6.3. requires that the separation walls extend to the outer face of the exterior wall of the building unless there are enclosed horizontal projecting elements such as porches or balconies.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20000"/>
              </a:lnSpc>
              <a:buNone/>
            </a:pPr>
            <a:r>
              <a:rPr lang="en-US" sz="1800" dirty="0">
                <a:effectLst/>
                <a:latin typeface="Arial" panose="020B0604020202020204" pitchFamily="34" charset="0"/>
                <a:ea typeface="Times New Roman" panose="02020603050405020304" pitchFamily="18" charset="0"/>
              </a:rPr>
              <a:t>In these cases, the area separation wall must extend to the end of the horizontal projecting element, but only if it is enclosed</a:t>
            </a:r>
            <a:endParaRPr lang="en-US" dirty="0"/>
          </a:p>
        </p:txBody>
      </p:sp>
      <p:sp>
        <p:nvSpPr>
          <p:cNvPr id="4" name="Title 3">
            <a:extLst>
              <a:ext uri="{FF2B5EF4-FFF2-40B4-BE49-F238E27FC236}">
                <a16:creationId xmlns:a16="http://schemas.microsoft.com/office/drawing/2014/main" id="{BF9528BE-F6AD-77F8-C860-543BE3DF488A}"/>
              </a:ext>
            </a:extLst>
          </p:cNvPr>
          <p:cNvSpPr>
            <a:spLocks noGrp="1"/>
          </p:cNvSpPr>
          <p:nvPr>
            <p:ph type="title"/>
          </p:nvPr>
        </p:nvSpPr>
        <p:spPr/>
        <p:txBody>
          <a:bodyPr>
            <a:normAutofit fontScale="90000"/>
          </a:bodyPr>
          <a:lstStyle/>
          <a:p>
            <a:r>
              <a:rPr lang="en-US" dirty="0"/>
              <a:t>Two One Hour and One Two Hour</a:t>
            </a:r>
          </a:p>
        </p:txBody>
      </p:sp>
      <p:pic>
        <p:nvPicPr>
          <p:cNvPr id="8" name="Picture 7">
            <a:extLst>
              <a:ext uri="{FF2B5EF4-FFF2-40B4-BE49-F238E27FC236}">
                <a16:creationId xmlns:a16="http://schemas.microsoft.com/office/drawing/2014/main" id="{90D81F06-BB76-8B60-E9A0-001183439D72}"/>
              </a:ext>
            </a:extLst>
          </p:cNvPr>
          <p:cNvPicPr>
            <a:picLocks noChangeAspect="1"/>
          </p:cNvPicPr>
          <p:nvPr/>
        </p:nvPicPr>
        <p:blipFill>
          <a:blip r:embed="rId2"/>
          <a:stretch>
            <a:fillRect/>
          </a:stretch>
        </p:blipFill>
        <p:spPr>
          <a:xfrm>
            <a:off x="8402946" y="42601"/>
            <a:ext cx="3789054" cy="1593809"/>
          </a:xfrm>
          <a:prstGeom prst="rect">
            <a:avLst/>
          </a:prstGeom>
        </p:spPr>
      </p:pic>
    </p:spTree>
    <p:extLst>
      <p:ext uri="{BB962C8B-B14F-4D97-AF65-F5344CB8AC3E}">
        <p14:creationId xmlns:p14="http://schemas.microsoft.com/office/powerpoint/2010/main" val="3087802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0B0A0-535C-66F3-7F52-5AF3F9D9260D}"/>
              </a:ext>
            </a:extLst>
          </p:cNvPr>
          <p:cNvSpPr>
            <a:spLocks noGrp="1"/>
          </p:cNvSpPr>
          <p:nvPr>
            <p:ph type="title"/>
          </p:nvPr>
        </p:nvSpPr>
        <p:spPr>
          <a:xfrm>
            <a:off x="217715" y="204304"/>
            <a:ext cx="11778342" cy="924560"/>
          </a:xfrm>
        </p:spPr>
        <p:txBody>
          <a:bodyPr vert="horz" lIns="91440" tIns="45720" rIns="91440" bIns="45720" rtlCol="0" anchor="ctr">
            <a:noAutofit/>
          </a:bodyPr>
          <a:lstStyle/>
          <a:p>
            <a:r>
              <a:rPr lang="en-US" sz="2800" kern="1200" dirty="0">
                <a:latin typeface="+mj-lt"/>
                <a:ea typeface="+mj-ea"/>
                <a:cs typeface="+mj-cs"/>
              </a:rPr>
              <a:t>Strategy 4: Amend Residential Code with Options from International Building Code</a:t>
            </a:r>
          </a:p>
        </p:txBody>
      </p:sp>
      <p:sp>
        <p:nvSpPr>
          <p:cNvPr id="3" name="Content Placeholder 2">
            <a:extLst>
              <a:ext uri="{FF2B5EF4-FFF2-40B4-BE49-F238E27FC236}">
                <a16:creationId xmlns:a16="http://schemas.microsoft.com/office/drawing/2014/main" id="{0D5A9D10-F517-6271-5CA1-9DA1D0C3AC27}"/>
              </a:ext>
            </a:extLst>
          </p:cNvPr>
          <p:cNvSpPr>
            <a:spLocks noGrp="1"/>
          </p:cNvSpPr>
          <p:nvPr>
            <p:ph idx="1"/>
          </p:nvPr>
        </p:nvSpPr>
        <p:spPr>
          <a:xfrm>
            <a:off x="449341" y="1422689"/>
            <a:ext cx="6027659" cy="4913454"/>
          </a:xfrm>
        </p:spPr>
        <p:txBody>
          <a:bodyPr>
            <a:noAutofit/>
          </a:bodyPr>
          <a:lstStyle/>
          <a:p>
            <a:pPr algn="l"/>
            <a:r>
              <a:rPr lang="en-US" sz="2400" b="0" i="0" u="none" strike="noStrike" baseline="0" dirty="0"/>
              <a:t>Ability to amend the IRC with options listed in the 2018 or 2021 IBC</a:t>
            </a:r>
          </a:p>
          <a:p>
            <a:pPr algn="l"/>
            <a:endParaRPr lang="en-US" sz="700" b="0" i="0" u="none" strike="noStrike" baseline="0" dirty="0"/>
          </a:p>
          <a:p>
            <a:pPr algn="l"/>
            <a:r>
              <a:rPr lang="en-US" sz="2400" b="0" i="0" u="none" strike="noStrike" baseline="0" dirty="0"/>
              <a:t>The IBC allows </a:t>
            </a:r>
            <a:r>
              <a:rPr lang="en-US" sz="2400" b="1" i="0" u="none" strike="noStrike" baseline="0" dirty="0">
                <a:solidFill>
                  <a:srgbClr val="00B0F0"/>
                </a:solidFill>
              </a:rPr>
              <a:t>six alternative options for demonstrating compliance </a:t>
            </a:r>
            <a:r>
              <a:rPr lang="en-US" sz="2400" b="1" dirty="0">
                <a:solidFill>
                  <a:srgbClr val="00B0F0"/>
                </a:solidFill>
              </a:rPr>
              <a:t>with </a:t>
            </a:r>
            <a:r>
              <a:rPr lang="en-US" sz="2400" b="1" i="0" u="none" strike="noStrike" baseline="0" dirty="0">
                <a:solidFill>
                  <a:srgbClr val="00B0F0"/>
                </a:solidFill>
              </a:rPr>
              <a:t>fire-rated assemblies</a:t>
            </a:r>
          </a:p>
          <a:p>
            <a:pPr algn="l"/>
            <a:endParaRPr lang="en-US" sz="700" b="1" i="0" u="none" strike="noStrike" baseline="0" dirty="0">
              <a:solidFill>
                <a:srgbClr val="00B0F0"/>
              </a:solidFill>
            </a:endParaRPr>
          </a:p>
          <a:p>
            <a:pPr algn="l"/>
            <a:r>
              <a:rPr lang="en-US" sz="2400" b="0" i="0" u="none" strike="noStrike" baseline="0" dirty="0"/>
              <a:t>This Strategy is intended to allow builders, designers, or code officials flexibility to </a:t>
            </a:r>
            <a:r>
              <a:rPr lang="en-US" sz="2400" b="1" i="0" u="none" strike="noStrike" baseline="0" dirty="0">
                <a:solidFill>
                  <a:srgbClr val="00B0F0"/>
                </a:solidFill>
              </a:rPr>
              <a:t>use equivalent approaches while saving the effort and cost of additional testing</a:t>
            </a:r>
          </a:p>
        </p:txBody>
      </p:sp>
      <p:pic>
        <p:nvPicPr>
          <p:cNvPr id="2050" name="Picture 2" descr="2021 International Building Code (International Code Council Series): International  Code Council: 9781609839550: Amazon.com: Books">
            <a:extLst>
              <a:ext uri="{FF2B5EF4-FFF2-40B4-BE49-F238E27FC236}">
                <a16:creationId xmlns:a16="http://schemas.microsoft.com/office/drawing/2014/main" id="{96E011F0-18F6-0096-C3E5-1ACEB9DE44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4763" y="1281113"/>
            <a:ext cx="3686175"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0834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0B0A0-535C-66F3-7F52-5AF3F9D9260D}"/>
              </a:ext>
            </a:extLst>
          </p:cNvPr>
          <p:cNvSpPr>
            <a:spLocks noGrp="1"/>
          </p:cNvSpPr>
          <p:nvPr>
            <p:ph type="title"/>
          </p:nvPr>
        </p:nvSpPr>
        <p:spPr>
          <a:xfrm>
            <a:off x="97971" y="191695"/>
            <a:ext cx="11898086" cy="929640"/>
          </a:xfrm>
        </p:spPr>
        <p:txBody>
          <a:bodyPr vert="horz" lIns="91440" tIns="45720" rIns="91440" bIns="45720" rtlCol="0" anchor="ctr">
            <a:noAutofit/>
          </a:bodyPr>
          <a:lstStyle/>
          <a:p>
            <a:r>
              <a:rPr lang="en-US" kern="1200" dirty="0">
                <a:latin typeface="+mj-lt"/>
                <a:ea typeface="+mj-ea"/>
                <a:cs typeface="+mj-cs"/>
              </a:rPr>
              <a:t>Strategy 4: </a:t>
            </a:r>
            <a:r>
              <a:rPr lang="en-US" i="0" u="none" strike="noStrike" baseline="0" dirty="0"/>
              <a:t>IBC 703.3 Options</a:t>
            </a:r>
            <a:endParaRPr lang="en-US" kern="1200" dirty="0">
              <a:latin typeface="+mj-lt"/>
              <a:ea typeface="+mj-ea"/>
              <a:cs typeface="+mj-cs"/>
            </a:endParaRPr>
          </a:p>
        </p:txBody>
      </p:sp>
      <p:graphicFrame>
        <p:nvGraphicFramePr>
          <p:cNvPr id="11" name="Diagram 10">
            <a:extLst>
              <a:ext uri="{FF2B5EF4-FFF2-40B4-BE49-F238E27FC236}">
                <a16:creationId xmlns:a16="http://schemas.microsoft.com/office/drawing/2014/main" id="{E31B7FD5-7A8B-4DF8-A4C3-970786662CED}"/>
              </a:ext>
            </a:extLst>
          </p:cNvPr>
          <p:cNvGraphicFramePr/>
          <p:nvPr/>
        </p:nvGraphicFramePr>
        <p:xfrm>
          <a:off x="195943" y="1368425"/>
          <a:ext cx="11800114" cy="4923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2021 International Building Code (International Code Council Series): International  Code Council: 9781609839550: Amazon.com: Books">
            <a:extLst>
              <a:ext uri="{FF2B5EF4-FFF2-40B4-BE49-F238E27FC236}">
                <a16:creationId xmlns:a16="http://schemas.microsoft.com/office/drawing/2014/main" id="{15AE092A-5560-61C5-79C0-883241E0368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25049" y="115495"/>
            <a:ext cx="912614" cy="117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4803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8969-5BE9-41CE-945D-DE69C251AD4D}"/>
              </a:ext>
            </a:extLst>
          </p:cNvPr>
          <p:cNvSpPr>
            <a:spLocks noGrp="1"/>
          </p:cNvSpPr>
          <p:nvPr>
            <p:ph type="title"/>
          </p:nvPr>
        </p:nvSpPr>
        <p:spPr/>
        <p:txBody>
          <a:bodyPr vert="horz" lIns="91440" tIns="45720" rIns="91440" bIns="45720" rtlCol="0" anchor="ctr">
            <a:normAutofit fontScale="90000"/>
          </a:bodyPr>
          <a:lstStyle/>
          <a:p>
            <a:r>
              <a:rPr lang="en-US" sz="4000" kern="1200" dirty="0">
                <a:latin typeface="+mj-lt"/>
                <a:ea typeface="+mj-ea"/>
                <a:cs typeface="+mj-cs"/>
              </a:rPr>
              <a:t>Strategy 5: Amend the Code for Additional Materials</a:t>
            </a:r>
          </a:p>
        </p:txBody>
      </p:sp>
      <p:graphicFrame>
        <p:nvGraphicFramePr>
          <p:cNvPr id="13" name="Diagram 12">
            <a:extLst>
              <a:ext uri="{FF2B5EF4-FFF2-40B4-BE49-F238E27FC236}">
                <a16:creationId xmlns:a16="http://schemas.microsoft.com/office/drawing/2014/main" id="{22666CE8-58F0-4FE7-A0C0-43A1667EBB69}"/>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50777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3683-1897-B01D-2070-52A017341AFF}"/>
              </a:ext>
            </a:extLst>
          </p:cNvPr>
          <p:cNvSpPr>
            <a:spLocks noGrp="1"/>
          </p:cNvSpPr>
          <p:nvPr>
            <p:ph type="title"/>
          </p:nvPr>
        </p:nvSpPr>
        <p:spPr/>
        <p:txBody>
          <a:bodyPr>
            <a:normAutofit fontScale="90000"/>
          </a:bodyPr>
          <a:lstStyle/>
          <a:p>
            <a:r>
              <a:rPr lang="en-US" dirty="0"/>
              <a:t>IRC Section R302 Fire-Resistant Construction</a:t>
            </a:r>
          </a:p>
        </p:txBody>
      </p:sp>
      <p:sp>
        <p:nvSpPr>
          <p:cNvPr id="3" name="Content Placeholder 2">
            <a:extLst>
              <a:ext uri="{FF2B5EF4-FFF2-40B4-BE49-F238E27FC236}">
                <a16:creationId xmlns:a16="http://schemas.microsoft.com/office/drawing/2014/main" id="{3FE2CA90-8FEE-BC80-3F03-C013003C5D3C}"/>
              </a:ext>
            </a:extLst>
          </p:cNvPr>
          <p:cNvSpPr>
            <a:spLocks noGrp="1"/>
          </p:cNvSpPr>
          <p:nvPr>
            <p:ph idx="1"/>
          </p:nvPr>
        </p:nvSpPr>
        <p:spPr>
          <a:xfrm>
            <a:off x="157163" y="1422689"/>
            <a:ext cx="8710612" cy="4913454"/>
          </a:xfrm>
        </p:spPr>
        <p:txBody>
          <a:bodyPr>
            <a:noAutofit/>
          </a:bodyPr>
          <a:lstStyle/>
          <a:p>
            <a:pPr algn="l"/>
            <a:r>
              <a:rPr lang="en-US" sz="2400" b="0" i="0" u="none" strike="noStrike" baseline="0" dirty="0"/>
              <a:t>Language could be added to section R302.2 Townhouses</a:t>
            </a:r>
          </a:p>
          <a:p>
            <a:pPr lvl="1"/>
            <a:r>
              <a:rPr lang="en-US" b="0" i="0" u="none" strike="noStrike" baseline="0" dirty="0"/>
              <a:t> R302.2.1 double walls and R302.2.2 common walls, </a:t>
            </a:r>
          </a:p>
          <a:p>
            <a:pPr lvl="1"/>
            <a:r>
              <a:rPr lang="en-US" b="1" i="0" u="none" strike="noStrike" baseline="0" dirty="0">
                <a:solidFill>
                  <a:srgbClr val="00B0F0"/>
                </a:solidFill>
              </a:rPr>
              <a:t>“</a:t>
            </a:r>
            <a:r>
              <a:rPr lang="en-US" b="1" dirty="0">
                <a:solidFill>
                  <a:srgbClr val="00B0F0"/>
                </a:solidFill>
              </a:rPr>
              <a:t>F</a:t>
            </a:r>
            <a:r>
              <a:rPr lang="en-US" b="1" i="0" u="none" strike="noStrike" baseline="0" dirty="0">
                <a:solidFill>
                  <a:srgbClr val="00B0F0"/>
                </a:solidFill>
              </a:rPr>
              <a:t>or the purposes of this code, caulks and sealants may be added to the tested common wall for air sealing purposes.” </a:t>
            </a:r>
          </a:p>
          <a:p>
            <a:r>
              <a:rPr lang="en-US" sz="2400" dirty="0"/>
              <a:t>T</a:t>
            </a:r>
            <a:r>
              <a:rPr lang="en-US" sz="2400" b="0" i="0" u="none" strike="noStrike" baseline="0" dirty="0"/>
              <a:t>he code is not altering ASTM E119 or UL 263 testing</a:t>
            </a:r>
          </a:p>
          <a:p>
            <a:pPr lvl="1"/>
            <a:r>
              <a:rPr lang="en-US" sz="2000" b="0" i="0" u="none" strike="noStrike" baseline="0" dirty="0"/>
              <a:t>It is allowing additional materials to be added to the tested wall </a:t>
            </a:r>
          </a:p>
          <a:p>
            <a:pPr lvl="1"/>
            <a:r>
              <a:rPr lang="en-US" sz="2000" b="0" i="0" u="none" strike="noStrike" baseline="0" dirty="0"/>
              <a:t>Performance criteria for the sealant materials, to ensure fire safety, should be spelled out</a:t>
            </a:r>
          </a:p>
          <a:p>
            <a:pPr lvl="1"/>
            <a:r>
              <a:rPr lang="en-US" sz="2000" b="0" i="0" u="none" strike="noStrike" baseline="0" dirty="0"/>
              <a:t>Air sealants could be allowed but limited in amount or application by the code</a:t>
            </a:r>
            <a:endParaRPr lang="en-US" sz="2000" dirty="0"/>
          </a:p>
        </p:txBody>
      </p:sp>
      <p:pic>
        <p:nvPicPr>
          <p:cNvPr id="3074" name="Picture 2" descr="2021 International Residential Code (International Code Council Series): International  Code Council: 9781609839574: Amazon.com: Books">
            <a:extLst>
              <a:ext uri="{FF2B5EF4-FFF2-40B4-BE49-F238E27FC236}">
                <a16:creationId xmlns:a16="http://schemas.microsoft.com/office/drawing/2014/main" id="{03F237B9-8ECC-1BA0-36B9-2A841D3F5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65739" y="1899856"/>
            <a:ext cx="3269098" cy="421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962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1373-45E1-C139-284D-55CD38DA1D55}"/>
              </a:ext>
            </a:extLst>
          </p:cNvPr>
          <p:cNvSpPr>
            <a:spLocks noGrp="1"/>
          </p:cNvSpPr>
          <p:nvPr>
            <p:ph type="title"/>
          </p:nvPr>
        </p:nvSpPr>
        <p:spPr>
          <a:xfrm>
            <a:off x="696917" y="4651878"/>
            <a:ext cx="10986034" cy="1109031"/>
          </a:xfrm>
        </p:spPr>
        <p:txBody>
          <a:bodyPr vert="horz" lIns="91440" tIns="45720" rIns="91440" bIns="45720" rtlCol="0" anchor="b">
            <a:noAutofit/>
          </a:bodyPr>
          <a:lstStyle/>
          <a:p>
            <a:pPr algn="ctr"/>
            <a:r>
              <a:rPr lang="en-US" kern="1200" dirty="0">
                <a:latin typeface="+mj-lt"/>
                <a:ea typeface="+mj-ea"/>
                <a:cs typeface="+mj-cs"/>
              </a:rPr>
              <a:t>Strategy 6: Redefine the Common </a:t>
            </a:r>
            <a:r>
              <a:rPr lang="en-US" dirty="0"/>
              <a:t>W</a:t>
            </a:r>
            <a:r>
              <a:rPr lang="en-US" kern="1200" dirty="0">
                <a:latin typeface="+mj-lt"/>
                <a:ea typeface="+mj-ea"/>
                <a:cs typeface="+mj-cs"/>
              </a:rPr>
              <a:t>all </a:t>
            </a:r>
            <a:r>
              <a:rPr lang="en-US" dirty="0"/>
              <a:t>A</a:t>
            </a:r>
            <a:r>
              <a:rPr lang="en-US" kern="1200" dirty="0">
                <a:latin typeface="+mj-lt"/>
                <a:ea typeface="+mj-ea"/>
                <a:cs typeface="+mj-cs"/>
              </a:rPr>
              <a:t>rea</a:t>
            </a:r>
          </a:p>
        </p:txBody>
      </p:sp>
      <p:pic>
        <p:nvPicPr>
          <p:cNvPr id="9" name="Content Placeholder 11">
            <a:extLst>
              <a:ext uri="{FF2B5EF4-FFF2-40B4-BE49-F238E27FC236}">
                <a16:creationId xmlns:a16="http://schemas.microsoft.com/office/drawing/2014/main" id="{93EEB4E9-4A40-0CF4-DB6C-FEF72DB0FB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8741" y="171720"/>
            <a:ext cx="5803323" cy="3905677"/>
          </a:xfrm>
          <a:prstGeom prst="rect">
            <a:avLst/>
          </a:prstGeom>
        </p:spPr>
      </p:pic>
      <p:pic>
        <p:nvPicPr>
          <p:cNvPr id="8" name="Content Placeholder 7">
            <a:extLst>
              <a:ext uri="{FF2B5EF4-FFF2-40B4-BE49-F238E27FC236}">
                <a16:creationId xmlns:a16="http://schemas.microsoft.com/office/drawing/2014/main" id="{8B76EF77-F5D2-426E-B7E9-85E1A4C83D3B}"/>
              </a:ext>
            </a:extLst>
          </p:cNvPr>
          <p:cNvPicPr>
            <a:picLocks noGrp="1" noChangeAspect="1"/>
          </p:cNvPicPr>
          <p:nvPr>
            <p:ph sz="quarter" idx="4294967295"/>
          </p:nvPr>
        </p:nvPicPr>
        <p:blipFill rotWithShape="1">
          <a:blip r:embed="rId4" cstate="screen">
            <a:extLst>
              <a:ext uri="{28A0092B-C50C-407E-A947-70E740481C1C}">
                <a14:useLocalDpi xmlns:a14="http://schemas.microsoft.com/office/drawing/2010/main"/>
              </a:ext>
            </a:extLst>
          </a:blip>
          <a:srcRect r="-2"/>
          <a:stretch/>
        </p:blipFill>
        <p:spPr>
          <a:xfrm>
            <a:off x="6189934" y="156394"/>
            <a:ext cx="5803323" cy="3920994"/>
          </a:xfrm>
          <a:prstGeom prst="rect">
            <a:avLst/>
          </a:prstGeom>
        </p:spPr>
      </p:pic>
    </p:spTree>
    <p:extLst>
      <p:ext uri="{BB962C8B-B14F-4D97-AF65-F5344CB8AC3E}">
        <p14:creationId xmlns:p14="http://schemas.microsoft.com/office/powerpoint/2010/main" val="6247470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852A2-7298-EA9E-450E-C98A8536A427}"/>
              </a:ext>
            </a:extLst>
          </p:cNvPr>
          <p:cNvSpPr>
            <a:spLocks noGrp="1"/>
          </p:cNvSpPr>
          <p:nvPr>
            <p:ph type="title"/>
          </p:nvPr>
        </p:nvSpPr>
        <p:spPr/>
        <p:txBody>
          <a:bodyPr/>
          <a:lstStyle/>
          <a:p>
            <a:r>
              <a:rPr lang="en-US" dirty="0"/>
              <a:t>2021 IRC Section R302.2.2 Common Wall</a:t>
            </a:r>
          </a:p>
        </p:txBody>
      </p:sp>
      <p:sp>
        <p:nvSpPr>
          <p:cNvPr id="4" name="Content Placeholder 3">
            <a:extLst>
              <a:ext uri="{FF2B5EF4-FFF2-40B4-BE49-F238E27FC236}">
                <a16:creationId xmlns:a16="http://schemas.microsoft.com/office/drawing/2014/main" id="{98B69FBC-900A-9AC5-E9EE-A9D7FD73B5A7}"/>
              </a:ext>
            </a:extLst>
          </p:cNvPr>
          <p:cNvSpPr>
            <a:spLocks noGrp="1"/>
          </p:cNvSpPr>
          <p:nvPr>
            <p:ph idx="1"/>
          </p:nvPr>
        </p:nvSpPr>
        <p:spPr>
          <a:xfrm>
            <a:off x="7794177" y="1357375"/>
            <a:ext cx="4496891" cy="4913454"/>
          </a:xfrm>
        </p:spPr>
        <p:txBody>
          <a:bodyPr>
            <a:normAutofit fontScale="92500"/>
          </a:bodyPr>
          <a:lstStyle/>
          <a:p>
            <a:pPr marL="0" indent="0">
              <a:buNone/>
            </a:pPr>
            <a:r>
              <a:rPr lang="en-US" sz="3200" dirty="0"/>
              <a:t>Exception: </a:t>
            </a:r>
          </a:p>
          <a:p>
            <a:r>
              <a:rPr lang="en-US" sz="3000" dirty="0"/>
              <a:t>Common walls are </a:t>
            </a:r>
            <a:r>
              <a:rPr lang="en-US" sz="3000" b="1" dirty="0">
                <a:solidFill>
                  <a:srgbClr val="00B0F0"/>
                </a:solidFill>
              </a:rPr>
              <a:t>permitted to extend to and be tight against the inside of the exterior walls </a:t>
            </a:r>
            <a:r>
              <a:rPr lang="en-US" sz="3000" dirty="0"/>
              <a:t>if the cavity between the end of the common wall and the exterior sheathing is filled with a minimum of two 2- inch nominal thickness wood studs.</a:t>
            </a:r>
          </a:p>
        </p:txBody>
      </p:sp>
      <p:pic>
        <p:nvPicPr>
          <p:cNvPr id="6" name="Picture 5">
            <a:extLst>
              <a:ext uri="{FF2B5EF4-FFF2-40B4-BE49-F238E27FC236}">
                <a16:creationId xmlns:a16="http://schemas.microsoft.com/office/drawing/2014/main" id="{583F85AF-37D2-8493-25CC-28CC3211FBE6}"/>
              </a:ext>
            </a:extLst>
          </p:cNvPr>
          <p:cNvPicPr>
            <a:picLocks noChangeAspect="1"/>
          </p:cNvPicPr>
          <p:nvPr/>
        </p:nvPicPr>
        <p:blipFill>
          <a:blip r:embed="rId3"/>
          <a:stretch>
            <a:fillRect/>
          </a:stretch>
        </p:blipFill>
        <p:spPr>
          <a:xfrm>
            <a:off x="-1" y="2111829"/>
            <a:ext cx="8099555" cy="3886200"/>
          </a:xfrm>
          <a:prstGeom prst="rect">
            <a:avLst/>
          </a:prstGeom>
        </p:spPr>
      </p:pic>
      <p:pic>
        <p:nvPicPr>
          <p:cNvPr id="5122" name="Picture 2" descr="City and County of Denver (@CityofDenver) / Twitter">
            <a:extLst>
              <a:ext uri="{FF2B5EF4-FFF2-40B4-BE49-F238E27FC236}">
                <a16:creationId xmlns:a16="http://schemas.microsoft.com/office/drawing/2014/main" id="{CDF4C5A9-6630-F40E-538F-D7D5CA6A721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563" y="1357375"/>
            <a:ext cx="2103662" cy="210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2631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9ADF-FE3D-E347-A2D6-55E8E766855F}"/>
              </a:ext>
            </a:extLst>
          </p:cNvPr>
          <p:cNvSpPr>
            <a:spLocks noGrp="1"/>
          </p:cNvSpPr>
          <p:nvPr>
            <p:ph type="title"/>
          </p:nvPr>
        </p:nvSpPr>
        <p:spPr/>
        <p:txBody>
          <a:bodyPr vert="horz" lIns="91440" tIns="45720" rIns="91440" bIns="45720" rtlCol="0" anchor="ctr">
            <a:normAutofit fontScale="90000"/>
          </a:bodyPr>
          <a:lstStyle/>
          <a:p>
            <a:r>
              <a:rPr lang="en-US" sz="4800" kern="1200" dirty="0">
                <a:latin typeface="+mj-lt"/>
                <a:ea typeface="+mj-ea"/>
                <a:cs typeface="+mj-cs"/>
              </a:rPr>
              <a:t>Strategy 7: Test a Broad Class of Materials</a:t>
            </a:r>
            <a:br>
              <a:rPr lang="en-US" sz="4800" kern="1200" dirty="0">
                <a:latin typeface="+mj-lt"/>
                <a:ea typeface="+mj-ea"/>
                <a:cs typeface="+mj-cs"/>
              </a:rPr>
            </a:br>
            <a:r>
              <a:rPr lang="en-US" sz="3100" kern="1200" dirty="0">
                <a:solidFill>
                  <a:schemeClr val="tx1"/>
                </a:solidFill>
                <a:latin typeface="+mj-lt"/>
                <a:ea typeface="+mj-ea"/>
                <a:cs typeface="+mj-cs"/>
              </a:rPr>
              <a:t>Nonproprietary Approach</a:t>
            </a:r>
          </a:p>
        </p:txBody>
      </p:sp>
      <p:graphicFrame>
        <p:nvGraphicFramePr>
          <p:cNvPr id="13" name="Diagram 12">
            <a:extLst>
              <a:ext uri="{FF2B5EF4-FFF2-40B4-BE49-F238E27FC236}">
                <a16:creationId xmlns:a16="http://schemas.microsoft.com/office/drawing/2014/main" id="{11937B6A-CB8D-4CD2-9982-53D44A2B0FA9}"/>
              </a:ext>
            </a:extLst>
          </p:cNvPr>
          <p:cNvGraphicFramePr/>
          <p:nvPr/>
        </p:nvGraphicFramePr>
        <p:xfrm>
          <a:off x="838200" y="1524002"/>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34618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A691-EAAF-444F-80D0-8793BFC74297}"/>
              </a:ext>
            </a:extLst>
          </p:cNvPr>
          <p:cNvSpPr>
            <a:spLocks noGrp="1"/>
          </p:cNvSpPr>
          <p:nvPr>
            <p:ph type="title"/>
          </p:nvPr>
        </p:nvSpPr>
        <p:spPr/>
        <p:txBody>
          <a:bodyPr/>
          <a:lstStyle/>
          <a:p>
            <a:r>
              <a:rPr lang="en-US" dirty="0"/>
              <a:t>R302.4 Dwelling unit rated penetrations</a:t>
            </a:r>
          </a:p>
        </p:txBody>
      </p:sp>
      <p:sp>
        <p:nvSpPr>
          <p:cNvPr id="3" name="Content Placeholder 2">
            <a:extLst>
              <a:ext uri="{FF2B5EF4-FFF2-40B4-BE49-F238E27FC236}">
                <a16:creationId xmlns:a16="http://schemas.microsoft.com/office/drawing/2014/main" id="{7DB4BF47-B40C-4738-BE1B-9C759B37CE06}"/>
              </a:ext>
            </a:extLst>
          </p:cNvPr>
          <p:cNvSpPr>
            <a:spLocks noGrp="1"/>
          </p:cNvSpPr>
          <p:nvPr>
            <p:ph idx="1"/>
          </p:nvPr>
        </p:nvSpPr>
        <p:spPr>
          <a:xfrm>
            <a:off x="449341" y="1376127"/>
            <a:ext cx="11293311" cy="5060887"/>
          </a:xfrm>
        </p:spPr>
        <p:txBody>
          <a:bodyPr>
            <a:normAutofit/>
          </a:bodyPr>
          <a:lstStyle/>
          <a:p>
            <a:pPr algn="l"/>
            <a:r>
              <a:rPr lang="en-US" sz="2400" b="1" i="0" u="none" strike="noStrike" baseline="0" dirty="0"/>
              <a:t>Penetrations of wall or floor-ceiling assemblies </a:t>
            </a:r>
            <a:r>
              <a:rPr lang="en-US" sz="2400" b="0" i="0" u="none" strike="noStrike" baseline="0" dirty="0"/>
              <a:t>required to be fire-resistance rated in accordance with Section R302.2 or R302.3 shall be protected in accordance with this section.</a:t>
            </a:r>
          </a:p>
          <a:p>
            <a:pPr algn="l"/>
            <a:r>
              <a:rPr lang="en-US" sz="2400" dirty="0"/>
              <a:t>R302.4.1.2 Penetration firestop system. Penetrations </a:t>
            </a:r>
            <a:r>
              <a:rPr lang="en-US" sz="2400" b="1" dirty="0">
                <a:solidFill>
                  <a:srgbClr val="00B0F0"/>
                </a:solidFill>
              </a:rPr>
              <a:t>shall be protected by an approved penetration fire stop system installed as tested </a:t>
            </a:r>
            <a:r>
              <a:rPr lang="en-US" sz="2400" b="1" i="0" u="none" strike="noStrike" baseline="0" dirty="0">
                <a:solidFill>
                  <a:srgbClr val="00B0F0"/>
                </a:solidFill>
              </a:rPr>
              <a:t>in accordance with </a:t>
            </a:r>
            <a:r>
              <a:rPr lang="en-US" sz="2400" b="1" i="0" u="none" strike="noStrike" baseline="0" dirty="0">
                <a:effectLst>
                  <a:outerShdw blurRad="38100" dist="38100" dir="2700000" algn="tl">
                    <a:srgbClr val="000000">
                      <a:alpha val="43137"/>
                    </a:srgbClr>
                  </a:outerShdw>
                </a:effectLst>
              </a:rPr>
              <a:t>ASTM E814 </a:t>
            </a:r>
            <a:r>
              <a:rPr lang="en-US" sz="2400" b="1" i="0" u="none" strike="noStrike" baseline="0" dirty="0"/>
              <a:t>or UL 1479</a:t>
            </a:r>
            <a:endParaRPr lang="en-US" sz="2400" b="1" dirty="0"/>
          </a:p>
          <a:p>
            <a:pPr algn="l"/>
            <a:r>
              <a:rPr lang="en-US" sz="2400" b="1" dirty="0">
                <a:effectLst>
                  <a:outerShdw blurRad="38100" dist="38100" dir="2700000" algn="tl">
                    <a:srgbClr val="000000">
                      <a:alpha val="43137"/>
                    </a:srgbClr>
                  </a:outerShdw>
                </a:effectLst>
              </a:rPr>
              <a:t>R302.8 Foam plastics</a:t>
            </a:r>
            <a:r>
              <a:rPr lang="en-US" sz="2400" dirty="0"/>
              <a:t>. </a:t>
            </a:r>
            <a:r>
              <a:rPr lang="en-US" sz="2400" b="0" i="0" u="none" strike="noStrike" baseline="0" dirty="0"/>
              <a:t>For requirements for foam plastics, see </a:t>
            </a:r>
            <a:r>
              <a:rPr lang="en-US" sz="2400" b="1" i="0" u="sng" strike="noStrike" baseline="0" dirty="0">
                <a:solidFill>
                  <a:srgbClr val="00B0F0"/>
                </a:solidFill>
              </a:rPr>
              <a:t>Section R316</a:t>
            </a:r>
            <a:endParaRPr lang="en-US" sz="2400" b="0" i="0" u="none" strike="noStrike" baseline="0" dirty="0"/>
          </a:p>
          <a:p>
            <a:pPr algn="l"/>
            <a:endParaRPr lang="en-US" sz="2400" b="0" i="0" u="none" strike="noStrike" baseline="0" dirty="0"/>
          </a:p>
          <a:p>
            <a:pPr algn="l"/>
            <a:r>
              <a:rPr lang="en-US" sz="2400" b="1" i="0" u="none" strike="noStrike" baseline="0" dirty="0"/>
              <a:t>R302.9 Flame spread index and smoke-developed index for wall and ceiling finishes</a:t>
            </a:r>
          </a:p>
          <a:p>
            <a:r>
              <a:rPr lang="en-US" sz="2400" b="1" i="0" u="none" strike="noStrike" baseline="0" dirty="0"/>
              <a:t>R302.9.4 </a:t>
            </a:r>
            <a:r>
              <a:rPr lang="en-US" sz="2400" b="1" i="0" u="none" strike="noStrike" baseline="0" dirty="0">
                <a:solidFill>
                  <a:srgbClr val="00B0F0"/>
                </a:solidFill>
              </a:rPr>
              <a:t>Alternative test method</a:t>
            </a:r>
            <a:r>
              <a:rPr lang="en-US" sz="2400" b="1" i="0" u="none" strike="noStrike" baseline="0" dirty="0"/>
              <a:t>. </a:t>
            </a:r>
            <a:r>
              <a:rPr lang="en-US" sz="2400" b="0" i="0" u="none" strike="noStrike" baseline="0" dirty="0"/>
              <a:t>As an alternative to having a flame spread index of not greater than 200 and a </a:t>
            </a:r>
            <a:r>
              <a:rPr lang="en-US" sz="2400" b="0" i="1" u="none" strike="noStrike" baseline="0" dirty="0"/>
              <a:t>smoke-developed index </a:t>
            </a:r>
            <a:r>
              <a:rPr lang="en-US" sz="2400" b="0" i="0" u="none" strike="noStrike" baseline="0" dirty="0"/>
              <a:t>of not greater than 450 where</a:t>
            </a:r>
            <a:r>
              <a:rPr lang="en-US" sz="2400" dirty="0"/>
              <a:t> </a:t>
            </a:r>
            <a:r>
              <a:rPr lang="en-US" sz="2400" b="0" i="0" u="none" strike="noStrike" baseline="0" dirty="0"/>
              <a:t>tested in accordance with </a:t>
            </a:r>
            <a:r>
              <a:rPr lang="en-US" sz="2400" b="1" i="0" u="sng" strike="noStrike" baseline="0" dirty="0">
                <a:solidFill>
                  <a:srgbClr val="00B0F0"/>
                </a:solidFill>
              </a:rPr>
              <a:t>ASTM E84 or </a:t>
            </a:r>
            <a:r>
              <a:rPr lang="en-US" sz="2400" i="0" u="sng" strike="noStrike" baseline="0" dirty="0">
                <a:effectLst>
                  <a:outerShdw blurRad="38100" dist="38100" dir="2700000" algn="tl">
                    <a:srgbClr val="000000">
                      <a:alpha val="43137"/>
                    </a:srgbClr>
                  </a:outerShdw>
                </a:effectLst>
              </a:rPr>
              <a:t>UL 723</a:t>
            </a:r>
            <a:endParaRPr lang="en-US" sz="2400" u="sng" dirty="0">
              <a:effectLst>
                <a:outerShdw blurRad="38100" dist="38100" dir="2700000" algn="tl">
                  <a:srgbClr val="000000">
                    <a:alpha val="43137"/>
                  </a:srgbClr>
                </a:outerShdw>
              </a:effectLst>
            </a:endParaRPr>
          </a:p>
          <a:p>
            <a:pPr algn="l"/>
            <a:endParaRPr lang="en-US" sz="2400" dirty="0"/>
          </a:p>
        </p:txBody>
      </p:sp>
      <p:pic>
        <p:nvPicPr>
          <p:cNvPr id="4" name="Picture 3">
            <a:extLst>
              <a:ext uri="{FF2B5EF4-FFF2-40B4-BE49-F238E27FC236}">
                <a16:creationId xmlns:a16="http://schemas.microsoft.com/office/drawing/2014/main" id="{66632669-35C5-46E8-8FB0-2E7A7201764D}"/>
              </a:ext>
            </a:extLst>
          </p:cNvPr>
          <p:cNvPicPr>
            <a:picLocks noChangeAspect="1"/>
          </p:cNvPicPr>
          <p:nvPr/>
        </p:nvPicPr>
        <p:blipFill>
          <a:blip r:embed="rId2"/>
          <a:stretch>
            <a:fillRect/>
          </a:stretch>
        </p:blipFill>
        <p:spPr>
          <a:xfrm>
            <a:off x="11141247" y="132789"/>
            <a:ext cx="938865" cy="658425"/>
          </a:xfrm>
          <a:prstGeom prst="rect">
            <a:avLst/>
          </a:prstGeom>
        </p:spPr>
      </p:pic>
    </p:spTree>
    <p:extLst>
      <p:ext uri="{BB962C8B-B14F-4D97-AF65-F5344CB8AC3E}">
        <p14:creationId xmlns:p14="http://schemas.microsoft.com/office/powerpoint/2010/main" val="26146041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1DE9-A37E-49AD-BFDE-973A07613D50}"/>
              </a:ext>
            </a:extLst>
          </p:cNvPr>
          <p:cNvSpPr>
            <a:spLocks noGrp="1"/>
          </p:cNvSpPr>
          <p:nvPr>
            <p:ph type="title"/>
          </p:nvPr>
        </p:nvSpPr>
        <p:spPr/>
        <p:txBody>
          <a:bodyPr/>
          <a:lstStyle/>
          <a:p>
            <a:r>
              <a:rPr lang="en-US" dirty="0"/>
              <a:t>IRC R316</a:t>
            </a:r>
          </a:p>
        </p:txBody>
      </p:sp>
      <p:sp>
        <p:nvSpPr>
          <p:cNvPr id="3" name="Content Placeholder 2">
            <a:extLst>
              <a:ext uri="{FF2B5EF4-FFF2-40B4-BE49-F238E27FC236}">
                <a16:creationId xmlns:a16="http://schemas.microsoft.com/office/drawing/2014/main" id="{79B940F1-51D2-42F3-B691-1300D8942B17}"/>
              </a:ext>
            </a:extLst>
          </p:cNvPr>
          <p:cNvSpPr>
            <a:spLocks noGrp="1"/>
          </p:cNvSpPr>
          <p:nvPr>
            <p:ph idx="1"/>
          </p:nvPr>
        </p:nvSpPr>
        <p:spPr/>
        <p:txBody>
          <a:bodyPr/>
          <a:lstStyle/>
          <a:p>
            <a:r>
              <a:rPr lang="en-US" b="1" dirty="0"/>
              <a:t>R316.3.1 Foam plastic insulation 4 inches thick or less</a:t>
            </a:r>
            <a:r>
              <a:rPr lang="en-US" dirty="0"/>
              <a:t>. Foam plastic insulation installed at 4 inches (102 mm) in thickness or less shall have a flame spread index of not more than 75 and a smoke-developed index of not more than 450 </a:t>
            </a:r>
            <a:r>
              <a:rPr lang="en-US" b="1" dirty="0">
                <a:solidFill>
                  <a:srgbClr val="00B0F0"/>
                </a:solidFill>
              </a:rPr>
              <a:t>where tested in the maximum thickness and density intended for use in accordance with ASTM E84 or UL 723</a:t>
            </a:r>
            <a:r>
              <a:rPr lang="en-US" dirty="0"/>
              <a:t>.</a:t>
            </a:r>
          </a:p>
          <a:p>
            <a:pPr marL="0" indent="0">
              <a:buNone/>
            </a:pPr>
            <a:endParaRPr lang="en-US" dirty="0"/>
          </a:p>
        </p:txBody>
      </p:sp>
      <p:pic>
        <p:nvPicPr>
          <p:cNvPr id="5" name="Picture 4">
            <a:extLst>
              <a:ext uri="{FF2B5EF4-FFF2-40B4-BE49-F238E27FC236}">
                <a16:creationId xmlns:a16="http://schemas.microsoft.com/office/drawing/2014/main" id="{15C4A6AF-5AB7-4FF7-BB7E-A3C30A2411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073" y="4430120"/>
            <a:ext cx="3089057" cy="1179195"/>
          </a:xfrm>
          <a:prstGeom prst="rect">
            <a:avLst/>
          </a:prstGeom>
        </p:spPr>
      </p:pic>
      <p:pic>
        <p:nvPicPr>
          <p:cNvPr id="7" name="Picture 6">
            <a:extLst>
              <a:ext uri="{FF2B5EF4-FFF2-40B4-BE49-F238E27FC236}">
                <a16:creationId xmlns:a16="http://schemas.microsoft.com/office/drawing/2014/main" id="{922CCB82-9373-4C84-97B5-7A3BA41CC429}"/>
              </a:ext>
            </a:extLst>
          </p:cNvPr>
          <p:cNvPicPr>
            <a:picLocks noChangeAspect="1"/>
          </p:cNvPicPr>
          <p:nvPr/>
        </p:nvPicPr>
        <p:blipFill>
          <a:blip r:embed="rId3"/>
          <a:stretch>
            <a:fillRect/>
          </a:stretch>
        </p:blipFill>
        <p:spPr>
          <a:xfrm>
            <a:off x="3290130" y="3914526"/>
            <a:ext cx="8629208" cy="2731166"/>
          </a:xfrm>
          <a:prstGeom prst="rect">
            <a:avLst/>
          </a:prstGeom>
        </p:spPr>
      </p:pic>
      <p:sp>
        <p:nvSpPr>
          <p:cNvPr id="8" name="Rectangle 7">
            <a:extLst>
              <a:ext uri="{FF2B5EF4-FFF2-40B4-BE49-F238E27FC236}">
                <a16:creationId xmlns:a16="http://schemas.microsoft.com/office/drawing/2014/main" id="{1AD7743F-5E7C-49B6-B351-F16ACBC174E0}"/>
              </a:ext>
            </a:extLst>
          </p:cNvPr>
          <p:cNvSpPr/>
          <p:nvPr/>
        </p:nvSpPr>
        <p:spPr>
          <a:xfrm>
            <a:off x="3269501" y="4029073"/>
            <a:ext cx="4246890" cy="193178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0994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CE400-4B51-4724-8EBF-9E81F425C520}"/>
              </a:ext>
            </a:extLst>
          </p:cNvPr>
          <p:cNvPicPr>
            <a:picLocks noChangeAspect="1"/>
          </p:cNvPicPr>
          <p:nvPr/>
        </p:nvPicPr>
        <p:blipFill>
          <a:blip r:embed="rId2"/>
          <a:stretch>
            <a:fillRect/>
          </a:stretch>
        </p:blipFill>
        <p:spPr>
          <a:xfrm>
            <a:off x="5761545" y="443405"/>
            <a:ext cx="5773113" cy="5518704"/>
          </a:xfrm>
          <a:prstGeom prst="rect">
            <a:avLst/>
          </a:prstGeom>
        </p:spPr>
      </p:pic>
      <p:pic>
        <p:nvPicPr>
          <p:cNvPr id="7" name="Picture 6">
            <a:extLst>
              <a:ext uri="{FF2B5EF4-FFF2-40B4-BE49-F238E27FC236}">
                <a16:creationId xmlns:a16="http://schemas.microsoft.com/office/drawing/2014/main" id="{3762A176-E81E-44A0-AF83-B7353B4AC2D1}"/>
              </a:ext>
            </a:extLst>
          </p:cNvPr>
          <p:cNvPicPr>
            <a:picLocks noChangeAspect="1"/>
          </p:cNvPicPr>
          <p:nvPr/>
        </p:nvPicPr>
        <p:blipFill>
          <a:blip r:embed="rId3"/>
          <a:stretch>
            <a:fillRect/>
          </a:stretch>
        </p:blipFill>
        <p:spPr>
          <a:xfrm>
            <a:off x="255825" y="394857"/>
            <a:ext cx="5357324" cy="3139712"/>
          </a:xfrm>
          <a:prstGeom prst="rect">
            <a:avLst/>
          </a:prstGeom>
        </p:spPr>
      </p:pic>
      <p:sp>
        <p:nvSpPr>
          <p:cNvPr id="9" name="TextBox 8">
            <a:extLst>
              <a:ext uri="{FF2B5EF4-FFF2-40B4-BE49-F238E27FC236}">
                <a16:creationId xmlns:a16="http://schemas.microsoft.com/office/drawing/2014/main" id="{7F35E8B2-C149-46E4-8418-2EFCF0963C2B}"/>
              </a:ext>
            </a:extLst>
          </p:cNvPr>
          <p:cNvSpPr txBox="1"/>
          <p:nvPr/>
        </p:nvSpPr>
        <p:spPr>
          <a:xfrm>
            <a:off x="8818073" y="6226310"/>
            <a:ext cx="3558015" cy="215444"/>
          </a:xfrm>
          <a:prstGeom prst="rect">
            <a:avLst/>
          </a:prstGeom>
          <a:noFill/>
        </p:spPr>
        <p:txBody>
          <a:bodyPr wrap="square">
            <a:spAutoFit/>
          </a:bodyPr>
          <a:lstStyle/>
          <a:p>
            <a:r>
              <a:rPr lang="en-US" sz="800" b="1" dirty="0">
                <a:solidFill>
                  <a:srgbClr val="00B0F0"/>
                </a:solidFill>
              </a:rPr>
              <a:t>https://www.hilti.com/c/CLS_CONSTRCUT_CHEM_7132/CLS_FOAMS_7132</a:t>
            </a:r>
          </a:p>
        </p:txBody>
      </p:sp>
      <p:sp>
        <p:nvSpPr>
          <p:cNvPr id="10" name="Rectangle 9">
            <a:extLst>
              <a:ext uri="{FF2B5EF4-FFF2-40B4-BE49-F238E27FC236}">
                <a16:creationId xmlns:a16="http://schemas.microsoft.com/office/drawing/2014/main" id="{23E39221-FA59-4FB4-9F32-0DBD2EBC572F}"/>
              </a:ext>
            </a:extLst>
          </p:cNvPr>
          <p:cNvSpPr/>
          <p:nvPr/>
        </p:nvSpPr>
        <p:spPr>
          <a:xfrm>
            <a:off x="5782167" y="4283819"/>
            <a:ext cx="5016462" cy="13223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BBDC042-9E25-4E5C-9442-BA2C1D4A0A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3488" y="3724567"/>
            <a:ext cx="3110845" cy="2333134"/>
          </a:xfrm>
          <a:prstGeom prst="rect">
            <a:avLst/>
          </a:prstGeom>
        </p:spPr>
      </p:pic>
    </p:spTree>
    <p:extLst>
      <p:ext uri="{BB962C8B-B14F-4D97-AF65-F5344CB8AC3E}">
        <p14:creationId xmlns:p14="http://schemas.microsoft.com/office/powerpoint/2010/main" val="2595818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03FD0-78ED-524D-F1DC-AF8D4619731A}"/>
              </a:ext>
            </a:extLst>
          </p:cNvPr>
          <p:cNvPicPr>
            <a:picLocks noChangeAspect="1"/>
          </p:cNvPicPr>
          <p:nvPr/>
        </p:nvPicPr>
        <p:blipFill>
          <a:blip r:embed="rId2"/>
          <a:stretch>
            <a:fillRect/>
          </a:stretch>
        </p:blipFill>
        <p:spPr>
          <a:xfrm>
            <a:off x="2923634" y="131706"/>
            <a:ext cx="4965144" cy="6030329"/>
          </a:xfrm>
          <a:prstGeom prst="rect">
            <a:avLst/>
          </a:prstGeom>
        </p:spPr>
      </p:pic>
      <p:sp>
        <p:nvSpPr>
          <p:cNvPr id="8" name="TextBox 7">
            <a:extLst>
              <a:ext uri="{FF2B5EF4-FFF2-40B4-BE49-F238E27FC236}">
                <a16:creationId xmlns:a16="http://schemas.microsoft.com/office/drawing/2014/main" id="{C18F895E-08ED-4612-1C98-9D62501322B4}"/>
              </a:ext>
            </a:extLst>
          </p:cNvPr>
          <p:cNvSpPr txBox="1"/>
          <p:nvPr/>
        </p:nvSpPr>
        <p:spPr>
          <a:xfrm>
            <a:off x="6062749" y="6399979"/>
            <a:ext cx="6096000" cy="276999"/>
          </a:xfrm>
          <a:prstGeom prst="rect">
            <a:avLst/>
          </a:prstGeom>
          <a:noFill/>
        </p:spPr>
        <p:txBody>
          <a:bodyPr wrap="square">
            <a:spAutoFit/>
          </a:bodyPr>
          <a:lstStyle/>
          <a:p>
            <a:r>
              <a:rPr lang="en-US" sz="1200" dirty="0">
                <a:hlinkClick r:id="rId3"/>
              </a:rPr>
              <a:t>*Microsoft Word - GA-620 GYPSUM AREA SEPARATION FIREWALLS FINAL 031319.doc</a:t>
            </a:r>
            <a:endParaRPr lang="en-US" sz="1200" dirty="0"/>
          </a:p>
        </p:txBody>
      </p:sp>
    </p:spTree>
    <p:extLst>
      <p:ext uri="{BB962C8B-B14F-4D97-AF65-F5344CB8AC3E}">
        <p14:creationId xmlns:p14="http://schemas.microsoft.com/office/powerpoint/2010/main" val="39599062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929E-FC1B-0747-5C7B-297DDCC9DF4A}"/>
              </a:ext>
            </a:extLst>
          </p:cNvPr>
          <p:cNvSpPr>
            <a:spLocks noGrp="1"/>
          </p:cNvSpPr>
          <p:nvPr>
            <p:ph type="title"/>
          </p:nvPr>
        </p:nvSpPr>
        <p:spPr/>
        <p:txBody>
          <a:bodyPr>
            <a:normAutofit/>
          </a:bodyPr>
          <a:lstStyle/>
          <a:p>
            <a:r>
              <a:rPr lang="en-US" dirty="0"/>
              <a:t>Example: Test Two-Part Foam</a:t>
            </a:r>
          </a:p>
        </p:txBody>
      </p:sp>
      <p:pic>
        <p:nvPicPr>
          <p:cNvPr id="16" name="Content Placeholder 7">
            <a:extLst>
              <a:ext uri="{FF2B5EF4-FFF2-40B4-BE49-F238E27FC236}">
                <a16:creationId xmlns:a16="http://schemas.microsoft.com/office/drawing/2014/main" id="{2885736B-F222-06D7-978B-063ED98A7D5E}"/>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206829" y="1695177"/>
            <a:ext cx="5241925" cy="3900488"/>
          </a:xfrm>
        </p:spPr>
      </p:pic>
      <p:pic>
        <p:nvPicPr>
          <p:cNvPr id="19" name="Picture 18">
            <a:extLst>
              <a:ext uri="{FF2B5EF4-FFF2-40B4-BE49-F238E27FC236}">
                <a16:creationId xmlns:a16="http://schemas.microsoft.com/office/drawing/2014/main" id="{59D91E75-3FBF-3F7F-A281-7E368A9C54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13011" y="1695177"/>
            <a:ext cx="6658819" cy="3900620"/>
          </a:xfrm>
          <a:prstGeom prst="rect">
            <a:avLst/>
          </a:prstGeom>
        </p:spPr>
      </p:pic>
    </p:spTree>
    <p:extLst>
      <p:ext uri="{BB962C8B-B14F-4D97-AF65-F5344CB8AC3E}">
        <p14:creationId xmlns:p14="http://schemas.microsoft.com/office/powerpoint/2010/main" val="35071789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E196-F376-44FA-E3ED-649AFCAEC2F3}"/>
              </a:ext>
            </a:extLst>
          </p:cNvPr>
          <p:cNvSpPr>
            <a:spLocks noGrp="1"/>
          </p:cNvSpPr>
          <p:nvPr>
            <p:ph type="title"/>
          </p:nvPr>
        </p:nvSpPr>
        <p:spPr>
          <a:xfrm>
            <a:off x="163287" y="159037"/>
            <a:ext cx="11829970" cy="929640"/>
          </a:xfrm>
        </p:spPr>
        <p:txBody>
          <a:bodyPr>
            <a:normAutofit fontScale="90000"/>
          </a:bodyPr>
          <a:lstStyle/>
          <a:p>
            <a:r>
              <a:rPr lang="en-US" sz="4000" kern="1200" dirty="0">
                <a:solidFill>
                  <a:schemeClr val="tx1"/>
                </a:solidFill>
                <a:latin typeface="+mj-lt"/>
                <a:ea typeface="+mj-ea"/>
                <a:cs typeface="+mj-cs"/>
              </a:rPr>
              <a:t>Strategy 8: Additional testing of individual UL assemblies</a:t>
            </a:r>
            <a:endParaRPr lang="en-US" sz="4000" dirty="0"/>
          </a:p>
        </p:txBody>
      </p:sp>
      <p:pic>
        <p:nvPicPr>
          <p:cNvPr id="18" name="Content Placeholder 17">
            <a:extLst>
              <a:ext uri="{FF2B5EF4-FFF2-40B4-BE49-F238E27FC236}">
                <a16:creationId xmlns:a16="http://schemas.microsoft.com/office/drawing/2014/main" id="{6448C232-2087-467D-A241-63BDE42D2114}"/>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r="-2"/>
          <a:stretch/>
        </p:blipFill>
        <p:spPr>
          <a:xfrm>
            <a:off x="274372" y="2409842"/>
            <a:ext cx="5803900" cy="3890963"/>
          </a:xfrm>
          <a:prstGeom prst="rect">
            <a:avLst/>
          </a:prstGeom>
        </p:spPr>
      </p:pic>
      <p:pic>
        <p:nvPicPr>
          <p:cNvPr id="14" name="Content Placeholder 9">
            <a:extLst>
              <a:ext uri="{FF2B5EF4-FFF2-40B4-BE49-F238E27FC236}">
                <a16:creationId xmlns:a16="http://schemas.microsoft.com/office/drawing/2014/main" id="{FF1B619E-0D96-A907-CC01-E194CF733F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9934" y="2410448"/>
            <a:ext cx="5803323" cy="3890357"/>
          </a:xfrm>
          <a:prstGeom prst="rect">
            <a:avLst/>
          </a:prstGeom>
        </p:spPr>
      </p:pic>
      <p:sp>
        <p:nvSpPr>
          <p:cNvPr id="7" name="Content Placeholder 2">
            <a:extLst>
              <a:ext uri="{FF2B5EF4-FFF2-40B4-BE49-F238E27FC236}">
                <a16:creationId xmlns:a16="http://schemas.microsoft.com/office/drawing/2014/main" id="{9552FDC8-0245-822D-D51E-6CE66653E5AB}"/>
              </a:ext>
            </a:extLst>
          </p:cNvPr>
          <p:cNvSpPr txBox="1">
            <a:spLocks/>
          </p:cNvSpPr>
          <p:nvPr/>
        </p:nvSpPr>
        <p:spPr>
          <a:xfrm>
            <a:off x="274372" y="1388058"/>
            <a:ext cx="11579365" cy="721797"/>
          </a:xfrm>
          <a:prstGeom prst="rect">
            <a:avLst/>
          </a:prstGeom>
        </p:spPr>
        <p:txBody>
          <a:bodyPr/>
          <a:lstStyle>
            <a:lvl1pPr marL="347663" indent="-347663"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31825" indent="-34925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804863" indent="-2936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739775" indent="282575" algn="l" defTabSz="914400" rtl="0" eaLnBrk="1" latinLnBrk="0" hangingPunct="1">
              <a:lnSpc>
                <a:spcPct val="90000"/>
              </a:lnSpc>
              <a:spcBef>
                <a:spcPts val="500"/>
              </a:spcBef>
              <a:buFont typeface="Wingdings" panose="05000000000000000000" pitchFamily="2" charset="2"/>
              <a:buChar char="§"/>
              <a:tabLst>
                <a:tab pos="914400" algn="l"/>
              </a:tabLst>
              <a:defRPr sz="1800" kern="1200">
                <a:solidFill>
                  <a:schemeClr val="tx1"/>
                </a:solidFill>
                <a:latin typeface="+mj-lt"/>
                <a:ea typeface="+mn-ea"/>
                <a:cs typeface="+mn-cs"/>
              </a:defRPr>
            </a:lvl4pPr>
            <a:lvl5pPr marL="1196975" indent="-277813"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This is a proprietary approach testing a specific assembly with specific materials</a:t>
            </a:r>
          </a:p>
        </p:txBody>
      </p:sp>
    </p:spTree>
    <p:extLst>
      <p:ext uri="{BB962C8B-B14F-4D97-AF65-F5344CB8AC3E}">
        <p14:creationId xmlns:p14="http://schemas.microsoft.com/office/powerpoint/2010/main" val="38506870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237A-E389-4D48-93EF-92D67B3C3854}"/>
              </a:ext>
            </a:extLst>
          </p:cNvPr>
          <p:cNvSpPr>
            <a:spLocks noGrp="1"/>
          </p:cNvSpPr>
          <p:nvPr>
            <p:ph type="title"/>
          </p:nvPr>
        </p:nvSpPr>
        <p:spPr/>
        <p:txBody>
          <a:bodyPr>
            <a:normAutofit/>
          </a:bodyPr>
          <a:lstStyle/>
          <a:p>
            <a:r>
              <a:rPr lang="en-US" sz="4000" dirty="0"/>
              <a:t>New Burn Testing for Air Sealing</a:t>
            </a:r>
          </a:p>
        </p:txBody>
      </p:sp>
      <p:sp>
        <p:nvSpPr>
          <p:cNvPr id="3" name="Content Placeholder 2">
            <a:extLst>
              <a:ext uri="{FF2B5EF4-FFF2-40B4-BE49-F238E27FC236}">
                <a16:creationId xmlns:a16="http://schemas.microsoft.com/office/drawing/2014/main" id="{55B77B4F-F1D0-4C35-8DC2-10DF1D562B5E}"/>
              </a:ext>
            </a:extLst>
          </p:cNvPr>
          <p:cNvSpPr>
            <a:spLocks noGrp="1"/>
          </p:cNvSpPr>
          <p:nvPr>
            <p:ph idx="1"/>
          </p:nvPr>
        </p:nvSpPr>
        <p:spPr>
          <a:xfrm>
            <a:off x="578737" y="1394867"/>
            <a:ext cx="11293311" cy="5121712"/>
          </a:xfrm>
        </p:spPr>
        <p:txBody>
          <a:bodyPr>
            <a:noAutofit/>
          </a:bodyPr>
          <a:lstStyle/>
          <a:p>
            <a:pPr>
              <a:lnSpc>
                <a:spcPct val="100000"/>
              </a:lnSpc>
            </a:pPr>
            <a:r>
              <a:rPr lang="en-US" sz="2000"/>
              <a:t>Spray Polyurethane Foam Alliance Coordinated Burn Testing</a:t>
            </a:r>
          </a:p>
          <a:p>
            <a:pPr>
              <a:lnSpc>
                <a:spcPct val="100000"/>
              </a:lnSpc>
              <a:spcBef>
                <a:spcPts val="0"/>
              </a:spcBef>
            </a:pPr>
            <a:r>
              <a:rPr lang="en-US" sz="2000" b="1">
                <a:effectLst/>
                <a:ea typeface="Calibri" panose="020F0502020204030204" pitchFamily="34" charset="0"/>
              </a:rPr>
              <a:t>7 sealant products </a:t>
            </a:r>
            <a:r>
              <a:rPr lang="en-US" sz="2000">
                <a:effectLst/>
                <a:ea typeface="Calibri" panose="020F0502020204030204" pitchFamily="34" charset="0"/>
              </a:rPr>
              <a:t>were tested using </a:t>
            </a:r>
            <a:r>
              <a:rPr lang="en-US" sz="2000" i="0">
                <a:effectLst/>
              </a:rPr>
              <a:t>UL 94, a  Standard for Testing of Flammability of Plastic Materials</a:t>
            </a:r>
            <a:r>
              <a:rPr lang="en-US" sz="2000">
                <a:effectLst/>
                <a:ea typeface="Calibri" panose="020F0502020204030204" pitchFamily="34" charset="0"/>
              </a:rPr>
              <a:t> </a:t>
            </a:r>
          </a:p>
          <a:p>
            <a:pPr lvl="1">
              <a:lnSpc>
                <a:spcPct val="100000"/>
              </a:lnSpc>
              <a:spcBef>
                <a:spcPts val="0"/>
              </a:spcBef>
            </a:pPr>
            <a:r>
              <a:rPr lang="en-US" sz="1800">
                <a:ea typeface="Calibri" panose="020F0502020204030204" pitchFamily="34" charset="0"/>
              </a:rPr>
              <a:t>A</a:t>
            </a:r>
            <a:r>
              <a:rPr lang="en-US" sz="1800">
                <a:effectLst/>
                <a:ea typeface="Calibri" panose="020F0502020204030204" pitchFamily="34" charset="0"/>
              </a:rPr>
              <a:t>ll seven products were tested, and </a:t>
            </a:r>
            <a:r>
              <a:rPr lang="en-US" sz="1800" b="1">
                <a:solidFill>
                  <a:srgbClr val="00B0F0"/>
                </a:solidFill>
                <a:effectLst/>
                <a:ea typeface="Calibri" panose="020F0502020204030204" pitchFamily="34" charset="0"/>
              </a:rPr>
              <a:t>all passed </a:t>
            </a:r>
          </a:p>
          <a:p>
            <a:pPr>
              <a:lnSpc>
                <a:spcPct val="100000"/>
              </a:lnSpc>
              <a:spcBef>
                <a:spcPts val="0"/>
              </a:spcBef>
            </a:pPr>
            <a:r>
              <a:rPr lang="en-US" sz="2000" b="1">
                <a:effectLst/>
                <a:ea typeface="Calibri" panose="020F0502020204030204" pitchFamily="34" charset="0"/>
              </a:rPr>
              <a:t>One</a:t>
            </a:r>
            <a:r>
              <a:rPr lang="en-US" sz="2000">
                <a:effectLst/>
                <a:ea typeface="Calibri" panose="020F0502020204030204" pitchFamily="34" charset="0"/>
              </a:rPr>
              <a:t> </a:t>
            </a:r>
            <a:r>
              <a:rPr lang="en-US" sz="2000">
                <a:ea typeface="Calibri" panose="020F0502020204030204" pitchFamily="34" charset="0"/>
              </a:rPr>
              <a:t>sealant </a:t>
            </a:r>
            <a:r>
              <a:rPr lang="en-US" sz="2000">
                <a:effectLst/>
                <a:ea typeface="Calibri" panose="020F0502020204030204" pitchFamily="34" charset="0"/>
              </a:rPr>
              <a:t>was selected as representative and tested in a full-scale UL263/ASTM E119 assembly burn test</a:t>
            </a:r>
          </a:p>
          <a:p>
            <a:pPr lvl="1">
              <a:lnSpc>
                <a:spcPct val="100000"/>
              </a:lnSpc>
              <a:spcBef>
                <a:spcPts val="0"/>
              </a:spcBef>
            </a:pPr>
            <a:r>
              <a:rPr lang="en-US" sz="1800">
                <a:ea typeface="Calibri" panose="020F0502020204030204" pitchFamily="34" charset="0"/>
              </a:rPr>
              <a:t>Probable that it </a:t>
            </a:r>
            <a:r>
              <a:rPr lang="en-US" sz="1800">
                <a:effectLst/>
                <a:ea typeface="Calibri" panose="020F0502020204030204" pitchFamily="34" charset="0"/>
              </a:rPr>
              <a:t>was the worst performer in the small-scale test?  </a:t>
            </a:r>
          </a:p>
          <a:p>
            <a:pPr lvl="1">
              <a:lnSpc>
                <a:spcPct val="100000"/>
              </a:lnSpc>
              <a:spcBef>
                <a:spcPts val="0"/>
              </a:spcBef>
            </a:pPr>
            <a:r>
              <a:rPr lang="en-US" sz="1800" b="1">
                <a:solidFill>
                  <a:srgbClr val="00B0F0"/>
                </a:solidFill>
                <a:effectLst/>
                <a:ea typeface="Calibri" panose="020F0502020204030204" pitchFamily="34" charset="0"/>
              </a:rPr>
              <a:t>This product passed</a:t>
            </a:r>
          </a:p>
          <a:p>
            <a:pPr>
              <a:lnSpc>
                <a:spcPct val="100000"/>
              </a:lnSpc>
              <a:spcBef>
                <a:spcPts val="0"/>
              </a:spcBef>
            </a:pPr>
            <a:r>
              <a:rPr lang="en-US" sz="2000">
                <a:effectLst/>
                <a:ea typeface="Calibri" panose="020F0502020204030204" pitchFamily="34" charset="0"/>
              </a:rPr>
              <a:t>UL agreed that any product passing the small-scale test will be considered as passing the UL263/ASTM E119 large-scale test  </a:t>
            </a:r>
          </a:p>
          <a:p>
            <a:pPr>
              <a:lnSpc>
                <a:spcPct val="100000"/>
              </a:lnSpc>
              <a:spcBef>
                <a:spcPts val="0"/>
              </a:spcBef>
            </a:pPr>
            <a:r>
              <a:rPr lang="en-US" sz="2000">
                <a:effectLst/>
                <a:ea typeface="Calibri" panose="020F0502020204030204" pitchFamily="34" charset="0"/>
              </a:rPr>
              <a:t>The sealant manufacture must follow through with listing in the BXUV guide and all have not done that. Probably due to additional UL fees</a:t>
            </a:r>
            <a:endParaRPr lang="en-US" sz="2000">
              <a:ea typeface="Calibri" panose="020F0502020204030204" pitchFamily="34" charset="0"/>
            </a:endParaRPr>
          </a:p>
          <a:p>
            <a:pPr>
              <a:lnSpc>
                <a:spcPct val="100000"/>
              </a:lnSpc>
              <a:spcBef>
                <a:spcPts val="0"/>
              </a:spcBef>
            </a:pPr>
            <a:r>
              <a:rPr lang="en-US" sz="2000">
                <a:effectLst/>
                <a:ea typeface="Calibri" panose="020F0502020204030204" pitchFamily="34" charset="0"/>
              </a:rPr>
              <a:t>If another manufacture wants to be listed, they have to fund and pass the small-scale test and reimburse the project sponsors through SPFA for a portion of the large-scale testing cost</a:t>
            </a:r>
          </a:p>
          <a:p>
            <a:endParaRPr lang="en-US" sz="2400" dirty="0"/>
          </a:p>
        </p:txBody>
      </p:sp>
      <p:pic>
        <p:nvPicPr>
          <p:cNvPr id="14338" name="Picture 2">
            <a:extLst>
              <a:ext uri="{FF2B5EF4-FFF2-40B4-BE49-F238E27FC236}">
                <a16:creationId xmlns:a16="http://schemas.microsoft.com/office/drawing/2014/main" id="{15750012-4982-4D54-871A-65871CE80C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61958" y="356033"/>
            <a:ext cx="291009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CF9DF93-AE00-078C-DBE9-D9B2C1AA61BC}"/>
              </a:ext>
            </a:extLst>
          </p:cNvPr>
          <p:cNvSpPr txBox="1"/>
          <p:nvPr/>
        </p:nvSpPr>
        <p:spPr>
          <a:xfrm>
            <a:off x="5914677" y="5872888"/>
            <a:ext cx="6094562" cy="646331"/>
          </a:xfrm>
          <a:prstGeom prst="rect">
            <a:avLst/>
          </a:prstGeom>
          <a:noFill/>
        </p:spPr>
        <p:txBody>
          <a:bodyPr wrap="square">
            <a:spAutoFit/>
          </a:bodyPr>
          <a:lstStyle/>
          <a:p>
            <a:r>
              <a:rPr lang="en-US" dirty="0" err="1">
                <a:hlinkClick r:id="rId3"/>
              </a:rPr>
              <a:t>BXUV.Gernaral</a:t>
            </a:r>
            <a:r>
              <a:rPr lang="en-US" dirty="0">
                <a:hlinkClick r:id="rId3"/>
              </a:rPr>
              <a:t> Provisions - Fire-resistance Ratings - ANSI_UL 263 _ UL Product iQ.pdf</a:t>
            </a:r>
            <a:endParaRPr lang="en-US" dirty="0"/>
          </a:p>
        </p:txBody>
      </p:sp>
    </p:spTree>
    <p:extLst>
      <p:ext uri="{BB962C8B-B14F-4D97-AF65-F5344CB8AC3E}">
        <p14:creationId xmlns:p14="http://schemas.microsoft.com/office/powerpoint/2010/main" val="15558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4DA1-1D44-4EAF-87F4-C083AD0102F3}"/>
              </a:ext>
            </a:extLst>
          </p:cNvPr>
          <p:cNvSpPr>
            <a:spLocks noGrp="1"/>
          </p:cNvSpPr>
          <p:nvPr>
            <p:ph type="title"/>
          </p:nvPr>
        </p:nvSpPr>
        <p:spPr/>
        <p:txBody>
          <a:bodyPr>
            <a:normAutofit fontScale="90000"/>
          </a:bodyPr>
          <a:lstStyle/>
          <a:p>
            <a:r>
              <a:rPr lang="en-US" dirty="0"/>
              <a:t>Shaft Liner Assemblies Allowing Air Sealing</a:t>
            </a:r>
          </a:p>
        </p:txBody>
      </p:sp>
      <p:sp>
        <p:nvSpPr>
          <p:cNvPr id="3" name="Content Placeholder 2">
            <a:extLst>
              <a:ext uri="{FF2B5EF4-FFF2-40B4-BE49-F238E27FC236}">
                <a16:creationId xmlns:a16="http://schemas.microsoft.com/office/drawing/2014/main" id="{16F596CC-EE93-49E9-9CF2-3080762B37C6}"/>
              </a:ext>
            </a:extLst>
          </p:cNvPr>
          <p:cNvSpPr>
            <a:spLocks noGrp="1"/>
          </p:cNvSpPr>
          <p:nvPr>
            <p:ph idx="1"/>
          </p:nvPr>
        </p:nvSpPr>
        <p:spPr>
          <a:xfrm>
            <a:off x="449341" y="1894113"/>
            <a:ext cx="11293311" cy="4442029"/>
          </a:xfrm>
        </p:spPr>
        <p:txBody>
          <a:bodyPr>
            <a:normAutofit/>
          </a:bodyPr>
          <a:lstStyle/>
          <a:p>
            <a:pPr marL="0" indent="0">
              <a:buNone/>
            </a:pPr>
            <a:r>
              <a:rPr lang="en-US" sz="4000" b="1" i="0" u="sng" strike="noStrike" baseline="0" dirty="0">
                <a:solidFill>
                  <a:srgbClr val="00B0F0"/>
                </a:solidFill>
                <a:latin typeface="Segoe UI" panose="020B0502040204020203" pitchFamily="34" charset="0"/>
              </a:rPr>
              <a:t>Updated December 2020</a:t>
            </a:r>
            <a:endParaRPr lang="en-US" sz="4000" b="1" u="sng" dirty="0">
              <a:solidFill>
                <a:srgbClr val="00B0F0"/>
              </a:solidFill>
            </a:endParaRPr>
          </a:p>
          <a:p>
            <a:pPr algn="l"/>
            <a:r>
              <a:rPr lang="en-US" sz="4000" dirty="0"/>
              <a:t>U336 - </a:t>
            </a:r>
            <a:r>
              <a:rPr lang="en-US" sz="4000" b="1" i="0" u="none" strike="noStrike" baseline="0" dirty="0"/>
              <a:t>UNITED STATES GYPSUM CO </a:t>
            </a:r>
            <a:endParaRPr lang="en-US" sz="4000" dirty="0"/>
          </a:p>
          <a:p>
            <a:pPr algn="l"/>
            <a:r>
              <a:rPr lang="en-US" sz="4000" dirty="0"/>
              <a:t>U347 - </a:t>
            </a:r>
            <a:r>
              <a:rPr lang="en-US" sz="4000" b="1" i="0" u="none" strike="noStrike" baseline="0" dirty="0"/>
              <a:t>NATIONAL GYPSUM CO </a:t>
            </a:r>
            <a:endParaRPr lang="en-US" sz="4000" dirty="0"/>
          </a:p>
          <a:p>
            <a:pPr algn="l"/>
            <a:r>
              <a:rPr lang="en-US" sz="4000" dirty="0"/>
              <a:t>U366 - </a:t>
            </a:r>
            <a:r>
              <a:rPr lang="en-US" sz="4000" b="1" i="0" u="none" strike="noStrike" baseline="0" dirty="0"/>
              <a:t>CERTAINTEED GYPSUM INC </a:t>
            </a:r>
            <a:endParaRPr lang="en-US" sz="4000" dirty="0"/>
          </a:p>
          <a:p>
            <a:pPr algn="l"/>
            <a:r>
              <a:rPr lang="en-US" sz="4000" dirty="0"/>
              <a:t>U373 - </a:t>
            </a:r>
            <a:r>
              <a:rPr lang="en-US" sz="4000" b="1" i="0" u="none" strike="noStrike" baseline="0" dirty="0"/>
              <a:t>GEORGIA-PACIFIC GYPSUM L </a:t>
            </a:r>
            <a:r>
              <a:rPr lang="en-US" sz="4000" b="1" i="0" u="none" strike="noStrike" baseline="0" dirty="0" err="1"/>
              <a:t>L</a:t>
            </a:r>
            <a:r>
              <a:rPr lang="en-US" sz="4000" b="1" i="0" u="none" strike="noStrike" baseline="0" dirty="0"/>
              <a:t> C </a:t>
            </a:r>
            <a:endParaRPr lang="en-US" sz="4000" dirty="0"/>
          </a:p>
          <a:p>
            <a:pPr algn="l"/>
            <a:r>
              <a:rPr lang="en-US" sz="4000" dirty="0"/>
              <a:t>U375 - </a:t>
            </a:r>
            <a:r>
              <a:rPr lang="en-US" sz="4000" b="1" i="0" u="none" strike="noStrike" baseline="0" dirty="0"/>
              <a:t>AMERICAN GYPSUM CO </a:t>
            </a:r>
            <a:endParaRPr lang="en-US" sz="1800" b="0" i="0" u="none" strike="noStrike" baseline="0" dirty="0">
              <a:solidFill>
                <a:srgbClr val="000000"/>
              </a:solidFill>
              <a:latin typeface="Segoe UI" panose="020B0502040204020203" pitchFamily="34" charset="0"/>
            </a:endParaRPr>
          </a:p>
          <a:p>
            <a:endParaRPr lang="en-US" sz="1800" b="0" i="0" u="none" strike="noStrike" baseline="0" dirty="0">
              <a:latin typeface="Segoe UI" panose="020B0502040204020203" pitchFamily="34" charset="0"/>
            </a:endParaRPr>
          </a:p>
          <a:p>
            <a:endParaRPr lang="en-US" sz="1800" b="0" i="0" u="none" strike="noStrike" baseline="0" dirty="0">
              <a:latin typeface="Segoe UI" panose="020B0502040204020203" pitchFamily="34" charset="0"/>
            </a:endParaRPr>
          </a:p>
          <a:p>
            <a:endParaRPr lang="en-US" sz="1800" b="0" i="0" u="none" strike="noStrike" baseline="0" dirty="0">
              <a:latin typeface="Segoe UI" panose="020B0502040204020203" pitchFamily="34" charset="0"/>
            </a:endParaRPr>
          </a:p>
        </p:txBody>
      </p:sp>
    </p:spTree>
    <p:extLst>
      <p:ext uri="{BB962C8B-B14F-4D97-AF65-F5344CB8AC3E}">
        <p14:creationId xmlns:p14="http://schemas.microsoft.com/office/powerpoint/2010/main" val="36441510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313E8-DBF0-4E7E-A7A4-405739A2F8E4}"/>
              </a:ext>
            </a:extLst>
          </p:cNvPr>
          <p:cNvPicPr>
            <a:picLocks noChangeAspect="1"/>
          </p:cNvPicPr>
          <p:nvPr/>
        </p:nvPicPr>
        <p:blipFill>
          <a:blip r:embed="rId2"/>
          <a:stretch>
            <a:fillRect/>
          </a:stretch>
        </p:blipFill>
        <p:spPr>
          <a:xfrm>
            <a:off x="5931359" y="0"/>
            <a:ext cx="5288738" cy="2903472"/>
          </a:xfrm>
          <a:prstGeom prst="rect">
            <a:avLst/>
          </a:prstGeom>
        </p:spPr>
      </p:pic>
      <p:pic>
        <p:nvPicPr>
          <p:cNvPr id="9" name="Picture 8">
            <a:extLst>
              <a:ext uri="{FF2B5EF4-FFF2-40B4-BE49-F238E27FC236}">
                <a16:creationId xmlns:a16="http://schemas.microsoft.com/office/drawing/2014/main" id="{3296D8CB-9B79-4A80-B598-E2BB1BAF628C}"/>
              </a:ext>
            </a:extLst>
          </p:cNvPr>
          <p:cNvPicPr>
            <a:picLocks noChangeAspect="1"/>
          </p:cNvPicPr>
          <p:nvPr/>
        </p:nvPicPr>
        <p:blipFill>
          <a:blip r:embed="rId3"/>
          <a:stretch>
            <a:fillRect/>
          </a:stretch>
        </p:blipFill>
        <p:spPr>
          <a:xfrm>
            <a:off x="336674" y="531349"/>
            <a:ext cx="2095682" cy="5578323"/>
          </a:xfrm>
          <a:prstGeom prst="rect">
            <a:avLst/>
          </a:prstGeom>
        </p:spPr>
      </p:pic>
      <p:pic>
        <p:nvPicPr>
          <p:cNvPr id="11" name="Picture 10">
            <a:extLst>
              <a:ext uri="{FF2B5EF4-FFF2-40B4-BE49-F238E27FC236}">
                <a16:creationId xmlns:a16="http://schemas.microsoft.com/office/drawing/2014/main" id="{016CA54F-B314-426F-858E-1BA671F040F1}"/>
              </a:ext>
            </a:extLst>
          </p:cNvPr>
          <p:cNvPicPr>
            <a:picLocks noChangeAspect="1"/>
          </p:cNvPicPr>
          <p:nvPr/>
        </p:nvPicPr>
        <p:blipFill>
          <a:blip r:embed="rId4"/>
          <a:stretch>
            <a:fillRect/>
          </a:stretch>
        </p:blipFill>
        <p:spPr>
          <a:xfrm>
            <a:off x="4775733" y="2320834"/>
            <a:ext cx="7079593" cy="3924640"/>
          </a:xfrm>
          <a:prstGeom prst="rect">
            <a:avLst/>
          </a:prstGeom>
        </p:spPr>
      </p:pic>
      <p:pic>
        <p:nvPicPr>
          <p:cNvPr id="13" name="Picture 12">
            <a:extLst>
              <a:ext uri="{FF2B5EF4-FFF2-40B4-BE49-F238E27FC236}">
                <a16:creationId xmlns:a16="http://schemas.microsoft.com/office/drawing/2014/main" id="{62CBD49C-B0E9-406B-9B60-B0DF6F5D5A7D}"/>
              </a:ext>
            </a:extLst>
          </p:cNvPr>
          <p:cNvPicPr>
            <a:picLocks noChangeAspect="1"/>
          </p:cNvPicPr>
          <p:nvPr/>
        </p:nvPicPr>
        <p:blipFill>
          <a:blip r:embed="rId5"/>
          <a:stretch>
            <a:fillRect/>
          </a:stretch>
        </p:blipFill>
        <p:spPr>
          <a:xfrm>
            <a:off x="2427864" y="584693"/>
            <a:ext cx="2095682" cy="5471634"/>
          </a:xfrm>
          <a:prstGeom prst="rect">
            <a:avLst/>
          </a:prstGeom>
        </p:spPr>
      </p:pic>
      <p:sp>
        <p:nvSpPr>
          <p:cNvPr id="14" name="Oval 13">
            <a:extLst>
              <a:ext uri="{FF2B5EF4-FFF2-40B4-BE49-F238E27FC236}">
                <a16:creationId xmlns:a16="http://schemas.microsoft.com/office/drawing/2014/main" id="{1ECCE33A-CB3C-4769-BD69-68D47BA8E271}"/>
              </a:ext>
            </a:extLst>
          </p:cNvPr>
          <p:cNvSpPr/>
          <p:nvPr/>
        </p:nvSpPr>
        <p:spPr>
          <a:xfrm>
            <a:off x="217283" y="1692998"/>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59B2C6-6565-43D7-A73B-BC43BFAA3558}"/>
              </a:ext>
            </a:extLst>
          </p:cNvPr>
          <p:cNvSpPr/>
          <p:nvPr/>
        </p:nvSpPr>
        <p:spPr>
          <a:xfrm>
            <a:off x="1972325" y="3909589"/>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B473DE-F41A-4A15-A577-39AF43060F5B}"/>
              </a:ext>
            </a:extLst>
          </p:cNvPr>
          <p:cNvSpPr/>
          <p:nvPr/>
        </p:nvSpPr>
        <p:spPr>
          <a:xfrm>
            <a:off x="2347212" y="1709506"/>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353A00-40ED-4ED3-B5C1-F288D1513868}"/>
              </a:ext>
            </a:extLst>
          </p:cNvPr>
          <p:cNvSpPr/>
          <p:nvPr/>
        </p:nvSpPr>
        <p:spPr>
          <a:xfrm>
            <a:off x="4045595" y="3878924"/>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9EDD0F-D88D-4262-BD9F-B7D21CF14A21}"/>
              </a:ext>
            </a:extLst>
          </p:cNvPr>
          <p:cNvSpPr/>
          <p:nvPr/>
        </p:nvSpPr>
        <p:spPr>
          <a:xfrm>
            <a:off x="9950614" y="51211"/>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B4E7BC-A433-419D-8D48-2D6278D72D4B}"/>
              </a:ext>
            </a:extLst>
          </p:cNvPr>
          <p:cNvSpPr/>
          <p:nvPr/>
        </p:nvSpPr>
        <p:spPr>
          <a:xfrm>
            <a:off x="6816606" y="51211"/>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01A8002-40FA-466A-AA46-F26FC31B571D}"/>
              </a:ext>
            </a:extLst>
          </p:cNvPr>
          <p:cNvSpPr/>
          <p:nvPr/>
        </p:nvSpPr>
        <p:spPr>
          <a:xfrm>
            <a:off x="6036170" y="2342157"/>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61A54E-7FA4-4450-8251-AC045506D960}"/>
              </a:ext>
            </a:extLst>
          </p:cNvPr>
          <p:cNvSpPr/>
          <p:nvPr/>
        </p:nvSpPr>
        <p:spPr>
          <a:xfrm>
            <a:off x="10338494" y="2342157"/>
            <a:ext cx="579422" cy="5613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604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5CB8-0424-4F0F-B1C1-42471BFE7475}"/>
              </a:ext>
            </a:extLst>
          </p:cNvPr>
          <p:cNvSpPr>
            <a:spLocks noGrp="1"/>
          </p:cNvSpPr>
          <p:nvPr>
            <p:ph type="title"/>
          </p:nvPr>
        </p:nvSpPr>
        <p:spPr/>
        <p:txBody>
          <a:bodyPr/>
          <a:lstStyle/>
          <a:p>
            <a:r>
              <a:rPr lang="en-US" dirty="0"/>
              <a:t>BXUV Language</a:t>
            </a:r>
          </a:p>
        </p:txBody>
      </p:sp>
      <p:sp>
        <p:nvSpPr>
          <p:cNvPr id="3" name="Content Placeholder 2">
            <a:extLst>
              <a:ext uri="{FF2B5EF4-FFF2-40B4-BE49-F238E27FC236}">
                <a16:creationId xmlns:a16="http://schemas.microsoft.com/office/drawing/2014/main" id="{551623DE-3052-4F21-AE14-356C6739562A}"/>
              </a:ext>
            </a:extLst>
          </p:cNvPr>
          <p:cNvSpPr>
            <a:spLocks noGrp="1"/>
          </p:cNvSpPr>
          <p:nvPr>
            <p:ph idx="1"/>
          </p:nvPr>
        </p:nvSpPr>
        <p:spPr/>
        <p:txBody>
          <a:bodyPr>
            <a:normAutofit/>
          </a:bodyPr>
          <a:lstStyle/>
          <a:p>
            <a:r>
              <a:rPr lang="en-US" b="0" i="0" u="none" strike="noStrike" baseline="0" dirty="0">
                <a:latin typeface="Segoe UI" panose="020B0502040204020203" pitchFamily="34" charset="0"/>
              </a:rPr>
              <a:t>8. </a:t>
            </a:r>
            <a:r>
              <a:rPr lang="en-US" b="1" i="0" u="none" strike="noStrike" baseline="0" dirty="0">
                <a:latin typeface="Segoe UI" panose="020B0502040204020203" pitchFamily="34" charset="0"/>
              </a:rPr>
              <a:t>Caulking and Sealants</a:t>
            </a:r>
            <a:r>
              <a:rPr lang="en-US" b="1" i="0" u="none" strike="noStrike" baseline="0" dirty="0">
                <a:solidFill>
                  <a:srgbClr val="FF0000"/>
                </a:solidFill>
                <a:latin typeface="Segoe UI" panose="020B0502040204020203" pitchFamily="34" charset="0"/>
              </a:rPr>
              <a:t>*</a:t>
            </a:r>
            <a:r>
              <a:rPr lang="en-US" b="1" i="0" u="none" strike="noStrike" baseline="0" dirty="0">
                <a:latin typeface="Segoe UI" panose="020B0502040204020203" pitchFamily="34" charset="0"/>
              </a:rPr>
              <a:t> — </a:t>
            </a:r>
            <a:r>
              <a:rPr lang="en-US" b="1" i="0" u="none" strike="noStrike" baseline="0" dirty="0">
                <a:solidFill>
                  <a:srgbClr val="00B0F0"/>
                </a:solidFill>
                <a:latin typeface="Segoe UI" panose="020B0502040204020203" pitchFamily="34" charset="0"/>
              </a:rPr>
              <a:t>(Optional - Intended for use as an air barrier - Not intended to be used as fire blocking)</a:t>
            </a:r>
            <a:r>
              <a:rPr lang="en-US" b="0" i="0" u="none" strike="noStrike" baseline="0" dirty="0">
                <a:latin typeface="Segoe UI" panose="020B0502040204020203" pitchFamily="34" charset="0"/>
              </a:rPr>
              <a:t> - </a:t>
            </a:r>
            <a:r>
              <a:rPr lang="en-US" b="1" i="0" u="none" strike="noStrike" baseline="0" dirty="0">
                <a:latin typeface="Segoe UI" panose="020B0502040204020203" pitchFamily="34" charset="0"/>
              </a:rPr>
              <a:t>A bead of sealant applied around the partition perimeter in the 3/4 in. air space between wood framing (Item 4) and </a:t>
            </a:r>
            <a:r>
              <a:rPr lang="en-US" b="1" i="0" u="none" strike="noStrike" baseline="0" dirty="0" err="1">
                <a:latin typeface="Segoe UI" panose="020B0502040204020203" pitchFamily="34" charset="0"/>
              </a:rPr>
              <a:t>shaftliner</a:t>
            </a:r>
            <a:r>
              <a:rPr lang="en-US" b="1" i="0" u="none" strike="noStrike" baseline="0" dirty="0">
                <a:latin typeface="Segoe UI" panose="020B0502040204020203" pitchFamily="34" charset="0"/>
              </a:rPr>
              <a:t> panels(Item 3) to create an air barrier.</a:t>
            </a:r>
          </a:p>
          <a:p>
            <a:endParaRPr lang="en-US" b="0" i="0" u="none" strike="noStrike" baseline="0" dirty="0">
              <a:latin typeface="Segoe UI" panose="020B0502040204020203" pitchFamily="34" charset="0"/>
            </a:endParaRPr>
          </a:p>
          <a:p>
            <a:endParaRPr lang="en-US" b="0" i="0" u="none" strike="noStrike" baseline="0" dirty="0">
              <a:latin typeface="Segoe UI" panose="020B0502040204020203" pitchFamily="34" charset="0"/>
            </a:endParaRPr>
          </a:p>
          <a:p>
            <a:r>
              <a:rPr lang="en-US" sz="2000" b="1" i="0" u="none" strike="noStrike" baseline="0" dirty="0">
                <a:latin typeface="Segoe UI" panose="020B0502040204020203" pitchFamily="34" charset="0"/>
              </a:rPr>
              <a:t>DUPONT DE NEMOURS, INC. </a:t>
            </a:r>
            <a:r>
              <a:rPr lang="en-US" sz="2000" b="0" i="0" u="none" strike="noStrike" baseline="0" dirty="0">
                <a:latin typeface="Segoe UI" panose="020B0502040204020203" pitchFamily="34" charset="0"/>
              </a:rPr>
              <a:t>— Great Stuff Gaps &amp; Cracks, Great Stuff Pro Gaps &amp; Cracks, Great Stuff Pro Window &amp; Door</a:t>
            </a:r>
          </a:p>
          <a:p>
            <a:r>
              <a:rPr lang="en-US" sz="2000" b="1" i="0" u="none" strike="noStrike" baseline="0" dirty="0">
                <a:latin typeface="Segoe UI" panose="020B0502040204020203" pitchFamily="34" charset="0"/>
              </a:rPr>
              <a:t>ICP ADHESIVES &amp; SEALANTS INC </a:t>
            </a:r>
            <a:r>
              <a:rPr lang="en-US" sz="2000" b="0" i="0" u="none" strike="noStrike" baseline="0" dirty="0">
                <a:latin typeface="Segoe UI" panose="020B0502040204020203" pitchFamily="34" charset="0"/>
              </a:rPr>
              <a:t>— </a:t>
            </a:r>
            <a:r>
              <a:rPr lang="en-US" sz="2000" b="0" i="0" u="none" strike="noStrike" baseline="0" dirty="0" err="1">
                <a:latin typeface="Segoe UI" panose="020B0502040204020203" pitchFamily="34" charset="0"/>
              </a:rPr>
              <a:t>Handi</a:t>
            </a:r>
            <a:r>
              <a:rPr lang="en-US" sz="2000" b="0" i="0" u="none" strike="noStrike" baseline="0" dirty="0">
                <a:latin typeface="Segoe UI" panose="020B0502040204020203" pitchFamily="34" charset="0"/>
              </a:rPr>
              <a:t>-Foam </a:t>
            </a:r>
            <a:r>
              <a:rPr lang="en-US" sz="2000" b="0" i="0" u="none" strike="noStrike" baseline="0" dirty="0" err="1">
                <a:latin typeface="Segoe UI" panose="020B0502040204020203" pitchFamily="34" charset="0"/>
              </a:rPr>
              <a:t>Fireblock</a:t>
            </a:r>
            <a:r>
              <a:rPr lang="en-US" sz="2000" b="0" i="0" u="none" strike="noStrike" baseline="0" dirty="0">
                <a:latin typeface="Segoe UI" panose="020B0502040204020203" pitchFamily="34" charset="0"/>
              </a:rPr>
              <a:t>, </a:t>
            </a:r>
            <a:r>
              <a:rPr lang="en-US" sz="2000" b="0" i="0" u="none" strike="noStrike" baseline="0" dirty="0" err="1">
                <a:latin typeface="Segoe UI" panose="020B0502040204020203" pitchFamily="34" charset="0"/>
              </a:rPr>
              <a:t>Handi</a:t>
            </a:r>
            <a:r>
              <a:rPr lang="en-US" sz="2000" b="0" i="0" u="none" strike="noStrike" baseline="0" dirty="0">
                <a:latin typeface="Segoe UI" panose="020B0502040204020203" pitchFamily="34" charset="0"/>
              </a:rPr>
              <a:t>-Foam </a:t>
            </a:r>
            <a:r>
              <a:rPr lang="en-US" sz="2000" b="0" i="0" u="none" strike="noStrike" baseline="0" dirty="0" err="1">
                <a:latin typeface="Segoe UI" panose="020B0502040204020203" pitchFamily="34" charset="0"/>
              </a:rPr>
              <a:t>Fireblock</a:t>
            </a:r>
            <a:r>
              <a:rPr lang="en-US" sz="2000" b="0" i="0" u="none" strike="noStrike" baseline="0" dirty="0">
                <a:latin typeface="Segoe UI" panose="020B0502040204020203" pitchFamily="34" charset="0"/>
              </a:rPr>
              <a:t> West, and Fast Foam </a:t>
            </a:r>
            <a:r>
              <a:rPr lang="en-US" sz="2000" b="0" i="0" u="none" strike="noStrike" baseline="0" dirty="0" err="1">
                <a:latin typeface="Segoe UI" panose="020B0502040204020203" pitchFamily="34" charset="0"/>
              </a:rPr>
              <a:t>Fireblock</a:t>
            </a:r>
            <a:endParaRPr lang="en-US" sz="2000" b="0" i="0" u="none" strike="noStrike" baseline="0" dirty="0">
              <a:latin typeface="Segoe UI" panose="020B0502040204020203" pitchFamily="34" charset="0"/>
            </a:endParaRPr>
          </a:p>
          <a:p>
            <a:endParaRPr lang="en-US" b="0" i="0" u="none" strike="noStrike" baseline="0" dirty="0">
              <a:latin typeface="Segoe UI" panose="020B0502040204020203" pitchFamily="34" charset="0"/>
            </a:endParaRPr>
          </a:p>
        </p:txBody>
      </p:sp>
    </p:spTree>
    <p:extLst>
      <p:ext uri="{BB962C8B-B14F-4D97-AF65-F5344CB8AC3E}">
        <p14:creationId xmlns:p14="http://schemas.microsoft.com/office/powerpoint/2010/main" val="39660233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C123-2E79-4181-BCC1-543996D88F1B}"/>
              </a:ext>
            </a:extLst>
          </p:cNvPr>
          <p:cNvSpPr>
            <a:spLocks noGrp="1"/>
          </p:cNvSpPr>
          <p:nvPr>
            <p:ph type="title"/>
          </p:nvPr>
        </p:nvSpPr>
        <p:spPr>
          <a:xfrm>
            <a:off x="449341" y="735681"/>
            <a:ext cx="11293311" cy="924560"/>
          </a:xfrm>
        </p:spPr>
        <p:txBody>
          <a:bodyPr>
            <a:noAutofit/>
          </a:bodyPr>
          <a:lstStyle/>
          <a:p>
            <a:r>
              <a:rPr lang="en-US" sz="8800" dirty="0"/>
              <a:t>*</a:t>
            </a:r>
          </a:p>
        </p:txBody>
      </p:sp>
      <p:sp>
        <p:nvSpPr>
          <p:cNvPr id="3" name="Content Placeholder 2">
            <a:extLst>
              <a:ext uri="{FF2B5EF4-FFF2-40B4-BE49-F238E27FC236}">
                <a16:creationId xmlns:a16="http://schemas.microsoft.com/office/drawing/2014/main" id="{7D6A1CF0-835A-4F16-BFFF-F2BDE1750E30}"/>
              </a:ext>
            </a:extLst>
          </p:cNvPr>
          <p:cNvSpPr>
            <a:spLocks noGrp="1"/>
          </p:cNvSpPr>
          <p:nvPr>
            <p:ph idx="1"/>
          </p:nvPr>
        </p:nvSpPr>
        <p:spPr/>
        <p:txBody>
          <a:bodyPr/>
          <a:lstStyle/>
          <a:p>
            <a:r>
              <a:rPr lang="en-US" sz="2800" b="1" i="0" u="none" strike="noStrike" baseline="0" dirty="0">
                <a:latin typeface="Segoe UI" panose="020B0502040204020203" pitchFamily="34" charset="0"/>
              </a:rPr>
              <a:t>* Indicates such products shall bear the UL or </a:t>
            </a:r>
            <a:r>
              <a:rPr lang="en-US" sz="2800" b="1" i="0" u="none" strike="noStrike" baseline="0" dirty="0" err="1">
                <a:latin typeface="Segoe UI" panose="020B0502040204020203" pitchFamily="34" charset="0"/>
              </a:rPr>
              <a:t>cUL</a:t>
            </a:r>
            <a:r>
              <a:rPr lang="en-US" sz="2800" b="1" i="0" u="none" strike="noStrike" baseline="0" dirty="0">
                <a:latin typeface="Segoe UI" panose="020B0502040204020203" pitchFamily="34" charset="0"/>
              </a:rPr>
              <a:t> Certification Mark for jurisdictions employing the UL or </a:t>
            </a:r>
            <a:r>
              <a:rPr lang="en-US" sz="2800" b="1" i="0" u="none" strike="noStrike" baseline="0" dirty="0" err="1">
                <a:latin typeface="Segoe UI" panose="020B0502040204020203" pitchFamily="34" charset="0"/>
              </a:rPr>
              <a:t>cUL</a:t>
            </a:r>
            <a:r>
              <a:rPr lang="en-US" sz="2800" b="1" i="0" u="none" strike="noStrike" baseline="0" dirty="0">
                <a:latin typeface="Segoe UI" panose="020B0502040204020203" pitchFamily="34" charset="0"/>
              </a:rPr>
              <a:t> Certification (such as Canada),respectively.</a:t>
            </a:r>
            <a:endParaRPr lang="en-US" dirty="0"/>
          </a:p>
          <a:p>
            <a:endParaRPr lang="en-US" dirty="0"/>
          </a:p>
        </p:txBody>
      </p:sp>
      <p:pic>
        <p:nvPicPr>
          <p:cNvPr id="10" name="Picture 9">
            <a:extLst>
              <a:ext uri="{FF2B5EF4-FFF2-40B4-BE49-F238E27FC236}">
                <a16:creationId xmlns:a16="http://schemas.microsoft.com/office/drawing/2014/main" id="{6869D2ED-1BDA-4B5F-957F-FF9849D6C835}"/>
              </a:ext>
            </a:extLst>
          </p:cNvPr>
          <p:cNvPicPr>
            <a:picLocks noChangeAspect="1"/>
          </p:cNvPicPr>
          <p:nvPr/>
        </p:nvPicPr>
        <p:blipFill>
          <a:blip r:embed="rId2"/>
          <a:stretch>
            <a:fillRect/>
          </a:stretch>
        </p:blipFill>
        <p:spPr>
          <a:xfrm>
            <a:off x="2611978" y="3252809"/>
            <a:ext cx="2571393" cy="2238624"/>
          </a:xfrm>
          <a:prstGeom prst="rect">
            <a:avLst/>
          </a:prstGeom>
        </p:spPr>
      </p:pic>
      <p:pic>
        <p:nvPicPr>
          <p:cNvPr id="11" name="Picture 10">
            <a:extLst>
              <a:ext uri="{FF2B5EF4-FFF2-40B4-BE49-F238E27FC236}">
                <a16:creationId xmlns:a16="http://schemas.microsoft.com/office/drawing/2014/main" id="{A7E759BF-49FA-44A3-AFD1-A65A902407CA}"/>
              </a:ext>
            </a:extLst>
          </p:cNvPr>
          <p:cNvPicPr>
            <a:picLocks noChangeAspect="1"/>
          </p:cNvPicPr>
          <p:nvPr/>
        </p:nvPicPr>
        <p:blipFill>
          <a:blip r:embed="rId3"/>
          <a:stretch>
            <a:fillRect/>
          </a:stretch>
        </p:blipFill>
        <p:spPr>
          <a:xfrm>
            <a:off x="6938601" y="3605190"/>
            <a:ext cx="2432979" cy="1886243"/>
          </a:xfrm>
          <a:prstGeom prst="rect">
            <a:avLst/>
          </a:prstGeom>
        </p:spPr>
      </p:pic>
    </p:spTree>
    <p:extLst>
      <p:ext uri="{BB962C8B-B14F-4D97-AF65-F5344CB8AC3E}">
        <p14:creationId xmlns:p14="http://schemas.microsoft.com/office/powerpoint/2010/main" val="11389257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041D-6FBC-4AF2-A78A-49BC29FEE502}"/>
              </a:ext>
            </a:extLst>
          </p:cNvPr>
          <p:cNvSpPr>
            <a:spLocks noGrp="1"/>
          </p:cNvSpPr>
          <p:nvPr>
            <p:ph type="title"/>
          </p:nvPr>
        </p:nvSpPr>
        <p:spPr/>
        <p:txBody>
          <a:bodyPr/>
          <a:lstStyle/>
          <a:p>
            <a:r>
              <a:rPr lang="en-US" dirty="0"/>
              <a:t>Installation Process</a:t>
            </a:r>
          </a:p>
        </p:txBody>
      </p:sp>
      <p:sp>
        <p:nvSpPr>
          <p:cNvPr id="3" name="Content Placeholder 2">
            <a:extLst>
              <a:ext uri="{FF2B5EF4-FFF2-40B4-BE49-F238E27FC236}">
                <a16:creationId xmlns:a16="http://schemas.microsoft.com/office/drawing/2014/main" id="{2F6A2566-77A8-469B-B4F6-33890D636ECE}"/>
              </a:ext>
            </a:extLst>
          </p:cNvPr>
          <p:cNvSpPr>
            <a:spLocks noGrp="1"/>
          </p:cNvSpPr>
          <p:nvPr>
            <p:ph idx="1"/>
          </p:nvPr>
        </p:nvSpPr>
        <p:spPr>
          <a:xfrm>
            <a:off x="363997" y="1542757"/>
            <a:ext cx="6178317" cy="4560569"/>
          </a:xfrm>
        </p:spPr>
        <p:txBody>
          <a:bodyPr>
            <a:normAutofit fontScale="92500" lnSpcReduction="20000"/>
          </a:bodyPr>
          <a:lstStyle/>
          <a:p>
            <a:pPr marL="0" indent="0">
              <a:buNone/>
            </a:pPr>
            <a:r>
              <a:rPr lang="en-US" sz="3200" b="1" dirty="0"/>
              <a:t>Not spelled out in the BXUV Guide</a:t>
            </a:r>
          </a:p>
          <a:p>
            <a:pPr marL="0" indent="0">
              <a:buNone/>
            </a:pPr>
            <a:endParaRPr lang="en-US" sz="3200" b="1" dirty="0"/>
          </a:p>
          <a:p>
            <a:pPr marL="0" indent="0">
              <a:buNone/>
            </a:pPr>
            <a:r>
              <a:rPr lang="en-US" sz="3200" dirty="0"/>
              <a:t>Option #1</a:t>
            </a:r>
          </a:p>
          <a:p>
            <a:r>
              <a:rPr lang="en-US" sz="3200" dirty="0"/>
              <a:t>Air seal gap</a:t>
            </a:r>
          </a:p>
          <a:p>
            <a:r>
              <a:rPr lang="en-US" sz="3200" dirty="0"/>
              <a:t>Place Fire Stop material on top </a:t>
            </a:r>
          </a:p>
          <a:p>
            <a:endParaRPr lang="en-US" sz="3200" dirty="0"/>
          </a:p>
          <a:p>
            <a:pPr marL="0" indent="0">
              <a:buNone/>
            </a:pPr>
            <a:r>
              <a:rPr lang="en-US" sz="3200" dirty="0"/>
              <a:t>Option #2</a:t>
            </a:r>
          </a:p>
          <a:p>
            <a:r>
              <a:rPr lang="en-US" sz="3200" dirty="0"/>
              <a:t>Place solid gypsum in ¾-1” gap and air seal</a:t>
            </a:r>
          </a:p>
          <a:p>
            <a:pPr marL="514350" indent="-514350">
              <a:buFont typeface="+mj-lt"/>
              <a:buAutoNum type="arabicPeriod"/>
            </a:pPr>
            <a:endParaRPr lang="en-US" sz="3200" dirty="0"/>
          </a:p>
          <a:p>
            <a:pPr marL="514350" indent="-514350">
              <a:buFont typeface="+mj-lt"/>
              <a:buAutoNum type="arabicPeriod"/>
            </a:pPr>
            <a:endParaRPr lang="en-US" sz="3200" dirty="0"/>
          </a:p>
        </p:txBody>
      </p:sp>
      <p:pic>
        <p:nvPicPr>
          <p:cNvPr id="5" name="Picture 4" descr="A picture containing floor&#10;&#10;Description automatically generated">
            <a:extLst>
              <a:ext uri="{FF2B5EF4-FFF2-40B4-BE49-F238E27FC236}">
                <a16:creationId xmlns:a16="http://schemas.microsoft.com/office/drawing/2014/main" id="{C65EE65C-2B83-4480-A1C4-F9AB5F64E2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8504" y="784683"/>
            <a:ext cx="3525755" cy="2644317"/>
          </a:xfrm>
          <a:prstGeom prst="rect">
            <a:avLst/>
          </a:prstGeom>
        </p:spPr>
      </p:pic>
      <p:pic>
        <p:nvPicPr>
          <p:cNvPr id="6" name="Picture 5" descr="A picture containing wooden, indoor, wood&#10;&#10;Description automatically generated">
            <a:extLst>
              <a:ext uri="{FF2B5EF4-FFF2-40B4-BE49-F238E27FC236}">
                <a16:creationId xmlns:a16="http://schemas.microsoft.com/office/drawing/2014/main" id="{EA26C738-EF26-42CF-A9B8-9C8AF5FBE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1405" y="3665562"/>
            <a:ext cx="3525757" cy="2644317"/>
          </a:xfrm>
          <a:prstGeom prst="rect">
            <a:avLst/>
          </a:prstGeom>
        </p:spPr>
      </p:pic>
      <p:pic>
        <p:nvPicPr>
          <p:cNvPr id="8" name="Picture 7" descr="A picture containing green&#10;&#10;Description automatically generated">
            <a:extLst>
              <a:ext uri="{FF2B5EF4-FFF2-40B4-BE49-F238E27FC236}">
                <a16:creationId xmlns:a16="http://schemas.microsoft.com/office/drawing/2014/main" id="{4F149F40-AC0C-428D-BFF4-3F3E3E32E3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514224" y="3996100"/>
            <a:ext cx="2644319" cy="1983239"/>
          </a:xfrm>
          <a:prstGeom prst="rect">
            <a:avLst/>
          </a:prstGeom>
        </p:spPr>
      </p:pic>
    </p:spTree>
    <p:extLst>
      <p:ext uri="{BB962C8B-B14F-4D97-AF65-F5344CB8AC3E}">
        <p14:creationId xmlns:p14="http://schemas.microsoft.com/office/powerpoint/2010/main" val="21624852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0C08C1A-C767-44AC-BC68-D8EDA0FAA4BC}"/>
              </a:ext>
            </a:extLst>
          </p:cNvPr>
          <p:cNvSpPr txBox="1">
            <a:spLocks/>
          </p:cNvSpPr>
          <p:nvPr/>
        </p:nvSpPr>
        <p:spPr>
          <a:xfrm>
            <a:off x="185058" y="1575459"/>
            <a:ext cx="4463142" cy="3728853"/>
          </a:xfrm>
          <a:prstGeom prst="rect">
            <a:avLst/>
          </a:prstGeom>
          <a:no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ts val="600"/>
              </a:spcAft>
              <a:buNone/>
            </a:pPr>
            <a:r>
              <a:rPr lang="en-US" sz="4800" b="1" dirty="0">
                <a:solidFill>
                  <a:srgbClr val="00B0F0"/>
                </a:solidFill>
                <a:effectLst>
                  <a:outerShdw blurRad="38100" dist="38100" dir="2700000" algn="tl">
                    <a:srgbClr val="000000">
                      <a:alpha val="43137"/>
                    </a:srgbClr>
                  </a:outerShdw>
                </a:effectLst>
                <a:latin typeface="+mj-lt"/>
                <a:ea typeface="+mj-ea"/>
                <a:cs typeface="+mj-cs"/>
              </a:rPr>
              <a:t>Strategy 9: </a:t>
            </a:r>
          </a:p>
          <a:p>
            <a:pPr algn="ctr">
              <a:spcBef>
                <a:spcPct val="0"/>
              </a:spcBef>
              <a:spcAft>
                <a:spcPts val="600"/>
              </a:spcAft>
              <a:buNone/>
            </a:pPr>
            <a:r>
              <a:rPr lang="en-US" sz="4800" b="1" dirty="0">
                <a:solidFill>
                  <a:srgbClr val="00B0F0"/>
                </a:solidFill>
                <a:effectLst>
                  <a:outerShdw blurRad="38100" dist="38100" dir="2700000" algn="tl">
                    <a:srgbClr val="000000">
                      <a:alpha val="43137"/>
                    </a:srgbClr>
                  </a:outerShdw>
                </a:effectLst>
                <a:latin typeface="+mj-lt"/>
                <a:ea typeface="+mj-ea"/>
                <a:cs typeface="+mj-cs"/>
              </a:rPr>
              <a:t>Field Solution with Innovative Technology</a:t>
            </a:r>
          </a:p>
        </p:txBody>
      </p:sp>
      <p:pic>
        <p:nvPicPr>
          <p:cNvPr id="7" name="Picture 6">
            <a:extLst>
              <a:ext uri="{FF2B5EF4-FFF2-40B4-BE49-F238E27FC236}">
                <a16:creationId xmlns:a16="http://schemas.microsoft.com/office/drawing/2014/main" id="{83EEE643-65D3-4930-80EA-1C9FB73141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9505" y="10"/>
            <a:ext cx="7182495" cy="6857990"/>
          </a:xfrm>
          <a:prstGeom prst="rect">
            <a:avLst/>
          </a:prstGeom>
        </p:spPr>
      </p:pic>
    </p:spTree>
    <p:extLst>
      <p:ext uri="{BB962C8B-B14F-4D97-AF65-F5344CB8AC3E}">
        <p14:creationId xmlns:p14="http://schemas.microsoft.com/office/powerpoint/2010/main" val="31453061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96DB7-54ED-9703-7D16-3F536A82CB46}"/>
              </a:ext>
            </a:extLst>
          </p:cNvPr>
          <p:cNvSpPr txBox="1"/>
          <p:nvPr/>
        </p:nvSpPr>
        <p:spPr>
          <a:xfrm>
            <a:off x="8888885" y="6171094"/>
            <a:ext cx="6097604" cy="369332"/>
          </a:xfrm>
          <a:prstGeom prst="rect">
            <a:avLst/>
          </a:prstGeom>
          <a:noFill/>
        </p:spPr>
        <p:txBody>
          <a:bodyPr wrap="square">
            <a:spAutoFit/>
          </a:bodyPr>
          <a:lstStyle/>
          <a:p>
            <a:r>
              <a:rPr lang="en-US" dirty="0">
                <a:hlinkClick r:id="rId2"/>
              </a:rPr>
              <a:t>ABR-CaseStudies-Thrive.pdf</a:t>
            </a:r>
            <a:endParaRPr lang="en-US" dirty="0"/>
          </a:p>
        </p:txBody>
      </p:sp>
      <p:pic>
        <p:nvPicPr>
          <p:cNvPr id="7" name="Picture 6">
            <a:extLst>
              <a:ext uri="{FF2B5EF4-FFF2-40B4-BE49-F238E27FC236}">
                <a16:creationId xmlns:a16="http://schemas.microsoft.com/office/drawing/2014/main" id="{35935BDE-8053-FBEA-7014-DC1BBEDC908B}"/>
              </a:ext>
            </a:extLst>
          </p:cNvPr>
          <p:cNvPicPr>
            <a:picLocks noChangeAspect="1"/>
          </p:cNvPicPr>
          <p:nvPr/>
        </p:nvPicPr>
        <p:blipFill>
          <a:blip r:embed="rId3"/>
          <a:stretch>
            <a:fillRect/>
          </a:stretch>
        </p:blipFill>
        <p:spPr>
          <a:xfrm>
            <a:off x="2144807" y="404390"/>
            <a:ext cx="4629796" cy="6049219"/>
          </a:xfrm>
          <a:prstGeom prst="rect">
            <a:avLst/>
          </a:prstGeom>
        </p:spPr>
      </p:pic>
    </p:spTree>
    <p:extLst>
      <p:ext uri="{BB962C8B-B14F-4D97-AF65-F5344CB8AC3E}">
        <p14:creationId xmlns:p14="http://schemas.microsoft.com/office/powerpoint/2010/main" val="2349600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9" name="Rectangle 1538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1" name="Rectangle 15390">
            <a:extLst>
              <a:ext uri="{FF2B5EF4-FFF2-40B4-BE49-F238E27FC236}">
                <a16:creationId xmlns:a16="http://schemas.microsoft.com/office/drawing/2014/main" id="{8654E6D0-A14C-40BE-8E45-081517266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93" name="Picture 15392">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88952" cy="6862380"/>
          </a:xfrm>
          <a:prstGeom prst="rect">
            <a:avLst/>
          </a:prstGeom>
        </p:spPr>
      </p:pic>
      <p:sp>
        <p:nvSpPr>
          <p:cNvPr id="15395" name="Rectangle 15394">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97" name="Rectangle 153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99" name="Rectangle 15398">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Title 2">
            <a:extLst>
              <a:ext uri="{FF2B5EF4-FFF2-40B4-BE49-F238E27FC236}">
                <a16:creationId xmlns:a16="http://schemas.microsoft.com/office/drawing/2014/main" id="{8148A73A-A079-4562-EE27-5F8AE700F9B5}"/>
              </a:ext>
            </a:extLst>
          </p:cNvPr>
          <p:cNvSpPr>
            <a:spLocks noGrp="1"/>
          </p:cNvSpPr>
          <p:nvPr>
            <p:ph type="title"/>
          </p:nvPr>
        </p:nvSpPr>
        <p:spPr>
          <a:xfrm>
            <a:off x="1198181" y="1235556"/>
            <a:ext cx="4987810" cy="4502148"/>
          </a:xfrm>
        </p:spPr>
        <p:txBody>
          <a:bodyPr vert="horz" lIns="91440" tIns="45720" rIns="91440" bIns="45720" rtlCol="0" anchor="t">
            <a:normAutofit fontScale="90000"/>
          </a:bodyPr>
          <a:lstStyle/>
          <a:p>
            <a:pPr>
              <a:lnSpc>
                <a:spcPct val="100000"/>
              </a:lnSpc>
            </a:pPr>
            <a:r>
              <a:rPr lang="en-US" sz="3600" kern="1200" dirty="0">
                <a:solidFill>
                  <a:schemeClr val="tx1"/>
                </a:solidFill>
                <a:latin typeface="+mj-lt"/>
                <a:ea typeface="+mj-ea"/>
                <a:cs typeface="+mj-cs"/>
              </a:rPr>
              <a:t>NFPA 221 (1929-2021)</a:t>
            </a:r>
            <a:br>
              <a:rPr lang="en-US" sz="3600" kern="1200" dirty="0">
                <a:solidFill>
                  <a:schemeClr val="tx1"/>
                </a:solidFill>
                <a:latin typeface="+mj-lt"/>
                <a:ea typeface="+mj-ea"/>
                <a:cs typeface="+mj-cs"/>
              </a:rPr>
            </a:br>
            <a:r>
              <a:rPr lang="en-US" sz="2400" kern="1200" dirty="0">
                <a:solidFill>
                  <a:schemeClr val="tx1"/>
                </a:solidFill>
                <a:latin typeface="+mj-lt"/>
                <a:ea typeface="+mj-ea"/>
                <a:cs typeface="+mj-cs"/>
              </a:rPr>
              <a:t>Standard for High Challenge Fire Walls, and Fire Barrier Walls</a:t>
            </a:r>
            <a:br>
              <a:rPr lang="en-US" sz="3600" kern="1200" dirty="0">
                <a:solidFill>
                  <a:schemeClr val="tx1"/>
                </a:solidFill>
                <a:latin typeface="+mj-lt"/>
                <a:ea typeface="+mj-ea"/>
                <a:cs typeface="+mj-cs"/>
              </a:rPr>
            </a:br>
            <a:r>
              <a:rPr lang="en-US" sz="1200" kern="1200" dirty="0">
                <a:solidFill>
                  <a:schemeClr val="tx1"/>
                </a:solidFill>
                <a:latin typeface="+mj-lt"/>
                <a:ea typeface="+mj-ea"/>
                <a:cs typeface="+mj-cs"/>
              </a:rPr>
              <a:t>6.2 Structural Stability: </a:t>
            </a: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6.2.1 Fire walls shall be designed and constructed to </a:t>
            </a:r>
            <a:r>
              <a:rPr lang="en-US" sz="1200" kern="1200" dirty="0">
                <a:solidFill>
                  <a:srgbClr val="FF0000"/>
                </a:solidFill>
                <a:latin typeface="+mj-lt"/>
                <a:ea typeface="+mj-ea"/>
                <a:cs typeface="+mj-cs"/>
              </a:rPr>
              <a:t>remain stable after collapse </a:t>
            </a:r>
            <a:r>
              <a:rPr lang="en-US" sz="1200" kern="1200" dirty="0">
                <a:solidFill>
                  <a:schemeClr val="tx1"/>
                </a:solidFill>
                <a:latin typeface="+mj-lt"/>
                <a:ea typeface="+mj-ea"/>
                <a:cs typeface="+mj-cs"/>
              </a:rPr>
              <a:t>of the structure due to fire on either side of the wall.</a:t>
            </a: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6.2.2 fire walls constructed in compliance with the requirements of Sections 6.3, 6.4, 6.5 shall be deemed to provide the required stability.</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6.4.2 Framework </a:t>
            </a: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6.4.2.1 Structural framing on either side of the wall shall line up horizontall</a:t>
            </a:r>
            <a:r>
              <a:rPr lang="en-US" sz="1200" dirty="0">
                <a:cs typeface="+mj-cs"/>
              </a:rPr>
              <a:t>y and vertically and </a:t>
            </a:r>
            <a:r>
              <a:rPr lang="en-US" sz="1200" dirty="0">
                <a:solidFill>
                  <a:srgbClr val="FF0000"/>
                </a:solidFill>
                <a:cs typeface="+mj-cs"/>
              </a:rPr>
              <a:t>shall support the roof. </a:t>
            </a:r>
            <a:br>
              <a:rPr lang="en-US" sz="1200" dirty="0">
                <a:solidFill>
                  <a:srgbClr val="FF0000"/>
                </a:solidFill>
                <a:cs typeface="+mj-cs"/>
              </a:rPr>
            </a:br>
            <a:r>
              <a:rPr lang="en-US" sz="1200" dirty="0">
                <a:cs typeface="+mj-cs"/>
              </a:rPr>
              <a:t>6.4.2 The framework on each side of the fire wall shall be continuous and tied together through the wall. </a:t>
            </a:r>
            <a:br>
              <a:rPr lang="en-US" sz="1200" dirty="0">
                <a:cs typeface="+mj-cs"/>
              </a:rPr>
            </a:br>
            <a:r>
              <a:rPr lang="en-US" sz="1200" dirty="0">
                <a:cs typeface="+mj-cs"/>
              </a:rPr>
              <a:t>6.4.2.3 The frame work on each side shall be designed so that it resists the </a:t>
            </a:r>
            <a:r>
              <a:rPr lang="en-US" sz="1200" dirty="0">
                <a:solidFill>
                  <a:srgbClr val="FF0000"/>
                </a:solidFill>
                <a:cs typeface="+mj-cs"/>
              </a:rPr>
              <a:t>maximum lateral pull </a:t>
            </a:r>
            <a:r>
              <a:rPr lang="en-US" sz="1200" dirty="0">
                <a:cs typeface="+mj-cs"/>
              </a:rPr>
              <a:t>that can be developed due to the framework collapse on the opposite side.</a:t>
            </a:r>
            <a:br>
              <a:rPr lang="en-US" sz="1200" dirty="0">
                <a:cs typeface="+mj-cs"/>
              </a:rPr>
            </a:br>
            <a:r>
              <a:rPr lang="en-US" sz="1200" dirty="0">
                <a:cs typeface="+mj-cs"/>
              </a:rPr>
              <a:t>6.5 Double Fire Walls</a:t>
            </a:r>
            <a:br>
              <a:rPr lang="en-US" sz="1200" dirty="0">
                <a:cs typeface="+mj-cs"/>
              </a:rPr>
            </a:br>
            <a:r>
              <a:rPr lang="en-US" sz="1200" dirty="0">
                <a:cs typeface="+mj-cs"/>
              </a:rPr>
              <a:t>6.5.1 A double frame wall consists of two back to back walls</a:t>
            </a:r>
            <a:br>
              <a:rPr lang="en-US" sz="1200" dirty="0">
                <a:cs typeface="+mj-cs"/>
              </a:rPr>
            </a:br>
            <a:r>
              <a:rPr lang="en-US" sz="1200" dirty="0">
                <a:cs typeface="+mj-cs"/>
              </a:rPr>
              <a:t>6.5.2 There shall be no connections, other than to the flashing between the walls.</a:t>
            </a:r>
            <a:br>
              <a:rPr lang="en-US" sz="1200" dirty="0">
                <a:cs typeface="+mj-cs"/>
              </a:rPr>
            </a:br>
            <a:r>
              <a:rPr lang="en-US" sz="1200" dirty="0">
                <a:cs typeface="+mj-cs"/>
              </a:rPr>
              <a:t>6.5.3 Each fire walls shall be supported laterally by the building frame on its respective side and shall be independent of the fire wall and framing on the opposite side.</a:t>
            </a:r>
            <a:br>
              <a:rPr lang="en-US" sz="1200" dirty="0">
                <a:cs typeface="+mj-cs"/>
              </a:rPr>
            </a:br>
            <a:br>
              <a:rPr lang="en-US" sz="1200" kern="1200" dirty="0">
                <a:solidFill>
                  <a:schemeClr val="tx1"/>
                </a:solidFill>
                <a:latin typeface="+mj-lt"/>
                <a:ea typeface="+mj-ea"/>
                <a:cs typeface="+mj-cs"/>
              </a:rPr>
            </a:br>
            <a:endParaRPr lang="en-US" sz="1200" kern="1200" dirty="0">
              <a:solidFill>
                <a:schemeClr val="tx1"/>
              </a:solidFill>
              <a:latin typeface="+mj-lt"/>
              <a:ea typeface="+mj-ea"/>
              <a:cs typeface="+mj-cs"/>
            </a:endParaRPr>
          </a:p>
        </p:txBody>
      </p:sp>
      <p:pic>
        <p:nvPicPr>
          <p:cNvPr id="15364" name="Picture 4">
            <a:extLst>
              <a:ext uri="{FF2B5EF4-FFF2-40B4-BE49-F238E27FC236}">
                <a16:creationId xmlns:a16="http://schemas.microsoft.com/office/drawing/2014/main" id="{A6F725E6-00D4-3597-E99A-7258DC115D1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575741" y="979332"/>
            <a:ext cx="4890576" cy="4890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5355FAC-3AAD-C3B3-8223-35AC220929F3}"/>
              </a:ext>
            </a:extLst>
          </p:cNvPr>
          <p:cNvPicPr>
            <a:picLocks noChangeAspect="1"/>
          </p:cNvPicPr>
          <p:nvPr/>
        </p:nvPicPr>
        <p:blipFill>
          <a:blip r:embed="rId4"/>
          <a:stretch>
            <a:fillRect/>
          </a:stretch>
        </p:blipFill>
        <p:spPr>
          <a:xfrm>
            <a:off x="6845630" y="3590141"/>
            <a:ext cx="2305168" cy="2279767"/>
          </a:xfrm>
          <a:prstGeom prst="rect">
            <a:avLst/>
          </a:prstGeom>
        </p:spPr>
      </p:pic>
    </p:spTree>
    <p:extLst>
      <p:ext uri="{BB962C8B-B14F-4D97-AF65-F5344CB8AC3E}">
        <p14:creationId xmlns:p14="http://schemas.microsoft.com/office/powerpoint/2010/main" val="18418727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9CF4D-C1F3-AB6D-AD81-2CA16F88B80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3893" y="10"/>
            <a:ext cx="6099050" cy="6857990"/>
          </a:xfrm>
          <a:prstGeom prst="rect">
            <a:avLst/>
          </a:prstGeom>
        </p:spPr>
      </p:pic>
      <p:pic>
        <p:nvPicPr>
          <p:cNvPr id="12" name="Picture 11">
            <a:extLst>
              <a:ext uri="{FF2B5EF4-FFF2-40B4-BE49-F238E27FC236}">
                <a16:creationId xmlns:a16="http://schemas.microsoft.com/office/drawing/2014/main" id="{8406CD93-501E-46A0-A44D-BB9939BE6AB9}"/>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b="-1"/>
          <a:stretch/>
        </p:blipFill>
        <p:spPr>
          <a:xfrm rot="5400000">
            <a:off x="5715422" y="381422"/>
            <a:ext cx="6858000" cy="6095156"/>
          </a:xfrm>
          <a:prstGeom prst="rect">
            <a:avLst/>
          </a:prstGeom>
        </p:spPr>
      </p:pic>
      <p:sp>
        <p:nvSpPr>
          <p:cNvPr id="2" name="Text Placeholder 2">
            <a:extLst>
              <a:ext uri="{FF2B5EF4-FFF2-40B4-BE49-F238E27FC236}">
                <a16:creationId xmlns:a16="http://schemas.microsoft.com/office/drawing/2014/main" id="{70C08C1A-C767-44AC-BC68-D8EDA0FAA4BC}"/>
              </a:ext>
            </a:extLst>
          </p:cNvPr>
          <p:cNvSpPr txBox="1">
            <a:spLocks/>
          </p:cNvSpPr>
          <p:nvPr/>
        </p:nvSpPr>
        <p:spPr>
          <a:xfrm>
            <a:off x="1089324" y="-249237"/>
            <a:ext cx="9795637" cy="2215884"/>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5200" b="1" kern="1200" dirty="0">
                <a:latin typeface="+mj-lt"/>
                <a:ea typeface="+mj-ea"/>
                <a:cs typeface="+mj-cs"/>
              </a:rPr>
              <a:t>Field Evaluation with Innovative Aerosolized Air Sealant</a:t>
            </a:r>
          </a:p>
        </p:txBody>
      </p:sp>
    </p:spTree>
    <p:extLst>
      <p:ext uri="{BB962C8B-B14F-4D97-AF65-F5344CB8AC3E}">
        <p14:creationId xmlns:p14="http://schemas.microsoft.com/office/powerpoint/2010/main" val="27341390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EB9894-743E-9D3D-10E0-3D0BDB127AC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4084" y="10"/>
            <a:ext cx="6099050" cy="6857990"/>
          </a:xfrm>
          <a:prstGeom prst="rect">
            <a:avLst/>
          </a:prstGeom>
        </p:spPr>
      </p:pic>
      <p:pic>
        <p:nvPicPr>
          <p:cNvPr id="6" name="Picture 5">
            <a:extLst>
              <a:ext uri="{FF2B5EF4-FFF2-40B4-BE49-F238E27FC236}">
                <a16:creationId xmlns:a16="http://schemas.microsoft.com/office/drawing/2014/main" id="{71352069-4C7C-F627-DF10-6C5350B67136}"/>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b="-1"/>
          <a:stretch/>
        </p:blipFill>
        <p:spPr>
          <a:xfrm rot="5400000">
            <a:off x="5715422" y="381422"/>
            <a:ext cx="6858000" cy="6095156"/>
          </a:xfrm>
          <a:prstGeom prst="rect">
            <a:avLst/>
          </a:prstGeom>
        </p:spPr>
      </p:pic>
      <p:sp>
        <p:nvSpPr>
          <p:cNvPr id="2" name="Text Placeholder 2">
            <a:extLst>
              <a:ext uri="{FF2B5EF4-FFF2-40B4-BE49-F238E27FC236}">
                <a16:creationId xmlns:a16="http://schemas.microsoft.com/office/drawing/2014/main" id="{70C08C1A-C767-44AC-BC68-D8EDA0FAA4BC}"/>
              </a:ext>
            </a:extLst>
          </p:cNvPr>
          <p:cNvSpPr txBox="1">
            <a:spLocks/>
          </p:cNvSpPr>
          <p:nvPr/>
        </p:nvSpPr>
        <p:spPr>
          <a:xfrm>
            <a:off x="1198087" y="4747305"/>
            <a:ext cx="9795637" cy="2215884"/>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5200" b="1" kern="1200" dirty="0">
                <a:latin typeface="+mj-lt"/>
                <a:ea typeface="+mj-ea"/>
                <a:cs typeface="+mj-cs"/>
              </a:rPr>
              <a:t>Field Evaluation with Innovative Aerosolized Air Sealant</a:t>
            </a:r>
          </a:p>
        </p:txBody>
      </p:sp>
    </p:spTree>
    <p:extLst>
      <p:ext uri="{BB962C8B-B14F-4D97-AF65-F5344CB8AC3E}">
        <p14:creationId xmlns:p14="http://schemas.microsoft.com/office/powerpoint/2010/main" val="21261258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D5AF9FA4-585A-4325-AA4E-B778E84550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3919" y="-10882"/>
            <a:ext cx="4401312" cy="63814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2506385-E30E-4A7C-AE02-9CF3B83C0866}"/>
              </a:ext>
            </a:extLst>
          </p:cNvPr>
          <p:cNvSpPr/>
          <p:nvPr/>
        </p:nvSpPr>
        <p:spPr>
          <a:xfrm>
            <a:off x="8514911" y="6170652"/>
            <a:ext cx="4926013" cy="215900"/>
          </a:xfrm>
          <a:prstGeom prst="rect">
            <a:avLst/>
          </a:prstGeom>
        </p:spPr>
        <p:txBody>
          <a:bodyPr>
            <a:spAutoFit/>
          </a:bodyPr>
          <a:lstStyle/>
          <a:p>
            <a:pPr>
              <a:defRPr/>
            </a:pPr>
            <a:r>
              <a:rPr lang="en-US" sz="800" dirty="0">
                <a:solidFill>
                  <a:srgbClr val="00B0F0"/>
                </a:solidFill>
              </a:rPr>
              <a:t>Image from Building America Report – 1508.  </a:t>
            </a:r>
            <a:r>
              <a:rPr lang="en-US" sz="800" dirty="0" err="1">
                <a:solidFill>
                  <a:srgbClr val="00B0F0"/>
                </a:solidFill>
              </a:rPr>
              <a:t>Kohta</a:t>
            </a:r>
            <a:r>
              <a:rPr lang="en-US" sz="800" dirty="0">
                <a:solidFill>
                  <a:srgbClr val="00B0F0"/>
                </a:solidFill>
              </a:rPr>
              <a:t> Ueno, Joe </a:t>
            </a:r>
            <a:r>
              <a:rPr lang="en-US" sz="800" dirty="0" err="1">
                <a:solidFill>
                  <a:srgbClr val="00B0F0"/>
                </a:solidFill>
              </a:rPr>
              <a:t>Lstiburek</a:t>
            </a:r>
            <a:r>
              <a:rPr lang="en-US" sz="800" dirty="0">
                <a:solidFill>
                  <a:srgbClr val="00B0F0"/>
                </a:solidFill>
              </a:rPr>
              <a:t>.  March 2015. </a:t>
            </a:r>
          </a:p>
        </p:txBody>
      </p:sp>
      <p:pic>
        <p:nvPicPr>
          <p:cNvPr id="9" name="Picture 8" descr="A picture containing indoor, close&#10;&#10;Description automatically generated">
            <a:extLst>
              <a:ext uri="{FF2B5EF4-FFF2-40B4-BE49-F238E27FC236}">
                <a16:creationId xmlns:a16="http://schemas.microsoft.com/office/drawing/2014/main" id="{4B9DD2D8-7F76-4A5A-8671-C8E5356FC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106479" y="3158212"/>
            <a:ext cx="3267455" cy="2450591"/>
          </a:xfrm>
          <a:prstGeom prst="rect">
            <a:avLst/>
          </a:prstGeom>
        </p:spPr>
      </p:pic>
      <p:pic>
        <p:nvPicPr>
          <p:cNvPr id="12" name="Picture 11" descr="Text, letter&#10;&#10;Description automatically generated">
            <a:extLst>
              <a:ext uri="{FF2B5EF4-FFF2-40B4-BE49-F238E27FC236}">
                <a16:creationId xmlns:a16="http://schemas.microsoft.com/office/drawing/2014/main" id="{E4474D96-3917-4500-AF60-F7985BC1D3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769" y="293380"/>
            <a:ext cx="4076541" cy="3057406"/>
          </a:xfrm>
          <a:prstGeom prst="rect">
            <a:avLst/>
          </a:prstGeom>
        </p:spPr>
      </p:pic>
      <p:pic>
        <p:nvPicPr>
          <p:cNvPr id="16" name="Picture 15" descr="A picture containing pool table&#10;&#10;Description automatically generated">
            <a:extLst>
              <a:ext uri="{FF2B5EF4-FFF2-40B4-BE49-F238E27FC236}">
                <a16:creationId xmlns:a16="http://schemas.microsoft.com/office/drawing/2014/main" id="{F7FB8484-FC37-4963-9692-72C9AB2EF5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543464" y="3684092"/>
            <a:ext cx="2666449" cy="1999837"/>
          </a:xfrm>
          <a:prstGeom prst="rect">
            <a:avLst/>
          </a:prstGeom>
        </p:spPr>
      </p:pic>
      <p:cxnSp>
        <p:nvCxnSpPr>
          <p:cNvPr id="3" name="Straight Connector 2">
            <a:extLst>
              <a:ext uri="{FF2B5EF4-FFF2-40B4-BE49-F238E27FC236}">
                <a16:creationId xmlns:a16="http://schemas.microsoft.com/office/drawing/2014/main" id="{08BD2288-CEBB-7B64-D13D-32E6B5923484}"/>
              </a:ext>
            </a:extLst>
          </p:cNvPr>
          <p:cNvCxnSpPr>
            <a:cxnSpLocks/>
          </p:cNvCxnSpPr>
          <p:nvPr/>
        </p:nvCxnSpPr>
        <p:spPr>
          <a:xfrm>
            <a:off x="4016829" y="141514"/>
            <a:ext cx="0" cy="27432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0BD3D9-A015-5490-3B99-21F3AD0D99BC}"/>
              </a:ext>
            </a:extLst>
          </p:cNvPr>
          <p:cNvCxnSpPr>
            <a:cxnSpLocks/>
          </p:cNvCxnSpPr>
          <p:nvPr/>
        </p:nvCxnSpPr>
        <p:spPr>
          <a:xfrm>
            <a:off x="2188028" y="141514"/>
            <a:ext cx="0" cy="16981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B3F840-55DC-508C-AFF9-EE52FEDEFB53}"/>
              </a:ext>
            </a:extLst>
          </p:cNvPr>
          <p:cNvCxnSpPr>
            <a:cxnSpLocks/>
          </p:cNvCxnSpPr>
          <p:nvPr/>
        </p:nvCxnSpPr>
        <p:spPr>
          <a:xfrm>
            <a:off x="4060372" y="4683240"/>
            <a:ext cx="0" cy="16981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95B800-55A2-903E-816B-61FDD39314AA}"/>
              </a:ext>
            </a:extLst>
          </p:cNvPr>
          <p:cNvCxnSpPr>
            <a:cxnSpLocks/>
          </p:cNvCxnSpPr>
          <p:nvPr/>
        </p:nvCxnSpPr>
        <p:spPr>
          <a:xfrm flipH="1">
            <a:off x="2155372" y="3505203"/>
            <a:ext cx="21772" cy="28762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152D8F-3E9B-61FB-5160-DD885447688D}"/>
              </a:ext>
            </a:extLst>
          </p:cNvPr>
          <p:cNvCxnSpPr>
            <a:cxnSpLocks/>
          </p:cNvCxnSpPr>
          <p:nvPr/>
        </p:nvCxnSpPr>
        <p:spPr>
          <a:xfrm>
            <a:off x="2569029" y="1796148"/>
            <a:ext cx="0" cy="17634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CE63E8-F035-3787-CEFB-7E2663C56FAD}"/>
              </a:ext>
            </a:extLst>
          </p:cNvPr>
          <p:cNvCxnSpPr>
            <a:cxnSpLocks/>
          </p:cNvCxnSpPr>
          <p:nvPr/>
        </p:nvCxnSpPr>
        <p:spPr>
          <a:xfrm>
            <a:off x="3668486" y="2884715"/>
            <a:ext cx="0" cy="1828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99F140-6164-F4A7-9916-43CD177E7922}"/>
              </a:ext>
            </a:extLst>
          </p:cNvPr>
          <p:cNvCxnSpPr>
            <a:cxnSpLocks/>
          </p:cNvCxnSpPr>
          <p:nvPr/>
        </p:nvCxnSpPr>
        <p:spPr>
          <a:xfrm>
            <a:off x="3668486" y="2884715"/>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240F090-AFD9-EF0C-DC3A-40B35ED153DE}"/>
              </a:ext>
            </a:extLst>
          </p:cNvPr>
          <p:cNvCxnSpPr>
            <a:cxnSpLocks/>
          </p:cNvCxnSpPr>
          <p:nvPr/>
        </p:nvCxnSpPr>
        <p:spPr>
          <a:xfrm>
            <a:off x="3679368" y="4713515"/>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28C06F-6983-B7E4-DB03-C9A6C5995E48}"/>
              </a:ext>
            </a:extLst>
          </p:cNvPr>
          <p:cNvCxnSpPr>
            <a:cxnSpLocks/>
          </p:cNvCxnSpPr>
          <p:nvPr/>
        </p:nvCxnSpPr>
        <p:spPr>
          <a:xfrm>
            <a:off x="2177144" y="3505203"/>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E5DA30-BCEA-E95F-44D1-1011D9735D75}"/>
              </a:ext>
            </a:extLst>
          </p:cNvPr>
          <p:cNvCxnSpPr>
            <a:cxnSpLocks/>
          </p:cNvCxnSpPr>
          <p:nvPr/>
        </p:nvCxnSpPr>
        <p:spPr>
          <a:xfrm>
            <a:off x="2198914" y="1796148"/>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A9F016E-153E-06E8-7629-EE2CD8D1D8B7}"/>
              </a:ext>
            </a:extLst>
          </p:cNvPr>
          <p:cNvSpPr/>
          <p:nvPr/>
        </p:nvSpPr>
        <p:spPr>
          <a:xfrm>
            <a:off x="4257675" y="1123950"/>
            <a:ext cx="1101096" cy="1760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0" name="Rectangle 19">
            <a:extLst>
              <a:ext uri="{FF2B5EF4-FFF2-40B4-BE49-F238E27FC236}">
                <a16:creationId xmlns:a16="http://schemas.microsoft.com/office/drawing/2014/main" id="{6CC43C2E-BAAE-1692-8261-000E85B8A54A}"/>
              </a:ext>
            </a:extLst>
          </p:cNvPr>
          <p:cNvSpPr/>
          <p:nvPr/>
        </p:nvSpPr>
        <p:spPr>
          <a:xfrm>
            <a:off x="1057996" y="141515"/>
            <a:ext cx="1064718" cy="1515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2" name="Rectangle 21">
            <a:extLst>
              <a:ext uri="{FF2B5EF4-FFF2-40B4-BE49-F238E27FC236}">
                <a16:creationId xmlns:a16="http://schemas.microsoft.com/office/drawing/2014/main" id="{AEB547B8-3047-98D6-F151-660A7DD153B4}"/>
              </a:ext>
            </a:extLst>
          </p:cNvPr>
          <p:cNvSpPr/>
          <p:nvPr/>
        </p:nvSpPr>
        <p:spPr>
          <a:xfrm>
            <a:off x="913919" y="3694340"/>
            <a:ext cx="1212078" cy="196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5" name="Rectangle 24">
            <a:extLst>
              <a:ext uri="{FF2B5EF4-FFF2-40B4-BE49-F238E27FC236}">
                <a16:creationId xmlns:a16="http://schemas.microsoft.com/office/drawing/2014/main" id="{329C4E4E-6961-F0F5-A77C-705DED45B873}"/>
              </a:ext>
            </a:extLst>
          </p:cNvPr>
          <p:cNvSpPr/>
          <p:nvPr/>
        </p:nvSpPr>
        <p:spPr>
          <a:xfrm>
            <a:off x="4099068" y="4771345"/>
            <a:ext cx="1212078" cy="1610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6" name="Rectangle 25">
            <a:extLst>
              <a:ext uri="{FF2B5EF4-FFF2-40B4-BE49-F238E27FC236}">
                <a16:creationId xmlns:a16="http://schemas.microsoft.com/office/drawing/2014/main" id="{86C29DB3-D08A-B398-C63F-9225B803D19B}"/>
              </a:ext>
            </a:extLst>
          </p:cNvPr>
          <p:cNvSpPr/>
          <p:nvPr/>
        </p:nvSpPr>
        <p:spPr>
          <a:xfrm>
            <a:off x="3700581" y="2894240"/>
            <a:ext cx="1614649" cy="1760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7" name="Rectangle 26">
            <a:extLst>
              <a:ext uri="{FF2B5EF4-FFF2-40B4-BE49-F238E27FC236}">
                <a16:creationId xmlns:a16="http://schemas.microsoft.com/office/drawing/2014/main" id="{DDED945B-7D96-1B2E-46F6-401E1FECB916}"/>
              </a:ext>
            </a:extLst>
          </p:cNvPr>
          <p:cNvSpPr/>
          <p:nvPr/>
        </p:nvSpPr>
        <p:spPr>
          <a:xfrm>
            <a:off x="987601" y="1847851"/>
            <a:ext cx="1549333" cy="1613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1007787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DEFE9-50AF-28C9-5ABC-2EF6FE6AC0EE}"/>
              </a:ext>
            </a:extLst>
          </p:cNvPr>
          <p:cNvSpPr>
            <a:spLocks noGrp="1"/>
          </p:cNvSpPr>
          <p:nvPr>
            <p:ph type="title" idx="4294967295"/>
          </p:nvPr>
        </p:nvSpPr>
        <p:spPr>
          <a:xfrm>
            <a:off x="838200" y="5370741"/>
            <a:ext cx="10515600" cy="942975"/>
          </a:xfrm>
        </p:spPr>
        <p:txBody>
          <a:bodyPr>
            <a:normAutofit/>
          </a:bodyPr>
          <a:lstStyle/>
          <a:p>
            <a:pPr algn="ctr"/>
            <a:r>
              <a:rPr lang="en-US" sz="5200" dirty="0"/>
              <a:t>Strategy 10: Add Fire Sprinklers</a:t>
            </a:r>
          </a:p>
        </p:txBody>
      </p:sp>
      <p:pic>
        <p:nvPicPr>
          <p:cNvPr id="2050" name="Picture 2" descr="Automatic Fire Sprinkler Market to Exhibit Rapid Surge in Consumption in  the COVID-19 Crisis 2026 | Spectrum Fire Protection Blog">
            <a:extLst>
              <a:ext uri="{FF2B5EF4-FFF2-40B4-BE49-F238E27FC236}">
                <a16:creationId xmlns:a16="http://schemas.microsoft.com/office/drawing/2014/main" id="{4E0F660E-4A40-8116-C1A1-5913959444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4757" y="250372"/>
            <a:ext cx="9002486" cy="5063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9DBB38-BE71-C28B-C488-4799DEEE4FBA}"/>
              </a:ext>
            </a:extLst>
          </p:cNvPr>
          <p:cNvSpPr txBox="1"/>
          <p:nvPr/>
        </p:nvSpPr>
        <p:spPr>
          <a:xfrm>
            <a:off x="5973536" y="6225724"/>
            <a:ext cx="6240236" cy="215444"/>
          </a:xfrm>
          <a:prstGeom prst="rect">
            <a:avLst/>
          </a:prstGeom>
          <a:noFill/>
        </p:spPr>
        <p:txBody>
          <a:bodyPr wrap="square">
            <a:spAutoFit/>
          </a:bodyPr>
          <a:lstStyle/>
          <a:p>
            <a:r>
              <a:rPr lang="en-US" sz="800" dirty="0">
                <a:solidFill>
                  <a:srgbClr val="00B0F0"/>
                </a:solidFill>
              </a:rPr>
              <a:t>https://spectrumforfireprotection.com/blog/automatic-fire-sprinkler-market-to-exhibit-rapid-surge-in-consumption-in-the-covid-19-crisis-2026/</a:t>
            </a:r>
          </a:p>
        </p:txBody>
      </p:sp>
    </p:spTree>
    <p:extLst>
      <p:ext uri="{BB962C8B-B14F-4D97-AF65-F5344CB8AC3E}">
        <p14:creationId xmlns:p14="http://schemas.microsoft.com/office/powerpoint/2010/main" val="19078316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0623-D31B-77B5-84CC-EC4D3CB54CBB}"/>
              </a:ext>
            </a:extLst>
          </p:cNvPr>
          <p:cNvSpPr>
            <a:spLocks noGrp="1"/>
          </p:cNvSpPr>
          <p:nvPr>
            <p:ph type="title"/>
          </p:nvPr>
        </p:nvSpPr>
        <p:spPr/>
        <p:txBody>
          <a:bodyPr/>
          <a:lstStyle/>
          <a:p>
            <a:r>
              <a:rPr lang="en-US" dirty="0"/>
              <a:t>Fire Sprinklers</a:t>
            </a:r>
          </a:p>
        </p:txBody>
      </p:sp>
      <p:sp>
        <p:nvSpPr>
          <p:cNvPr id="3" name="Content Placeholder 2">
            <a:extLst>
              <a:ext uri="{FF2B5EF4-FFF2-40B4-BE49-F238E27FC236}">
                <a16:creationId xmlns:a16="http://schemas.microsoft.com/office/drawing/2014/main" id="{3C21BD9D-63A3-B96A-AD76-FAA30AB5F525}"/>
              </a:ext>
            </a:extLst>
          </p:cNvPr>
          <p:cNvSpPr>
            <a:spLocks noGrp="1"/>
          </p:cNvSpPr>
          <p:nvPr>
            <p:ph idx="1"/>
          </p:nvPr>
        </p:nvSpPr>
        <p:spPr>
          <a:xfrm>
            <a:off x="152399" y="1531546"/>
            <a:ext cx="6291943" cy="4913454"/>
          </a:xfrm>
        </p:spPr>
        <p:txBody>
          <a:bodyPr>
            <a:noAutofit/>
          </a:bodyPr>
          <a:lstStyle/>
          <a:p>
            <a:pPr algn="l"/>
            <a:r>
              <a:rPr lang="en-US" sz="2400" dirty="0"/>
              <a:t>F</a:t>
            </a:r>
            <a:r>
              <a:rPr lang="en-US" sz="2400" b="0" i="0" u="none" strike="noStrike" baseline="0" dirty="0"/>
              <a:t>ire sprinkler system </a:t>
            </a:r>
            <a:r>
              <a:rPr lang="en-US" sz="2400" b="1" i="0" u="none" strike="noStrike" baseline="0" dirty="0">
                <a:solidFill>
                  <a:srgbClr val="00B0F0"/>
                </a:solidFill>
              </a:rPr>
              <a:t>reduces the requirement </a:t>
            </a:r>
            <a:r>
              <a:rPr lang="en-US" sz="2400" b="0" i="0" u="none" strike="noStrike" baseline="0" dirty="0"/>
              <a:t>for 2-hour separation wall down to a 1-hour wall</a:t>
            </a:r>
          </a:p>
          <a:p>
            <a:pPr algn="l"/>
            <a:r>
              <a:rPr lang="en-US" sz="2400" b="0" i="0" u="none" strike="noStrike" baseline="0" dirty="0"/>
              <a:t>What are the issues with 1-hour</a:t>
            </a:r>
            <a:r>
              <a:rPr lang="en-US" sz="2400" dirty="0"/>
              <a:t> walls?</a:t>
            </a:r>
          </a:p>
          <a:p>
            <a:pPr lvl="1"/>
            <a:r>
              <a:rPr lang="en-US" sz="2000" b="0" i="0" u="none" strike="noStrike" baseline="0" dirty="0"/>
              <a:t>Needed on both sides</a:t>
            </a:r>
          </a:p>
          <a:p>
            <a:pPr algn="l"/>
            <a:r>
              <a:rPr lang="en-US" sz="2400" b="0" i="0" u="none" strike="noStrike" baseline="0" dirty="0"/>
              <a:t>Jurisdictions my allow for a reduction of the number of fire hydrants in a community if fire sprinklers are installed which could offset innovative air sealing techniques</a:t>
            </a:r>
          </a:p>
          <a:p>
            <a:pPr algn="l"/>
            <a:r>
              <a:rPr lang="en-US" sz="2400" dirty="0"/>
              <a:t>Issues with fire sprinklers and the IECC</a:t>
            </a:r>
          </a:p>
        </p:txBody>
      </p:sp>
      <p:pic>
        <p:nvPicPr>
          <p:cNvPr id="3074" name="Picture 2">
            <a:extLst>
              <a:ext uri="{FF2B5EF4-FFF2-40B4-BE49-F238E27FC236}">
                <a16:creationId xmlns:a16="http://schemas.microsoft.com/office/drawing/2014/main" id="{02FBC563-200C-3652-FB36-9BC84B322F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08308" y="152803"/>
            <a:ext cx="5623810" cy="6076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CC9403-F9B6-3E2D-47F8-E0A6F9CFE7A2}"/>
              </a:ext>
            </a:extLst>
          </p:cNvPr>
          <p:cNvSpPr txBox="1"/>
          <p:nvPr/>
        </p:nvSpPr>
        <p:spPr>
          <a:xfrm>
            <a:off x="9443413" y="6337278"/>
            <a:ext cx="2680608" cy="215444"/>
          </a:xfrm>
          <a:prstGeom prst="rect">
            <a:avLst/>
          </a:prstGeom>
          <a:noFill/>
        </p:spPr>
        <p:txBody>
          <a:bodyPr wrap="square">
            <a:spAutoFit/>
          </a:bodyPr>
          <a:lstStyle/>
          <a:p>
            <a:r>
              <a:rPr lang="en-US" sz="800" dirty="0">
                <a:solidFill>
                  <a:srgbClr val="00B0F0"/>
                </a:solidFill>
              </a:rPr>
              <a:t>http://hotcore.info/kareff-07079.html</a:t>
            </a:r>
          </a:p>
        </p:txBody>
      </p:sp>
    </p:spTree>
    <p:extLst>
      <p:ext uri="{BB962C8B-B14F-4D97-AF65-F5344CB8AC3E}">
        <p14:creationId xmlns:p14="http://schemas.microsoft.com/office/powerpoint/2010/main" val="12178835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54EB-C156-4A88-B5FF-7E535806681E}"/>
              </a:ext>
            </a:extLst>
          </p:cNvPr>
          <p:cNvSpPr>
            <a:spLocks noGrp="1"/>
          </p:cNvSpPr>
          <p:nvPr>
            <p:ph type="title"/>
          </p:nvPr>
        </p:nvSpPr>
        <p:spPr>
          <a:xfrm>
            <a:off x="449341" y="396399"/>
            <a:ext cx="11293311" cy="924560"/>
          </a:xfrm>
        </p:spPr>
        <p:txBody>
          <a:bodyPr>
            <a:normAutofit fontScale="90000"/>
          </a:bodyPr>
          <a:lstStyle/>
          <a:p>
            <a:r>
              <a:rPr lang="en-US" u="sng" dirty="0"/>
              <a:t>2021 IECC Table R402.4.1.1 </a:t>
            </a:r>
            <a:br>
              <a:rPr lang="en-US" dirty="0"/>
            </a:br>
            <a:r>
              <a:rPr lang="en-US" dirty="0"/>
              <a:t>Air Barrier, </a:t>
            </a:r>
            <a:r>
              <a:rPr lang="en-US" u="sng" dirty="0">
                <a:solidFill>
                  <a:schemeClr val="tx1"/>
                </a:solidFill>
              </a:rPr>
              <a:t>Air Sealing</a:t>
            </a:r>
            <a:r>
              <a:rPr lang="en-US" dirty="0"/>
              <a:t>, and Insulation Installation</a:t>
            </a:r>
          </a:p>
        </p:txBody>
      </p:sp>
      <p:sp>
        <p:nvSpPr>
          <p:cNvPr id="3" name="Content Placeholder 2">
            <a:extLst>
              <a:ext uri="{FF2B5EF4-FFF2-40B4-BE49-F238E27FC236}">
                <a16:creationId xmlns:a16="http://schemas.microsoft.com/office/drawing/2014/main" id="{7A068899-6271-4332-8D95-DBACC3AD3A20}"/>
              </a:ext>
            </a:extLst>
          </p:cNvPr>
          <p:cNvSpPr>
            <a:spLocks noGrp="1"/>
          </p:cNvSpPr>
          <p:nvPr>
            <p:ph idx="1"/>
          </p:nvPr>
        </p:nvSpPr>
        <p:spPr>
          <a:xfrm>
            <a:off x="128329" y="1591396"/>
            <a:ext cx="5646654" cy="4870205"/>
          </a:xfrm>
        </p:spPr>
        <p:txBody>
          <a:bodyPr>
            <a:normAutofit fontScale="85000" lnSpcReduction="10000"/>
          </a:bodyPr>
          <a:lstStyle/>
          <a:p>
            <a:pPr>
              <a:lnSpc>
                <a:spcPct val="110000"/>
              </a:lnSpc>
            </a:pPr>
            <a:r>
              <a:rPr lang="en-US" dirty="0"/>
              <a:t>New language in Component Sections:</a:t>
            </a:r>
          </a:p>
          <a:p>
            <a:pPr lvl="1">
              <a:lnSpc>
                <a:spcPct val="110000"/>
              </a:lnSpc>
            </a:pPr>
            <a:r>
              <a:rPr lang="en-US" sz="2200" u="sng" dirty="0"/>
              <a:t>Rim Joist</a:t>
            </a:r>
          </a:p>
          <a:p>
            <a:pPr lvl="1">
              <a:lnSpc>
                <a:spcPct val="110000"/>
              </a:lnSpc>
            </a:pPr>
            <a:r>
              <a:rPr lang="en-US" sz="2200" u="sng" dirty="0"/>
              <a:t>Basement, crawls space and slab foundations</a:t>
            </a:r>
          </a:p>
          <a:p>
            <a:pPr lvl="1">
              <a:lnSpc>
                <a:spcPct val="110000"/>
              </a:lnSpc>
            </a:pPr>
            <a:r>
              <a:rPr lang="en-US" sz="2200" u="sng" dirty="0"/>
              <a:t>Shaft Penetrations</a:t>
            </a:r>
          </a:p>
          <a:p>
            <a:pPr lvl="1">
              <a:lnSpc>
                <a:spcPct val="110000"/>
              </a:lnSpc>
            </a:pPr>
            <a:r>
              <a:rPr lang="en-US" sz="2200" u="sng" dirty="0"/>
              <a:t>Narrow cavities</a:t>
            </a:r>
          </a:p>
          <a:p>
            <a:pPr lvl="1">
              <a:lnSpc>
                <a:spcPct val="110000"/>
              </a:lnSpc>
            </a:pPr>
            <a:r>
              <a:rPr lang="en-US" sz="2200" u="sng" dirty="0"/>
              <a:t>Garage separation</a:t>
            </a:r>
          </a:p>
          <a:p>
            <a:pPr lvl="1">
              <a:lnSpc>
                <a:spcPct val="110000"/>
              </a:lnSpc>
            </a:pPr>
            <a:r>
              <a:rPr lang="en-US" sz="2200" u="sng" dirty="0"/>
              <a:t>Recessed lighting</a:t>
            </a:r>
          </a:p>
          <a:p>
            <a:pPr lvl="1">
              <a:lnSpc>
                <a:spcPct val="110000"/>
              </a:lnSpc>
            </a:pPr>
            <a:r>
              <a:rPr lang="en-US" sz="2200" u="sng" dirty="0"/>
              <a:t>Plumbing wiring or other obstructions</a:t>
            </a:r>
          </a:p>
          <a:p>
            <a:pPr lvl="1">
              <a:lnSpc>
                <a:spcPct val="110000"/>
              </a:lnSpc>
            </a:pPr>
            <a:r>
              <a:rPr lang="en-US" sz="2200" u="sng" dirty="0"/>
              <a:t>Footnote b</a:t>
            </a:r>
          </a:p>
          <a:p>
            <a:pPr lvl="2">
              <a:lnSpc>
                <a:spcPct val="110000"/>
              </a:lnSpc>
            </a:pPr>
            <a:r>
              <a:rPr lang="en-US" u="sng" dirty="0"/>
              <a:t>Air barrier and insulation full enclosure is not required in unconditioned/ventilated attic spaces and at the rim joist</a:t>
            </a:r>
          </a:p>
        </p:txBody>
      </p:sp>
      <p:pic>
        <p:nvPicPr>
          <p:cNvPr id="5" name="Picture 4">
            <a:extLst>
              <a:ext uri="{FF2B5EF4-FFF2-40B4-BE49-F238E27FC236}">
                <a16:creationId xmlns:a16="http://schemas.microsoft.com/office/drawing/2014/main" id="{D0A5C90A-BA4B-4927-9400-EABABEA97C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70763" y="44777"/>
            <a:ext cx="955248" cy="585992"/>
          </a:xfrm>
          <a:prstGeom prst="rect">
            <a:avLst/>
          </a:prstGeom>
        </p:spPr>
      </p:pic>
      <p:pic>
        <p:nvPicPr>
          <p:cNvPr id="7" name="Picture 6">
            <a:extLst>
              <a:ext uri="{FF2B5EF4-FFF2-40B4-BE49-F238E27FC236}">
                <a16:creationId xmlns:a16="http://schemas.microsoft.com/office/drawing/2014/main" id="{3DDED73E-A8CC-4A15-8AC6-83A8009D551D}"/>
              </a:ext>
            </a:extLst>
          </p:cNvPr>
          <p:cNvPicPr>
            <a:picLocks noChangeAspect="1"/>
          </p:cNvPicPr>
          <p:nvPr/>
        </p:nvPicPr>
        <p:blipFill>
          <a:blip r:embed="rId3"/>
          <a:stretch>
            <a:fillRect/>
          </a:stretch>
        </p:blipFill>
        <p:spPr>
          <a:xfrm>
            <a:off x="4918341" y="1916349"/>
            <a:ext cx="7273659" cy="2767569"/>
          </a:xfrm>
          <a:prstGeom prst="rect">
            <a:avLst/>
          </a:prstGeom>
        </p:spPr>
      </p:pic>
      <p:sp>
        <p:nvSpPr>
          <p:cNvPr id="8" name="Oval 7">
            <a:extLst>
              <a:ext uri="{FF2B5EF4-FFF2-40B4-BE49-F238E27FC236}">
                <a16:creationId xmlns:a16="http://schemas.microsoft.com/office/drawing/2014/main" id="{05620D6C-A2B9-4973-B5BF-E86771021923}"/>
              </a:ext>
            </a:extLst>
          </p:cNvPr>
          <p:cNvSpPr/>
          <p:nvPr/>
        </p:nvSpPr>
        <p:spPr>
          <a:xfrm>
            <a:off x="5094002" y="2158617"/>
            <a:ext cx="943628" cy="25490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9448A48-7198-49FC-8873-551B7ED1963F}"/>
              </a:ext>
            </a:extLst>
          </p:cNvPr>
          <p:cNvSpPr/>
          <p:nvPr/>
        </p:nvSpPr>
        <p:spPr>
          <a:xfrm>
            <a:off x="6835233" y="2158616"/>
            <a:ext cx="1539670" cy="25490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4DB0954-EAAB-4040-8853-5B39DCF7758B}"/>
              </a:ext>
            </a:extLst>
          </p:cNvPr>
          <p:cNvSpPr/>
          <p:nvPr/>
        </p:nvSpPr>
        <p:spPr>
          <a:xfrm>
            <a:off x="9464337" y="2168343"/>
            <a:ext cx="2288043" cy="25490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34120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chor="ctr"/>
          <a:lstStyle/>
          <a:p>
            <a:r>
              <a:rPr lang="en-US" dirty="0"/>
              <a:t>Air Barrier Criteria</a:t>
            </a:r>
          </a:p>
        </p:txBody>
      </p:sp>
      <p:sp>
        <p:nvSpPr>
          <p:cNvPr id="7" name="Content Placeholder 6"/>
          <p:cNvSpPr>
            <a:spLocks noGrp="1"/>
          </p:cNvSpPr>
          <p:nvPr>
            <p:ph sz="half" idx="2"/>
          </p:nvPr>
        </p:nvSpPr>
        <p:spPr/>
        <p:txBody>
          <a:bodyPr>
            <a:normAutofit/>
          </a:bodyPr>
          <a:lstStyle/>
          <a:p>
            <a:r>
              <a:rPr lang="en-US" dirty="0"/>
              <a:t>When required to be sealed, concealed fire sprinklers </a:t>
            </a:r>
            <a:r>
              <a:rPr lang="en-US" b="1" dirty="0">
                <a:solidFill>
                  <a:srgbClr val="00B0F0"/>
                </a:solidFill>
              </a:rPr>
              <a:t>shall only be sealed in a manner that is recommended by the manufacturer</a:t>
            </a:r>
            <a:r>
              <a:rPr lang="en-US" dirty="0"/>
              <a:t>.  Caulking or other adhesive sealants shall not be used to fill voids between fire sprinkler cover plates and walls or ceilings</a:t>
            </a:r>
          </a:p>
        </p:txBody>
      </p:sp>
      <p:sp>
        <p:nvSpPr>
          <p:cNvPr id="6" name="Text Placeholder 5"/>
          <p:cNvSpPr>
            <a:spLocks noGrp="1"/>
          </p:cNvSpPr>
          <p:nvPr>
            <p:ph type="body" sz="quarter" idx="3"/>
          </p:nvPr>
        </p:nvSpPr>
        <p:spPr/>
        <p:txBody>
          <a:bodyPr anchor="ctr"/>
          <a:lstStyle/>
          <a:p>
            <a:r>
              <a:rPr lang="en-US" dirty="0"/>
              <a:t>Insulation Installation Criteria</a:t>
            </a:r>
          </a:p>
        </p:txBody>
      </p:sp>
      <p:pic>
        <p:nvPicPr>
          <p:cNvPr id="13314" name="Picture 2" descr="http://tomtarrant.com/wp-content/uploads/2012/09/IMG_1740.jpg"/>
          <p:cNvPicPr>
            <a:picLocks noGrp="1" noChangeAspect="1" noChangeArrowheads="1"/>
          </p:cNvPicPr>
          <p:nvPr>
            <p:ph sz="quarter" idx="4"/>
          </p:nvPr>
        </p:nvPicPr>
        <p:blipFill>
          <a:blip r:embed="rId2" cstate="screen">
            <a:extLst>
              <a:ext uri="{28A0092B-C50C-407E-A947-70E740481C1C}">
                <a14:useLocalDpi xmlns:a14="http://schemas.microsoft.com/office/drawing/2010/main"/>
              </a:ext>
            </a:extLst>
          </a:blip>
          <a:stretch>
            <a:fillRect/>
          </a:stretch>
        </p:blipFill>
        <p:spPr bwMode="auto">
          <a:xfrm>
            <a:off x="7038484" y="2917060"/>
            <a:ext cx="3890356" cy="291776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272159"/>
            <a:ext cx="11303000" cy="849630"/>
          </a:xfrm>
        </p:spPr>
        <p:txBody>
          <a:bodyPr>
            <a:normAutofit fontScale="90000"/>
          </a:bodyPr>
          <a:lstStyle/>
          <a:p>
            <a:r>
              <a:rPr lang="en-US" b="1" dirty="0">
                <a:effectLst>
                  <a:outerShdw blurRad="38100" dist="38100" dir="2700000" algn="tl">
                    <a:srgbClr val="000000">
                      <a:alpha val="43137"/>
                    </a:srgbClr>
                  </a:outerShdw>
                </a:effectLst>
              </a:rPr>
              <a:t>Table 402.4.1.1 </a:t>
            </a:r>
            <a:br>
              <a:rPr lang="en-US" b="1" dirty="0">
                <a:effectLst>
                  <a:outerShdw blurRad="38100" dist="38100" dir="2700000" algn="tl">
                    <a:srgbClr val="000000">
                      <a:alpha val="43137"/>
                    </a:srgbClr>
                  </a:outerShdw>
                </a:effectLst>
              </a:rPr>
            </a:br>
            <a:r>
              <a:rPr lang="en-US" sz="3600" dirty="0"/>
              <a:t>Component – Concealed Sprinklers</a:t>
            </a:r>
          </a:p>
        </p:txBody>
      </p:sp>
      <p:pic>
        <p:nvPicPr>
          <p:cNvPr id="8" name="Picture 7" descr="Image result for iecc">
            <a:extLst>
              <a:ext uri="{FF2B5EF4-FFF2-40B4-BE49-F238E27FC236}">
                <a16:creationId xmlns:a16="http://schemas.microsoft.com/office/drawing/2014/main" id="{8C08CCE3-7DE1-4392-9D7A-8FDE0D5344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45952" y="73533"/>
            <a:ext cx="1057273" cy="56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567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ball on a white surface&#10;&#10;Description automatically generated with medium confidence">
            <a:extLst>
              <a:ext uri="{FF2B5EF4-FFF2-40B4-BE49-F238E27FC236}">
                <a16:creationId xmlns:a16="http://schemas.microsoft.com/office/drawing/2014/main" id="{7F1BAF34-12CC-E616-BA78-9E6983D62C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05648" y="-133770"/>
            <a:ext cx="3174339" cy="3792174"/>
          </a:xfrm>
          <a:prstGeom prst="rect">
            <a:avLst/>
          </a:prstGeom>
        </p:spPr>
      </p:pic>
      <p:pic>
        <p:nvPicPr>
          <p:cNvPr id="13" name="Picture 12" descr="A picture containing wall, indoor&#10;&#10;Description automatically generated">
            <a:extLst>
              <a:ext uri="{FF2B5EF4-FFF2-40B4-BE49-F238E27FC236}">
                <a16:creationId xmlns:a16="http://schemas.microsoft.com/office/drawing/2014/main" id="{8F606A0F-99C5-1951-C0F7-E8BD9BDA11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518008" y="-133770"/>
            <a:ext cx="3174339" cy="3792174"/>
          </a:xfrm>
          <a:prstGeom prst="rect">
            <a:avLst/>
          </a:prstGeom>
        </p:spPr>
      </p:pic>
      <p:pic>
        <p:nvPicPr>
          <p:cNvPr id="11" name="Picture 10" descr="A coin with a design on it&#10;&#10;Description automatically generated with low confidence">
            <a:extLst>
              <a:ext uri="{FF2B5EF4-FFF2-40B4-BE49-F238E27FC236}">
                <a16:creationId xmlns:a16="http://schemas.microsoft.com/office/drawing/2014/main" id="{FFCFB8F0-6395-E82B-4ABF-9F77596787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503134" y="-133770"/>
            <a:ext cx="3174339" cy="3792174"/>
          </a:xfrm>
          <a:prstGeom prst="rect">
            <a:avLst/>
          </a:prstGeom>
        </p:spPr>
      </p:pic>
      <p:pic>
        <p:nvPicPr>
          <p:cNvPr id="5" name="Picture 4" descr="A picture containing metalware, chain, gear&#10;&#10;Description automatically generated">
            <a:extLst>
              <a:ext uri="{FF2B5EF4-FFF2-40B4-BE49-F238E27FC236}">
                <a16:creationId xmlns:a16="http://schemas.microsoft.com/office/drawing/2014/main" id="{D4A81668-9660-A66B-768F-FA73D68E61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
          <a:stretch/>
        </p:blipFill>
        <p:spPr>
          <a:xfrm>
            <a:off x="191088" y="3508511"/>
            <a:ext cx="3792174" cy="3171426"/>
          </a:xfrm>
          <a:prstGeom prst="rect">
            <a:avLst/>
          </a:prstGeom>
        </p:spPr>
      </p:pic>
      <p:pic>
        <p:nvPicPr>
          <p:cNvPr id="3" name="Picture 2">
            <a:extLst>
              <a:ext uri="{FF2B5EF4-FFF2-40B4-BE49-F238E27FC236}">
                <a16:creationId xmlns:a16="http://schemas.microsoft.com/office/drawing/2014/main" id="{5A273A76-3908-E053-BBFD-E7910F7ADC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
          <a:stretch/>
        </p:blipFill>
        <p:spPr>
          <a:xfrm>
            <a:off x="4203448" y="3508511"/>
            <a:ext cx="3792174" cy="3171426"/>
          </a:xfrm>
          <a:prstGeom prst="rect">
            <a:avLst/>
          </a:prstGeom>
        </p:spPr>
      </p:pic>
      <p:pic>
        <p:nvPicPr>
          <p:cNvPr id="9" name="Picture 8" descr="A picture containing white, accessory&#10;&#10;Description automatically generated">
            <a:extLst>
              <a:ext uri="{FF2B5EF4-FFF2-40B4-BE49-F238E27FC236}">
                <a16:creationId xmlns:a16="http://schemas.microsoft.com/office/drawing/2014/main" id="{BF1ECAC0-4208-157B-B69C-D63E2E3DDB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4"/>
          <a:stretch/>
        </p:blipFill>
        <p:spPr>
          <a:xfrm>
            <a:off x="8188574" y="3508511"/>
            <a:ext cx="3792174" cy="3171426"/>
          </a:xfrm>
          <a:prstGeom prst="rect">
            <a:avLst/>
          </a:prstGeom>
        </p:spPr>
      </p:pic>
    </p:spTree>
    <p:extLst>
      <p:ext uri="{BB962C8B-B14F-4D97-AF65-F5344CB8AC3E}">
        <p14:creationId xmlns:p14="http://schemas.microsoft.com/office/powerpoint/2010/main" val="12473452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Fire Sprinklers and air leakage?</a:t>
            </a:r>
          </a:p>
        </p:txBody>
      </p:sp>
      <p:pic>
        <p:nvPicPr>
          <p:cNvPr id="4" name="Picture 3" descr="A picture containing indoor, blender, cup, sitting&#10;&#10;Description automatically generated">
            <a:extLst>
              <a:ext uri="{FF2B5EF4-FFF2-40B4-BE49-F238E27FC236}">
                <a16:creationId xmlns:a16="http://schemas.microsoft.com/office/drawing/2014/main" id="{41D1664B-AFB0-460A-A533-30D1A96C2E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8825" y="3838355"/>
            <a:ext cx="3053925" cy="2290443"/>
          </a:xfrm>
          <a:prstGeom prst="rect">
            <a:avLst/>
          </a:prstGeom>
        </p:spPr>
      </p:pic>
      <p:pic>
        <p:nvPicPr>
          <p:cNvPr id="6" name="Picture 5" descr="A picture containing indoor, sitting, table, cup&#10;&#10;Description automatically generated">
            <a:extLst>
              <a:ext uri="{FF2B5EF4-FFF2-40B4-BE49-F238E27FC236}">
                <a16:creationId xmlns:a16="http://schemas.microsoft.com/office/drawing/2014/main" id="{1046C996-5F33-4B52-A0F5-BF88EC1B2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7222" y="1706241"/>
            <a:ext cx="3225528" cy="2419146"/>
          </a:xfrm>
          <a:prstGeom prst="rect">
            <a:avLst/>
          </a:prstGeom>
        </p:spPr>
      </p:pic>
      <p:pic>
        <p:nvPicPr>
          <p:cNvPr id="8" name="Picture 7" descr="A close up of a wheel&#10;&#10;Description automatically generated">
            <a:extLst>
              <a:ext uri="{FF2B5EF4-FFF2-40B4-BE49-F238E27FC236}">
                <a16:creationId xmlns:a16="http://schemas.microsoft.com/office/drawing/2014/main" id="{16AA510D-1389-4993-A20D-1706EEEDC8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0663" y="4362445"/>
            <a:ext cx="2355138" cy="1766354"/>
          </a:xfrm>
          <a:prstGeom prst="rect">
            <a:avLst/>
          </a:prstGeom>
        </p:spPr>
      </p:pic>
      <p:pic>
        <p:nvPicPr>
          <p:cNvPr id="12" name="Picture 11" descr="A close up of a sink&#10;&#10;Description automatically generated">
            <a:extLst>
              <a:ext uri="{FF2B5EF4-FFF2-40B4-BE49-F238E27FC236}">
                <a16:creationId xmlns:a16="http://schemas.microsoft.com/office/drawing/2014/main" id="{7BDBEE2C-7B78-4558-8580-548B4BE832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072304" y="1643943"/>
            <a:ext cx="3106857" cy="2330143"/>
          </a:xfrm>
          <a:prstGeom prst="rect">
            <a:avLst/>
          </a:prstGeom>
        </p:spPr>
      </p:pic>
      <p:pic>
        <p:nvPicPr>
          <p:cNvPr id="14" name="Picture 13" descr="A picture containing orange, table, sitting, small&#10;&#10;Description automatically generated">
            <a:extLst>
              <a:ext uri="{FF2B5EF4-FFF2-40B4-BE49-F238E27FC236}">
                <a16:creationId xmlns:a16="http://schemas.microsoft.com/office/drawing/2014/main" id="{6615CD8F-4129-47E4-9F80-1C547D7DD0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9431192" y="3643001"/>
            <a:ext cx="2840910" cy="2130683"/>
          </a:xfrm>
          <a:prstGeom prst="rect">
            <a:avLst/>
          </a:prstGeom>
        </p:spPr>
      </p:pic>
      <p:pic>
        <p:nvPicPr>
          <p:cNvPr id="16" name="Picture 15" descr="A picture containing orange, sitting, red, table&#10;&#10;Description automatically generated">
            <a:extLst>
              <a:ext uri="{FF2B5EF4-FFF2-40B4-BE49-F238E27FC236}">
                <a16:creationId xmlns:a16="http://schemas.microsoft.com/office/drawing/2014/main" id="{99AD7E21-44C1-4C46-939A-C0EAEC9A79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9435690" y="1610698"/>
            <a:ext cx="2840909" cy="2130682"/>
          </a:xfrm>
          <a:prstGeom prst="rect">
            <a:avLst/>
          </a:prstGeom>
        </p:spPr>
      </p:pic>
      <p:pic>
        <p:nvPicPr>
          <p:cNvPr id="87042" name="Picture 2" descr="Image result for upanourfire sprinkler heads">
            <a:extLst>
              <a:ext uri="{FF2B5EF4-FFF2-40B4-BE49-F238E27FC236}">
                <a16:creationId xmlns:a16="http://schemas.microsoft.com/office/drawing/2014/main" id="{A246E87E-1514-4B75-BC11-743950665D2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4016" y="1706240"/>
            <a:ext cx="3288244" cy="2467897"/>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Image result for upanourfire sprinkler heads">
            <a:extLst>
              <a:ext uri="{FF2B5EF4-FFF2-40B4-BE49-F238E27FC236}">
                <a16:creationId xmlns:a16="http://schemas.microsoft.com/office/drawing/2014/main" id="{E1066FEE-7A25-49ED-8DAA-0EC7DD47C87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0514" y="4125386"/>
            <a:ext cx="3278311" cy="20034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EF66A0C-16EB-4356-A4E8-9361D8AC5A16}"/>
              </a:ext>
            </a:extLst>
          </p:cNvPr>
          <p:cNvSpPr/>
          <p:nvPr/>
        </p:nvSpPr>
        <p:spPr>
          <a:xfrm>
            <a:off x="7334863" y="6238292"/>
            <a:ext cx="4925961" cy="215444"/>
          </a:xfrm>
          <a:prstGeom prst="rect">
            <a:avLst/>
          </a:prstGeom>
        </p:spPr>
        <p:txBody>
          <a:bodyPr wrap="square">
            <a:spAutoFit/>
          </a:bodyPr>
          <a:lstStyle/>
          <a:p>
            <a:r>
              <a:rPr lang="en-US" sz="800" dirty="0">
                <a:solidFill>
                  <a:srgbClr val="00B0F0"/>
                </a:solidFill>
                <a:latin typeface="+mj-lt"/>
                <a:hlinkClick r:id="rId10">
                  <a:extLst>
                    <a:ext uri="{A12FA001-AC4F-418D-AE19-62706E023703}">
                      <ahyp:hlinkClr xmlns:ahyp="http://schemas.microsoft.com/office/drawing/2018/hyperlinkcolor" val="tx"/>
                    </a:ext>
                  </a:extLst>
                </a:hlinkClick>
              </a:rPr>
              <a:t>https://www.multihousingnews.com/post/rehau-upgrades-residential-fire-sprinkler-system-with-fitting-technology/</a:t>
            </a:r>
            <a:endParaRPr lang="en-US" sz="800" dirty="0">
              <a:solidFill>
                <a:srgbClr val="00B0F0"/>
              </a:solidFill>
              <a:latin typeface="+mj-lt"/>
            </a:endParaRPr>
          </a:p>
        </p:txBody>
      </p:sp>
      <p:cxnSp>
        <p:nvCxnSpPr>
          <p:cNvPr id="13" name="Straight Arrow Connector 12">
            <a:extLst>
              <a:ext uri="{FF2B5EF4-FFF2-40B4-BE49-F238E27FC236}">
                <a16:creationId xmlns:a16="http://schemas.microsoft.com/office/drawing/2014/main" id="{8AE66851-2B70-495F-A25A-9F897245BD9D}"/>
              </a:ext>
            </a:extLst>
          </p:cNvPr>
          <p:cNvCxnSpPr>
            <a:cxnSpLocks/>
          </p:cNvCxnSpPr>
          <p:nvPr/>
        </p:nvCxnSpPr>
        <p:spPr>
          <a:xfrm flipH="1">
            <a:off x="6014357" y="4802759"/>
            <a:ext cx="718023" cy="64866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526311-BF89-409A-A18C-DB2FCB2E5DDD}"/>
              </a:ext>
            </a:extLst>
          </p:cNvPr>
          <p:cNvCxnSpPr>
            <a:cxnSpLocks/>
          </p:cNvCxnSpPr>
          <p:nvPr/>
        </p:nvCxnSpPr>
        <p:spPr>
          <a:xfrm flipH="1">
            <a:off x="9063785" y="4154094"/>
            <a:ext cx="718023" cy="64866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32958EE-0653-410E-8042-BD758C686D8F}"/>
              </a:ext>
            </a:extLst>
          </p:cNvPr>
          <p:cNvCxnSpPr>
            <a:cxnSpLocks/>
          </p:cNvCxnSpPr>
          <p:nvPr/>
        </p:nvCxnSpPr>
        <p:spPr>
          <a:xfrm flipH="1">
            <a:off x="10839955" y="3713778"/>
            <a:ext cx="718023" cy="64866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5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590711-E0D6-3877-EA9E-1D15441AD57C}"/>
              </a:ext>
            </a:extLst>
          </p:cNvPr>
          <p:cNvSpPr>
            <a:spLocks noGrp="1"/>
          </p:cNvSpPr>
          <p:nvPr>
            <p:ph idx="1"/>
          </p:nvPr>
        </p:nvSpPr>
        <p:spPr/>
        <p:txBody>
          <a:bodyPr>
            <a:normAutofit fontScale="92500" lnSpcReduction="10000"/>
          </a:bodyPr>
          <a:lstStyle/>
          <a:p>
            <a:r>
              <a:rPr lang="en-US" dirty="0"/>
              <a:t>Clips Matter – 5 feet O.C.</a:t>
            </a:r>
          </a:p>
          <a:p>
            <a:r>
              <a:rPr lang="en-US" dirty="0"/>
              <a:t>Horizontal Restraint Required</a:t>
            </a:r>
          </a:p>
          <a:p>
            <a:r>
              <a:rPr lang="en-US" dirty="0"/>
              <a:t>Fuel Source is likely eliminated very quickly in a two-hour scenario = reality of risk to occupants or structure</a:t>
            </a:r>
          </a:p>
          <a:p>
            <a:r>
              <a:rPr lang="en-US" dirty="0"/>
              <a:t>Separation of Structure matters (one side falls)</a:t>
            </a:r>
          </a:p>
          <a:p>
            <a:r>
              <a:rPr lang="en-US" dirty="0"/>
              <a:t>Hose test likely unrealistic for attic separation structure salvage during fire fighting operations</a:t>
            </a:r>
          </a:p>
        </p:txBody>
      </p:sp>
      <p:sp>
        <p:nvSpPr>
          <p:cNvPr id="6" name="Content Placeholder 5">
            <a:extLst>
              <a:ext uri="{FF2B5EF4-FFF2-40B4-BE49-F238E27FC236}">
                <a16:creationId xmlns:a16="http://schemas.microsoft.com/office/drawing/2014/main" id="{4825D38D-031A-7ECD-1CBA-19FA18AD1744}"/>
              </a:ext>
            </a:extLst>
          </p:cNvPr>
          <p:cNvSpPr>
            <a:spLocks noGrp="1"/>
          </p:cNvSpPr>
          <p:nvPr>
            <p:ph idx="10"/>
          </p:nvPr>
        </p:nvSpPr>
        <p:spPr/>
        <p:txBody>
          <a:bodyPr>
            <a:normAutofit fontScale="85000" lnSpcReduction="10000"/>
          </a:bodyPr>
          <a:lstStyle/>
          <a:p>
            <a:r>
              <a:rPr lang="en-US" dirty="0"/>
              <a:t>Clips do not burn away (melt)</a:t>
            </a:r>
          </a:p>
          <a:p>
            <a:r>
              <a:rPr lang="en-US" dirty="0"/>
              <a:t>Combustibles do not provide alternate fuel source on the non-exposed side</a:t>
            </a:r>
          </a:p>
          <a:p>
            <a:r>
              <a:rPr lang="en-US" dirty="0"/>
              <a:t>Fire Retardant products at boundaries will provide protection.  On the exposed sides, fire will not be contained, so this is limited to the interstitial space discussions.</a:t>
            </a:r>
          </a:p>
          <a:p>
            <a:r>
              <a:rPr lang="en-US" dirty="0"/>
              <a:t>Construction Defect Claims can be sorted into variables of risk, and repairs do not require a full removal and reconstruction.</a:t>
            </a:r>
          </a:p>
        </p:txBody>
      </p:sp>
      <p:sp>
        <p:nvSpPr>
          <p:cNvPr id="4" name="Title 3">
            <a:extLst>
              <a:ext uri="{FF2B5EF4-FFF2-40B4-BE49-F238E27FC236}">
                <a16:creationId xmlns:a16="http://schemas.microsoft.com/office/drawing/2014/main" id="{CE36D3E9-90D2-1A6B-CEE1-FCF89F0AB4C2}"/>
              </a:ext>
            </a:extLst>
          </p:cNvPr>
          <p:cNvSpPr>
            <a:spLocks noGrp="1"/>
          </p:cNvSpPr>
          <p:nvPr>
            <p:ph type="title"/>
          </p:nvPr>
        </p:nvSpPr>
        <p:spPr>
          <a:xfrm>
            <a:off x="313660" y="617515"/>
            <a:ext cx="10515600" cy="625475"/>
          </a:xfrm>
        </p:spPr>
        <p:txBody>
          <a:bodyPr>
            <a:normAutofit fontScale="90000"/>
          </a:bodyPr>
          <a:lstStyle/>
          <a:p>
            <a:r>
              <a:rPr lang="en-US" dirty="0"/>
              <a:t>Conclusions:  The Summary Version</a:t>
            </a:r>
            <a:br>
              <a:rPr lang="en-US" dirty="0"/>
            </a:br>
            <a:r>
              <a:rPr lang="en-US" sz="2200" dirty="0"/>
              <a:t>A</a:t>
            </a:r>
            <a:r>
              <a:rPr lang="en-US" sz="2200" dirty="0">
                <a:effectLst/>
                <a:latin typeface="Calibri" panose="020F0502020204030204" pitchFamily="34" charset="0"/>
                <a:ea typeface="Times New Roman" panose="02020603050405020304" pitchFamily="18" charset="0"/>
              </a:rPr>
              <a:t>lthough the assemblies are not compliant with strict UL requirements, they in fact do not represent any life-safety issue.</a:t>
            </a:r>
            <a:endParaRPr lang="en-US" sz="2200" dirty="0"/>
          </a:p>
        </p:txBody>
      </p:sp>
    </p:spTree>
    <p:extLst>
      <p:ext uri="{BB962C8B-B14F-4D97-AF65-F5344CB8AC3E}">
        <p14:creationId xmlns:p14="http://schemas.microsoft.com/office/powerpoint/2010/main" val="95431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DFA502-7B91-1C4C-6ECC-4705EDB9B54C}"/>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D99D1209-FEBF-D81A-42B6-7A7F0C835CB4}"/>
              </a:ext>
            </a:extLst>
          </p:cNvPr>
          <p:cNvSpPr>
            <a:spLocks noGrp="1"/>
          </p:cNvSpPr>
          <p:nvPr>
            <p:ph idx="10"/>
          </p:nvPr>
        </p:nvSpPr>
        <p:spPr/>
        <p:txBody>
          <a:bodyPr/>
          <a:lstStyle/>
          <a:p>
            <a:endParaRPr lang="en-US"/>
          </a:p>
        </p:txBody>
      </p:sp>
      <p:sp>
        <p:nvSpPr>
          <p:cNvPr id="4" name="Title 3">
            <a:extLst>
              <a:ext uri="{FF2B5EF4-FFF2-40B4-BE49-F238E27FC236}">
                <a16:creationId xmlns:a16="http://schemas.microsoft.com/office/drawing/2014/main" id="{72BECAE2-E5B4-F449-C161-96EC7C287AA6}"/>
              </a:ext>
            </a:extLst>
          </p:cNvPr>
          <p:cNvSpPr>
            <a:spLocks noGrp="1"/>
          </p:cNvSpPr>
          <p:nvPr>
            <p:ph type="title"/>
          </p:nvPr>
        </p:nvSpPr>
        <p:spPr/>
        <p:txBody>
          <a:bodyPr>
            <a:normAutofit fontScale="90000"/>
          </a:bodyPr>
          <a:lstStyle/>
          <a:p>
            <a:endParaRPr lang="en-US"/>
          </a:p>
        </p:txBody>
      </p:sp>
      <p:pic>
        <p:nvPicPr>
          <p:cNvPr id="6" name="Picture 5">
            <a:extLst>
              <a:ext uri="{FF2B5EF4-FFF2-40B4-BE49-F238E27FC236}">
                <a16:creationId xmlns:a16="http://schemas.microsoft.com/office/drawing/2014/main" id="{66DB097A-C361-CB0A-A216-900A7DAF893B}"/>
              </a:ext>
            </a:extLst>
          </p:cNvPr>
          <p:cNvPicPr>
            <a:picLocks noChangeAspect="1"/>
          </p:cNvPicPr>
          <p:nvPr/>
        </p:nvPicPr>
        <p:blipFill>
          <a:blip r:embed="rId2"/>
          <a:stretch>
            <a:fillRect/>
          </a:stretch>
        </p:blipFill>
        <p:spPr>
          <a:xfrm>
            <a:off x="313660" y="809625"/>
            <a:ext cx="4371015" cy="5353527"/>
          </a:xfrm>
          <a:prstGeom prst="rect">
            <a:avLst/>
          </a:prstGeom>
        </p:spPr>
      </p:pic>
      <p:pic>
        <p:nvPicPr>
          <p:cNvPr id="8" name="Picture 7">
            <a:extLst>
              <a:ext uri="{FF2B5EF4-FFF2-40B4-BE49-F238E27FC236}">
                <a16:creationId xmlns:a16="http://schemas.microsoft.com/office/drawing/2014/main" id="{10ADB7B1-8DC2-B0C0-E4D6-0130D6001049}"/>
              </a:ext>
            </a:extLst>
          </p:cNvPr>
          <p:cNvPicPr>
            <a:picLocks noChangeAspect="1"/>
          </p:cNvPicPr>
          <p:nvPr/>
        </p:nvPicPr>
        <p:blipFill>
          <a:blip r:embed="rId3"/>
          <a:stretch>
            <a:fillRect/>
          </a:stretch>
        </p:blipFill>
        <p:spPr>
          <a:xfrm>
            <a:off x="6378450" y="400832"/>
            <a:ext cx="5161755" cy="6125643"/>
          </a:xfrm>
          <a:prstGeom prst="rect">
            <a:avLst/>
          </a:prstGeom>
        </p:spPr>
      </p:pic>
    </p:spTree>
    <p:extLst>
      <p:ext uri="{BB962C8B-B14F-4D97-AF65-F5344CB8AC3E}">
        <p14:creationId xmlns:p14="http://schemas.microsoft.com/office/powerpoint/2010/main" val="37050388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D221-37AA-469C-A1C1-75724B9194B2}"/>
              </a:ext>
            </a:extLst>
          </p:cNvPr>
          <p:cNvSpPr>
            <a:spLocks noGrp="1"/>
          </p:cNvSpPr>
          <p:nvPr>
            <p:ph sz="half" idx="1"/>
          </p:nvPr>
        </p:nvSpPr>
        <p:spPr/>
        <p:txBody>
          <a:bodyPr>
            <a:normAutofit/>
          </a:bodyPr>
          <a:lstStyle/>
          <a:p>
            <a:pPr lvl="1"/>
            <a:endParaRPr lang="en-US" dirty="0"/>
          </a:p>
          <a:p>
            <a:pPr lvl="1"/>
            <a:endParaRPr lang="en-US" dirty="0"/>
          </a:p>
          <a:p>
            <a:endParaRPr lang="en-US" sz="2400" dirty="0"/>
          </a:p>
        </p:txBody>
      </p:sp>
      <p:sp>
        <p:nvSpPr>
          <p:cNvPr id="6" name="Content Placeholder 5">
            <a:extLst>
              <a:ext uri="{FF2B5EF4-FFF2-40B4-BE49-F238E27FC236}">
                <a16:creationId xmlns:a16="http://schemas.microsoft.com/office/drawing/2014/main" id="{F1E6CE11-D587-4C44-8C14-EECFB999D188}"/>
              </a:ext>
            </a:extLst>
          </p:cNvPr>
          <p:cNvSpPr>
            <a:spLocks noGrp="1"/>
          </p:cNvSpPr>
          <p:nvPr>
            <p:ph sz="half" idx="2"/>
          </p:nvPr>
        </p:nvSpPr>
        <p:spPr>
          <a:xfrm>
            <a:off x="495299" y="1365904"/>
            <a:ext cx="7134226" cy="4859181"/>
          </a:xfrm>
        </p:spPr>
        <p:txBody>
          <a:bodyPr>
            <a:normAutofit lnSpcReduction="10000"/>
          </a:bodyPr>
          <a:lstStyle/>
          <a:p>
            <a:r>
              <a:rPr lang="en-US" sz="2400" b="0" i="0" u="none" strike="noStrike" baseline="0" dirty="0"/>
              <a:t>Six of the ten strategies provided in this guide are regulatory in nature</a:t>
            </a:r>
          </a:p>
          <a:p>
            <a:endParaRPr lang="en-US" sz="800" b="0" i="0" u="none" strike="noStrike" baseline="0" dirty="0"/>
          </a:p>
          <a:p>
            <a:r>
              <a:rPr lang="en-US" sz="2400" dirty="0"/>
              <a:t>Address tension between Energy Codes and Fire Code</a:t>
            </a:r>
          </a:p>
          <a:p>
            <a:pPr lvl="1"/>
            <a:r>
              <a:rPr lang="en-US" dirty="0"/>
              <a:t>Model code amendments</a:t>
            </a:r>
          </a:p>
          <a:p>
            <a:pPr lvl="1"/>
            <a:r>
              <a:rPr lang="en-US" dirty="0"/>
              <a:t>Local adoption amendments</a:t>
            </a:r>
          </a:p>
          <a:p>
            <a:pPr lvl="1"/>
            <a:r>
              <a:rPr lang="en-US" dirty="0"/>
              <a:t>Additional testing</a:t>
            </a:r>
          </a:p>
          <a:p>
            <a:pPr lvl="1"/>
            <a:r>
              <a:rPr lang="en-US" dirty="0"/>
              <a:t>Using existing solutions in the code</a:t>
            </a:r>
          </a:p>
          <a:p>
            <a:pPr lvl="1"/>
            <a:r>
              <a:rPr lang="en-US" dirty="0"/>
              <a:t>Broad acceptance</a:t>
            </a:r>
          </a:p>
          <a:p>
            <a:pPr lvl="1"/>
            <a:endParaRPr lang="en-US" sz="800" dirty="0"/>
          </a:p>
          <a:p>
            <a:r>
              <a:rPr lang="en-US" sz="2400" dirty="0"/>
              <a:t>The Energy Code is a Life Safety Code</a:t>
            </a:r>
          </a:p>
          <a:p>
            <a:endParaRPr lang="en-US" sz="900" dirty="0"/>
          </a:p>
          <a:p>
            <a:r>
              <a:rPr lang="en-US" sz="2400" dirty="0"/>
              <a:t>Next Steps</a:t>
            </a:r>
          </a:p>
        </p:txBody>
      </p:sp>
      <p:sp>
        <p:nvSpPr>
          <p:cNvPr id="2" name="Title 1">
            <a:extLst>
              <a:ext uri="{FF2B5EF4-FFF2-40B4-BE49-F238E27FC236}">
                <a16:creationId xmlns:a16="http://schemas.microsoft.com/office/drawing/2014/main" id="{2C3DD848-E8F8-4163-8EB1-C692349A9992}"/>
              </a:ext>
            </a:extLst>
          </p:cNvPr>
          <p:cNvSpPr>
            <a:spLocks noGrp="1"/>
          </p:cNvSpPr>
          <p:nvPr>
            <p:ph type="title"/>
          </p:nvPr>
        </p:nvSpPr>
        <p:spPr/>
        <p:txBody>
          <a:bodyPr/>
          <a:lstStyle/>
          <a:p>
            <a:r>
              <a:rPr lang="en-US" dirty="0"/>
              <a:t>Conclusion</a:t>
            </a:r>
          </a:p>
        </p:txBody>
      </p:sp>
      <p:sp>
        <p:nvSpPr>
          <p:cNvPr id="5" name="Rectangle 4">
            <a:extLst>
              <a:ext uri="{FF2B5EF4-FFF2-40B4-BE49-F238E27FC236}">
                <a16:creationId xmlns:a16="http://schemas.microsoft.com/office/drawing/2014/main" id="{6463AC56-29BB-432C-8EC7-43C6D6EBC354}"/>
              </a:ext>
            </a:extLst>
          </p:cNvPr>
          <p:cNvSpPr/>
          <p:nvPr/>
        </p:nvSpPr>
        <p:spPr>
          <a:xfrm>
            <a:off x="8711086" y="5897282"/>
            <a:ext cx="2411238" cy="215444"/>
          </a:xfrm>
          <a:prstGeom prst="rect">
            <a:avLst/>
          </a:prstGeom>
        </p:spPr>
        <p:txBody>
          <a:bodyPr wrap="none">
            <a:spAutoFit/>
          </a:bodyPr>
          <a:lstStyle/>
          <a:p>
            <a:r>
              <a:rPr lang="en-US" sz="800" dirty="0">
                <a:solidFill>
                  <a:srgbClr val="00B0F0"/>
                </a:solidFill>
                <a:latin typeface="+mj-lt"/>
                <a:hlinkClick r:id="rId2">
                  <a:extLst>
                    <a:ext uri="{A12FA001-AC4F-418D-AE19-62706E023703}">
                      <ahyp:hlinkClr xmlns:ahyp="http://schemas.microsoft.com/office/drawing/2018/hyperlinkcolor" val="tx"/>
                    </a:ext>
                  </a:extLst>
                </a:hlinkClick>
              </a:rPr>
              <a:t>https://www.barronheating.com/home-performance/</a:t>
            </a:r>
            <a:endParaRPr lang="en-US" sz="800" dirty="0">
              <a:solidFill>
                <a:srgbClr val="00B0F0"/>
              </a:solidFill>
              <a:latin typeface="+mj-lt"/>
            </a:endParaRPr>
          </a:p>
        </p:txBody>
      </p:sp>
      <p:pic>
        <p:nvPicPr>
          <p:cNvPr id="7" name="Picture 6">
            <a:extLst>
              <a:ext uri="{FF2B5EF4-FFF2-40B4-BE49-F238E27FC236}">
                <a16:creationId xmlns:a16="http://schemas.microsoft.com/office/drawing/2014/main" id="{350452AF-AEC7-2C46-CF8D-532ABC4AEC19}"/>
              </a:ext>
            </a:extLst>
          </p:cNvPr>
          <p:cNvPicPr>
            <a:picLocks noChangeAspect="1"/>
          </p:cNvPicPr>
          <p:nvPr/>
        </p:nvPicPr>
        <p:blipFill>
          <a:blip r:embed="rId3"/>
          <a:stretch>
            <a:fillRect/>
          </a:stretch>
        </p:blipFill>
        <p:spPr>
          <a:xfrm>
            <a:off x="7535635" y="2966819"/>
            <a:ext cx="4324350" cy="2286000"/>
          </a:xfrm>
          <a:prstGeom prst="rect">
            <a:avLst/>
          </a:prstGeom>
        </p:spPr>
      </p:pic>
    </p:spTree>
    <p:extLst>
      <p:ext uri="{BB962C8B-B14F-4D97-AF65-F5344CB8AC3E}">
        <p14:creationId xmlns:p14="http://schemas.microsoft.com/office/powerpoint/2010/main" val="23530807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1A9D268-7E12-D1E7-FEBF-F543BBDEA75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cs typeface="+mj-cs"/>
              </a:rPr>
              <a:t>Thank you</a:t>
            </a:r>
          </a:p>
        </p:txBody>
      </p:sp>
      <p:pic>
        <p:nvPicPr>
          <p:cNvPr id="12" name="Picture 11">
            <a:extLst>
              <a:ext uri="{FF2B5EF4-FFF2-40B4-BE49-F238E27FC236}">
                <a16:creationId xmlns:a16="http://schemas.microsoft.com/office/drawing/2014/main" id="{22712FFC-F06C-C70E-FCF8-7EF77B416D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2222"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46DC25-FA69-72FA-A294-63F93FA960B1}"/>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endParaRPr lang="en-US" sz="2200" dirty="0"/>
          </a:p>
          <a:p>
            <a:pPr>
              <a:lnSpc>
                <a:spcPct val="90000"/>
              </a:lnSpc>
              <a:spcAft>
                <a:spcPts val="600"/>
              </a:spcAft>
            </a:pPr>
            <a:r>
              <a:rPr lang="en-US" sz="2200" dirty="0"/>
              <a:t>Edward L. Fronapfel, PE, CBIE, F.ASCE, F.NAFE…</a:t>
            </a:r>
          </a:p>
          <a:p>
            <a:pPr>
              <a:lnSpc>
                <a:spcPct val="90000"/>
              </a:lnSpc>
              <a:spcAft>
                <a:spcPts val="600"/>
              </a:spcAft>
            </a:pPr>
            <a:endParaRPr lang="en-US" sz="2200" dirty="0"/>
          </a:p>
          <a:p>
            <a:pPr>
              <a:lnSpc>
                <a:spcPct val="90000"/>
              </a:lnSpc>
              <a:spcAft>
                <a:spcPts val="600"/>
              </a:spcAft>
            </a:pPr>
            <a:r>
              <a:rPr lang="en-US" sz="2200" dirty="0">
                <a:hlinkClick r:id="rId3"/>
              </a:rPr>
              <a:t>efronapfel@byothersllc.com</a:t>
            </a:r>
            <a:endParaRPr lang="en-US" sz="2200" dirty="0"/>
          </a:p>
          <a:p>
            <a:pPr>
              <a:lnSpc>
                <a:spcPct val="90000"/>
              </a:lnSpc>
              <a:spcAft>
                <a:spcPts val="600"/>
              </a:spcAft>
            </a:pPr>
            <a:r>
              <a:rPr lang="en-US" sz="2200" dirty="0"/>
              <a:t>303-229-2200</a:t>
            </a:r>
          </a:p>
        </p:txBody>
      </p:sp>
    </p:spTree>
    <p:extLst>
      <p:ext uri="{BB962C8B-B14F-4D97-AF65-F5344CB8AC3E}">
        <p14:creationId xmlns:p14="http://schemas.microsoft.com/office/powerpoint/2010/main" val="359140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20F5B-9FB0-7BF3-683C-F4F2F57E47AA}"/>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CA60E7F0-E9AA-CFB2-E3AD-BA7FB9E1C3E8}"/>
              </a:ext>
            </a:extLst>
          </p:cNvPr>
          <p:cNvSpPr>
            <a:spLocks noGrp="1"/>
          </p:cNvSpPr>
          <p:nvPr>
            <p:ph idx="10"/>
          </p:nvPr>
        </p:nvSpPr>
        <p:spPr/>
        <p:txBody>
          <a:bodyPr/>
          <a:lstStyle/>
          <a:p>
            <a:endParaRPr lang="en-US" dirty="0"/>
          </a:p>
        </p:txBody>
      </p:sp>
      <p:sp>
        <p:nvSpPr>
          <p:cNvPr id="4" name="Title 3">
            <a:extLst>
              <a:ext uri="{FF2B5EF4-FFF2-40B4-BE49-F238E27FC236}">
                <a16:creationId xmlns:a16="http://schemas.microsoft.com/office/drawing/2014/main" id="{933C7955-E5E3-D058-EBB0-D0FD4198F73A}"/>
              </a:ext>
            </a:extLst>
          </p:cNvPr>
          <p:cNvSpPr>
            <a:spLocks noGrp="1"/>
          </p:cNvSpPr>
          <p:nvPr>
            <p:ph type="title"/>
          </p:nvPr>
        </p:nvSpPr>
        <p:spPr/>
        <p:txBody>
          <a:bodyPr>
            <a:normAutofit fontScale="90000"/>
          </a:bodyPr>
          <a:lstStyle/>
          <a:p>
            <a:endParaRPr lang="en-US"/>
          </a:p>
        </p:txBody>
      </p:sp>
      <p:pic>
        <p:nvPicPr>
          <p:cNvPr id="6" name="Picture 5">
            <a:extLst>
              <a:ext uri="{FF2B5EF4-FFF2-40B4-BE49-F238E27FC236}">
                <a16:creationId xmlns:a16="http://schemas.microsoft.com/office/drawing/2014/main" id="{5BC4C275-C49B-CC88-4067-FA7FDAB9F7A3}"/>
              </a:ext>
            </a:extLst>
          </p:cNvPr>
          <p:cNvPicPr>
            <a:picLocks noChangeAspect="1"/>
          </p:cNvPicPr>
          <p:nvPr/>
        </p:nvPicPr>
        <p:blipFill>
          <a:blip r:embed="rId2"/>
          <a:stretch>
            <a:fillRect/>
          </a:stretch>
        </p:blipFill>
        <p:spPr>
          <a:xfrm>
            <a:off x="435348" y="285971"/>
            <a:ext cx="3542942" cy="5820547"/>
          </a:xfrm>
          <a:prstGeom prst="rect">
            <a:avLst/>
          </a:prstGeom>
        </p:spPr>
      </p:pic>
      <p:grpSp>
        <p:nvGrpSpPr>
          <p:cNvPr id="13" name="Group 12">
            <a:extLst>
              <a:ext uri="{FF2B5EF4-FFF2-40B4-BE49-F238E27FC236}">
                <a16:creationId xmlns:a16="http://schemas.microsoft.com/office/drawing/2014/main" id="{308CD355-5B37-E2B4-3628-81E20777F126}"/>
              </a:ext>
            </a:extLst>
          </p:cNvPr>
          <p:cNvGrpSpPr/>
          <p:nvPr/>
        </p:nvGrpSpPr>
        <p:grpSpPr>
          <a:xfrm>
            <a:off x="4934334" y="-35789"/>
            <a:ext cx="6306612" cy="6929577"/>
            <a:chOff x="4216587" y="285971"/>
            <a:chExt cx="6306612" cy="6929577"/>
          </a:xfrm>
        </p:grpSpPr>
        <p:pic>
          <p:nvPicPr>
            <p:cNvPr id="8" name="Picture 7">
              <a:extLst>
                <a:ext uri="{FF2B5EF4-FFF2-40B4-BE49-F238E27FC236}">
                  <a16:creationId xmlns:a16="http://schemas.microsoft.com/office/drawing/2014/main" id="{666BACCB-90C7-4145-2430-A768353C0657}"/>
                </a:ext>
              </a:extLst>
            </p:cNvPr>
            <p:cNvPicPr>
              <a:picLocks noChangeAspect="1"/>
            </p:cNvPicPr>
            <p:nvPr/>
          </p:nvPicPr>
          <p:blipFill>
            <a:blip r:embed="rId3"/>
            <a:stretch>
              <a:fillRect/>
            </a:stretch>
          </p:blipFill>
          <p:spPr>
            <a:xfrm>
              <a:off x="4559138" y="285971"/>
              <a:ext cx="5964061" cy="2330328"/>
            </a:xfrm>
            <a:prstGeom prst="rect">
              <a:avLst/>
            </a:prstGeom>
          </p:spPr>
        </p:pic>
        <p:pic>
          <p:nvPicPr>
            <p:cNvPr id="10" name="Picture 9">
              <a:extLst>
                <a:ext uri="{FF2B5EF4-FFF2-40B4-BE49-F238E27FC236}">
                  <a16:creationId xmlns:a16="http://schemas.microsoft.com/office/drawing/2014/main" id="{872EF366-D9A0-DB94-EE9D-6168BE728CA4}"/>
                </a:ext>
              </a:extLst>
            </p:cNvPr>
            <p:cNvPicPr>
              <a:picLocks noChangeAspect="1"/>
            </p:cNvPicPr>
            <p:nvPr/>
          </p:nvPicPr>
          <p:blipFill>
            <a:blip r:embed="rId4"/>
            <a:stretch>
              <a:fillRect/>
            </a:stretch>
          </p:blipFill>
          <p:spPr>
            <a:xfrm>
              <a:off x="4519901" y="2357000"/>
              <a:ext cx="5869483" cy="2553019"/>
            </a:xfrm>
            <a:prstGeom prst="rect">
              <a:avLst/>
            </a:prstGeom>
          </p:spPr>
        </p:pic>
        <p:pic>
          <p:nvPicPr>
            <p:cNvPr id="12" name="Picture 11">
              <a:extLst>
                <a:ext uri="{FF2B5EF4-FFF2-40B4-BE49-F238E27FC236}">
                  <a16:creationId xmlns:a16="http://schemas.microsoft.com/office/drawing/2014/main" id="{08F4438E-F884-A130-7C78-32FBA03F696D}"/>
                </a:ext>
              </a:extLst>
            </p:cNvPr>
            <p:cNvPicPr>
              <a:picLocks noChangeAspect="1"/>
            </p:cNvPicPr>
            <p:nvPr/>
          </p:nvPicPr>
          <p:blipFill>
            <a:blip r:embed="rId5"/>
            <a:stretch>
              <a:fillRect/>
            </a:stretch>
          </p:blipFill>
          <p:spPr>
            <a:xfrm>
              <a:off x="4216587" y="4805157"/>
              <a:ext cx="6234335" cy="2410391"/>
            </a:xfrm>
            <a:prstGeom prst="rect">
              <a:avLst/>
            </a:prstGeom>
          </p:spPr>
        </p:pic>
      </p:grpSp>
    </p:spTree>
    <p:extLst>
      <p:ext uri="{BB962C8B-B14F-4D97-AF65-F5344CB8AC3E}">
        <p14:creationId xmlns:p14="http://schemas.microsoft.com/office/powerpoint/2010/main" val="1250544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4FCC2-B4EA-5C89-883F-5DFFFDDB5664}"/>
              </a:ext>
            </a:extLst>
          </p:cNvPr>
          <p:cNvSpPr>
            <a:spLocks noGrp="1"/>
          </p:cNvSpPr>
          <p:nvPr>
            <p:ph type="title"/>
          </p:nvPr>
        </p:nvSpPr>
        <p:spPr/>
        <p:txBody>
          <a:bodyPr/>
          <a:lstStyle/>
          <a:p>
            <a:r>
              <a:rPr lang="en-US"/>
              <a:t>Gypsum Association</a:t>
            </a:r>
            <a:endParaRPr lang="en-US" dirty="0"/>
          </a:p>
        </p:txBody>
      </p:sp>
      <p:pic>
        <p:nvPicPr>
          <p:cNvPr id="7" name="Picture 6">
            <a:extLst>
              <a:ext uri="{FF2B5EF4-FFF2-40B4-BE49-F238E27FC236}">
                <a16:creationId xmlns:a16="http://schemas.microsoft.com/office/drawing/2014/main" id="{ADD74278-B537-4A65-E748-EEC78139BA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3533" y="3937695"/>
            <a:ext cx="6285785" cy="2850367"/>
          </a:xfrm>
          <a:prstGeom prst="rect">
            <a:avLst/>
          </a:prstGeom>
        </p:spPr>
      </p:pic>
      <p:pic>
        <p:nvPicPr>
          <p:cNvPr id="9" name="Picture 8">
            <a:extLst>
              <a:ext uri="{FF2B5EF4-FFF2-40B4-BE49-F238E27FC236}">
                <a16:creationId xmlns:a16="http://schemas.microsoft.com/office/drawing/2014/main" id="{CD6FB3FC-541E-2CD2-27AF-A44D15849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015" y="1385766"/>
            <a:ext cx="6935726" cy="2673091"/>
          </a:xfrm>
          <a:prstGeom prst="rect">
            <a:avLst/>
          </a:prstGeom>
        </p:spPr>
      </p:pic>
    </p:spTree>
    <p:extLst>
      <p:ext uri="{BB962C8B-B14F-4D97-AF65-F5344CB8AC3E}">
        <p14:creationId xmlns:p14="http://schemas.microsoft.com/office/powerpoint/2010/main" val="334867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DEAB24-230A-C1AC-D075-AE7D48197C45}"/>
              </a:ext>
            </a:extLst>
          </p:cNvPr>
          <p:cNvSpPr>
            <a:spLocks noGrp="1"/>
          </p:cNvSpPr>
          <p:nvPr>
            <p:ph type="title"/>
          </p:nvPr>
        </p:nvSpPr>
        <p:spPr/>
        <p:txBody>
          <a:bodyPr/>
          <a:lstStyle/>
          <a:p>
            <a:r>
              <a:rPr lang="en-US" dirty="0"/>
              <a:t>Fire and Sound</a:t>
            </a:r>
          </a:p>
        </p:txBody>
      </p:sp>
      <p:pic>
        <p:nvPicPr>
          <p:cNvPr id="12" name="Content Placeholder 11">
            <a:extLst>
              <a:ext uri="{FF2B5EF4-FFF2-40B4-BE49-F238E27FC236}">
                <a16:creationId xmlns:a16="http://schemas.microsoft.com/office/drawing/2014/main" id="{E96E8319-76AF-ABAE-0518-C863F147EC15}"/>
              </a:ext>
            </a:extLst>
          </p:cNvPr>
          <p:cNvPicPr>
            <a:picLocks noGrp="1" noChangeAspect="1"/>
          </p:cNvPicPr>
          <p:nvPr>
            <p:ph idx="1"/>
          </p:nvPr>
        </p:nvPicPr>
        <p:blipFill>
          <a:blip r:embed="rId2"/>
          <a:stretch>
            <a:fillRect/>
          </a:stretch>
        </p:blipFill>
        <p:spPr>
          <a:xfrm>
            <a:off x="6575484" y="50279"/>
            <a:ext cx="4915153" cy="3937202"/>
          </a:xfrm>
        </p:spPr>
      </p:pic>
      <p:pic>
        <p:nvPicPr>
          <p:cNvPr id="6" name="Picture 5">
            <a:extLst>
              <a:ext uri="{FF2B5EF4-FFF2-40B4-BE49-F238E27FC236}">
                <a16:creationId xmlns:a16="http://schemas.microsoft.com/office/drawing/2014/main" id="{56D6BF74-B35F-4F14-973E-4BC38CA89A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741" y="1927055"/>
            <a:ext cx="5671869" cy="3181098"/>
          </a:xfrm>
          <a:prstGeom prst="rect">
            <a:avLst/>
          </a:prstGeom>
        </p:spPr>
      </p:pic>
      <p:pic>
        <p:nvPicPr>
          <p:cNvPr id="10" name="Picture 9">
            <a:extLst>
              <a:ext uri="{FF2B5EF4-FFF2-40B4-BE49-F238E27FC236}">
                <a16:creationId xmlns:a16="http://schemas.microsoft.com/office/drawing/2014/main" id="{E7216EA4-E122-8C66-0B29-CF2075AF94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2790" y="3818226"/>
            <a:ext cx="5571579" cy="2579854"/>
          </a:xfrm>
          <a:prstGeom prst="rect">
            <a:avLst/>
          </a:prstGeom>
        </p:spPr>
      </p:pic>
      <p:sp>
        <p:nvSpPr>
          <p:cNvPr id="14" name="TextBox 13">
            <a:extLst>
              <a:ext uri="{FF2B5EF4-FFF2-40B4-BE49-F238E27FC236}">
                <a16:creationId xmlns:a16="http://schemas.microsoft.com/office/drawing/2014/main" id="{A8E706B1-4501-7997-808D-53353478B56A}"/>
              </a:ext>
            </a:extLst>
          </p:cNvPr>
          <p:cNvSpPr txBox="1"/>
          <p:nvPr/>
        </p:nvSpPr>
        <p:spPr>
          <a:xfrm>
            <a:off x="7570124" y="-48158"/>
            <a:ext cx="6096000" cy="369332"/>
          </a:xfrm>
          <a:prstGeom prst="rect">
            <a:avLst/>
          </a:prstGeom>
          <a:noFill/>
        </p:spPr>
        <p:txBody>
          <a:bodyPr wrap="square">
            <a:spAutoFit/>
          </a:bodyPr>
          <a:lstStyle/>
          <a:p>
            <a:r>
              <a:rPr lang="en-US" dirty="0"/>
              <a:t>GYPSUM ASSOCIATION </a:t>
            </a:r>
          </a:p>
        </p:txBody>
      </p:sp>
    </p:spTree>
    <p:extLst>
      <p:ext uri="{BB962C8B-B14F-4D97-AF65-F5344CB8AC3E}">
        <p14:creationId xmlns:p14="http://schemas.microsoft.com/office/powerpoint/2010/main" val="1391018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proving occupant comfort multifamily">
            <a:extLst>
              <a:ext uri="{FF2B5EF4-FFF2-40B4-BE49-F238E27FC236}">
                <a16:creationId xmlns:a16="http://schemas.microsoft.com/office/drawing/2014/main" id="{019B144F-9C21-4B5F-937D-03EDC65891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2849" y="1087503"/>
            <a:ext cx="10992338" cy="4821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76459F0-26CE-48E3-984D-AA79276C24C5}"/>
              </a:ext>
            </a:extLst>
          </p:cNvPr>
          <p:cNvSpPr/>
          <p:nvPr/>
        </p:nvSpPr>
        <p:spPr>
          <a:xfrm>
            <a:off x="8934864" y="6245408"/>
            <a:ext cx="4933122" cy="215444"/>
          </a:xfrm>
          <a:prstGeom prst="rect">
            <a:avLst/>
          </a:prstGeom>
        </p:spPr>
        <p:txBody>
          <a:bodyPr wrap="square">
            <a:spAutoFit/>
          </a:bodyPr>
          <a:lstStyle/>
          <a:p>
            <a:r>
              <a:rPr lang="en-US" sz="800" dirty="0">
                <a:solidFill>
                  <a:srgbClr val="00B0F0"/>
                </a:solidFill>
                <a:latin typeface="+mj-lt"/>
                <a:hlinkClick r:id="rId3">
                  <a:extLst>
                    <a:ext uri="{A12FA001-AC4F-418D-AE19-62706E023703}">
                      <ahyp:hlinkClr xmlns:ahyp="http://schemas.microsoft.com/office/drawing/2018/hyperlinkcolor" val="tx"/>
                    </a:ext>
                  </a:extLst>
                </a:hlinkClick>
              </a:rPr>
              <a:t>https://abmichigan.com/improving-occupant-comfort-multifamily-buildings/</a:t>
            </a:r>
            <a:endParaRPr lang="en-US" sz="800" dirty="0">
              <a:solidFill>
                <a:srgbClr val="00B0F0"/>
              </a:solidFill>
              <a:latin typeface="+mj-lt"/>
            </a:endParaRPr>
          </a:p>
        </p:txBody>
      </p:sp>
      <p:sp>
        <p:nvSpPr>
          <p:cNvPr id="2" name="TextBox 1">
            <a:extLst>
              <a:ext uri="{FF2B5EF4-FFF2-40B4-BE49-F238E27FC236}">
                <a16:creationId xmlns:a16="http://schemas.microsoft.com/office/drawing/2014/main" id="{6912DA9B-C940-4D43-8C65-375FE1012160}"/>
              </a:ext>
            </a:extLst>
          </p:cNvPr>
          <p:cNvSpPr txBox="1"/>
          <p:nvPr/>
        </p:nvSpPr>
        <p:spPr>
          <a:xfrm>
            <a:off x="350874" y="182758"/>
            <a:ext cx="11408735" cy="769441"/>
          </a:xfrm>
          <a:prstGeom prst="rect">
            <a:avLst/>
          </a:prstGeom>
          <a:noFill/>
        </p:spPr>
        <p:txBody>
          <a:bodyPr wrap="square" rtlCol="0">
            <a:spAutoFit/>
          </a:bodyPr>
          <a:lstStyle/>
          <a:p>
            <a:pPr algn="ctr"/>
            <a:r>
              <a:rPr lang="en-US" sz="4400" dirty="0">
                <a:solidFill>
                  <a:srgbClr val="00B0F0"/>
                </a:solidFill>
                <a:latin typeface="+mj-lt"/>
              </a:rPr>
              <a:t>CFM/SQFT of Unit Envelope Area</a:t>
            </a:r>
          </a:p>
        </p:txBody>
      </p:sp>
    </p:spTree>
    <p:extLst>
      <p:ext uri="{BB962C8B-B14F-4D97-AF65-F5344CB8AC3E}">
        <p14:creationId xmlns:p14="http://schemas.microsoft.com/office/powerpoint/2010/main" val="23655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05515-7A51-756F-C41C-019304AAF52B}"/>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a:solidFill>
                  <a:schemeClr val="tx1"/>
                </a:solidFill>
                <a:latin typeface="+mj-lt"/>
                <a:ea typeface="+mj-ea"/>
                <a:cs typeface="+mj-cs"/>
              </a:rPr>
              <a:t>Compartmentalization</a:t>
            </a:r>
          </a:p>
        </p:txBody>
      </p:sp>
      <p:pic>
        <p:nvPicPr>
          <p:cNvPr id="16386" name="Picture 2">
            <a:extLst>
              <a:ext uri="{FF2B5EF4-FFF2-40B4-BE49-F238E27FC236}">
                <a16:creationId xmlns:a16="http://schemas.microsoft.com/office/drawing/2014/main" id="{72BC9E14-BEF8-07D9-D13A-ACF5C0CF181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734809" y="2365285"/>
            <a:ext cx="4721111" cy="39387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Documents and Settings\mfiebig\My Documents\TEMP\SBSA Fire Presentations\Strategies for the Forensic Specialist\condo section 2.jpg">
            <a:extLst>
              <a:ext uri="{FF2B5EF4-FFF2-40B4-BE49-F238E27FC236}">
                <a16:creationId xmlns:a16="http://schemas.microsoft.com/office/drawing/2014/main" id="{BE76331C-3864-2896-5B9E-A5202CF4708A}"/>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232086" y="2365285"/>
            <a:ext cx="5729099" cy="393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2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close up of fire&#10;">
            <a:extLst>
              <a:ext uri="{FF2B5EF4-FFF2-40B4-BE49-F238E27FC236}">
                <a16:creationId xmlns:a16="http://schemas.microsoft.com/office/drawing/2014/main" id="{C50655ED-81C0-4596-9B38-87BF8D1C29B7}"/>
              </a:ext>
            </a:extLst>
          </p:cNvPr>
          <p:cNvPicPr>
            <a:picLocks noGrp="1" noChangeAspect="1"/>
          </p:cNvPicPr>
          <p:nvPr>
            <p:ph type="pic" sz="quarter" idx="10"/>
          </p:nvPr>
        </p:nvPicPr>
        <p:blipFill rotWithShape="1">
          <a:blip r:embed="rId2" cstate="screen">
            <a:alphaModFix amt="20000"/>
            <a:extLst>
              <a:ext uri="{28A0092B-C50C-407E-A947-70E740481C1C}">
                <a14:useLocalDpi xmlns:a14="http://schemas.microsoft.com/office/drawing/2010/main"/>
              </a:ext>
            </a:extLst>
          </a:blip>
          <a:srcRect r="-1" b="-1"/>
          <a:stretch/>
        </p:blipFill>
        <p:spPr>
          <a:xfrm>
            <a:off x="-35169" y="10"/>
            <a:ext cx="9669642" cy="6857990"/>
          </a:xfrm>
          <a:prstGeom prst="rect">
            <a:avLst/>
          </a:prstGeom>
        </p:spPr>
      </p:pic>
      <p:sp>
        <p:nvSpPr>
          <p:cNvPr id="22"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8E637A-87EE-44AF-B253-8A60BDF4CA81}"/>
              </a:ext>
            </a:extLst>
          </p:cNvPr>
          <p:cNvSpPr>
            <a:spLocks noGrp="1"/>
          </p:cNvSpPr>
          <p:nvPr>
            <p:ph type="title"/>
          </p:nvPr>
        </p:nvSpPr>
        <p:spPr>
          <a:xfrm>
            <a:off x="1502230" y="743447"/>
            <a:ext cx="9878938" cy="3692028"/>
          </a:xfrm>
          <a:noFill/>
        </p:spPr>
        <p:txBody>
          <a:bodyPr vert="horz" lIns="91440" tIns="45720" rIns="91440" bIns="45720" rtlCol="0" anchor="t">
            <a:normAutofit fontScale="90000"/>
          </a:bodyPr>
          <a:lstStyle/>
          <a:p>
            <a:r>
              <a:rPr lang="en-US" sz="3600" dirty="0">
                <a:cs typeface="+mj-cs"/>
              </a:rPr>
              <a:t>Schedule</a:t>
            </a:r>
            <a:br>
              <a:rPr lang="en-US" sz="3600" dirty="0">
                <a:cs typeface="+mj-cs"/>
              </a:rPr>
            </a:br>
            <a:br>
              <a:rPr lang="en-US" sz="1300" dirty="0">
                <a:cs typeface="+mj-cs"/>
              </a:rPr>
            </a:br>
            <a:r>
              <a:rPr lang="en-US" sz="2400" dirty="0">
                <a:cs typeface="+mj-cs"/>
              </a:rPr>
              <a:t>0-5 Review of the history of passive fire wall construction in multi-family and commercial applications</a:t>
            </a:r>
            <a:br>
              <a:rPr lang="en-US" sz="2400" dirty="0">
                <a:cs typeface="+mj-cs"/>
              </a:rPr>
            </a:br>
            <a:br>
              <a:rPr lang="en-US" sz="2400" dirty="0">
                <a:cs typeface="+mj-cs"/>
              </a:rPr>
            </a:br>
            <a:r>
              <a:rPr lang="en-US" sz="2400" dirty="0">
                <a:cs typeface="+mj-cs"/>
              </a:rPr>
              <a:t>5-45 Review of alleged defective work and standard investigation findings from both visual and intrusive testing, review of air-tightening</a:t>
            </a:r>
            <a:br>
              <a:rPr lang="en-US" sz="2400" dirty="0">
                <a:cs typeface="+mj-cs"/>
              </a:rPr>
            </a:br>
            <a:br>
              <a:rPr lang="en-US" sz="2400" dirty="0">
                <a:cs typeface="+mj-cs"/>
              </a:rPr>
            </a:br>
            <a:r>
              <a:rPr lang="en-US" sz="2400" dirty="0">
                <a:cs typeface="+mj-cs"/>
              </a:rPr>
              <a:t>45-75 Review of testing that was performed and the findings based on a multitude of both proprietary and non-proprietary testing</a:t>
            </a:r>
            <a:br>
              <a:rPr lang="en-US" sz="2400" dirty="0">
                <a:cs typeface="+mj-cs"/>
              </a:rPr>
            </a:br>
            <a:br>
              <a:rPr lang="en-US" sz="2400" dirty="0">
                <a:cs typeface="+mj-cs"/>
              </a:rPr>
            </a:br>
            <a:r>
              <a:rPr lang="en-US" sz="2400" dirty="0">
                <a:cs typeface="+mj-cs"/>
              </a:rPr>
              <a:t>Q and A</a:t>
            </a:r>
            <a:br>
              <a:rPr lang="en-US" sz="2400" dirty="0">
                <a:cs typeface="+mj-cs"/>
              </a:rPr>
            </a:br>
            <a:br>
              <a:rPr lang="en-US" sz="1300" dirty="0">
                <a:cs typeface="+mj-cs"/>
              </a:rPr>
            </a:br>
            <a:endParaRPr lang="en-US" sz="1300" dirty="0">
              <a:cs typeface="+mj-cs"/>
            </a:endParaRPr>
          </a:p>
        </p:txBody>
      </p:sp>
    </p:spTree>
    <p:extLst>
      <p:ext uri="{BB962C8B-B14F-4D97-AF65-F5344CB8AC3E}">
        <p14:creationId xmlns:p14="http://schemas.microsoft.com/office/powerpoint/2010/main" val="263755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CD1B5-D1C4-456A-B581-1CC245C082FD}"/>
              </a:ext>
            </a:extLst>
          </p:cNvPr>
          <p:cNvPicPr>
            <a:picLocks noChangeAspect="1"/>
          </p:cNvPicPr>
          <p:nvPr/>
        </p:nvPicPr>
        <p:blipFill>
          <a:blip r:embed="rId2"/>
          <a:stretch>
            <a:fillRect/>
          </a:stretch>
        </p:blipFill>
        <p:spPr>
          <a:xfrm>
            <a:off x="0" y="17067"/>
            <a:ext cx="5433531" cy="5029636"/>
          </a:xfrm>
          <a:prstGeom prst="rect">
            <a:avLst/>
          </a:prstGeom>
        </p:spPr>
      </p:pic>
      <p:pic>
        <p:nvPicPr>
          <p:cNvPr id="5" name="Picture 4">
            <a:extLst>
              <a:ext uri="{FF2B5EF4-FFF2-40B4-BE49-F238E27FC236}">
                <a16:creationId xmlns:a16="http://schemas.microsoft.com/office/drawing/2014/main" id="{1E8B9308-B877-4FB4-A418-8B0453B9DDBD}"/>
              </a:ext>
            </a:extLst>
          </p:cNvPr>
          <p:cNvPicPr>
            <a:picLocks noChangeAspect="1"/>
          </p:cNvPicPr>
          <p:nvPr/>
        </p:nvPicPr>
        <p:blipFill>
          <a:blip r:embed="rId3"/>
          <a:stretch>
            <a:fillRect/>
          </a:stretch>
        </p:blipFill>
        <p:spPr>
          <a:xfrm>
            <a:off x="5402658" y="2099076"/>
            <a:ext cx="1917212" cy="4286936"/>
          </a:xfrm>
          <a:prstGeom prst="rect">
            <a:avLst/>
          </a:prstGeom>
        </p:spPr>
      </p:pic>
      <p:pic>
        <p:nvPicPr>
          <p:cNvPr id="7" name="Picture 6" descr="A picture containing wooden, wood&#10;&#10;Description automatically generated">
            <a:extLst>
              <a:ext uri="{FF2B5EF4-FFF2-40B4-BE49-F238E27FC236}">
                <a16:creationId xmlns:a16="http://schemas.microsoft.com/office/drawing/2014/main" id="{7E072E4E-23CA-4255-AE7D-93939F566D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1" y="130102"/>
            <a:ext cx="2571750" cy="2133600"/>
          </a:xfrm>
          <a:prstGeom prst="rect">
            <a:avLst/>
          </a:prstGeom>
        </p:spPr>
      </p:pic>
      <p:pic>
        <p:nvPicPr>
          <p:cNvPr id="1026" name="Picture 2" descr="Area Separation Wall System">
            <a:extLst>
              <a:ext uri="{FF2B5EF4-FFF2-40B4-BE49-F238E27FC236}">
                <a16:creationId xmlns:a16="http://schemas.microsoft.com/office/drawing/2014/main" id="{2112D288-83C7-44D9-AD68-7B5C0C5C596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87432" y="2263702"/>
            <a:ext cx="2904568" cy="2178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A7830BB-657F-4845-9317-EEA72120C82C}"/>
              </a:ext>
            </a:extLst>
          </p:cNvPr>
          <p:cNvPicPr>
            <a:picLocks noChangeAspect="1"/>
          </p:cNvPicPr>
          <p:nvPr/>
        </p:nvPicPr>
        <p:blipFill>
          <a:blip r:embed="rId6"/>
          <a:stretch>
            <a:fillRect/>
          </a:stretch>
        </p:blipFill>
        <p:spPr>
          <a:xfrm>
            <a:off x="6087680" y="130102"/>
            <a:ext cx="3236670" cy="1968974"/>
          </a:xfrm>
          <a:prstGeom prst="rect">
            <a:avLst/>
          </a:prstGeom>
        </p:spPr>
      </p:pic>
      <p:pic>
        <p:nvPicPr>
          <p:cNvPr id="13" name="Picture 12" descr="A close up of a piece of wood&#10;&#10;Description automatically generated with low confidence">
            <a:extLst>
              <a:ext uri="{FF2B5EF4-FFF2-40B4-BE49-F238E27FC236}">
                <a16:creationId xmlns:a16="http://schemas.microsoft.com/office/drawing/2014/main" id="{5111BD97-F05E-4652-9ADF-FDA18ECA2A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1889" y="4490842"/>
            <a:ext cx="2571750" cy="1928812"/>
          </a:xfrm>
          <a:prstGeom prst="rect">
            <a:avLst/>
          </a:prstGeom>
        </p:spPr>
      </p:pic>
      <p:pic>
        <p:nvPicPr>
          <p:cNvPr id="15" name="Picture 14">
            <a:extLst>
              <a:ext uri="{FF2B5EF4-FFF2-40B4-BE49-F238E27FC236}">
                <a16:creationId xmlns:a16="http://schemas.microsoft.com/office/drawing/2014/main" id="{5029EC15-7C26-43EE-9014-9360D997CE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108994"/>
            <a:ext cx="5374232" cy="1310660"/>
          </a:xfrm>
          <a:prstGeom prst="rect">
            <a:avLst/>
          </a:prstGeom>
        </p:spPr>
      </p:pic>
      <p:pic>
        <p:nvPicPr>
          <p:cNvPr id="17" name="Picture 16">
            <a:extLst>
              <a:ext uri="{FF2B5EF4-FFF2-40B4-BE49-F238E27FC236}">
                <a16:creationId xmlns:a16="http://schemas.microsoft.com/office/drawing/2014/main" id="{18AC2CB8-7B3E-4791-A9B8-7236645B081A}"/>
              </a:ext>
            </a:extLst>
          </p:cNvPr>
          <p:cNvPicPr>
            <a:picLocks noChangeAspect="1"/>
          </p:cNvPicPr>
          <p:nvPr/>
        </p:nvPicPr>
        <p:blipFill>
          <a:blip r:embed="rId9"/>
          <a:stretch>
            <a:fillRect/>
          </a:stretch>
        </p:blipFill>
        <p:spPr>
          <a:xfrm>
            <a:off x="7348297" y="2498243"/>
            <a:ext cx="1976053" cy="3887769"/>
          </a:xfrm>
          <a:prstGeom prst="rect">
            <a:avLst/>
          </a:prstGeom>
        </p:spPr>
      </p:pic>
    </p:spTree>
    <p:extLst>
      <p:ext uri="{BB962C8B-B14F-4D97-AF65-F5344CB8AC3E}">
        <p14:creationId xmlns:p14="http://schemas.microsoft.com/office/powerpoint/2010/main" val="3412388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7030B-9F39-2DDF-38C1-BAEF4D72BE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498" y="353589"/>
            <a:ext cx="7013377" cy="4097387"/>
          </a:xfrm>
          <a:prstGeom prst="rect">
            <a:avLst/>
          </a:prstGeom>
        </p:spPr>
      </p:pic>
      <p:pic>
        <p:nvPicPr>
          <p:cNvPr id="5" name="Picture 4">
            <a:extLst>
              <a:ext uri="{FF2B5EF4-FFF2-40B4-BE49-F238E27FC236}">
                <a16:creationId xmlns:a16="http://schemas.microsoft.com/office/drawing/2014/main" id="{86349F6D-EFCC-31D4-4534-160CFC5075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7506" y="2969848"/>
            <a:ext cx="6897474" cy="3888152"/>
          </a:xfrm>
          <a:prstGeom prst="rect">
            <a:avLst/>
          </a:prstGeom>
        </p:spPr>
      </p:pic>
    </p:spTree>
    <p:extLst>
      <p:ext uri="{BB962C8B-B14F-4D97-AF65-F5344CB8AC3E}">
        <p14:creationId xmlns:p14="http://schemas.microsoft.com/office/powerpoint/2010/main" val="129932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fire&#10;">
            <a:extLst>
              <a:ext uri="{FF2B5EF4-FFF2-40B4-BE49-F238E27FC236}">
                <a16:creationId xmlns:a16="http://schemas.microsoft.com/office/drawing/2014/main" id="{C50655ED-81C0-4596-9B38-87BF8D1C29B7}"/>
              </a:ext>
            </a:extLst>
          </p:cNvPr>
          <p:cNvPicPr>
            <a:picLocks noGrp="1" noChangeAspect="1"/>
          </p:cNvPicPr>
          <p:nvPr>
            <p:ph type="pic" sz="quarter" idx="10"/>
          </p:nvPr>
        </p:nvPicPr>
        <p:blipFill rotWithShape="1">
          <a:blip r:embed="rId2" cstate="screen">
            <a:alphaModFix amt="20000"/>
            <a:extLst>
              <a:ext uri="{28A0092B-C50C-407E-A947-70E740481C1C}">
                <a14:useLocalDpi xmlns:a14="http://schemas.microsoft.com/office/drawing/2010/main"/>
              </a:ext>
            </a:extLst>
          </a:blip>
          <a:srcRect b="-1"/>
          <a:stretch/>
        </p:blipFill>
        <p:spPr>
          <a:xfrm>
            <a:off x="2522358" y="-93670"/>
            <a:ext cx="9669642" cy="6857990"/>
          </a:xfrm>
          <a:prstGeom prst="rect">
            <a:avLst/>
          </a:prstGeom>
        </p:spPr>
      </p:pic>
      <p:sp>
        <p:nvSpPr>
          <p:cNvPr id="2" name="Title 1">
            <a:extLst>
              <a:ext uri="{FF2B5EF4-FFF2-40B4-BE49-F238E27FC236}">
                <a16:creationId xmlns:a16="http://schemas.microsoft.com/office/drawing/2014/main" id="{9E8E637A-87EE-44AF-B253-8A60BDF4CA81}"/>
              </a:ext>
            </a:extLst>
          </p:cNvPr>
          <p:cNvSpPr>
            <a:spLocks noGrp="1"/>
          </p:cNvSpPr>
          <p:nvPr>
            <p:ph type="title"/>
          </p:nvPr>
        </p:nvSpPr>
        <p:spPr>
          <a:xfrm>
            <a:off x="1064903" y="1655454"/>
            <a:ext cx="7905751" cy="2738865"/>
          </a:xfrm>
          <a:noFill/>
        </p:spPr>
        <p:txBody>
          <a:bodyPr vert="horz" lIns="91440" tIns="45720" rIns="91440" bIns="45720" rtlCol="0" anchor="b">
            <a:normAutofit fontScale="90000"/>
          </a:bodyPr>
          <a:lstStyle/>
          <a:p>
            <a:r>
              <a:rPr lang="en-US" sz="2400" b="1" dirty="0">
                <a:cs typeface="+mj-cs"/>
              </a:rPr>
              <a:t>When one is next to the other</a:t>
            </a:r>
            <a:br>
              <a:rPr lang="en-US" sz="1700" dirty="0">
                <a:cs typeface="+mj-cs"/>
              </a:rPr>
            </a:br>
            <a:br>
              <a:rPr lang="en-US" sz="1700" dirty="0">
                <a:cs typeface="+mj-cs"/>
              </a:rPr>
            </a:br>
            <a:r>
              <a:rPr lang="en-US" sz="1700" dirty="0">
                <a:cs typeface="+mj-cs"/>
              </a:rPr>
              <a:t>Horizontal Separation</a:t>
            </a:r>
            <a:br>
              <a:rPr lang="en-US" sz="1700" dirty="0">
                <a:cs typeface="+mj-cs"/>
              </a:rPr>
            </a:br>
            <a:r>
              <a:rPr lang="en-US" sz="1700" dirty="0">
                <a:cs typeface="+mj-cs"/>
              </a:rPr>
              <a:t>Vertical Separation</a:t>
            </a:r>
            <a:br>
              <a:rPr lang="en-US" sz="1700" dirty="0">
                <a:cs typeface="+mj-cs"/>
              </a:rPr>
            </a:br>
            <a:r>
              <a:rPr lang="en-US" sz="1700" dirty="0">
                <a:cs typeface="+mj-cs"/>
              </a:rPr>
              <a:t>Mechanical Separation</a:t>
            </a:r>
            <a:br>
              <a:rPr lang="en-US" sz="1700" dirty="0">
                <a:cs typeface="+mj-cs"/>
              </a:rPr>
            </a:br>
            <a:br>
              <a:rPr lang="en-US" sz="1700" dirty="0">
                <a:cs typeface="+mj-cs"/>
              </a:rPr>
            </a:br>
            <a:r>
              <a:rPr lang="en-US" sz="1700" dirty="0">
                <a:cs typeface="+mj-cs"/>
              </a:rPr>
              <a:t>Reductions – Sprinklers!  Activation!  Smoke Control! </a:t>
            </a:r>
            <a:br>
              <a:rPr lang="en-US" sz="1700" dirty="0">
                <a:cs typeface="+mj-cs"/>
              </a:rPr>
            </a:br>
            <a:r>
              <a:rPr lang="en-US" sz="1700" dirty="0">
                <a:cs typeface="+mj-cs"/>
              </a:rPr>
              <a:t>	Maintenance, Repairs and Replacements (Code changes)</a:t>
            </a:r>
            <a:br>
              <a:rPr lang="en-US" sz="1700" dirty="0">
                <a:cs typeface="+mj-cs"/>
              </a:rPr>
            </a:br>
            <a:br>
              <a:rPr lang="en-US" sz="1700" dirty="0">
                <a:cs typeface="+mj-cs"/>
              </a:rPr>
            </a:br>
            <a:r>
              <a:rPr lang="en-US" sz="1700" dirty="0">
                <a:cs typeface="+mj-cs"/>
              </a:rPr>
              <a:t>Passive is easy to provide without having to engage the future owners</a:t>
            </a:r>
            <a:br>
              <a:rPr lang="en-US" sz="1700" dirty="0">
                <a:cs typeface="+mj-cs"/>
              </a:rPr>
            </a:br>
            <a:endParaRPr lang="en-US" sz="1700" dirty="0">
              <a:cs typeface="+mj-cs"/>
            </a:endParaRPr>
          </a:p>
        </p:txBody>
      </p:sp>
      <p:pic>
        <p:nvPicPr>
          <p:cNvPr id="8194" name="Picture 2">
            <a:extLst>
              <a:ext uri="{FF2B5EF4-FFF2-40B4-BE49-F238E27FC236}">
                <a16:creationId xmlns:a16="http://schemas.microsoft.com/office/drawing/2014/main" id="{CB89320A-2E54-3098-DC5E-D0184B2B91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9402" y="845820"/>
            <a:ext cx="47625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7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9E99-DD5B-4895-AE82-C666CAF9566B}"/>
              </a:ext>
            </a:extLst>
          </p:cNvPr>
          <p:cNvSpPr>
            <a:spLocks noGrp="1"/>
          </p:cNvSpPr>
          <p:nvPr>
            <p:ph type="title"/>
          </p:nvPr>
        </p:nvSpPr>
        <p:spPr/>
        <p:txBody>
          <a:bodyPr/>
          <a:lstStyle/>
          <a:p>
            <a:r>
              <a:rPr lang="en-US" dirty="0"/>
              <a:t>Guarded</a:t>
            </a:r>
          </a:p>
        </p:txBody>
      </p:sp>
      <p:pic>
        <p:nvPicPr>
          <p:cNvPr id="3" name="Picture 2">
            <a:extLst>
              <a:ext uri="{FF2B5EF4-FFF2-40B4-BE49-F238E27FC236}">
                <a16:creationId xmlns:a16="http://schemas.microsoft.com/office/drawing/2014/main" id="{0496011D-742F-46BA-A677-ECE99019D621}"/>
              </a:ext>
            </a:extLst>
          </p:cNvPr>
          <p:cNvPicPr>
            <a:picLocks noChangeAspect="1"/>
          </p:cNvPicPr>
          <p:nvPr/>
        </p:nvPicPr>
        <p:blipFill>
          <a:blip r:embed="rId2"/>
          <a:stretch>
            <a:fillRect/>
          </a:stretch>
        </p:blipFill>
        <p:spPr>
          <a:xfrm>
            <a:off x="1832239" y="1695026"/>
            <a:ext cx="8565622" cy="4023709"/>
          </a:xfrm>
          <a:prstGeom prst="rect">
            <a:avLst/>
          </a:prstGeom>
        </p:spPr>
      </p:pic>
      <p:sp>
        <p:nvSpPr>
          <p:cNvPr id="4" name="Rectangle 3">
            <a:extLst>
              <a:ext uri="{FF2B5EF4-FFF2-40B4-BE49-F238E27FC236}">
                <a16:creationId xmlns:a16="http://schemas.microsoft.com/office/drawing/2014/main" id="{8A77AEC2-D7D2-4C1D-BFFE-F95585BFE5A5}"/>
              </a:ext>
            </a:extLst>
          </p:cNvPr>
          <p:cNvSpPr/>
          <p:nvPr/>
        </p:nvSpPr>
        <p:spPr>
          <a:xfrm>
            <a:off x="7106478" y="5899378"/>
            <a:ext cx="5104572" cy="461665"/>
          </a:xfrm>
          <a:prstGeom prst="rect">
            <a:avLst/>
          </a:prstGeom>
        </p:spPr>
        <p:txBody>
          <a:bodyPr wrap="square">
            <a:spAutoFit/>
          </a:bodyPr>
          <a:lstStyle/>
          <a:p>
            <a:pPr algn="ctr"/>
            <a:r>
              <a:rPr lang="en-US" sz="1200" dirty="0">
                <a:solidFill>
                  <a:srgbClr val="00B0F0"/>
                </a:solidFill>
                <a:latin typeface="+mj-lt"/>
                <a:hlinkClick r:id="rId3">
                  <a:extLst>
                    <a:ext uri="{A12FA001-AC4F-418D-AE19-62706E023703}">
                      <ahyp:hlinkClr xmlns:ahyp="http://schemas.microsoft.com/office/drawing/2018/hyperlinkcolor" val="tx"/>
                    </a:ext>
                  </a:extLst>
                </a:hlinkClick>
              </a:rPr>
              <a:t>https://pdfs.semanticscholar.org/1d09/4068aac94e1ef32515607df1a7f263db6897.pdf?_ga=2.113266831.907656350.1578976064-1166214141.1578976064</a:t>
            </a:r>
            <a:endParaRPr lang="en-US" sz="1200" dirty="0">
              <a:solidFill>
                <a:srgbClr val="00B0F0"/>
              </a:solidFill>
              <a:latin typeface="+mj-lt"/>
            </a:endParaRPr>
          </a:p>
        </p:txBody>
      </p:sp>
    </p:spTree>
    <p:extLst>
      <p:ext uri="{BB962C8B-B14F-4D97-AF65-F5344CB8AC3E}">
        <p14:creationId xmlns:p14="http://schemas.microsoft.com/office/powerpoint/2010/main" val="2322459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F025D-F841-42BD-A6E4-ACCA46B92251}"/>
              </a:ext>
            </a:extLst>
          </p:cNvPr>
          <p:cNvSpPr>
            <a:spLocks noGrp="1"/>
          </p:cNvSpPr>
          <p:nvPr>
            <p:ph type="title"/>
          </p:nvPr>
        </p:nvSpPr>
        <p:spPr/>
        <p:txBody>
          <a:bodyPr/>
          <a:lstStyle/>
          <a:p>
            <a:r>
              <a:rPr lang="en-US" dirty="0"/>
              <a:t>Guarded Testing is not cost effective!</a:t>
            </a:r>
          </a:p>
        </p:txBody>
      </p:sp>
      <p:pic>
        <p:nvPicPr>
          <p:cNvPr id="19458" name="Picture 2" descr="Image result for Whole Building Blower door testing">
            <a:extLst>
              <a:ext uri="{FF2B5EF4-FFF2-40B4-BE49-F238E27FC236}">
                <a16:creationId xmlns:a16="http://schemas.microsoft.com/office/drawing/2014/main" id="{2BF6A5E0-04B2-44AB-BBA5-8F12DE70F0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1844" y="2053963"/>
            <a:ext cx="10828311" cy="35005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D2227D-4723-476D-B85B-40178E3F521C}"/>
              </a:ext>
            </a:extLst>
          </p:cNvPr>
          <p:cNvSpPr/>
          <p:nvPr/>
        </p:nvSpPr>
        <p:spPr>
          <a:xfrm>
            <a:off x="5674468" y="6160323"/>
            <a:ext cx="6096000" cy="276999"/>
          </a:xfrm>
          <a:prstGeom prst="rect">
            <a:avLst/>
          </a:prstGeom>
        </p:spPr>
        <p:txBody>
          <a:bodyPr>
            <a:spAutoFit/>
          </a:bodyPr>
          <a:lstStyle/>
          <a:p>
            <a:r>
              <a:rPr lang="en-US" sz="1200" dirty="0">
                <a:solidFill>
                  <a:srgbClr val="00B0F0"/>
                </a:solidFill>
                <a:latin typeface="+mj-lt"/>
                <a:hlinkClick r:id="rId3">
                  <a:extLst>
                    <a:ext uri="{A12FA001-AC4F-418D-AE19-62706E023703}">
                      <ahyp:hlinkClr xmlns:ahyp="http://schemas.microsoft.com/office/drawing/2018/hyperlinkcolor" val="tx"/>
                    </a:ext>
                  </a:extLst>
                </a:hlinkClick>
              </a:rPr>
              <a:t>https://www.mncee.org/blog/may-2019/research-sidesteps-obstacles-measuring-air-tightne/</a:t>
            </a:r>
            <a:endParaRPr lang="en-US" sz="1200" dirty="0">
              <a:solidFill>
                <a:srgbClr val="00B0F0"/>
              </a:solidFill>
              <a:latin typeface="+mj-lt"/>
            </a:endParaRPr>
          </a:p>
        </p:txBody>
      </p:sp>
    </p:spTree>
    <p:extLst>
      <p:ext uri="{BB962C8B-B14F-4D97-AF65-F5344CB8AC3E}">
        <p14:creationId xmlns:p14="http://schemas.microsoft.com/office/powerpoint/2010/main" val="160586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56DE-1783-C5EA-F69F-0B180D740C1E}"/>
              </a:ext>
            </a:extLst>
          </p:cNvPr>
          <p:cNvSpPr>
            <a:spLocks noGrp="1"/>
          </p:cNvSpPr>
          <p:nvPr>
            <p:ph type="title"/>
          </p:nvPr>
        </p:nvSpPr>
        <p:spPr/>
        <p:txBody>
          <a:bodyPr/>
          <a:lstStyle/>
          <a:p>
            <a:r>
              <a:rPr lang="en-US" dirty="0"/>
              <a:t>Air Sealing Separation Walls</a:t>
            </a:r>
          </a:p>
        </p:txBody>
      </p:sp>
      <p:pic>
        <p:nvPicPr>
          <p:cNvPr id="4" name="Picture 3">
            <a:extLst>
              <a:ext uri="{FF2B5EF4-FFF2-40B4-BE49-F238E27FC236}">
                <a16:creationId xmlns:a16="http://schemas.microsoft.com/office/drawing/2014/main" id="{09DB0862-A51A-7B4E-047B-59C20D90D726}"/>
              </a:ext>
            </a:extLst>
          </p:cNvPr>
          <p:cNvPicPr>
            <a:picLocks noChangeAspect="1"/>
          </p:cNvPicPr>
          <p:nvPr/>
        </p:nvPicPr>
        <p:blipFill>
          <a:blip r:embed="rId2"/>
          <a:stretch>
            <a:fillRect/>
          </a:stretch>
        </p:blipFill>
        <p:spPr>
          <a:xfrm>
            <a:off x="316451" y="1610006"/>
            <a:ext cx="4476980" cy="3575234"/>
          </a:xfrm>
          <a:prstGeom prst="rect">
            <a:avLst/>
          </a:prstGeom>
        </p:spPr>
      </p:pic>
      <p:sp>
        <p:nvSpPr>
          <p:cNvPr id="6" name="TextBox 5">
            <a:extLst>
              <a:ext uri="{FF2B5EF4-FFF2-40B4-BE49-F238E27FC236}">
                <a16:creationId xmlns:a16="http://schemas.microsoft.com/office/drawing/2014/main" id="{09A57BE8-0619-4E36-8B68-DAE4D56CCB77}"/>
              </a:ext>
            </a:extLst>
          </p:cNvPr>
          <p:cNvSpPr txBox="1"/>
          <p:nvPr/>
        </p:nvSpPr>
        <p:spPr>
          <a:xfrm>
            <a:off x="487680" y="5785222"/>
            <a:ext cx="6096000" cy="646331"/>
          </a:xfrm>
          <a:prstGeom prst="rect">
            <a:avLst/>
          </a:prstGeom>
          <a:noFill/>
        </p:spPr>
        <p:txBody>
          <a:bodyPr wrap="square">
            <a:spAutoFit/>
          </a:bodyPr>
          <a:lstStyle/>
          <a:p>
            <a:r>
              <a:rPr lang="en-US" dirty="0">
                <a:hlinkClick r:id="rId3"/>
              </a:rPr>
              <a:t>Field Testing of Compartmentalization Methods for Multifamily Construction</a:t>
            </a:r>
            <a:endParaRPr lang="en-US" dirty="0"/>
          </a:p>
        </p:txBody>
      </p:sp>
      <p:pic>
        <p:nvPicPr>
          <p:cNvPr id="8" name="Picture 7">
            <a:extLst>
              <a:ext uri="{FF2B5EF4-FFF2-40B4-BE49-F238E27FC236}">
                <a16:creationId xmlns:a16="http://schemas.microsoft.com/office/drawing/2014/main" id="{258E1E19-671C-1FCA-492C-025A81074ADD}"/>
              </a:ext>
            </a:extLst>
          </p:cNvPr>
          <p:cNvPicPr>
            <a:picLocks noChangeAspect="1"/>
          </p:cNvPicPr>
          <p:nvPr/>
        </p:nvPicPr>
        <p:blipFill>
          <a:blip r:embed="rId4"/>
          <a:stretch>
            <a:fillRect/>
          </a:stretch>
        </p:blipFill>
        <p:spPr>
          <a:xfrm>
            <a:off x="6452567" y="944295"/>
            <a:ext cx="4997707" cy="2533780"/>
          </a:xfrm>
          <a:prstGeom prst="rect">
            <a:avLst/>
          </a:prstGeom>
        </p:spPr>
      </p:pic>
      <p:grpSp>
        <p:nvGrpSpPr>
          <p:cNvPr id="13" name="Group 12">
            <a:extLst>
              <a:ext uri="{FF2B5EF4-FFF2-40B4-BE49-F238E27FC236}">
                <a16:creationId xmlns:a16="http://schemas.microsoft.com/office/drawing/2014/main" id="{60E94BE8-1732-C909-AC0C-902A959B2228}"/>
              </a:ext>
            </a:extLst>
          </p:cNvPr>
          <p:cNvGrpSpPr/>
          <p:nvPr/>
        </p:nvGrpSpPr>
        <p:grpSpPr>
          <a:xfrm>
            <a:off x="6710682" y="3650233"/>
            <a:ext cx="4381725" cy="1927276"/>
            <a:chOff x="6710682" y="3650233"/>
            <a:chExt cx="4381725" cy="1927276"/>
          </a:xfrm>
        </p:grpSpPr>
        <p:pic>
          <p:nvPicPr>
            <p:cNvPr id="10" name="Picture 9">
              <a:extLst>
                <a:ext uri="{FF2B5EF4-FFF2-40B4-BE49-F238E27FC236}">
                  <a16:creationId xmlns:a16="http://schemas.microsoft.com/office/drawing/2014/main" id="{F9A4F4E7-D535-8C43-0FB0-DB878919F545}"/>
                </a:ext>
              </a:extLst>
            </p:cNvPr>
            <p:cNvPicPr>
              <a:picLocks noChangeAspect="1"/>
            </p:cNvPicPr>
            <p:nvPr/>
          </p:nvPicPr>
          <p:blipFill>
            <a:blip r:embed="rId5"/>
            <a:stretch>
              <a:fillRect/>
            </a:stretch>
          </p:blipFill>
          <p:spPr>
            <a:xfrm>
              <a:off x="6710682" y="3650233"/>
              <a:ext cx="4381725" cy="1378021"/>
            </a:xfrm>
            <a:prstGeom prst="rect">
              <a:avLst/>
            </a:prstGeom>
          </p:spPr>
        </p:pic>
        <p:pic>
          <p:nvPicPr>
            <p:cNvPr id="12" name="Picture 11">
              <a:extLst>
                <a:ext uri="{FF2B5EF4-FFF2-40B4-BE49-F238E27FC236}">
                  <a16:creationId xmlns:a16="http://schemas.microsoft.com/office/drawing/2014/main" id="{E5FD41E3-A7A1-D467-48E2-5FC610173640}"/>
                </a:ext>
              </a:extLst>
            </p:cNvPr>
            <p:cNvPicPr>
              <a:picLocks noChangeAspect="1"/>
            </p:cNvPicPr>
            <p:nvPr/>
          </p:nvPicPr>
          <p:blipFill>
            <a:blip r:embed="rId6"/>
            <a:stretch>
              <a:fillRect/>
            </a:stretch>
          </p:blipFill>
          <p:spPr>
            <a:xfrm>
              <a:off x="6891665" y="4929776"/>
              <a:ext cx="4019757" cy="647733"/>
            </a:xfrm>
            <a:prstGeom prst="rect">
              <a:avLst/>
            </a:prstGeom>
          </p:spPr>
        </p:pic>
      </p:grpSp>
    </p:spTree>
    <p:extLst>
      <p:ext uri="{BB962C8B-B14F-4D97-AF65-F5344CB8AC3E}">
        <p14:creationId xmlns:p14="http://schemas.microsoft.com/office/powerpoint/2010/main" val="381518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0222-2C00-2044-A5AA-4CD4EB369B81}"/>
              </a:ext>
            </a:extLst>
          </p:cNvPr>
          <p:cNvSpPr>
            <a:spLocks noGrp="1"/>
          </p:cNvSpPr>
          <p:nvPr>
            <p:ph type="title"/>
          </p:nvPr>
        </p:nvSpPr>
        <p:spPr/>
        <p:txBody>
          <a:bodyPr/>
          <a:lstStyle/>
          <a:p>
            <a:r>
              <a:rPr lang="en-US" dirty="0"/>
              <a:t>EERE Findings</a:t>
            </a:r>
          </a:p>
        </p:txBody>
      </p:sp>
      <p:pic>
        <p:nvPicPr>
          <p:cNvPr id="6" name="Picture 5">
            <a:extLst>
              <a:ext uri="{FF2B5EF4-FFF2-40B4-BE49-F238E27FC236}">
                <a16:creationId xmlns:a16="http://schemas.microsoft.com/office/drawing/2014/main" id="{24D26FCA-0068-2112-AB22-C97E33D4CBBD}"/>
              </a:ext>
            </a:extLst>
          </p:cNvPr>
          <p:cNvPicPr>
            <a:picLocks noChangeAspect="1"/>
          </p:cNvPicPr>
          <p:nvPr/>
        </p:nvPicPr>
        <p:blipFill>
          <a:blip r:embed="rId2"/>
          <a:stretch>
            <a:fillRect/>
          </a:stretch>
        </p:blipFill>
        <p:spPr>
          <a:xfrm>
            <a:off x="335473" y="1189967"/>
            <a:ext cx="5340624" cy="2768742"/>
          </a:xfrm>
          <a:prstGeom prst="rect">
            <a:avLst/>
          </a:prstGeom>
        </p:spPr>
      </p:pic>
      <p:pic>
        <p:nvPicPr>
          <p:cNvPr id="8" name="Picture 7">
            <a:extLst>
              <a:ext uri="{FF2B5EF4-FFF2-40B4-BE49-F238E27FC236}">
                <a16:creationId xmlns:a16="http://schemas.microsoft.com/office/drawing/2014/main" id="{8E6C136C-C941-8239-16E1-726751A5829C}"/>
              </a:ext>
            </a:extLst>
          </p:cNvPr>
          <p:cNvPicPr>
            <a:picLocks noChangeAspect="1"/>
          </p:cNvPicPr>
          <p:nvPr/>
        </p:nvPicPr>
        <p:blipFill>
          <a:blip r:embed="rId3"/>
          <a:stretch>
            <a:fillRect/>
          </a:stretch>
        </p:blipFill>
        <p:spPr>
          <a:xfrm>
            <a:off x="5938041" y="1367948"/>
            <a:ext cx="5569236" cy="4032457"/>
          </a:xfrm>
          <a:prstGeom prst="rect">
            <a:avLst/>
          </a:prstGeom>
        </p:spPr>
      </p:pic>
      <p:pic>
        <p:nvPicPr>
          <p:cNvPr id="10" name="Picture 9">
            <a:extLst>
              <a:ext uri="{FF2B5EF4-FFF2-40B4-BE49-F238E27FC236}">
                <a16:creationId xmlns:a16="http://schemas.microsoft.com/office/drawing/2014/main" id="{AE93B959-9B93-0605-75CF-51FB261EE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679" y="3877191"/>
            <a:ext cx="4315709" cy="2728201"/>
          </a:xfrm>
          <a:prstGeom prst="rect">
            <a:avLst/>
          </a:prstGeom>
        </p:spPr>
      </p:pic>
      <p:pic>
        <p:nvPicPr>
          <p:cNvPr id="12" name="Picture 11">
            <a:extLst>
              <a:ext uri="{FF2B5EF4-FFF2-40B4-BE49-F238E27FC236}">
                <a16:creationId xmlns:a16="http://schemas.microsoft.com/office/drawing/2014/main" id="{44D13006-825E-C004-94BA-91C2C7A6301E}"/>
              </a:ext>
            </a:extLst>
          </p:cNvPr>
          <p:cNvPicPr>
            <a:picLocks noChangeAspect="1"/>
          </p:cNvPicPr>
          <p:nvPr/>
        </p:nvPicPr>
        <p:blipFill>
          <a:blip r:embed="rId5"/>
          <a:stretch>
            <a:fillRect/>
          </a:stretch>
        </p:blipFill>
        <p:spPr>
          <a:xfrm>
            <a:off x="6043760" y="5391440"/>
            <a:ext cx="5124713" cy="946199"/>
          </a:xfrm>
          <a:prstGeom prst="rect">
            <a:avLst/>
          </a:prstGeom>
        </p:spPr>
      </p:pic>
      <p:pic>
        <p:nvPicPr>
          <p:cNvPr id="14" name="Picture 13">
            <a:extLst>
              <a:ext uri="{FF2B5EF4-FFF2-40B4-BE49-F238E27FC236}">
                <a16:creationId xmlns:a16="http://schemas.microsoft.com/office/drawing/2014/main" id="{1EDC65FF-526D-1526-EC8D-20F9588198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4352" y="-58328"/>
            <a:ext cx="3137647" cy="1490107"/>
          </a:xfrm>
          <a:prstGeom prst="rect">
            <a:avLst/>
          </a:prstGeom>
        </p:spPr>
      </p:pic>
    </p:spTree>
    <p:extLst>
      <p:ext uri="{BB962C8B-B14F-4D97-AF65-F5344CB8AC3E}">
        <p14:creationId xmlns:p14="http://schemas.microsoft.com/office/powerpoint/2010/main" val="3345376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2604-FC20-454E-B526-55AD604A9BE0}"/>
              </a:ext>
            </a:extLst>
          </p:cNvPr>
          <p:cNvSpPr>
            <a:spLocks noGrp="1"/>
          </p:cNvSpPr>
          <p:nvPr>
            <p:ph type="title"/>
          </p:nvPr>
        </p:nvSpPr>
        <p:spPr/>
        <p:txBody>
          <a:bodyPr/>
          <a:lstStyle/>
          <a:p>
            <a:r>
              <a:rPr lang="en-US" dirty="0"/>
              <a:t>IECC and the Building Thermal Envelope</a:t>
            </a:r>
          </a:p>
        </p:txBody>
      </p:sp>
      <p:sp>
        <p:nvSpPr>
          <p:cNvPr id="3" name="Content Placeholder 2">
            <a:extLst>
              <a:ext uri="{FF2B5EF4-FFF2-40B4-BE49-F238E27FC236}">
                <a16:creationId xmlns:a16="http://schemas.microsoft.com/office/drawing/2014/main" id="{926E3C06-E931-474A-98E4-2F2BD5BBA61A}"/>
              </a:ext>
            </a:extLst>
          </p:cNvPr>
          <p:cNvSpPr>
            <a:spLocks noGrp="1"/>
          </p:cNvSpPr>
          <p:nvPr>
            <p:ph idx="1"/>
          </p:nvPr>
        </p:nvSpPr>
        <p:spPr>
          <a:xfrm>
            <a:off x="293702" y="3514725"/>
            <a:ext cx="6447566" cy="2979302"/>
          </a:xfrm>
        </p:spPr>
        <p:txBody>
          <a:bodyPr>
            <a:normAutofit lnSpcReduction="10000"/>
          </a:bodyPr>
          <a:lstStyle/>
          <a:p>
            <a:pPr marL="0" indent="0">
              <a:buNone/>
            </a:pPr>
            <a:r>
              <a:rPr lang="en-US" b="1" dirty="0"/>
              <a:t>BUILDING THERMAL ENVELOPE. </a:t>
            </a:r>
          </a:p>
          <a:p>
            <a:r>
              <a:rPr lang="en-US" dirty="0"/>
              <a:t>The </a:t>
            </a:r>
            <a:r>
              <a:rPr lang="en-US" i="1" dirty="0"/>
              <a:t>basement walls, exterior walls</a:t>
            </a:r>
            <a:r>
              <a:rPr lang="en-US" dirty="0"/>
              <a:t>, floors, ceiling, roofs and any other </a:t>
            </a:r>
            <a:r>
              <a:rPr lang="en-US" i="1" dirty="0"/>
              <a:t>building </a:t>
            </a:r>
            <a:r>
              <a:rPr lang="en-US" dirty="0"/>
              <a:t>element </a:t>
            </a:r>
            <a:r>
              <a:rPr lang="en-US" b="1" dirty="0">
                <a:solidFill>
                  <a:srgbClr val="00B0F0"/>
                </a:solidFill>
              </a:rPr>
              <a:t>assemblies</a:t>
            </a:r>
            <a:r>
              <a:rPr lang="en-US" dirty="0"/>
              <a:t> that enclose </a:t>
            </a:r>
            <a:r>
              <a:rPr lang="en-US" i="1" dirty="0"/>
              <a:t>conditioned space </a:t>
            </a:r>
            <a:r>
              <a:rPr lang="en-US" dirty="0"/>
              <a:t>or provide a </a:t>
            </a:r>
            <a:r>
              <a:rPr lang="en-US" b="1" dirty="0">
                <a:solidFill>
                  <a:srgbClr val="00B0F0"/>
                </a:solidFill>
              </a:rPr>
              <a:t>boundary between </a:t>
            </a:r>
            <a:r>
              <a:rPr lang="en-US" b="1" i="1" dirty="0">
                <a:solidFill>
                  <a:srgbClr val="00B0F0"/>
                </a:solidFill>
              </a:rPr>
              <a:t>conditioned space </a:t>
            </a:r>
            <a:r>
              <a:rPr lang="en-US" b="1" dirty="0">
                <a:solidFill>
                  <a:srgbClr val="00B0F0"/>
                </a:solidFill>
              </a:rPr>
              <a:t>and exempt or unconditioned space.</a:t>
            </a:r>
          </a:p>
        </p:txBody>
      </p:sp>
      <p:pic>
        <p:nvPicPr>
          <p:cNvPr id="38914" name="Picture 2" descr="Related image">
            <a:extLst>
              <a:ext uri="{FF2B5EF4-FFF2-40B4-BE49-F238E27FC236}">
                <a16:creationId xmlns:a16="http://schemas.microsoft.com/office/drawing/2014/main" id="{7D4B82A5-0743-43AA-8D26-B5E18168C2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60723" y="1485902"/>
            <a:ext cx="5035686" cy="478390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A1612ED-3B5E-4749-AC87-889D61270021}"/>
              </a:ext>
            </a:extLst>
          </p:cNvPr>
          <p:cNvCxnSpPr>
            <a:cxnSpLocks/>
          </p:cNvCxnSpPr>
          <p:nvPr/>
        </p:nvCxnSpPr>
        <p:spPr>
          <a:xfrm>
            <a:off x="9270460" y="1682885"/>
            <a:ext cx="1964987" cy="1254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0D7BA2-D30D-481C-9E6D-A7B0E7B3C917}"/>
              </a:ext>
            </a:extLst>
          </p:cNvPr>
          <p:cNvCxnSpPr>
            <a:cxnSpLocks/>
          </p:cNvCxnSpPr>
          <p:nvPr/>
        </p:nvCxnSpPr>
        <p:spPr>
          <a:xfrm flipH="1">
            <a:off x="7305472" y="1682885"/>
            <a:ext cx="1961746" cy="1254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C3B44B-CB9F-42BB-AE3F-67488CD12838}"/>
              </a:ext>
            </a:extLst>
          </p:cNvPr>
          <p:cNvCxnSpPr>
            <a:cxnSpLocks/>
          </p:cNvCxnSpPr>
          <p:nvPr/>
        </p:nvCxnSpPr>
        <p:spPr>
          <a:xfrm>
            <a:off x="7305473" y="2937753"/>
            <a:ext cx="38910" cy="266537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BEE33B-D25F-4B4B-B7EA-67FD7504F192}"/>
              </a:ext>
            </a:extLst>
          </p:cNvPr>
          <p:cNvCxnSpPr>
            <a:cxnSpLocks/>
          </p:cNvCxnSpPr>
          <p:nvPr/>
        </p:nvCxnSpPr>
        <p:spPr>
          <a:xfrm>
            <a:off x="11235447" y="2937753"/>
            <a:ext cx="0" cy="266537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54FDF0-59A9-407F-B6CB-B9104C13142A}"/>
              </a:ext>
            </a:extLst>
          </p:cNvPr>
          <p:cNvCxnSpPr>
            <a:cxnSpLocks/>
          </p:cNvCxnSpPr>
          <p:nvPr/>
        </p:nvCxnSpPr>
        <p:spPr>
          <a:xfrm>
            <a:off x="7344383" y="5603132"/>
            <a:ext cx="389106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8BC76AE-26B8-44C2-AE19-8CCCE0674DF8}"/>
              </a:ext>
            </a:extLst>
          </p:cNvPr>
          <p:cNvSpPr/>
          <p:nvPr/>
        </p:nvSpPr>
        <p:spPr>
          <a:xfrm>
            <a:off x="7861014" y="6131305"/>
            <a:ext cx="2626040" cy="215444"/>
          </a:xfrm>
          <a:prstGeom prst="rect">
            <a:avLst/>
          </a:prstGeom>
        </p:spPr>
        <p:txBody>
          <a:bodyPr wrap="none">
            <a:spAutoFit/>
          </a:bodyPr>
          <a:lstStyle/>
          <a:p>
            <a:r>
              <a:rPr lang="en-US" sz="800" dirty="0">
                <a:solidFill>
                  <a:srgbClr val="00B0F0"/>
                </a:solidFill>
                <a:latin typeface="+mj-lt"/>
                <a:hlinkClick r:id="rId3">
                  <a:extLst>
                    <a:ext uri="{A12FA001-AC4F-418D-AE19-62706E023703}">
                      <ahyp:hlinkClr xmlns:ahyp="http://schemas.microsoft.com/office/drawing/2018/hyperlinkcolor" val="tx"/>
                    </a:ext>
                  </a:extLst>
                </a:hlinkClick>
              </a:rPr>
              <a:t>https://energyrecovery.com.au/MVHR/BuildingAirtightness</a:t>
            </a:r>
            <a:endParaRPr lang="en-US" sz="800" dirty="0">
              <a:solidFill>
                <a:srgbClr val="00B0F0"/>
              </a:solidFill>
              <a:latin typeface="+mj-lt"/>
            </a:endParaRPr>
          </a:p>
        </p:txBody>
      </p:sp>
      <p:pic>
        <p:nvPicPr>
          <p:cNvPr id="20" name="Picture 2" descr="Image result for iecc">
            <a:extLst>
              <a:ext uri="{FF2B5EF4-FFF2-40B4-BE49-F238E27FC236}">
                <a16:creationId xmlns:a16="http://schemas.microsoft.com/office/drawing/2014/main" id="{8EAC2DF3-201D-4F64-A24C-4910EE8030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38088" y="71519"/>
            <a:ext cx="1100438" cy="589962"/>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Image result for blue marker">
            <a:extLst>
              <a:ext uri="{FF2B5EF4-FFF2-40B4-BE49-F238E27FC236}">
                <a16:creationId xmlns:a16="http://schemas.microsoft.com/office/drawing/2014/main" id="{DB11CF79-6DBB-413A-929F-C1BC170597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7495" y="2041175"/>
            <a:ext cx="561623" cy="8810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D66D72-2F0D-42EC-8F50-E1C684C5B7FE}"/>
              </a:ext>
            </a:extLst>
          </p:cNvPr>
          <p:cNvSpPr/>
          <p:nvPr/>
        </p:nvSpPr>
        <p:spPr>
          <a:xfrm>
            <a:off x="7657289" y="4218137"/>
            <a:ext cx="3265251" cy="923330"/>
          </a:xfrm>
          <a:prstGeom prst="rect">
            <a:avLst/>
          </a:prstGeom>
        </p:spPr>
        <p:txBody>
          <a:bodyPr wrap="square">
            <a:spAutoFit/>
          </a:bodyPr>
          <a:lstStyle/>
          <a:p>
            <a:pPr lvl="1"/>
            <a:r>
              <a:rPr lang="en-US" b="1" dirty="0">
                <a:solidFill>
                  <a:srgbClr val="00B0F0"/>
                </a:solidFill>
              </a:rPr>
              <a:t>Blue</a:t>
            </a:r>
            <a:r>
              <a:rPr lang="en-US" dirty="0"/>
              <a:t> – Exterior air barrier</a:t>
            </a:r>
          </a:p>
          <a:p>
            <a:pPr lvl="1"/>
            <a:r>
              <a:rPr lang="en-US" b="1" dirty="0">
                <a:highlight>
                  <a:srgbClr val="FFFF00"/>
                </a:highlight>
              </a:rPr>
              <a:t>Yellow</a:t>
            </a:r>
            <a:r>
              <a:rPr lang="en-US" dirty="0"/>
              <a:t> Thermal barrier</a:t>
            </a:r>
          </a:p>
          <a:p>
            <a:pPr lvl="1"/>
            <a:r>
              <a:rPr lang="en-US" b="1" dirty="0">
                <a:solidFill>
                  <a:srgbClr val="FF0000"/>
                </a:solidFill>
              </a:rPr>
              <a:t>Red</a:t>
            </a:r>
            <a:r>
              <a:rPr lang="en-US" dirty="0"/>
              <a:t> Interior air barrier</a:t>
            </a:r>
          </a:p>
        </p:txBody>
      </p:sp>
      <p:pic>
        <p:nvPicPr>
          <p:cNvPr id="11266" name="Picture 2" descr="AeroBarrier - Approved Products">
            <a:extLst>
              <a:ext uri="{FF2B5EF4-FFF2-40B4-BE49-F238E27FC236}">
                <a16:creationId xmlns:a16="http://schemas.microsoft.com/office/drawing/2014/main" id="{83CA6456-8E36-4BDD-8DD4-1120F5D79D0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50241" y="1323975"/>
            <a:ext cx="3838575"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48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 Aerobarrier the Future of Air Sealing? - Zero Energy Project">
            <a:extLst>
              <a:ext uri="{FF2B5EF4-FFF2-40B4-BE49-F238E27FC236}">
                <a16:creationId xmlns:a16="http://schemas.microsoft.com/office/drawing/2014/main" id="{D75E86BC-A5D0-4C98-3619-2104861820B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350" y="1378742"/>
            <a:ext cx="6610350" cy="4957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eroBarrier - Guaranteed Air Sealing">
            <a:extLst>
              <a:ext uri="{FF2B5EF4-FFF2-40B4-BE49-F238E27FC236}">
                <a16:creationId xmlns:a16="http://schemas.microsoft.com/office/drawing/2014/main" id="{D1E7E603-033F-8316-FCA8-719087E1F9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675"/>
            <a:ext cx="12192000" cy="1255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45FCB1-7F94-A824-9378-33CC3590D0D4}"/>
              </a:ext>
            </a:extLst>
          </p:cNvPr>
          <p:cNvPicPr>
            <a:picLocks noChangeAspect="1"/>
          </p:cNvPicPr>
          <p:nvPr/>
        </p:nvPicPr>
        <p:blipFill>
          <a:blip r:embed="rId4"/>
          <a:stretch>
            <a:fillRect/>
          </a:stretch>
        </p:blipFill>
        <p:spPr>
          <a:xfrm>
            <a:off x="6343650" y="4193381"/>
            <a:ext cx="5715000" cy="2143125"/>
          </a:xfrm>
          <a:prstGeom prst="rect">
            <a:avLst/>
          </a:prstGeom>
        </p:spPr>
      </p:pic>
      <p:pic>
        <p:nvPicPr>
          <p:cNvPr id="1032" name="Picture 8" descr="AeroBarrier - Approved Products">
            <a:extLst>
              <a:ext uri="{FF2B5EF4-FFF2-40B4-BE49-F238E27FC236}">
                <a16:creationId xmlns:a16="http://schemas.microsoft.com/office/drawing/2014/main" id="{4754607C-E454-D1CF-F9E2-51DE52CD3D3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24475" y="1381679"/>
            <a:ext cx="4562476" cy="28147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eroBarrier - Guaranteed Air Sealing">
            <a:extLst>
              <a:ext uri="{FF2B5EF4-FFF2-40B4-BE49-F238E27FC236}">
                <a16:creationId xmlns:a16="http://schemas.microsoft.com/office/drawing/2014/main" id="{72D62E03-BAC9-EC6E-636E-79062AEE0F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29724" y="1378742"/>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436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CBA24D-B0BA-4F46-9A42-F8386AA446C7}"/>
              </a:ext>
            </a:extLst>
          </p:cNvPr>
          <p:cNvPicPr>
            <a:picLocks noChangeAspect="1"/>
          </p:cNvPicPr>
          <p:nvPr/>
        </p:nvPicPr>
        <p:blipFill>
          <a:blip r:embed="rId2"/>
          <a:stretch>
            <a:fillRect/>
          </a:stretch>
        </p:blipFill>
        <p:spPr>
          <a:xfrm>
            <a:off x="2326329" y="4019219"/>
            <a:ext cx="6366878" cy="2365024"/>
          </a:xfrm>
          <a:prstGeom prst="rect">
            <a:avLst/>
          </a:prstGeom>
        </p:spPr>
      </p:pic>
      <p:graphicFrame>
        <p:nvGraphicFramePr>
          <p:cNvPr id="11" name="Table 2">
            <a:extLst>
              <a:ext uri="{FF2B5EF4-FFF2-40B4-BE49-F238E27FC236}">
                <a16:creationId xmlns:a16="http://schemas.microsoft.com/office/drawing/2014/main" id="{6FC408B4-B847-4957-B494-F2367DF4F8BE}"/>
              </a:ext>
            </a:extLst>
          </p:cNvPr>
          <p:cNvGraphicFramePr>
            <a:graphicFrameLocks noGrp="1"/>
          </p:cNvGraphicFramePr>
          <p:nvPr/>
        </p:nvGraphicFramePr>
        <p:xfrm>
          <a:off x="9525" y="0"/>
          <a:ext cx="8686800" cy="3931920"/>
        </p:xfrm>
        <a:graphic>
          <a:graphicData uri="http://schemas.openxmlformats.org/drawingml/2006/table">
            <a:tbl>
              <a:tblPr firstRow="1" bandRow="1">
                <a:tableStyleId>{00A15C55-8517-42AA-B614-E9B94910E393}</a:tableStyleId>
              </a:tblPr>
              <a:tblGrid>
                <a:gridCol w="2762250">
                  <a:extLst>
                    <a:ext uri="{9D8B030D-6E8A-4147-A177-3AD203B41FA5}">
                      <a16:colId xmlns:a16="http://schemas.microsoft.com/office/drawing/2014/main" val="2960688499"/>
                    </a:ext>
                  </a:extLst>
                </a:gridCol>
                <a:gridCol w="711170">
                  <a:extLst>
                    <a:ext uri="{9D8B030D-6E8A-4147-A177-3AD203B41FA5}">
                      <a16:colId xmlns:a16="http://schemas.microsoft.com/office/drawing/2014/main" val="624151863"/>
                    </a:ext>
                  </a:extLst>
                </a:gridCol>
                <a:gridCol w="946180">
                  <a:extLst>
                    <a:ext uri="{9D8B030D-6E8A-4147-A177-3AD203B41FA5}">
                      <a16:colId xmlns:a16="http://schemas.microsoft.com/office/drawing/2014/main" val="3653521733"/>
                    </a:ext>
                  </a:extLst>
                </a:gridCol>
                <a:gridCol w="1085850">
                  <a:extLst>
                    <a:ext uri="{9D8B030D-6E8A-4147-A177-3AD203B41FA5}">
                      <a16:colId xmlns:a16="http://schemas.microsoft.com/office/drawing/2014/main" val="718915689"/>
                    </a:ext>
                  </a:extLst>
                </a:gridCol>
                <a:gridCol w="1104900">
                  <a:extLst>
                    <a:ext uri="{9D8B030D-6E8A-4147-A177-3AD203B41FA5}">
                      <a16:colId xmlns:a16="http://schemas.microsoft.com/office/drawing/2014/main" val="242852065"/>
                    </a:ext>
                  </a:extLst>
                </a:gridCol>
                <a:gridCol w="1066800">
                  <a:extLst>
                    <a:ext uri="{9D8B030D-6E8A-4147-A177-3AD203B41FA5}">
                      <a16:colId xmlns:a16="http://schemas.microsoft.com/office/drawing/2014/main" val="165828138"/>
                    </a:ext>
                  </a:extLst>
                </a:gridCol>
                <a:gridCol w="1009650">
                  <a:extLst>
                    <a:ext uri="{9D8B030D-6E8A-4147-A177-3AD203B41FA5}">
                      <a16:colId xmlns:a16="http://schemas.microsoft.com/office/drawing/2014/main" val="1066110558"/>
                    </a:ext>
                  </a:extLst>
                </a:gridCol>
              </a:tblGrid>
              <a:tr h="370840">
                <a:tc>
                  <a:txBody>
                    <a:bodyPr/>
                    <a:lstStyle/>
                    <a:p>
                      <a:pPr algn="ctr"/>
                      <a:r>
                        <a:rPr lang="en-US" sz="2000" dirty="0"/>
                        <a:t>Dwelling Unit</a:t>
                      </a:r>
                    </a:p>
                  </a:txBody>
                  <a:tcPr>
                    <a:solidFill>
                      <a:schemeClr val="accent4">
                        <a:lumMod val="50000"/>
                      </a:schemeClr>
                    </a:solidFill>
                  </a:tcPr>
                </a:tc>
                <a:tc>
                  <a:txBody>
                    <a:bodyPr/>
                    <a:lstStyle/>
                    <a:p>
                      <a:pPr algn="ctr"/>
                      <a:r>
                        <a:rPr lang="en-US" sz="2000" dirty="0"/>
                        <a:t>A</a:t>
                      </a:r>
                    </a:p>
                  </a:txBody>
                  <a:tcPr>
                    <a:solidFill>
                      <a:schemeClr val="accent4">
                        <a:lumMod val="50000"/>
                      </a:schemeClr>
                    </a:solidFill>
                  </a:tcPr>
                </a:tc>
                <a:tc>
                  <a:txBody>
                    <a:bodyPr/>
                    <a:lstStyle/>
                    <a:p>
                      <a:pPr algn="ctr"/>
                      <a:r>
                        <a:rPr lang="en-US" sz="2000" dirty="0"/>
                        <a:t>B</a:t>
                      </a:r>
                    </a:p>
                  </a:txBody>
                  <a:tcPr>
                    <a:solidFill>
                      <a:schemeClr val="accent4">
                        <a:lumMod val="50000"/>
                      </a:schemeClr>
                    </a:solidFill>
                  </a:tcPr>
                </a:tc>
                <a:tc>
                  <a:txBody>
                    <a:bodyPr/>
                    <a:lstStyle/>
                    <a:p>
                      <a:pPr algn="ctr"/>
                      <a:r>
                        <a:rPr lang="en-US" sz="2000" dirty="0"/>
                        <a:t>C</a:t>
                      </a:r>
                    </a:p>
                  </a:txBody>
                  <a:tcPr>
                    <a:solidFill>
                      <a:schemeClr val="accent4">
                        <a:lumMod val="50000"/>
                      </a:schemeClr>
                    </a:solidFill>
                  </a:tcPr>
                </a:tc>
                <a:tc>
                  <a:txBody>
                    <a:bodyPr/>
                    <a:lstStyle/>
                    <a:p>
                      <a:pPr algn="ctr"/>
                      <a:r>
                        <a:rPr lang="en-US" sz="2000" dirty="0"/>
                        <a:t>D</a:t>
                      </a:r>
                    </a:p>
                  </a:txBody>
                  <a:tcPr>
                    <a:solidFill>
                      <a:schemeClr val="accent4">
                        <a:lumMod val="50000"/>
                      </a:schemeClr>
                    </a:solidFill>
                  </a:tcPr>
                </a:tc>
                <a:tc>
                  <a:txBody>
                    <a:bodyPr/>
                    <a:lstStyle/>
                    <a:p>
                      <a:pPr algn="ctr"/>
                      <a:r>
                        <a:rPr lang="en-US" sz="2000" dirty="0"/>
                        <a:t>E</a:t>
                      </a:r>
                    </a:p>
                  </a:txBody>
                  <a:tcPr>
                    <a:solidFill>
                      <a:schemeClr val="accent4">
                        <a:lumMod val="50000"/>
                      </a:schemeClr>
                    </a:solidFill>
                  </a:tcPr>
                </a:tc>
                <a:tc>
                  <a:txBody>
                    <a:bodyPr/>
                    <a:lstStyle/>
                    <a:p>
                      <a:pPr algn="ctr"/>
                      <a:r>
                        <a:rPr lang="en-US" sz="2000" dirty="0"/>
                        <a:t>F</a:t>
                      </a:r>
                    </a:p>
                  </a:txBody>
                  <a:tcPr>
                    <a:solidFill>
                      <a:schemeClr val="accent4">
                        <a:lumMod val="50000"/>
                      </a:schemeClr>
                    </a:solidFill>
                  </a:tcPr>
                </a:tc>
                <a:extLst>
                  <a:ext uri="{0D108BD9-81ED-4DB2-BD59-A6C34878D82A}">
                    <a16:rowId xmlns:a16="http://schemas.microsoft.com/office/drawing/2014/main" val="1717872042"/>
                  </a:ext>
                </a:extLst>
              </a:tr>
              <a:tr h="370840">
                <a:tc>
                  <a:txBody>
                    <a:bodyPr/>
                    <a:lstStyle/>
                    <a:p>
                      <a:pPr algn="ctr"/>
                      <a:r>
                        <a:rPr lang="en-US" sz="2000" dirty="0"/>
                        <a:t>Aero Barrier Applied</a:t>
                      </a:r>
                    </a:p>
                  </a:txBody>
                  <a:tcPr>
                    <a:solidFill>
                      <a:schemeClr val="accent4"/>
                    </a:solidFill>
                  </a:tcPr>
                </a:tc>
                <a:tc>
                  <a:txBody>
                    <a:bodyPr/>
                    <a:lstStyle/>
                    <a:p>
                      <a:pPr algn="ctr"/>
                      <a:r>
                        <a:rPr lang="en-US" sz="2000" dirty="0"/>
                        <a:t>y</a:t>
                      </a:r>
                    </a:p>
                  </a:txBody>
                  <a:tcPr>
                    <a:solidFill>
                      <a:schemeClr val="accent4"/>
                    </a:solidFill>
                  </a:tcPr>
                </a:tc>
                <a:tc>
                  <a:txBody>
                    <a:bodyPr/>
                    <a:lstStyle/>
                    <a:p>
                      <a:pPr algn="ctr"/>
                      <a:r>
                        <a:rPr lang="en-US" sz="2000" dirty="0"/>
                        <a:t>N</a:t>
                      </a:r>
                    </a:p>
                  </a:txBody>
                  <a:tcPr>
                    <a:solidFill>
                      <a:schemeClr val="accent4"/>
                    </a:solidFill>
                  </a:tcPr>
                </a:tc>
                <a:tc>
                  <a:txBody>
                    <a:bodyPr/>
                    <a:lstStyle/>
                    <a:p>
                      <a:pPr algn="ctr"/>
                      <a:r>
                        <a:rPr lang="en-US" sz="2000" dirty="0"/>
                        <a:t>Y</a:t>
                      </a:r>
                    </a:p>
                  </a:txBody>
                  <a:tcPr>
                    <a:solidFill>
                      <a:schemeClr val="accent4"/>
                    </a:solidFill>
                  </a:tcPr>
                </a:tc>
                <a:tc>
                  <a:txBody>
                    <a:bodyPr/>
                    <a:lstStyle/>
                    <a:p>
                      <a:pPr algn="ctr"/>
                      <a:r>
                        <a:rPr lang="en-US" sz="2000" dirty="0"/>
                        <a:t>N</a:t>
                      </a:r>
                    </a:p>
                  </a:txBody>
                  <a:tcPr>
                    <a:solidFill>
                      <a:schemeClr val="accent4"/>
                    </a:solidFill>
                  </a:tcPr>
                </a:tc>
                <a:tc>
                  <a:txBody>
                    <a:bodyPr/>
                    <a:lstStyle/>
                    <a:p>
                      <a:pPr algn="ctr"/>
                      <a:r>
                        <a:rPr lang="en-US" sz="2000" dirty="0"/>
                        <a:t>Y</a:t>
                      </a:r>
                    </a:p>
                  </a:txBody>
                  <a:tcPr>
                    <a:solidFill>
                      <a:schemeClr val="accent4"/>
                    </a:solidFill>
                  </a:tcPr>
                </a:tc>
                <a:tc>
                  <a:txBody>
                    <a:bodyPr/>
                    <a:lstStyle/>
                    <a:p>
                      <a:pPr algn="ctr"/>
                      <a:r>
                        <a:rPr lang="en-US" sz="2000" dirty="0"/>
                        <a:t>N</a:t>
                      </a:r>
                    </a:p>
                  </a:txBody>
                  <a:tcPr>
                    <a:solidFill>
                      <a:schemeClr val="accent4"/>
                    </a:solidFill>
                  </a:tcPr>
                </a:tc>
                <a:extLst>
                  <a:ext uri="{0D108BD9-81ED-4DB2-BD59-A6C34878D82A}">
                    <a16:rowId xmlns:a16="http://schemas.microsoft.com/office/drawing/2014/main" val="3933556823"/>
                  </a:ext>
                </a:extLst>
              </a:tr>
              <a:tr h="370840">
                <a:tc>
                  <a:txBody>
                    <a:bodyPr/>
                    <a:lstStyle/>
                    <a:p>
                      <a:pPr algn="ctr"/>
                      <a:r>
                        <a:rPr lang="en-US" sz="2000" dirty="0"/>
                        <a:t>Blower door after Aero Barrier Applied </a:t>
                      </a:r>
                      <a:r>
                        <a:rPr lang="en-US" sz="1200" b="1" dirty="0"/>
                        <a:t>(A,C,E)</a:t>
                      </a:r>
                    </a:p>
                  </a:txBody>
                  <a:tcPr>
                    <a:solidFill>
                      <a:schemeClr val="accent4">
                        <a:lumMod val="60000"/>
                        <a:lumOff val="40000"/>
                      </a:schemeClr>
                    </a:solidFill>
                  </a:tcPr>
                </a:tc>
                <a:tc>
                  <a:txBody>
                    <a:bodyPr/>
                    <a:lstStyle/>
                    <a:p>
                      <a:pPr algn="ctr"/>
                      <a:endParaRPr lang="en-US" sz="2000" dirty="0"/>
                    </a:p>
                  </a:txBody>
                  <a:tcPr>
                    <a:solidFill>
                      <a:schemeClr val="accent4">
                        <a:lumMod val="60000"/>
                        <a:lumOff val="40000"/>
                      </a:schemeClr>
                    </a:solidFill>
                  </a:tcPr>
                </a:tc>
                <a:tc>
                  <a:txBody>
                    <a:bodyPr/>
                    <a:lstStyle/>
                    <a:p>
                      <a:pPr algn="ctr"/>
                      <a:r>
                        <a:rPr lang="en-US" sz="2000" dirty="0"/>
                        <a:t>7.32 </a:t>
                      </a:r>
                      <a:r>
                        <a:rPr lang="en-US" sz="1000" dirty="0"/>
                        <a:t>ACH50</a:t>
                      </a:r>
                    </a:p>
                  </a:txBody>
                  <a:tcPr>
                    <a:solidFill>
                      <a:srgbClr val="00B0F0"/>
                    </a:solidFill>
                  </a:tcPr>
                </a:tc>
                <a:tc>
                  <a:txBody>
                    <a:bodyPr/>
                    <a:lstStyle/>
                    <a:p>
                      <a:pPr algn="ctr"/>
                      <a:endParaRPr lang="en-US" sz="2000" dirty="0"/>
                    </a:p>
                  </a:txBody>
                  <a:tcPr>
                    <a:solidFill>
                      <a:schemeClr val="accent4">
                        <a:lumMod val="60000"/>
                        <a:lumOff val="40000"/>
                      </a:schemeClr>
                    </a:solidFill>
                  </a:tcPr>
                </a:tc>
                <a:tc>
                  <a:txBody>
                    <a:bodyPr/>
                    <a:lstStyle/>
                    <a:p>
                      <a:pPr algn="ctr"/>
                      <a:r>
                        <a:rPr lang="en-US" sz="2000" dirty="0"/>
                        <a:t>5.67 </a:t>
                      </a:r>
                      <a:r>
                        <a:rPr lang="en-US" sz="1200" dirty="0"/>
                        <a:t>ACH50</a:t>
                      </a:r>
                    </a:p>
                  </a:txBody>
                  <a:tcPr>
                    <a:solidFill>
                      <a:srgbClr val="00B0F0"/>
                    </a:solidFill>
                  </a:tcPr>
                </a:tc>
                <a:tc>
                  <a:txBody>
                    <a:bodyPr/>
                    <a:lstStyle/>
                    <a:p>
                      <a:pPr algn="ctr"/>
                      <a:endParaRPr lang="en-US" sz="2000" dirty="0"/>
                    </a:p>
                  </a:txBody>
                  <a:tcPr>
                    <a:solidFill>
                      <a:schemeClr val="accent4">
                        <a:lumMod val="60000"/>
                        <a:lumOff val="40000"/>
                      </a:schemeClr>
                    </a:solidFill>
                  </a:tcPr>
                </a:tc>
                <a:tc>
                  <a:txBody>
                    <a:bodyPr/>
                    <a:lstStyle/>
                    <a:p>
                      <a:pPr algn="ctr"/>
                      <a:r>
                        <a:rPr lang="en-US" sz="2000" dirty="0"/>
                        <a:t>3.73 </a:t>
                      </a:r>
                      <a:r>
                        <a:rPr lang="en-US" sz="1200" dirty="0"/>
                        <a:t>ACH50</a:t>
                      </a:r>
                    </a:p>
                  </a:txBody>
                  <a:tcPr>
                    <a:solidFill>
                      <a:srgbClr val="00B0F0"/>
                    </a:solidFill>
                  </a:tcPr>
                </a:tc>
                <a:extLst>
                  <a:ext uri="{0D108BD9-81ED-4DB2-BD59-A6C34878D82A}">
                    <a16:rowId xmlns:a16="http://schemas.microsoft.com/office/drawing/2014/main" val="1140608164"/>
                  </a:ext>
                </a:extLst>
              </a:tr>
              <a:tr h="370840">
                <a:tc>
                  <a:txBody>
                    <a:bodyPr/>
                    <a:lstStyle/>
                    <a:p>
                      <a:pPr algn="ctr"/>
                      <a:r>
                        <a:rPr lang="en-US" sz="2000" dirty="0"/>
                        <a:t>Blower door </a:t>
                      </a:r>
                    </a:p>
                    <a:p>
                      <a:pPr algn="ctr"/>
                      <a:r>
                        <a:rPr lang="en-US" sz="2000" dirty="0"/>
                        <a:t>Pre-Aero Barrier</a:t>
                      </a:r>
                    </a:p>
                    <a:p>
                      <a:pPr algn="ctr"/>
                      <a:r>
                        <a:rPr lang="en-US" sz="1200" b="1" dirty="0"/>
                        <a:t>(some air sealing performed)</a:t>
                      </a:r>
                    </a:p>
                  </a:txBody>
                  <a:tcPr>
                    <a:solidFill>
                      <a:schemeClr val="accent4"/>
                    </a:solidFill>
                  </a:tcPr>
                </a:tc>
                <a:tc>
                  <a:txBody>
                    <a:bodyPr/>
                    <a:lstStyle/>
                    <a:p>
                      <a:pPr algn="ctr"/>
                      <a:r>
                        <a:rPr lang="en-US" sz="2000" dirty="0"/>
                        <a:t>4.96 </a:t>
                      </a:r>
                      <a:r>
                        <a:rPr lang="en-US" sz="1200" dirty="0"/>
                        <a:t>ACH50</a:t>
                      </a:r>
                    </a:p>
                  </a:txBody>
                  <a:tcPr>
                    <a:solidFill>
                      <a:srgbClr val="00B0F0"/>
                    </a:solidFill>
                  </a:tcPr>
                </a:tc>
                <a:tc>
                  <a:txBody>
                    <a:bodyPr/>
                    <a:lstStyle/>
                    <a:p>
                      <a:pPr algn="ctr"/>
                      <a:r>
                        <a:rPr lang="en-US" sz="2000" dirty="0"/>
                        <a:t>5.97 </a:t>
                      </a:r>
                      <a:r>
                        <a:rPr lang="en-US" sz="1200" dirty="0"/>
                        <a:t>ACH50</a:t>
                      </a:r>
                    </a:p>
                  </a:txBody>
                  <a:tcPr>
                    <a:solidFill>
                      <a:schemeClr val="accent4"/>
                    </a:solidFill>
                  </a:tcPr>
                </a:tc>
                <a:tc>
                  <a:txBody>
                    <a:bodyPr/>
                    <a:lstStyle/>
                    <a:p>
                      <a:pPr algn="ctr"/>
                      <a:r>
                        <a:rPr lang="en-US" sz="2000" dirty="0"/>
                        <a:t>6.23 </a:t>
                      </a:r>
                      <a:r>
                        <a:rPr lang="en-US" sz="1200" dirty="0"/>
                        <a:t>ACH50</a:t>
                      </a:r>
                    </a:p>
                  </a:txBody>
                  <a:tcPr>
                    <a:solidFill>
                      <a:srgbClr val="00B0F0"/>
                    </a:solidFill>
                  </a:tcPr>
                </a:tc>
                <a:tc>
                  <a:txBody>
                    <a:bodyPr/>
                    <a:lstStyle/>
                    <a:p>
                      <a:pPr algn="ctr"/>
                      <a:r>
                        <a:rPr lang="en-US" sz="2000" dirty="0"/>
                        <a:t>4.81 </a:t>
                      </a:r>
                      <a:r>
                        <a:rPr lang="en-US" sz="1200" dirty="0"/>
                        <a:t>ACH50</a:t>
                      </a:r>
                    </a:p>
                  </a:txBody>
                  <a:tcPr>
                    <a:solidFill>
                      <a:schemeClr val="accent4"/>
                    </a:solidFill>
                  </a:tcPr>
                </a:tc>
                <a:tc>
                  <a:txBody>
                    <a:bodyPr/>
                    <a:lstStyle/>
                    <a:p>
                      <a:pPr algn="ctr"/>
                      <a:r>
                        <a:rPr lang="en-US" sz="2000" dirty="0"/>
                        <a:t>6.44 </a:t>
                      </a:r>
                      <a:r>
                        <a:rPr lang="en-US" sz="1200" dirty="0"/>
                        <a:t>ACH50</a:t>
                      </a: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3.76 </a:t>
                      </a:r>
                      <a:r>
                        <a:rPr lang="en-US" sz="1200" dirty="0"/>
                        <a:t>ACH50</a:t>
                      </a:r>
                    </a:p>
                  </a:txBody>
                  <a:tcPr>
                    <a:solidFill>
                      <a:schemeClr val="accent4"/>
                    </a:solidFill>
                  </a:tcPr>
                </a:tc>
                <a:extLst>
                  <a:ext uri="{0D108BD9-81ED-4DB2-BD59-A6C34878D82A}">
                    <a16:rowId xmlns:a16="http://schemas.microsoft.com/office/drawing/2014/main" val="332933201"/>
                  </a:ext>
                </a:extLst>
              </a:tr>
              <a:tr h="0">
                <a:tc>
                  <a:txBody>
                    <a:bodyPr/>
                    <a:lstStyle/>
                    <a:p>
                      <a:pPr algn="ctr"/>
                      <a:endParaRPr lang="en-US" sz="400" dirty="0"/>
                    </a:p>
                  </a:txBody>
                  <a:tcPr>
                    <a:solidFill>
                      <a:schemeClr val="accent2">
                        <a:lumMod val="20000"/>
                        <a:lumOff val="80000"/>
                      </a:schemeClr>
                    </a:solidFill>
                  </a:tcPr>
                </a:tc>
                <a:tc>
                  <a:txBody>
                    <a:bodyPr/>
                    <a:lstStyle/>
                    <a:p>
                      <a:pPr algn="ctr"/>
                      <a:endParaRPr lang="en-US" sz="400" dirty="0"/>
                    </a:p>
                  </a:txBody>
                  <a:tcPr>
                    <a:solidFill>
                      <a:schemeClr val="accent2">
                        <a:lumMod val="20000"/>
                        <a:lumOff val="80000"/>
                      </a:schemeClr>
                    </a:solidFill>
                  </a:tcPr>
                </a:tc>
                <a:tc>
                  <a:txBody>
                    <a:bodyPr/>
                    <a:lstStyle/>
                    <a:p>
                      <a:pPr algn="ctr"/>
                      <a:endParaRPr lang="en-US" sz="400" dirty="0"/>
                    </a:p>
                  </a:txBody>
                  <a:tcPr>
                    <a:solidFill>
                      <a:schemeClr val="accent2">
                        <a:lumMod val="20000"/>
                        <a:lumOff val="80000"/>
                      </a:schemeClr>
                    </a:solidFill>
                  </a:tcPr>
                </a:tc>
                <a:tc>
                  <a:txBody>
                    <a:bodyPr/>
                    <a:lstStyle/>
                    <a:p>
                      <a:pPr algn="ctr"/>
                      <a:endParaRPr lang="en-US" sz="400" dirty="0"/>
                    </a:p>
                  </a:txBody>
                  <a:tcPr>
                    <a:solidFill>
                      <a:schemeClr val="accent2">
                        <a:lumMod val="20000"/>
                        <a:lumOff val="80000"/>
                      </a:schemeClr>
                    </a:solidFill>
                  </a:tcPr>
                </a:tc>
                <a:tc>
                  <a:txBody>
                    <a:bodyPr/>
                    <a:lstStyle/>
                    <a:p>
                      <a:pPr algn="ctr"/>
                      <a:endParaRPr lang="en-US" sz="400" dirty="0"/>
                    </a:p>
                  </a:txBody>
                  <a:tcPr>
                    <a:solidFill>
                      <a:schemeClr val="accent2">
                        <a:lumMod val="20000"/>
                        <a:lumOff val="80000"/>
                      </a:schemeClr>
                    </a:solidFill>
                  </a:tcPr>
                </a:tc>
                <a:tc>
                  <a:txBody>
                    <a:bodyPr/>
                    <a:lstStyle/>
                    <a:p>
                      <a:pPr algn="ctr"/>
                      <a:endParaRPr lang="en-US" sz="400" dirty="0"/>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dirty="0"/>
                    </a:p>
                  </a:txBody>
                  <a:tcPr>
                    <a:solidFill>
                      <a:schemeClr val="accent2">
                        <a:lumMod val="20000"/>
                        <a:lumOff val="80000"/>
                      </a:schemeClr>
                    </a:solidFill>
                  </a:tcPr>
                </a:tc>
                <a:extLst>
                  <a:ext uri="{0D108BD9-81ED-4DB2-BD59-A6C34878D82A}">
                    <a16:rowId xmlns:a16="http://schemas.microsoft.com/office/drawing/2014/main" val="299619728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Blower door </a:t>
                      </a:r>
                    </a:p>
                    <a:p>
                      <a:pPr algn="ctr"/>
                      <a:r>
                        <a:rPr lang="en-US" sz="2000" dirty="0"/>
                        <a:t> After Aero Barrier </a:t>
                      </a:r>
                    </a:p>
                  </a:txBody>
                  <a:tcPr>
                    <a:solidFill>
                      <a:schemeClr val="accent4"/>
                    </a:solidFill>
                  </a:tcPr>
                </a:tc>
                <a:tc>
                  <a:txBody>
                    <a:bodyPr/>
                    <a:lstStyle/>
                    <a:p>
                      <a:pPr algn="ctr"/>
                      <a:r>
                        <a:rPr lang="en-US" sz="2000" dirty="0"/>
                        <a:t>1.64 </a:t>
                      </a:r>
                      <a:r>
                        <a:rPr lang="en-US" sz="1200" dirty="0"/>
                        <a:t>ACH50</a:t>
                      </a:r>
                    </a:p>
                  </a:txBody>
                  <a:tcPr>
                    <a:solidFill>
                      <a:srgbClr val="00B0F0"/>
                    </a:solidFill>
                  </a:tcPr>
                </a:tc>
                <a:tc>
                  <a:txBody>
                    <a:bodyPr/>
                    <a:lstStyle/>
                    <a:p>
                      <a:pPr algn="ctr"/>
                      <a:r>
                        <a:rPr lang="en-US" sz="2000" dirty="0"/>
                        <a:t>1.50 </a:t>
                      </a:r>
                      <a:r>
                        <a:rPr lang="en-US" sz="1200" dirty="0"/>
                        <a:t>ACH50</a:t>
                      </a:r>
                    </a:p>
                  </a:txBody>
                  <a:tcPr>
                    <a:solidFill>
                      <a:schemeClr val="accent4"/>
                    </a:solidFill>
                  </a:tcPr>
                </a:tc>
                <a:tc>
                  <a:txBody>
                    <a:bodyPr/>
                    <a:lstStyle/>
                    <a:p>
                      <a:pPr algn="ctr"/>
                      <a:r>
                        <a:rPr lang="en-US" sz="2000" dirty="0"/>
                        <a:t>1.88 </a:t>
                      </a:r>
                      <a:r>
                        <a:rPr lang="en-US" sz="1200" dirty="0"/>
                        <a:t>ACH50</a:t>
                      </a:r>
                    </a:p>
                  </a:txBody>
                  <a:tcPr>
                    <a:solidFill>
                      <a:srgbClr val="00B0F0"/>
                    </a:solidFill>
                  </a:tcPr>
                </a:tc>
                <a:tc>
                  <a:txBody>
                    <a:bodyPr/>
                    <a:lstStyle/>
                    <a:p>
                      <a:pPr algn="ctr"/>
                      <a:r>
                        <a:rPr lang="en-US" sz="2000" dirty="0"/>
                        <a:t>1.53 </a:t>
                      </a:r>
                      <a:r>
                        <a:rPr lang="en-US" sz="1200" dirty="0"/>
                        <a:t>ACH50</a:t>
                      </a:r>
                    </a:p>
                  </a:txBody>
                  <a:tcPr>
                    <a:solidFill>
                      <a:schemeClr val="accent4"/>
                    </a:solidFill>
                  </a:tcPr>
                </a:tc>
                <a:tc>
                  <a:txBody>
                    <a:bodyPr/>
                    <a:lstStyle/>
                    <a:p>
                      <a:pPr algn="ctr"/>
                      <a:r>
                        <a:rPr lang="en-US" sz="2000" dirty="0"/>
                        <a:t>1.67 </a:t>
                      </a:r>
                      <a:r>
                        <a:rPr lang="en-US" sz="1200" dirty="0"/>
                        <a:t>ACH50</a:t>
                      </a: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1.60 </a:t>
                      </a:r>
                      <a:r>
                        <a:rPr lang="en-US" sz="1200" dirty="0"/>
                        <a:t>ACH50</a:t>
                      </a:r>
                    </a:p>
                  </a:txBody>
                  <a:tcPr>
                    <a:solidFill>
                      <a:schemeClr val="accent4"/>
                    </a:solidFill>
                  </a:tcPr>
                </a:tc>
                <a:extLst>
                  <a:ext uri="{0D108BD9-81ED-4DB2-BD59-A6C34878D82A}">
                    <a16:rowId xmlns:a16="http://schemas.microsoft.com/office/drawing/2014/main" val="13831762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Final Code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Blower door </a:t>
                      </a:r>
                    </a:p>
                  </a:txBody>
                  <a:tcPr>
                    <a:solidFill>
                      <a:schemeClr val="accent4"/>
                    </a:solidFill>
                  </a:tcPr>
                </a:tc>
                <a:tc>
                  <a:txBody>
                    <a:bodyPr/>
                    <a:lstStyle/>
                    <a:p>
                      <a:pPr algn="ctr"/>
                      <a:r>
                        <a:rPr lang="en-US" sz="2000" dirty="0"/>
                        <a:t>2.19 </a:t>
                      </a:r>
                      <a:r>
                        <a:rPr lang="en-US" sz="1200" dirty="0"/>
                        <a:t>ACH50</a:t>
                      </a:r>
                    </a:p>
                  </a:txBody>
                  <a:tcPr>
                    <a:solidFill>
                      <a:schemeClr val="accent4"/>
                    </a:solidFill>
                  </a:tcPr>
                </a:tc>
                <a:tc>
                  <a:txBody>
                    <a:bodyPr/>
                    <a:lstStyle/>
                    <a:p>
                      <a:pPr algn="ctr"/>
                      <a:r>
                        <a:rPr lang="en-US" sz="2000" dirty="0"/>
                        <a:t>2.39 </a:t>
                      </a:r>
                      <a:r>
                        <a:rPr lang="en-US" sz="1200" dirty="0"/>
                        <a:t>ACH50</a:t>
                      </a:r>
                    </a:p>
                  </a:txBody>
                  <a:tcPr>
                    <a:solidFill>
                      <a:schemeClr val="accent4"/>
                    </a:solidFill>
                  </a:tcPr>
                </a:tc>
                <a:tc>
                  <a:txBody>
                    <a:bodyPr/>
                    <a:lstStyle/>
                    <a:p>
                      <a:pPr algn="ctr"/>
                      <a:r>
                        <a:rPr lang="en-US" sz="2000" dirty="0"/>
                        <a:t>2.75 </a:t>
                      </a:r>
                      <a:r>
                        <a:rPr lang="en-US" sz="1200" dirty="0"/>
                        <a:t>ACH50</a:t>
                      </a:r>
                    </a:p>
                  </a:txBody>
                  <a:tcPr>
                    <a:solidFill>
                      <a:schemeClr val="accent4"/>
                    </a:solidFill>
                  </a:tcPr>
                </a:tc>
                <a:tc>
                  <a:txBody>
                    <a:bodyPr/>
                    <a:lstStyle/>
                    <a:p>
                      <a:pPr algn="ctr"/>
                      <a:r>
                        <a:rPr lang="en-US" sz="2000" dirty="0"/>
                        <a:t>2.05 </a:t>
                      </a:r>
                      <a:r>
                        <a:rPr lang="en-US" sz="1200" dirty="0"/>
                        <a:t>ACH50</a:t>
                      </a:r>
                    </a:p>
                  </a:txBody>
                  <a:tcPr>
                    <a:solidFill>
                      <a:schemeClr val="accent4"/>
                    </a:solidFill>
                  </a:tcPr>
                </a:tc>
                <a:tc>
                  <a:txBody>
                    <a:bodyPr/>
                    <a:lstStyle/>
                    <a:p>
                      <a:pPr algn="ctr"/>
                      <a:r>
                        <a:rPr lang="en-US" sz="2000" dirty="0"/>
                        <a:t>2.34 </a:t>
                      </a:r>
                      <a:r>
                        <a:rPr lang="en-US" sz="1200" dirty="0"/>
                        <a:t>ACH50</a:t>
                      </a:r>
                    </a:p>
                  </a:txBody>
                  <a:tcP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2.02 </a:t>
                      </a:r>
                      <a:r>
                        <a:rPr lang="en-US" sz="1200" dirty="0"/>
                        <a:t>ACH50</a:t>
                      </a:r>
                    </a:p>
                  </a:txBody>
                  <a:tcPr>
                    <a:solidFill>
                      <a:schemeClr val="accent4"/>
                    </a:solidFill>
                  </a:tcPr>
                </a:tc>
                <a:extLst>
                  <a:ext uri="{0D108BD9-81ED-4DB2-BD59-A6C34878D82A}">
                    <a16:rowId xmlns:a16="http://schemas.microsoft.com/office/drawing/2014/main" val="1581575419"/>
                  </a:ext>
                </a:extLst>
              </a:tr>
            </a:tbl>
          </a:graphicData>
        </a:graphic>
      </p:graphicFrame>
      <p:pic>
        <p:nvPicPr>
          <p:cNvPr id="13" name="Picture 12" descr="A picture containing building, outdoor, sky, house&#10;&#10;Description automatically generated">
            <a:extLst>
              <a:ext uri="{FF2B5EF4-FFF2-40B4-BE49-F238E27FC236}">
                <a16:creationId xmlns:a16="http://schemas.microsoft.com/office/drawing/2014/main" id="{CCD8CFCA-2C5C-40E5-AE12-FE3CA9897B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9185" y="929489"/>
            <a:ext cx="2601361" cy="1951021"/>
          </a:xfrm>
          <a:prstGeom prst="rect">
            <a:avLst/>
          </a:prstGeom>
        </p:spPr>
      </p:pic>
      <p:pic>
        <p:nvPicPr>
          <p:cNvPr id="14" name="Picture 13">
            <a:extLst>
              <a:ext uri="{FF2B5EF4-FFF2-40B4-BE49-F238E27FC236}">
                <a16:creationId xmlns:a16="http://schemas.microsoft.com/office/drawing/2014/main" id="{8646FF22-3EEE-434D-965E-185BA6EEF0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9184" y="3429000"/>
            <a:ext cx="2601361" cy="1951021"/>
          </a:xfrm>
          <a:prstGeom prst="rect">
            <a:avLst/>
          </a:prstGeom>
        </p:spPr>
      </p:pic>
    </p:spTree>
    <p:extLst>
      <p:ext uri="{BB962C8B-B14F-4D97-AF65-F5344CB8AC3E}">
        <p14:creationId xmlns:p14="http://schemas.microsoft.com/office/powerpoint/2010/main" val="672295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Desks in empty classroom">
            <a:extLst>
              <a:ext uri="{FF2B5EF4-FFF2-40B4-BE49-F238E27FC236}">
                <a16:creationId xmlns:a16="http://schemas.microsoft.com/office/drawing/2014/main" id="{C50655ED-81C0-4596-9B38-87BF8D1C29B7}"/>
              </a:ext>
            </a:extLst>
          </p:cNvPr>
          <p:cNvPicPr>
            <a:picLocks noGrp="1" noChangeAspect="1"/>
          </p:cNvPicPr>
          <p:nvPr>
            <p:ph type="pic" sz="quarter" idx="10"/>
          </p:nvPr>
        </p:nvPicPr>
        <p:blipFill rotWithShape="1">
          <a:blip r:embed="rId2" cstate="screen">
            <a:alphaModFix amt="35000"/>
            <a:extLst>
              <a:ext uri="{28A0092B-C50C-407E-A947-70E740481C1C}">
                <a14:useLocalDpi xmlns:a14="http://schemas.microsoft.com/office/drawing/2010/main"/>
              </a:ext>
            </a:extLst>
          </a:blip>
          <a:srcRect/>
          <a:stretch/>
        </p:blipFill>
        <p:spPr>
          <a:xfrm>
            <a:off x="-3047" y="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8E637A-87EE-44AF-B253-8A60BDF4CA81}"/>
              </a:ext>
            </a:extLst>
          </p:cNvPr>
          <p:cNvSpPr>
            <a:spLocks noGrp="1"/>
          </p:cNvSpPr>
          <p:nvPr>
            <p:ph type="title"/>
          </p:nvPr>
        </p:nvSpPr>
        <p:spPr>
          <a:xfrm>
            <a:off x="1124043" y="3958681"/>
            <a:ext cx="10185757" cy="2056285"/>
          </a:xfrm>
          <a:noFill/>
        </p:spPr>
        <p:txBody>
          <a:bodyPr vert="horz" lIns="91440" tIns="45720" rIns="91440" bIns="45720" rtlCol="0" anchor="b">
            <a:normAutofit fontScale="90000"/>
          </a:bodyPr>
          <a:lstStyle/>
          <a:p>
            <a:pPr marL="571500" indent="-571500">
              <a:buFont typeface="Arial" panose="020B0604020202020204" pitchFamily="34" charset="0"/>
              <a:buChar char="•"/>
            </a:pPr>
            <a:r>
              <a:rPr lang="en-US" sz="3600" dirty="0">
                <a:cs typeface="+mj-cs"/>
              </a:rPr>
              <a:t>Learning Objectives:</a:t>
            </a:r>
            <a:br>
              <a:rPr lang="en-US" sz="3600" dirty="0">
                <a:cs typeface="+mj-cs"/>
              </a:rPr>
            </a:br>
            <a:r>
              <a:rPr lang="en-US" sz="3600" dirty="0">
                <a:cs typeface="+mj-cs"/>
              </a:rPr>
              <a:t>Collaboration of trades and the End Product</a:t>
            </a:r>
            <a:br>
              <a:rPr lang="en-US" sz="1300" dirty="0">
                <a:cs typeface="+mj-cs"/>
              </a:rPr>
            </a:br>
            <a:br>
              <a:rPr lang="en-US" sz="2700" dirty="0">
                <a:cs typeface="+mj-cs"/>
              </a:rPr>
            </a:br>
            <a:r>
              <a:rPr lang="en-US" sz="2700" dirty="0">
                <a:cs typeface="+mj-cs"/>
              </a:rPr>
              <a:t>Understanding and applying the provisions of 2-hour wall construction</a:t>
            </a:r>
            <a:br>
              <a:rPr lang="en-US" sz="2700" dirty="0">
                <a:cs typeface="+mj-cs"/>
              </a:rPr>
            </a:br>
            <a:br>
              <a:rPr lang="en-US" sz="2700" dirty="0">
                <a:cs typeface="+mj-cs"/>
              </a:rPr>
            </a:br>
            <a:r>
              <a:rPr lang="en-US" sz="2700" dirty="0">
                <a:cs typeface="+mj-cs"/>
              </a:rPr>
              <a:t>Understanding the observation criteria for quality assurance in fire wall construction</a:t>
            </a:r>
            <a:br>
              <a:rPr lang="en-US" sz="2700" dirty="0">
                <a:cs typeface="+mj-cs"/>
              </a:rPr>
            </a:br>
            <a:br>
              <a:rPr lang="en-US" sz="2700" dirty="0">
                <a:cs typeface="+mj-cs"/>
              </a:rPr>
            </a:br>
            <a:r>
              <a:rPr lang="en-US" sz="2700" dirty="0">
                <a:cs typeface="+mj-cs"/>
              </a:rPr>
              <a:t>Understanding the impacts of tolerances on the construction of 2-hour walls</a:t>
            </a:r>
            <a:br>
              <a:rPr lang="en-US" sz="2700" dirty="0">
                <a:cs typeface="+mj-cs"/>
              </a:rPr>
            </a:br>
            <a:br>
              <a:rPr lang="en-US" sz="2700" dirty="0">
                <a:cs typeface="+mj-cs"/>
              </a:rPr>
            </a:br>
            <a:r>
              <a:rPr lang="en-US" sz="2700" dirty="0">
                <a:cs typeface="+mj-cs"/>
              </a:rPr>
              <a:t>Understanding the impacts of air sealant at critical interfaces</a:t>
            </a:r>
            <a:br>
              <a:rPr lang="en-US" sz="2700" dirty="0">
                <a:cs typeface="+mj-cs"/>
              </a:rPr>
            </a:br>
            <a:endParaRPr lang="en-US" sz="2700" dirty="0">
              <a:cs typeface="+mj-cs"/>
            </a:endParaRPr>
          </a:p>
        </p:txBody>
      </p:sp>
    </p:spTree>
    <p:extLst>
      <p:ext uri="{BB962C8B-B14F-4D97-AF65-F5344CB8AC3E}">
        <p14:creationId xmlns:p14="http://schemas.microsoft.com/office/powerpoint/2010/main" val="11669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7AE36E-FA2E-49B0-AF89-3EA8E0B90E85}"/>
              </a:ext>
            </a:extLst>
          </p:cNvPr>
          <p:cNvGraphicFramePr>
            <a:graphicFrameLocks noGrp="1"/>
          </p:cNvGraphicFramePr>
          <p:nvPr/>
        </p:nvGraphicFramePr>
        <p:xfrm>
          <a:off x="0" y="0"/>
          <a:ext cx="7641770" cy="3931920"/>
        </p:xfrm>
        <a:graphic>
          <a:graphicData uri="http://schemas.openxmlformats.org/drawingml/2006/table">
            <a:tbl>
              <a:tblPr firstRow="1" bandRow="1">
                <a:tableStyleId>{00A15C55-8517-42AA-B614-E9B94910E393}</a:tableStyleId>
              </a:tblPr>
              <a:tblGrid>
                <a:gridCol w="2931225">
                  <a:extLst>
                    <a:ext uri="{9D8B030D-6E8A-4147-A177-3AD203B41FA5}">
                      <a16:colId xmlns:a16="http://schemas.microsoft.com/office/drawing/2014/main" val="2960688499"/>
                    </a:ext>
                  </a:extLst>
                </a:gridCol>
                <a:gridCol w="846563">
                  <a:extLst>
                    <a:ext uri="{9D8B030D-6E8A-4147-A177-3AD203B41FA5}">
                      <a16:colId xmlns:a16="http://schemas.microsoft.com/office/drawing/2014/main" val="624151863"/>
                    </a:ext>
                  </a:extLst>
                </a:gridCol>
                <a:gridCol w="952383">
                  <a:extLst>
                    <a:ext uri="{9D8B030D-6E8A-4147-A177-3AD203B41FA5}">
                      <a16:colId xmlns:a16="http://schemas.microsoft.com/office/drawing/2014/main" val="3653521733"/>
                    </a:ext>
                  </a:extLst>
                </a:gridCol>
                <a:gridCol w="994711">
                  <a:extLst>
                    <a:ext uri="{9D8B030D-6E8A-4147-A177-3AD203B41FA5}">
                      <a16:colId xmlns:a16="http://schemas.microsoft.com/office/drawing/2014/main" val="718915689"/>
                    </a:ext>
                  </a:extLst>
                </a:gridCol>
                <a:gridCol w="1015876">
                  <a:extLst>
                    <a:ext uri="{9D8B030D-6E8A-4147-A177-3AD203B41FA5}">
                      <a16:colId xmlns:a16="http://schemas.microsoft.com/office/drawing/2014/main" val="242852065"/>
                    </a:ext>
                  </a:extLst>
                </a:gridCol>
                <a:gridCol w="901012">
                  <a:extLst>
                    <a:ext uri="{9D8B030D-6E8A-4147-A177-3AD203B41FA5}">
                      <a16:colId xmlns:a16="http://schemas.microsoft.com/office/drawing/2014/main" val="165828138"/>
                    </a:ext>
                  </a:extLst>
                </a:gridCol>
              </a:tblGrid>
              <a:tr h="370840">
                <a:tc>
                  <a:txBody>
                    <a:bodyPr/>
                    <a:lstStyle/>
                    <a:p>
                      <a:pPr algn="ctr"/>
                      <a:r>
                        <a:rPr lang="en-US" sz="2000" dirty="0"/>
                        <a:t>Dwelling Unit</a:t>
                      </a:r>
                    </a:p>
                  </a:txBody>
                  <a:tcPr>
                    <a:solidFill>
                      <a:schemeClr val="accent4">
                        <a:lumMod val="50000"/>
                      </a:schemeClr>
                    </a:solidFill>
                  </a:tcPr>
                </a:tc>
                <a:tc>
                  <a:txBody>
                    <a:bodyPr/>
                    <a:lstStyle/>
                    <a:p>
                      <a:pPr algn="ctr"/>
                      <a:r>
                        <a:rPr lang="en-US" sz="2000" dirty="0"/>
                        <a:t>A</a:t>
                      </a:r>
                    </a:p>
                  </a:txBody>
                  <a:tcPr>
                    <a:solidFill>
                      <a:schemeClr val="accent4">
                        <a:lumMod val="50000"/>
                      </a:schemeClr>
                    </a:solidFill>
                  </a:tcPr>
                </a:tc>
                <a:tc>
                  <a:txBody>
                    <a:bodyPr/>
                    <a:lstStyle/>
                    <a:p>
                      <a:pPr algn="ctr"/>
                      <a:r>
                        <a:rPr lang="en-US" sz="2000" dirty="0"/>
                        <a:t>B</a:t>
                      </a:r>
                    </a:p>
                  </a:txBody>
                  <a:tcPr>
                    <a:solidFill>
                      <a:schemeClr val="accent4">
                        <a:lumMod val="50000"/>
                      </a:schemeClr>
                    </a:solidFill>
                  </a:tcPr>
                </a:tc>
                <a:tc>
                  <a:txBody>
                    <a:bodyPr/>
                    <a:lstStyle/>
                    <a:p>
                      <a:pPr algn="ctr"/>
                      <a:r>
                        <a:rPr lang="en-US" sz="2000" dirty="0"/>
                        <a:t>C</a:t>
                      </a:r>
                    </a:p>
                  </a:txBody>
                  <a:tcPr>
                    <a:solidFill>
                      <a:schemeClr val="accent4">
                        <a:lumMod val="50000"/>
                      </a:schemeClr>
                    </a:solidFill>
                  </a:tcPr>
                </a:tc>
                <a:tc>
                  <a:txBody>
                    <a:bodyPr/>
                    <a:lstStyle/>
                    <a:p>
                      <a:pPr algn="ctr"/>
                      <a:r>
                        <a:rPr lang="en-US" sz="2000" dirty="0"/>
                        <a:t>D</a:t>
                      </a:r>
                    </a:p>
                  </a:txBody>
                  <a:tcPr>
                    <a:solidFill>
                      <a:schemeClr val="accent4">
                        <a:lumMod val="50000"/>
                      </a:schemeClr>
                    </a:solidFill>
                  </a:tcPr>
                </a:tc>
                <a:tc>
                  <a:txBody>
                    <a:bodyPr/>
                    <a:lstStyle/>
                    <a:p>
                      <a:pPr algn="ctr"/>
                      <a:r>
                        <a:rPr lang="en-US" sz="2000" dirty="0"/>
                        <a:t>E</a:t>
                      </a:r>
                    </a:p>
                  </a:txBody>
                  <a:tcPr>
                    <a:solidFill>
                      <a:schemeClr val="accent4">
                        <a:lumMod val="50000"/>
                      </a:schemeClr>
                    </a:solidFill>
                  </a:tcPr>
                </a:tc>
                <a:extLst>
                  <a:ext uri="{0D108BD9-81ED-4DB2-BD59-A6C34878D82A}">
                    <a16:rowId xmlns:a16="http://schemas.microsoft.com/office/drawing/2014/main" val="1717872042"/>
                  </a:ext>
                </a:extLst>
              </a:tr>
              <a:tr h="370840">
                <a:tc>
                  <a:txBody>
                    <a:bodyPr/>
                    <a:lstStyle/>
                    <a:p>
                      <a:pPr algn="ctr"/>
                      <a:r>
                        <a:rPr lang="en-US" sz="2000" dirty="0"/>
                        <a:t>Aero Barrier</a:t>
                      </a:r>
                    </a:p>
                  </a:txBody>
                  <a:tcPr>
                    <a:solidFill>
                      <a:schemeClr val="accent4"/>
                    </a:solidFill>
                  </a:tcPr>
                </a:tc>
                <a:tc>
                  <a:txBody>
                    <a:bodyPr/>
                    <a:lstStyle/>
                    <a:p>
                      <a:pPr algn="ctr"/>
                      <a:r>
                        <a:rPr lang="en-US" sz="2000" dirty="0"/>
                        <a:t>y</a:t>
                      </a:r>
                    </a:p>
                  </a:txBody>
                  <a:tcPr>
                    <a:solidFill>
                      <a:schemeClr val="accent4"/>
                    </a:solidFill>
                  </a:tcPr>
                </a:tc>
                <a:tc>
                  <a:txBody>
                    <a:bodyPr/>
                    <a:lstStyle/>
                    <a:p>
                      <a:pPr algn="ctr"/>
                      <a:r>
                        <a:rPr lang="en-US" sz="2000" dirty="0"/>
                        <a:t>N</a:t>
                      </a:r>
                    </a:p>
                  </a:txBody>
                  <a:tcPr>
                    <a:solidFill>
                      <a:schemeClr val="accent4"/>
                    </a:solidFill>
                  </a:tcPr>
                </a:tc>
                <a:tc>
                  <a:txBody>
                    <a:bodyPr/>
                    <a:lstStyle/>
                    <a:p>
                      <a:pPr algn="ctr"/>
                      <a:r>
                        <a:rPr lang="en-US" sz="2000" dirty="0"/>
                        <a:t>Y</a:t>
                      </a:r>
                    </a:p>
                  </a:txBody>
                  <a:tcPr>
                    <a:solidFill>
                      <a:schemeClr val="accent4"/>
                    </a:solidFill>
                  </a:tcPr>
                </a:tc>
                <a:tc>
                  <a:txBody>
                    <a:bodyPr/>
                    <a:lstStyle/>
                    <a:p>
                      <a:pPr algn="ctr"/>
                      <a:r>
                        <a:rPr lang="en-US" sz="2000" dirty="0"/>
                        <a:t>N</a:t>
                      </a:r>
                    </a:p>
                  </a:txBody>
                  <a:tcPr>
                    <a:solidFill>
                      <a:schemeClr val="accent4"/>
                    </a:solidFill>
                  </a:tcPr>
                </a:tc>
                <a:tc>
                  <a:txBody>
                    <a:bodyPr/>
                    <a:lstStyle/>
                    <a:p>
                      <a:pPr algn="ctr"/>
                      <a:r>
                        <a:rPr lang="en-US" sz="2000" dirty="0"/>
                        <a:t>Y</a:t>
                      </a:r>
                    </a:p>
                  </a:txBody>
                  <a:tcPr>
                    <a:solidFill>
                      <a:schemeClr val="accent4"/>
                    </a:solidFill>
                  </a:tcPr>
                </a:tc>
                <a:extLst>
                  <a:ext uri="{0D108BD9-81ED-4DB2-BD59-A6C34878D82A}">
                    <a16:rowId xmlns:a16="http://schemas.microsoft.com/office/drawing/2014/main" val="3933556823"/>
                  </a:ext>
                </a:extLst>
              </a:tr>
              <a:tr h="370840">
                <a:tc>
                  <a:txBody>
                    <a:bodyPr/>
                    <a:lstStyle/>
                    <a:p>
                      <a:pPr algn="ctr"/>
                      <a:r>
                        <a:rPr lang="en-US" sz="2000" dirty="0"/>
                        <a:t>Blower door after Aero Barrier Applied </a:t>
                      </a:r>
                      <a:r>
                        <a:rPr lang="en-US" sz="1200" b="1" dirty="0"/>
                        <a:t>(A,C,E)</a:t>
                      </a:r>
                    </a:p>
                  </a:txBody>
                  <a:tcPr>
                    <a:solidFill>
                      <a:schemeClr val="accent4">
                        <a:lumMod val="60000"/>
                        <a:lumOff val="40000"/>
                      </a:schemeClr>
                    </a:solidFill>
                  </a:tcPr>
                </a:tc>
                <a:tc>
                  <a:txBody>
                    <a:bodyPr/>
                    <a:lstStyle/>
                    <a:p>
                      <a:pPr algn="ctr"/>
                      <a:endParaRPr lang="en-US" sz="2000" dirty="0"/>
                    </a:p>
                  </a:txBody>
                  <a:tcPr>
                    <a:solidFill>
                      <a:schemeClr val="accent4">
                        <a:lumMod val="60000"/>
                        <a:lumOff val="40000"/>
                      </a:schemeClr>
                    </a:solidFill>
                  </a:tcPr>
                </a:tc>
                <a:tc>
                  <a:txBody>
                    <a:bodyPr/>
                    <a:lstStyle/>
                    <a:p>
                      <a:pPr algn="ctr"/>
                      <a:r>
                        <a:rPr lang="en-US" sz="2000" dirty="0"/>
                        <a:t>7.28 </a:t>
                      </a:r>
                      <a:r>
                        <a:rPr lang="en-US" sz="1000" dirty="0"/>
                        <a:t>ACH50</a:t>
                      </a:r>
                    </a:p>
                  </a:txBody>
                  <a:tcPr>
                    <a:solidFill>
                      <a:srgbClr val="00B0F0"/>
                    </a:solidFill>
                  </a:tcPr>
                </a:tc>
                <a:tc>
                  <a:txBody>
                    <a:bodyPr/>
                    <a:lstStyle/>
                    <a:p>
                      <a:pPr algn="ctr"/>
                      <a:endParaRPr lang="en-US" sz="2000" dirty="0"/>
                    </a:p>
                  </a:txBody>
                  <a:tcPr>
                    <a:solidFill>
                      <a:schemeClr val="accent4">
                        <a:lumMod val="60000"/>
                        <a:lumOff val="40000"/>
                      </a:schemeClr>
                    </a:solidFill>
                  </a:tcPr>
                </a:tc>
                <a:tc>
                  <a:txBody>
                    <a:bodyPr/>
                    <a:lstStyle/>
                    <a:p>
                      <a:pPr algn="ctr"/>
                      <a:r>
                        <a:rPr lang="en-US" sz="2000" dirty="0"/>
                        <a:t>6.74 </a:t>
                      </a:r>
                      <a:r>
                        <a:rPr lang="en-US" sz="1200" dirty="0"/>
                        <a:t>ACH50</a:t>
                      </a:r>
                    </a:p>
                  </a:txBody>
                  <a:tcPr>
                    <a:solidFill>
                      <a:srgbClr val="00B0F0"/>
                    </a:solidFill>
                  </a:tcPr>
                </a:tc>
                <a:tc>
                  <a:txBody>
                    <a:bodyPr/>
                    <a:lstStyle/>
                    <a:p>
                      <a:pPr algn="ctr"/>
                      <a:endParaRPr lang="en-US" sz="2000" dirty="0"/>
                    </a:p>
                  </a:txBody>
                  <a:tcPr>
                    <a:solidFill>
                      <a:schemeClr val="accent4">
                        <a:lumMod val="60000"/>
                        <a:lumOff val="40000"/>
                      </a:schemeClr>
                    </a:solidFill>
                  </a:tcPr>
                </a:tc>
                <a:extLst>
                  <a:ext uri="{0D108BD9-81ED-4DB2-BD59-A6C34878D82A}">
                    <a16:rowId xmlns:a16="http://schemas.microsoft.com/office/drawing/2014/main" val="1140608164"/>
                  </a:ext>
                </a:extLst>
              </a:tr>
              <a:tr h="370840">
                <a:tc>
                  <a:txBody>
                    <a:bodyPr/>
                    <a:lstStyle/>
                    <a:p>
                      <a:pPr algn="ctr"/>
                      <a:r>
                        <a:rPr lang="en-US" sz="2000" dirty="0"/>
                        <a:t>Blower door </a:t>
                      </a:r>
                    </a:p>
                    <a:p>
                      <a:pPr algn="ctr"/>
                      <a:r>
                        <a:rPr lang="en-US" sz="2000" dirty="0"/>
                        <a:t>Pre-Aero Barrier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(some air sealing performed)</a:t>
                      </a:r>
                    </a:p>
                  </a:txBody>
                  <a:tcPr>
                    <a:solidFill>
                      <a:schemeClr val="accent4">
                        <a:lumMod val="60000"/>
                        <a:lumOff val="40000"/>
                      </a:schemeClr>
                    </a:solidFill>
                  </a:tcPr>
                </a:tc>
                <a:tc>
                  <a:txBody>
                    <a:bodyPr/>
                    <a:lstStyle/>
                    <a:p>
                      <a:pPr algn="ctr"/>
                      <a:r>
                        <a:rPr lang="en-US" sz="2000" dirty="0"/>
                        <a:t>4.63 </a:t>
                      </a:r>
                      <a:r>
                        <a:rPr lang="en-US" sz="1200" dirty="0"/>
                        <a:t>ACH50</a:t>
                      </a:r>
                    </a:p>
                  </a:txBody>
                  <a:tcPr>
                    <a:solidFill>
                      <a:schemeClr val="accent4">
                        <a:lumMod val="60000"/>
                        <a:lumOff val="40000"/>
                      </a:schemeClr>
                    </a:solidFill>
                  </a:tcPr>
                </a:tc>
                <a:tc>
                  <a:txBody>
                    <a:bodyPr/>
                    <a:lstStyle/>
                    <a:p>
                      <a:pPr algn="ctr"/>
                      <a:r>
                        <a:rPr lang="en-US" sz="2000" dirty="0"/>
                        <a:t>7.24 </a:t>
                      </a:r>
                      <a:r>
                        <a:rPr lang="en-US" sz="1200" dirty="0"/>
                        <a:t>ACH50</a:t>
                      </a:r>
                    </a:p>
                  </a:txBody>
                  <a:tcPr>
                    <a:solidFill>
                      <a:srgbClr val="00B0F0"/>
                    </a:solidFill>
                  </a:tcPr>
                </a:tc>
                <a:tc>
                  <a:txBody>
                    <a:bodyPr/>
                    <a:lstStyle/>
                    <a:p>
                      <a:pPr algn="ctr"/>
                      <a:r>
                        <a:rPr lang="en-US" sz="2000" dirty="0"/>
                        <a:t>6.43 </a:t>
                      </a:r>
                      <a:r>
                        <a:rPr lang="en-US" sz="1200" dirty="0"/>
                        <a:t>ACH50</a:t>
                      </a:r>
                    </a:p>
                  </a:txBody>
                  <a:tcPr>
                    <a:solidFill>
                      <a:schemeClr val="accent4">
                        <a:lumMod val="60000"/>
                        <a:lumOff val="40000"/>
                      </a:schemeClr>
                    </a:solidFill>
                  </a:tcPr>
                </a:tc>
                <a:tc>
                  <a:txBody>
                    <a:bodyPr/>
                    <a:lstStyle/>
                    <a:p>
                      <a:pPr algn="ctr"/>
                      <a:r>
                        <a:rPr lang="en-US" sz="2000" dirty="0"/>
                        <a:t>6.62 </a:t>
                      </a:r>
                      <a:r>
                        <a:rPr lang="en-US" sz="1200" dirty="0"/>
                        <a:t>ACH50</a:t>
                      </a:r>
                    </a:p>
                  </a:txBody>
                  <a:tcPr>
                    <a:solidFill>
                      <a:srgbClr val="00B0F0"/>
                    </a:solidFill>
                  </a:tcPr>
                </a:tc>
                <a:tc>
                  <a:txBody>
                    <a:bodyPr/>
                    <a:lstStyle/>
                    <a:p>
                      <a:pPr algn="ctr"/>
                      <a:r>
                        <a:rPr lang="en-US" sz="2000" dirty="0"/>
                        <a:t>5.10 </a:t>
                      </a:r>
                      <a:r>
                        <a:rPr lang="en-US" sz="1200" dirty="0"/>
                        <a:t>ACH50</a:t>
                      </a:r>
                    </a:p>
                  </a:txBody>
                  <a:tcPr>
                    <a:solidFill>
                      <a:schemeClr val="accent4">
                        <a:lumMod val="60000"/>
                        <a:lumOff val="40000"/>
                      </a:schemeClr>
                    </a:solidFill>
                  </a:tcPr>
                </a:tc>
                <a:extLst>
                  <a:ext uri="{0D108BD9-81ED-4DB2-BD59-A6C34878D82A}">
                    <a16:rowId xmlns:a16="http://schemas.microsoft.com/office/drawing/2014/main" val="3723996484"/>
                  </a:ext>
                </a:extLst>
              </a:tr>
              <a:tr h="0">
                <a:tc>
                  <a:txBody>
                    <a:bodyPr/>
                    <a:lstStyle/>
                    <a:p>
                      <a:pPr algn="ctr"/>
                      <a:endParaRPr lang="en-US" sz="400" dirty="0"/>
                    </a:p>
                  </a:txBody>
                  <a:tcPr>
                    <a:solidFill>
                      <a:schemeClr val="accent3">
                        <a:lumMod val="20000"/>
                        <a:lumOff val="80000"/>
                      </a:schemeClr>
                    </a:solidFill>
                  </a:tcPr>
                </a:tc>
                <a:tc>
                  <a:txBody>
                    <a:bodyPr/>
                    <a:lstStyle/>
                    <a:p>
                      <a:pPr algn="ctr"/>
                      <a:endParaRPr lang="en-US" sz="400" dirty="0"/>
                    </a:p>
                  </a:txBody>
                  <a:tcPr>
                    <a:solidFill>
                      <a:schemeClr val="accent3">
                        <a:lumMod val="20000"/>
                        <a:lumOff val="80000"/>
                      </a:schemeClr>
                    </a:solidFill>
                  </a:tcPr>
                </a:tc>
                <a:tc>
                  <a:txBody>
                    <a:bodyPr/>
                    <a:lstStyle/>
                    <a:p>
                      <a:pPr algn="ctr"/>
                      <a:endParaRPr lang="en-US" sz="400" dirty="0"/>
                    </a:p>
                  </a:txBody>
                  <a:tcPr>
                    <a:solidFill>
                      <a:schemeClr val="accent3">
                        <a:lumMod val="20000"/>
                        <a:lumOff val="80000"/>
                      </a:schemeClr>
                    </a:solidFill>
                  </a:tcPr>
                </a:tc>
                <a:tc>
                  <a:txBody>
                    <a:bodyPr/>
                    <a:lstStyle/>
                    <a:p>
                      <a:pPr algn="ctr"/>
                      <a:endParaRPr lang="en-US" sz="400" dirty="0"/>
                    </a:p>
                  </a:txBody>
                  <a:tcPr>
                    <a:solidFill>
                      <a:schemeClr val="accent3">
                        <a:lumMod val="20000"/>
                        <a:lumOff val="80000"/>
                      </a:schemeClr>
                    </a:solidFill>
                  </a:tcPr>
                </a:tc>
                <a:tc>
                  <a:txBody>
                    <a:bodyPr/>
                    <a:lstStyle/>
                    <a:p>
                      <a:pPr algn="ctr"/>
                      <a:endParaRPr lang="en-US" sz="400" dirty="0"/>
                    </a:p>
                  </a:txBody>
                  <a:tcPr>
                    <a:solidFill>
                      <a:schemeClr val="accent3">
                        <a:lumMod val="20000"/>
                        <a:lumOff val="80000"/>
                      </a:schemeClr>
                    </a:solidFill>
                  </a:tcPr>
                </a:tc>
                <a:tc>
                  <a:txBody>
                    <a:bodyPr/>
                    <a:lstStyle/>
                    <a:p>
                      <a:pPr algn="ctr"/>
                      <a:endParaRPr lang="en-US" sz="400" dirty="0"/>
                    </a:p>
                  </a:txBody>
                  <a:tcPr>
                    <a:solidFill>
                      <a:schemeClr val="accent3">
                        <a:lumMod val="20000"/>
                        <a:lumOff val="80000"/>
                      </a:schemeClr>
                    </a:solidFill>
                  </a:tcPr>
                </a:tc>
                <a:extLst>
                  <a:ext uri="{0D108BD9-81ED-4DB2-BD59-A6C34878D82A}">
                    <a16:rowId xmlns:a16="http://schemas.microsoft.com/office/drawing/2014/main" val="12248509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Blower door </a:t>
                      </a:r>
                    </a:p>
                    <a:p>
                      <a:pPr algn="ctr"/>
                      <a:r>
                        <a:rPr lang="en-US" sz="2000" dirty="0"/>
                        <a:t> After Aero Barrier </a:t>
                      </a:r>
                    </a:p>
                  </a:txBody>
                  <a:tcPr>
                    <a:solidFill>
                      <a:schemeClr val="accent4">
                        <a:lumMod val="60000"/>
                        <a:lumOff val="40000"/>
                      </a:schemeClr>
                    </a:solidFill>
                  </a:tcPr>
                </a:tc>
                <a:tc>
                  <a:txBody>
                    <a:bodyPr/>
                    <a:lstStyle/>
                    <a:p>
                      <a:pPr algn="ctr"/>
                      <a:r>
                        <a:rPr lang="en-US" sz="2000" dirty="0"/>
                        <a:t>1.83 </a:t>
                      </a:r>
                      <a:r>
                        <a:rPr lang="en-US" sz="1200" dirty="0"/>
                        <a:t>ACH50</a:t>
                      </a:r>
                    </a:p>
                  </a:txBody>
                  <a:tcPr>
                    <a:solidFill>
                      <a:schemeClr val="accent4">
                        <a:lumMod val="60000"/>
                        <a:lumOff val="40000"/>
                      </a:schemeClr>
                    </a:solidFill>
                  </a:tcPr>
                </a:tc>
                <a:tc>
                  <a:txBody>
                    <a:bodyPr/>
                    <a:lstStyle/>
                    <a:p>
                      <a:pPr algn="ctr"/>
                      <a:r>
                        <a:rPr lang="en-US" sz="2000" dirty="0"/>
                        <a:t>1.80 </a:t>
                      </a:r>
                      <a:r>
                        <a:rPr lang="en-US" sz="1200" dirty="0"/>
                        <a:t>ACH50</a:t>
                      </a:r>
                    </a:p>
                  </a:txBody>
                  <a:tcPr>
                    <a:solidFill>
                      <a:schemeClr val="accent4">
                        <a:lumMod val="60000"/>
                        <a:lumOff val="40000"/>
                      </a:schemeClr>
                    </a:solidFill>
                  </a:tcPr>
                </a:tc>
                <a:tc>
                  <a:txBody>
                    <a:bodyPr/>
                    <a:lstStyle/>
                    <a:p>
                      <a:pPr algn="ctr"/>
                      <a:r>
                        <a:rPr lang="en-US" sz="2000" dirty="0"/>
                        <a:t>1.90 </a:t>
                      </a:r>
                      <a:r>
                        <a:rPr lang="en-US" sz="1200" dirty="0"/>
                        <a:t>ACH50</a:t>
                      </a:r>
                    </a:p>
                  </a:txBody>
                  <a:tcPr>
                    <a:solidFill>
                      <a:schemeClr val="accent4">
                        <a:lumMod val="60000"/>
                        <a:lumOff val="40000"/>
                      </a:schemeClr>
                    </a:solidFill>
                  </a:tcPr>
                </a:tc>
                <a:tc>
                  <a:txBody>
                    <a:bodyPr/>
                    <a:lstStyle/>
                    <a:p>
                      <a:pPr algn="ctr"/>
                      <a:r>
                        <a:rPr lang="en-US" sz="2000" dirty="0"/>
                        <a:t>1.70 </a:t>
                      </a:r>
                      <a:r>
                        <a:rPr lang="en-US" sz="1200" dirty="0"/>
                        <a:t>ACH50</a:t>
                      </a:r>
                    </a:p>
                  </a:txBody>
                  <a:tcPr>
                    <a:solidFill>
                      <a:schemeClr val="accent4">
                        <a:lumMod val="60000"/>
                        <a:lumOff val="40000"/>
                      </a:schemeClr>
                    </a:solidFill>
                  </a:tcPr>
                </a:tc>
                <a:tc>
                  <a:txBody>
                    <a:bodyPr/>
                    <a:lstStyle/>
                    <a:p>
                      <a:pPr algn="ctr"/>
                      <a:r>
                        <a:rPr lang="en-US" sz="2000" dirty="0"/>
                        <a:t>1.59 </a:t>
                      </a:r>
                      <a:r>
                        <a:rPr lang="en-US" sz="1200" dirty="0"/>
                        <a:t>ACH50</a:t>
                      </a:r>
                    </a:p>
                  </a:txBody>
                  <a:tcPr>
                    <a:solidFill>
                      <a:schemeClr val="accent4">
                        <a:lumMod val="60000"/>
                        <a:lumOff val="40000"/>
                      </a:schemeClr>
                    </a:solidFill>
                  </a:tcPr>
                </a:tc>
                <a:extLst>
                  <a:ext uri="{0D108BD9-81ED-4DB2-BD59-A6C34878D82A}">
                    <a16:rowId xmlns:a16="http://schemas.microsoft.com/office/drawing/2014/main" val="38017981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Final Code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Blower door </a:t>
                      </a:r>
                    </a:p>
                  </a:txBody>
                  <a:tcPr>
                    <a:solidFill>
                      <a:schemeClr val="accent4"/>
                    </a:solidFill>
                  </a:tcPr>
                </a:tc>
                <a:tc>
                  <a:txBody>
                    <a:bodyPr/>
                    <a:lstStyle/>
                    <a:p>
                      <a:pPr algn="ctr"/>
                      <a:r>
                        <a:rPr lang="en-US" sz="2000" dirty="0"/>
                        <a:t>2.88 </a:t>
                      </a:r>
                      <a:r>
                        <a:rPr lang="en-US" sz="1200" dirty="0"/>
                        <a:t>ACH50</a:t>
                      </a:r>
                    </a:p>
                  </a:txBody>
                  <a:tcPr>
                    <a:solidFill>
                      <a:schemeClr val="accent4"/>
                    </a:solidFill>
                  </a:tcPr>
                </a:tc>
                <a:tc>
                  <a:txBody>
                    <a:bodyPr/>
                    <a:lstStyle/>
                    <a:p>
                      <a:pPr algn="ctr"/>
                      <a:r>
                        <a:rPr lang="en-US" sz="2000" dirty="0"/>
                        <a:t>3.00 </a:t>
                      </a:r>
                      <a:r>
                        <a:rPr lang="en-US" sz="1200" dirty="0"/>
                        <a:t>ACH50</a:t>
                      </a:r>
                    </a:p>
                  </a:txBody>
                  <a:tcPr>
                    <a:solidFill>
                      <a:schemeClr val="accent4"/>
                    </a:solidFill>
                  </a:tcPr>
                </a:tc>
                <a:tc>
                  <a:txBody>
                    <a:bodyPr/>
                    <a:lstStyle/>
                    <a:p>
                      <a:pPr algn="ctr"/>
                      <a:r>
                        <a:rPr lang="en-US" sz="2000" dirty="0"/>
                        <a:t>2.54 </a:t>
                      </a:r>
                      <a:r>
                        <a:rPr lang="en-US" sz="1200" dirty="0"/>
                        <a:t>ACH50</a:t>
                      </a:r>
                    </a:p>
                  </a:txBody>
                  <a:tcPr>
                    <a:solidFill>
                      <a:schemeClr val="accent4"/>
                    </a:solidFill>
                  </a:tcPr>
                </a:tc>
                <a:tc>
                  <a:txBody>
                    <a:bodyPr/>
                    <a:lstStyle/>
                    <a:p>
                      <a:pPr algn="ctr"/>
                      <a:r>
                        <a:rPr lang="en-US" sz="2000" dirty="0"/>
                        <a:t>2.64 </a:t>
                      </a:r>
                      <a:r>
                        <a:rPr lang="en-US" sz="1200" dirty="0"/>
                        <a:t>ACH50</a:t>
                      </a:r>
                    </a:p>
                  </a:txBody>
                  <a:tcPr>
                    <a:solidFill>
                      <a:schemeClr val="accent4"/>
                    </a:solidFill>
                  </a:tcPr>
                </a:tc>
                <a:tc>
                  <a:txBody>
                    <a:bodyPr/>
                    <a:lstStyle/>
                    <a:p>
                      <a:pPr algn="ctr"/>
                      <a:r>
                        <a:rPr lang="en-US" sz="2000" dirty="0"/>
                        <a:t>2.31 </a:t>
                      </a:r>
                      <a:r>
                        <a:rPr lang="en-US" sz="1200" dirty="0"/>
                        <a:t>ACH50</a:t>
                      </a:r>
                    </a:p>
                  </a:txBody>
                  <a:tcPr>
                    <a:solidFill>
                      <a:schemeClr val="accent4"/>
                    </a:solidFill>
                  </a:tcPr>
                </a:tc>
                <a:extLst>
                  <a:ext uri="{0D108BD9-81ED-4DB2-BD59-A6C34878D82A}">
                    <a16:rowId xmlns:a16="http://schemas.microsoft.com/office/drawing/2014/main" val="1581575419"/>
                  </a:ext>
                </a:extLst>
              </a:tr>
            </a:tbl>
          </a:graphicData>
        </a:graphic>
      </p:graphicFrame>
      <p:pic>
        <p:nvPicPr>
          <p:cNvPr id="5" name="Picture 4" descr="A picture containing building, outdoor, sky, street&#10;&#10;Description automatically generated">
            <a:extLst>
              <a:ext uri="{FF2B5EF4-FFF2-40B4-BE49-F238E27FC236}">
                <a16:creationId xmlns:a16="http://schemas.microsoft.com/office/drawing/2014/main" id="{C0690FCC-9F50-4F85-AF9E-B8D11C90F0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3336" y="268806"/>
            <a:ext cx="3742312" cy="2806733"/>
          </a:xfrm>
          <a:prstGeom prst="rect">
            <a:avLst/>
          </a:prstGeom>
        </p:spPr>
      </p:pic>
      <p:pic>
        <p:nvPicPr>
          <p:cNvPr id="7" name="Picture 6" descr="A white building with broken windows&#10;&#10;Description automatically generated with low confidence">
            <a:extLst>
              <a:ext uri="{FF2B5EF4-FFF2-40B4-BE49-F238E27FC236}">
                <a16:creationId xmlns:a16="http://schemas.microsoft.com/office/drawing/2014/main" id="{09083BE2-28C6-4593-8F65-5B30133FD3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3336" y="3365466"/>
            <a:ext cx="3742310" cy="2806733"/>
          </a:xfrm>
          <a:prstGeom prst="rect">
            <a:avLst/>
          </a:prstGeom>
        </p:spPr>
      </p:pic>
      <p:pic>
        <p:nvPicPr>
          <p:cNvPr id="9" name="Picture 8">
            <a:extLst>
              <a:ext uri="{FF2B5EF4-FFF2-40B4-BE49-F238E27FC236}">
                <a16:creationId xmlns:a16="http://schemas.microsoft.com/office/drawing/2014/main" id="{90F0BB40-5EAC-4F3A-85B4-1DC372FD2D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1644" y="4003642"/>
            <a:ext cx="4881606" cy="2347275"/>
          </a:xfrm>
          <a:prstGeom prst="rect">
            <a:avLst/>
          </a:prstGeom>
        </p:spPr>
      </p:pic>
    </p:spTree>
    <p:extLst>
      <p:ext uri="{BB962C8B-B14F-4D97-AF65-F5344CB8AC3E}">
        <p14:creationId xmlns:p14="http://schemas.microsoft.com/office/powerpoint/2010/main" val="3289744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C242C-2344-3727-8003-C4F35ADE7E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309" y="117834"/>
            <a:ext cx="4830483" cy="3530802"/>
          </a:xfrm>
          <a:prstGeom prst="rect">
            <a:avLst/>
          </a:prstGeom>
        </p:spPr>
      </p:pic>
      <p:pic>
        <p:nvPicPr>
          <p:cNvPr id="5" name="Picture 4">
            <a:extLst>
              <a:ext uri="{FF2B5EF4-FFF2-40B4-BE49-F238E27FC236}">
                <a16:creationId xmlns:a16="http://schemas.microsoft.com/office/drawing/2014/main" id="{BAE35B38-2977-75F5-A1B7-9C0431517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672" y="4319452"/>
            <a:ext cx="4174498" cy="1319348"/>
          </a:xfrm>
          <a:prstGeom prst="rect">
            <a:avLst/>
          </a:prstGeom>
        </p:spPr>
      </p:pic>
      <p:pic>
        <p:nvPicPr>
          <p:cNvPr id="7" name="Picture 6">
            <a:extLst>
              <a:ext uri="{FF2B5EF4-FFF2-40B4-BE49-F238E27FC236}">
                <a16:creationId xmlns:a16="http://schemas.microsoft.com/office/drawing/2014/main" id="{05E82CC9-F5E7-BA08-9AA8-184AD9F5E6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7884" y="117834"/>
            <a:ext cx="3832352" cy="3466424"/>
          </a:xfrm>
          <a:prstGeom prst="rect">
            <a:avLst/>
          </a:prstGeom>
        </p:spPr>
      </p:pic>
      <p:pic>
        <p:nvPicPr>
          <p:cNvPr id="9" name="Picture 8">
            <a:extLst>
              <a:ext uri="{FF2B5EF4-FFF2-40B4-BE49-F238E27FC236}">
                <a16:creationId xmlns:a16="http://schemas.microsoft.com/office/drawing/2014/main" id="{ED728315-A161-3295-B37F-0A06989B3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4790" y="3648636"/>
            <a:ext cx="4038540" cy="2924848"/>
          </a:xfrm>
          <a:prstGeom prst="rect">
            <a:avLst/>
          </a:prstGeom>
        </p:spPr>
      </p:pic>
      <p:pic>
        <p:nvPicPr>
          <p:cNvPr id="11" name="Picture 10">
            <a:extLst>
              <a:ext uri="{FF2B5EF4-FFF2-40B4-BE49-F238E27FC236}">
                <a16:creationId xmlns:a16="http://schemas.microsoft.com/office/drawing/2014/main" id="{82EFBCA7-1A3B-2182-15AD-B4AE30A01B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43364" y="117834"/>
            <a:ext cx="3809999" cy="1809416"/>
          </a:xfrm>
          <a:prstGeom prst="rect">
            <a:avLst/>
          </a:prstGeom>
        </p:spPr>
      </p:pic>
    </p:spTree>
    <p:extLst>
      <p:ext uri="{BB962C8B-B14F-4D97-AF65-F5344CB8AC3E}">
        <p14:creationId xmlns:p14="http://schemas.microsoft.com/office/powerpoint/2010/main" val="3334518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4C71-96A4-45A4-942A-D81BB16BB0C1}"/>
              </a:ext>
            </a:extLst>
          </p:cNvPr>
          <p:cNvSpPr>
            <a:spLocks noGrp="1"/>
          </p:cNvSpPr>
          <p:nvPr>
            <p:ph type="title"/>
          </p:nvPr>
        </p:nvSpPr>
        <p:spPr/>
        <p:txBody>
          <a:bodyPr/>
          <a:lstStyle/>
          <a:p>
            <a:r>
              <a:rPr lang="en-US" dirty="0"/>
              <a:t>Aero Barrier</a:t>
            </a:r>
          </a:p>
        </p:txBody>
      </p:sp>
      <p:sp>
        <p:nvSpPr>
          <p:cNvPr id="3" name="Content Placeholder 2">
            <a:extLst>
              <a:ext uri="{FF2B5EF4-FFF2-40B4-BE49-F238E27FC236}">
                <a16:creationId xmlns:a16="http://schemas.microsoft.com/office/drawing/2014/main" id="{98267610-C4FE-4942-8CFF-A8ED6D49EF66}"/>
              </a:ext>
            </a:extLst>
          </p:cNvPr>
          <p:cNvSpPr>
            <a:spLocks noGrp="1"/>
          </p:cNvSpPr>
          <p:nvPr>
            <p:ph idx="1"/>
          </p:nvPr>
        </p:nvSpPr>
        <p:spPr>
          <a:xfrm>
            <a:off x="449340" y="1297355"/>
            <a:ext cx="11293311" cy="4560569"/>
          </a:xfrm>
        </p:spPr>
        <p:txBody>
          <a:bodyPr>
            <a:normAutofit/>
          </a:bodyPr>
          <a:lstStyle/>
          <a:p>
            <a:pPr marL="0" indent="0" algn="l">
              <a:buNone/>
            </a:pPr>
            <a:r>
              <a:rPr lang="en-US" sz="2400" b="0" i="0" u="none" strike="noStrike" baseline="0" dirty="0"/>
              <a:t>Eliminating caulking or gaskets</a:t>
            </a:r>
          </a:p>
          <a:p>
            <a:pPr algn="l"/>
            <a:r>
              <a:rPr lang="en-US" sz="2400" dirty="0"/>
              <a:t>A</a:t>
            </a:r>
            <a:r>
              <a:rPr lang="en-US" sz="2400" b="0" i="0" u="none" strike="noStrike" baseline="0" dirty="0"/>
              <a:t>round electrical outlets and</a:t>
            </a:r>
          </a:p>
          <a:p>
            <a:pPr algn="l"/>
            <a:r>
              <a:rPr lang="en-US" sz="2400" dirty="0"/>
              <a:t>O</a:t>
            </a:r>
            <a:r>
              <a:rPr lang="en-US" sz="2400" b="0" i="0" u="none" strike="noStrike" baseline="0" dirty="0"/>
              <a:t>ther drywall penetrations</a:t>
            </a:r>
          </a:p>
          <a:p>
            <a:pPr algn="l"/>
            <a:r>
              <a:rPr lang="en-US" sz="2400" dirty="0"/>
              <a:t>A</a:t>
            </a:r>
            <a:r>
              <a:rPr lang="en-US" sz="2400" b="0" i="0" u="none" strike="noStrike" baseline="0" dirty="0"/>
              <a:t>long ASW and ceiling spaces</a:t>
            </a:r>
          </a:p>
          <a:p>
            <a:pPr algn="l"/>
            <a:r>
              <a:rPr lang="en-US" sz="2400" dirty="0"/>
              <a:t>T</a:t>
            </a:r>
            <a:r>
              <a:rPr lang="en-US" sz="2400" b="0" i="0" u="none" strike="noStrike" baseline="0" dirty="0"/>
              <a:t>o vented attics.</a:t>
            </a:r>
            <a:endParaRPr lang="en-US" sz="2400" dirty="0"/>
          </a:p>
        </p:txBody>
      </p:sp>
      <p:pic>
        <p:nvPicPr>
          <p:cNvPr id="5122" name="Picture 2">
            <a:extLst>
              <a:ext uri="{FF2B5EF4-FFF2-40B4-BE49-F238E27FC236}">
                <a16:creationId xmlns:a16="http://schemas.microsoft.com/office/drawing/2014/main" id="{E354FF47-93F7-45C5-B532-A18121AE60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1621" y="1157741"/>
            <a:ext cx="7028468" cy="52526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BCF538-180E-4332-8D9C-59DA59C5E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644" y="3631796"/>
            <a:ext cx="3495675" cy="1434496"/>
          </a:xfrm>
          <a:prstGeom prst="rect">
            <a:avLst/>
          </a:prstGeom>
        </p:spPr>
      </p:pic>
      <p:pic>
        <p:nvPicPr>
          <p:cNvPr id="10" name="Picture 4" descr="AeroBarrier | Never Fail The Blowerdoor | Breakthrough Air Sealing  Technology">
            <a:extLst>
              <a:ext uri="{FF2B5EF4-FFF2-40B4-BE49-F238E27FC236}">
                <a16:creationId xmlns:a16="http://schemas.microsoft.com/office/drawing/2014/main" id="{3CC9C211-9054-410A-942E-6454A4CDDC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2644" y="5066292"/>
            <a:ext cx="3495675"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5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D5AF9FA4-585A-4325-AA4E-B778E84550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3919" y="-10882"/>
            <a:ext cx="4401312" cy="63814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2506385-E30E-4A7C-AE02-9CF3B83C0866}"/>
              </a:ext>
            </a:extLst>
          </p:cNvPr>
          <p:cNvSpPr/>
          <p:nvPr/>
        </p:nvSpPr>
        <p:spPr>
          <a:xfrm>
            <a:off x="8514911" y="6170652"/>
            <a:ext cx="4926013" cy="215900"/>
          </a:xfrm>
          <a:prstGeom prst="rect">
            <a:avLst/>
          </a:prstGeom>
        </p:spPr>
        <p:txBody>
          <a:bodyPr>
            <a:spAutoFit/>
          </a:bodyPr>
          <a:lstStyle/>
          <a:p>
            <a:pPr>
              <a:defRPr/>
            </a:pPr>
            <a:r>
              <a:rPr lang="en-US" sz="800" dirty="0">
                <a:solidFill>
                  <a:srgbClr val="00B0F0"/>
                </a:solidFill>
              </a:rPr>
              <a:t>Image from Building America Report – 1508.  </a:t>
            </a:r>
            <a:r>
              <a:rPr lang="en-US" sz="800" dirty="0" err="1">
                <a:solidFill>
                  <a:srgbClr val="00B0F0"/>
                </a:solidFill>
              </a:rPr>
              <a:t>Kohta</a:t>
            </a:r>
            <a:r>
              <a:rPr lang="en-US" sz="800" dirty="0">
                <a:solidFill>
                  <a:srgbClr val="00B0F0"/>
                </a:solidFill>
              </a:rPr>
              <a:t> Ueno, Joe </a:t>
            </a:r>
            <a:r>
              <a:rPr lang="en-US" sz="800" dirty="0" err="1">
                <a:solidFill>
                  <a:srgbClr val="00B0F0"/>
                </a:solidFill>
              </a:rPr>
              <a:t>Lstiburek</a:t>
            </a:r>
            <a:r>
              <a:rPr lang="en-US" sz="800" dirty="0">
                <a:solidFill>
                  <a:srgbClr val="00B0F0"/>
                </a:solidFill>
              </a:rPr>
              <a:t>.  March 2015. </a:t>
            </a:r>
          </a:p>
        </p:txBody>
      </p:sp>
      <p:pic>
        <p:nvPicPr>
          <p:cNvPr id="9" name="Picture 8" descr="A picture containing indoor, close&#10;&#10;Description automatically generated">
            <a:extLst>
              <a:ext uri="{FF2B5EF4-FFF2-40B4-BE49-F238E27FC236}">
                <a16:creationId xmlns:a16="http://schemas.microsoft.com/office/drawing/2014/main" id="{4B9DD2D8-7F76-4A5A-8671-C8E5356FC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106479" y="3158212"/>
            <a:ext cx="3267455" cy="2450591"/>
          </a:xfrm>
          <a:prstGeom prst="rect">
            <a:avLst/>
          </a:prstGeom>
        </p:spPr>
      </p:pic>
      <p:pic>
        <p:nvPicPr>
          <p:cNvPr id="12" name="Picture 11" descr="Text, letter&#10;&#10;Description automatically generated">
            <a:extLst>
              <a:ext uri="{FF2B5EF4-FFF2-40B4-BE49-F238E27FC236}">
                <a16:creationId xmlns:a16="http://schemas.microsoft.com/office/drawing/2014/main" id="{E4474D96-3917-4500-AF60-F7985BC1D3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769" y="293380"/>
            <a:ext cx="4076541" cy="3057406"/>
          </a:xfrm>
          <a:prstGeom prst="rect">
            <a:avLst/>
          </a:prstGeom>
        </p:spPr>
      </p:pic>
      <p:pic>
        <p:nvPicPr>
          <p:cNvPr id="16" name="Picture 15" descr="A picture containing pool table&#10;&#10;Description automatically generated">
            <a:extLst>
              <a:ext uri="{FF2B5EF4-FFF2-40B4-BE49-F238E27FC236}">
                <a16:creationId xmlns:a16="http://schemas.microsoft.com/office/drawing/2014/main" id="{F7FB8484-FC37-4963-9692-72C9AB2EF5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543464" y="3684092"/>
            <a:ext cx="2666449" cy="1999837"/>
          </a:xfrm>
          <a:prstGeom prst="rect">
            <a:avLst/>
          </a:prstGeom>
        </p:spPr>
      </p:pic>
      <p:cxnSp>
        <p:nvCxnSpPr>
          <p:cNvPr id="3" name="Straight Connector 2">
            <a:extLst>
              <a:ext uri="{FF2B5EF4-FFF2-40B4-BE49-F238E27FC236}">
                <a16:creationId xmlns:a16="http://schemas.microsoft.com/office/drawing/2014/main" id="{08BD2288-CEBB-7B64-D13D-32E6B5923484}"/>
              </a:ext>
            </a:extLst>
          </p:cNvPr>
          <p:cNvCxnSpPr>
            <a:cxnSpLocks/>
          </p:cNvCxnSpPr>
          <p:nvPr/>
        </p:nvCxnSpPr>
        <p:spPr>
          <a:xfrm>
            <a:off x="4016829" y="141514"/>
            <a:ext cx="0" cy="27432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0BD3D9-A015-5490-3B99-21F3AD0D99BC}"/>
              </a:ext>
            </a:extLst>
          </p:cNvPr>
          <p:cNvCxnSpPr>
            <a:cxnSpLocks/>
          </p:cNvCxnSpPr>
          <p:nvPr/>
        </p:nvCxnSpPr>
        <p:spPr>
          <a:xfrm>
            <a:off x="2188028" y="141514"/>
            <a:ext cx="0" cy="16981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B3F840-55DC-508C-AFF9-EE52FEDEFB53}"/>
              </a:ext>
            </a:extLst>
          </p:cNvPr>
          <p:cNvCxnSpPr>
            <a:cxnSpLocks/>
          </p:cNvCxnSpPr>
          <p:nvPr/>
        </p:nvCxnSpPr>
        <p:spPr>
          <a:xfrm>
            <a:off x="4060372" y="4683240"/>
            <a:ext cx="0" cy="16981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95B800-55A2-903E-816B-61FDD39314AA}"/>
              </a:ext>
            </a:extLst>
          </p:cNvPr>
          <p:cNvCxnSpPr>
            <a:cxnSpLocks/>
          </p:cNvCxnSpPr>
          <p:nvPr/>
        </p:nvCxnSpPr>
        <p:spPr>
          <a:xfrm flipH="1">
            <a:off x="2155372" y="3505203"/>
            <a:ext cx="21772" cy="28762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152D8F-3E9B-61FB-5160-DD885447688D}"/>
              </a:ext>
            </a:extLst>
          </p:cNvPr>
          <p:cNvCxnSpPr>
            <a:cxnSpLocks/>
          </p:cNvCxnSpPr>
          <p:nvPr/>
        </p:nvCxnSpPr>
        <p:spPr>
          <a:xfrm>
            <a:off x="2569029" y="1796148"/>
            <a:ext cx="0" cy="17634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CE63E8-F035-3787-CEFB-7E2663C56FAD}"/>
              </a:ext>
            </a:extLst>
          </p:cNvPr>
          <p:cNvCxnSpPr>
            <a:cxnSpLocks/>
          </p:cNvCxnSpPr>
          <p:nvPr/>
        </p:nvCxnSpPr>
        <p:spPr>
          <a:xfrm>
            <a:off x="3668486" y="2884715"/>
            <a:ext cx="0" cy="1828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99F140-6164-F4A7-9916-43CD177E7922}"/>
              </a:ext>
            </a:extLst>
          </p:cNvPr>
          <p:cNvCxnSpPr>
            <a:cxnSpLocks/>
          </p:cNvCxnSpPr>
          <p:nvPr/>
        </p:nvCxnSpPr>
        <p:spPr>
          <a:xfrm>
            <a:off x="3668486" y="2884715"/>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240F090-AFD9-EF0C-DC3A-40B35ED153DE}"/>
              </a:ext>
            </a:extLst>
          </p:cNvPr>
          <p:cNvCxnSpPr>
            <a:cxnSpLocks/>
          </p:cNvCxnSpPr>
          <p:nvPr/>
        </p:nvCxnSpPr>
        <p:spPr>
          <a:xfrm>
            <a:off x="3679368" y="4713515"/>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28C06F-6983-B7E4-DB03-C9A6C5995E48}"/>
              </a:ext>
            </a:extLst>
          </p:cNvPr>
          <p:cNvCxnSpPr>
            <a:cxnSpLocks/>
          </p:cNvCxnSpPr>
          <p:nvPr/>
        </p:nvCxnSpPr>
        <p:spPr>
          <a:xfrm>
            <a:off x="2177144" y="3505203"/>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E5DA30-BCEA-E95F-44D1-1011D9735D75}"/>
              </a:ext>
            </a:extLst>
          </p:cNvPr>
          <p:cNvCxnSpPr>
            <a:cxnSpLocks/>
          </p:cNvCxnSpPr>
          <p:nvPr/>
        </p:nvCxnSpPr>
        <p:spPr>
          <a:xfrm>
            <a:off x="2198914" y="1796148"/>
            <a:ext cx="348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55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FD2E62-3D8A-4668-934E-22FC1F32001C}"/>
              </a:ext>
            </a:extLst>
          </p:cNvPr>
          <p:cNvSpPr>
            <a:spLocks noGrp="1"/>
          </p:cNvSpPr>
          <p:nvPr>
            <p:ph type="title"/>
          </p:nvPr>
        </p:nvSpPr>
        <p:spPr>
          <a:xfrm>
            <a:off x="4671416" y="5500060"/>
            <a:ext cx="6829520" cy="862031"/>
          </a:xfrm>
        </p:spPr>
        <p:txBody>
          <a:bodyPr vert="horz" lIns="91440" tIns="45720" rIns="91440" bIns="45720" rtlCol="0" anchor="b">
            <a:noAutofit/>
          </a:bodyPr>
          <a:lstStyle/>
          <a:p>
            <a:pPr algn="ctr"/>
            <a:r>
              <a:rPr lang="en-US" sz="4400" kern="1200" dirty="0">
                <a:ea typeface="+mj-ea"/>
                <a:cs typeface="+mj-cs"/>
              </a:rPr>
              <a:t>It all </a:t>
            </a:r>
            <a:r>
              <a:rPr lang="en-US" sz="3600" kern="1200" dirty="0">
                <a:ea typeface="+mj-ea"/>
                <a:cs typeface="+mj-cs"/>
              </a:rPr>
              <a:t>about sealing the gap </a:t>
            </a:r>
            <a:br>
              <a:rPr lang="en-US" sz="3600" kern="1200" dirty="0">
                <a:ea typeface="+mj-ea"/>
                <a:cs typeface="+mj-cs"/>
              </a:rPr>
            </a:br>
            <a:r>
              <a:rPr lang="en-US" sz="3600" kern="1200" dirty="0">
                <a:ea typeface="+mj-ea"/>
                <a:cs typeface="+mj-cs"/>
              </a:rPr>
              <a:t>with </a:t>
            </a:r>
            <a:r>
              <a:rPr lang="en-US" sz="3600" dirty="0"/>
              <a:t>c</a:t>
            </a:r>
            <a:r>
              <a:rPr lang="en-US" sz="3600" kern="1200" dirty="0">
                <a:ea typeface="+mj-ea"/>
                <a:cs typeface="+mj-cs"/>
              </a:rPr>
              <a:t>ost-effective options that don’t impact compliance</a:t>
            </a:r>
            <a:endParaRPr lang="en-US" sz="4400" kern="1200" dirty="0">
              <a:ea typeface="+mj-ea"/>
              <a:cs typeface="+mj-cs"/>
            </a:endParaRPr>
          </a:p>
        </p:txBody>
      </p:sp>
      <p:pic>
        <p:nvPicPr>
          <p:cNvPr id="17" name="Picture 16" descr="A knife on a table&#10;&#10;Description automatically generated with low confidence">
            <a:extLst>
              <a:ext uri="{FF2B5EF4-FFF2-40B4-BE49-F238E27FC236}">
                <a16:creationId xmlns:a16="http://schemas.microsoft.com/office/drawing/2014/main" id="{B0490C1A-CD72-497E-99C0-BDB19EC735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7636" y="147558"/>
            <a:ext cx="3797570" cy="2010551"/>
          </a:xfrm>
          <a:prstGeom prst="rect">
            <a:avLst/>
          </a:prstGeom>
        </p:spPr>
      </p:pic>
      <p:pic>
        <p:nvPicPr>
          <p:cNvPr id="23" name="Picture 22" descr="A picture containing wooden, wood&#10;&#10;Description automatically generated">
            <a:extLst>
              <a:ext uri="{FF2B5EF4-FFF2-40B4-BE49-F238E27FC236}">
                <a16:creationId xmlns:a16="http://schemas.microsoft.com/office/drawing/2014/main" id="{E44E84C2-95AB-4E40-A3A9-50088DC442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998546" y="256258"/>
            <a:ext cx="4111323" cy="3793472"/>
          </a:xfrm>
          <a:prstGeom prst="rect">
            <a:avLst/>
          </a:prstGeom>
        </p:spPr>
      </p:pic>
      <p:pic>
        <p:nvPicPr>
          <p:cNvPr id="13" name="Picture 12" descr="A picture containing green, wooden, wood, painted&#10;&#10;Description automatically generated">
            <a:extLst>
              <a:ext uri="{FF2B5EF4-FFF2-40B4-BE49-F238E27FC236}">
                <a16:creationId xmlns:a16="http://schemas.microsoft.com/office/drawing/2014/main" id="{1050124A-9AD3-42B5-A6B6-5BCAF604A9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86176" y="147557"/>
            <a:ext cx="3797984" cy="2010552"/>
          </a:xfrm>
          <a:prstGeom prst="rect">
            <a:avLst/>
          </a:prstGeom>
        </p:spPr>
      </p:pic>
      <p:pic>
        <p:nvPicPr>
          <p:cNvPr id="21" name="Picture 20">
            <a:extLst>
              <a:ext uri="{FF2B5EF4-FFF2-40B4-BE49-F238E27FC236}">
                <a16:creationId xmlns:a16="http://schemas.microsoft.com/office/drawing/2014/main" id="{3651DBAF-1611-456D-A490-2967F780CE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317634" y="2247921"/>
            <a:ext cx="3794760" cy="2013804"/>
          </a:xfrm>
          <a:prstGeom prst="rect">
            <a:avLst/>
          </a:prstGeom>
        </p:spPr>
      </p:pic>
      <p:pic>
        <p:nvPicPr>
          <p:cNvPr id="15" name="Picture 14" descr="A picture containing indoor, wooden, container, box&#10;&#10;Description automatically generated">
            <a:extLst>
              <a:ext uri="{FF2B5EF4-FFF2-40B4-BE49-F238E27FC236}">
                <a16:creationId xmlns:a16="http://schemas.microsoft.com/office/drawing/2014/main" id="{E6D25119-9627-4A94-BD9E-CF9A4EA41E2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96021" y="2158109"/>
            <a:ext cx="3797983" cy="200094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98DC195-B6C9-46EA-85D8-EB2E055116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7634" y="4351540"/>
            <a:ext cx="3794760" cy="2010551"/>
          </a:xfrm>
          <a:prstGeom prst="rect">
            <a:avLst/>
          </a:prstGeom>
        </p:spPr>
      </p:pic>
    </p:spTree>
    <p:extLst>
      <p:ext uri="{BB962C8B-B14F-4D97-AF65-F5344CB8AC3E}">
        <p14:creationId xmlns:p14="http://schemas.microsoft.com/office/powerpoint/2010/main" val="2161611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5D33B-A541-29CC-BF43-0F36FF95F17C}"/>
              </a:ext>
            </a:extLst>
          </p:cNvPr>
          <p:cNvPicPr>
            <a:picLocks noChangeAspect="1"/>
          </p:cNvPicPr>
          <p:nvPr/>
        </p:nvPicPr>
        <p:blipFill>
          <a:blip r:embed="rId2"/>
          <a:stretch>
            <a:fillRect/>
          </a:stretch>
        </p:blipFill>
        <p:spPr>
          <a:xfrm>
            <a:off x="1498644" y="643467"/>
            <a:ext cx="3985511" cy="2543217"/>
          </a:xfrm>
          <a:prstGeom prst="rect">
            <a:avLst/>
          </a:prstGeom>
        </p:spPr>
      </p:pic>
      <p:cxnSp>
        <p:nvCxnSpPr>
          <p:cNvPr id="21" name="Straight Connector 2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6E6B109E-5229-36A4-D16B-ED17ED8C23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338316" y="785086"/>
            <a:ext cx="4732940" cy="225997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A1B0563-F7EB-8574-96F3-F1B5302BEE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1077" y="3671316"/>
            <a:ext cx="3560645" cy="2545862"/>
          </a:xfrm>
          <a:prstGeom prst="rect">
            <a:avLst/>
          </a:prstGeom>
        </p:spPr>
      </p:pic>
      <p:pic>
        <p:nvPicPr>
          <p:cNvPr id="6" name="Picture 2" descr="ClarkDietrich Area Separation Wall Systems | ClarkDietrich Building Systems">
            <a:extLst>
              <a:ext uri="{FF2B5EF4-FFF2-40B4-BE49-F238E27FC236}">
                <a16:creationId xmlns:a16="http://schemas.microsoft.com/office/drawing/2014/main" id="{DA276F05-03FC-8D03-E3C5-4423EE1E0C6A}"/>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7152525" y="3671316"/>
            <a:ext cx="3104521" cy="255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49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P 031">
            <a:extLst>
              <a:ext uri="{FF2B5EF4-FFF2-40B4-BE49-F238E27FC236}">
                <a16:creationId xmlns:a16="http://schemas.microsoft.com/office/drawing/2014/main" id="{743044C4-7E8C-CB86-A53C-BCCB397004BF}"/>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r="-2" b="-2"/>
          <a:stretch/>
        </p:blipFill>
        <p:spPr bwMode="auto">
          <a:xfrm>
            <a:off x="869950" y="2166938"/>
            <a:ext cx="5191125" cy="3457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Newman 059">
            <a:extLst>
              <a:ext uri="{FF2B5EF4-FFF2-40B4-BE49-F238E27FC236}">
                <a16:creationId xmlns:a16="http://schemas.microsoft.com/office/drawing/2014/main" id="{B8183D79-3326-F4F1-0F3E-BC6F642CC1AA}"/>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6132513" y="2166938"/>
            <a:ext cx="5191125" cy="3457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78F3440-7835-6E0F-330F-1C4EC48EDF66}"/>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What occurs – Code Derived to Risk</a:t>
            </a:r>
          </a:p>
        </p:txBody>
      </p:sp>
    </p:spTree>
    <p:extLst>
      <p:ext uri="{BB962C8B-B14F-4D97-AF65-F5344CB8AC3E}">
        <p14:creationId xmlns:p14="http://schemas.microsoft.com/office/powerpoint/2010/main" val="1842454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019D9467-6C09-4BEE-9BC4-3350F52A5E3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8668492" cy="6857990"/>
          </a:xfrm>
          <a:prstGeom prst="rect">
            <a:avLst/>
          </a:prstGeom>
        </p:spPr>
      </p:pic>
      <p:sp>
        <p:nvSpPr>
          <p:cNvPr id="17" name="Rectangle 1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D81DFA0-C2EB-43CC-B0B8-C9BAE9ACB1BF}"/>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dirty="0">
                <a:effectLst/>
                <a:cs typeface="+mj-cs"/>
              </a:rPr>
              <a:t>Material Testing to Assembly Testing</a:t>
            </a:r>
            <a:endParaRPr lang="en-US" sz="4800" dirty="0">
              <a:cs typeface="+mj-cs"/>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4C0855-E628-FA84-EF3F-E4C5213BCFE8}"/>
              </a:ext>
            </a:extLst>
          </p:cNvPr>
          <p:cNvSpPr txBox="1"/>
          <p:nvPr/>
        </p:nvSpPr>
        <p:spPr>
          <a:xfrm>
            <a:off x="20" y="6858000"/>
            <a:ext cx="8668492" cy="230832"/>
          </a:xfrm>
          <a:prstGeom prst="rect">
            <a:avLst/>
          </a:prstGeom>
          <a:noFill/>
        </p:spPr>
        <p:txBody>
          <a:bodyPr wrap="square" rtlCol="0">
            <a:spAutoFit/>
          </a:bodyPr>
          <a:lstStyle/>
          <a:p>
            <a:r>
              <a:rPr lang="en-US" sz="900">
                <a:hlinkClick r:id="rId3" tooltip="https://clarkjbrooks.blogspot.com/2011_03_01_archive.html"/>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172581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4DA1-1D44-4EAF-87F4-C083AD0102F3}"/>
              </a:ext>
            </a:extLst>
          </p:cNvPr>
          <p:cNvSpPr>
            <a:spLocks noGrp="1"/>
          </p:cNvSpPr>
          <p:nvPr>
            <p:ph type="title"/>
          </p:nvPr>
        </p:nvSpPr>
        <p:spPr/>
        <p:txBody>
          <a:bodyPr/>
          <a:lstStyle/>
          <a:p>
            <a:r>
              <a:rPr lang="en-US" dirty="0"/>
              <a:t>5 Shaft Liner Assemblies</a:t>
            </a:r>
          </a:p>
        </p:txBody>
      </p:sp>
      <p:sp>
        <p:nvSpPr>
          <p:cNvPr id="3" name="Content Placeholder 2">
            <a:extLst>
              <a:ext uri="{FF2B5EF4-FFF2-40B4-BE49-F238E27FC236}">
                <a16:creationId xmlns:a16="http://schemas.microsoft.com/office/drawing/2014/main" id="{16F596CC-EE93-49E9-9CF2-3080762B37C6}"/>
              </a:ext>
            </a:extLst>
          </p:cNvPr>
          <p:cNvSpPr>
            <a:spLocks noGrp="1"/>
          </p:cNvSpPr>
          <p:nvPr>
            <p:ph idx="1"/>
          </p:nvPr>
        </p:nvSpPr>
        <p:spPr>
          <a:xfrm>
            <a:off x="449341" y="2055136"/>
            <a:ext cx="11293311" cy="3414447"/>
          </a:xfrm>
        </p:spPr>
        <p:txBody>
          <a:bodyPr>
            <a:normAutofit/>
          </a:bodyPr>
          <a:lstStyle/>
          <a:p>
            <a:pPr algn="l"/>
            <a:r>
              <a:rPr lang="en-US" sz="4000" dirty="0"/>
              <a:t>U336 - </a:t>
            </a:r>
            <a:r>
              <a:rPr lang="en-US" sz="4000" b="1" i="0" u="none" strike="noStrike" baseline="0" dirty="0"/>
              <a:t>UNITED STATES GYPSUM CO </a:t>
            </a:r>
            <a:endParaRPr lang="en-US" sz="4000" dirty="0"/>
          </a:p>
          <a:p>
            <a:pPr algn="l"/>
            <a:r>
              <a:rPr lang="en-US" sz="4000" dirty="0"/>
              <a:t>U347 - </a:t>
            </a:r>
            <a:r>
              <a:rPr lang="en-US" sz="4000" b="1" i="0" u="none" strike="noStrike" baseline="0" dirty="0"/>
              <a:t>NATIONAL GYPSUM CO </a:t>
            </a:r>
            <a:endParaRPr lang="en-US" sz="4000" dirty="0"/>
          </a:p>
          <a:p>
            <a:pPr algn="l"/>
            <a:r>
              <a:rPr lang="en-US" sz="4000" dirty="0"/>
              <a:t>U366 - </a:t>
            </a:r>
            <a:r>
              <a:rPr lang="en-US" sz="4000" b="1" i="0" u="none" strike="noStrike" baseline="0" dirty="0"/>
              <a:t>CERTAINTEED GYPSUM INC </a:t>
            </a:r>
            <a:endParaRPr lang="en-US" sz="4000" dirty="0"/>
          </a:p>
          <a:p>
            <a:pPr algn="l"/>
            <a:r>
              <a:rPr lang="en-US" sz="4000" dirty="0"/>
              <a:t>U373 - </a:t>
            </a:r>
            <a:r>
              <a:rPr lang="en-US" sz="4000" b="1" i="0" u="none" strike="noStrike" baseline="0" dirty="0"/>
              <a:t>GEORGIA-PACIFIC GYPSUM L </a:t>
            </a:r>
            <a:r>
              <a:rPr lang="en-US" sz="4000" b="1" i="0" u="none" strike="noStrike" baseline="0" dirty="0" err="1"/>
              <a:t>L</a:t>
            </a:r>
            <a:r>
              <a:rPr lang="en-US" sz="4000" b="1" i="0" u="none" strike="noStrike" baseline="0" dirty="0"/>
              <a:t> C </a:t>
            </a:r>
            <a:endParaRPr lang="en-US" sz="4000" dirty="0"/>
          </a:p>
          <a:p>
            <a:pPr algn="l"/>
            <a:r>
              <a:rPr lang="en-US" sz="4000" dirty="0"/>
              <a:t>U375 - </a:t>
            </a:r>
            <a:r>
              <a:rPr lang="en-US" sz="4000" b="1" i="0" u="none" strike="noStrike" baseline="0" dirty="0"/>
              <a:t>AMERICAN GYPSUM CO </a:t>
            </a:r>
            <a:endParaRPr lang="en-US" sz="1800" b="0" i="0" u="none" strike="noStrike" baseline="0" dirty="0">
              <a:solidFill>
                <a:srgbClr val="000000"/>
              </a:solidFill>
              <a:latin typeface="Segoe UI" panose="020B0502040204020203" pitchFamily="34" charset="0"/>
            </a:endParaRPr>
          </a:p>
          <a:p>
            <a:endParaRPr lang="en-US" sz="1800" b="0" i="0" u="none" strike="noStrike" baseline="0" dirty="0">
              <a:latin typeface="Segoe UI" panose="020B0502040204020203" pitchFamily="34" charset="0"/>
            </a:endParaRPr>
          </a:p>
          <a:p>
            <a:endParaRPr lang="en-US" sz="1800" b="0" i="0" u="none" strike="noStrike" baseline="0" dirty="0">
              <a:latin typeface="Segoe UI" panose="020B0502040204020203" pitchFamily="34" charset="0"/>
            </a:endParaRPr>
          </a:p>
          <a:p>
            <a:endParaRPr lang="en-US" sz="1800" b="0" i="0" u="none" strike="noStrike" baseline="0" dirty="0">
              <a:latin typeface="Segoe UI" panose="020B0502040204020203" pitchFamily="34" charset="0"/>
            </a:endParaRPr>
          </a:p>
        </p:txBody>
      </p:sp>
    </p:spTree>
    <p:extLst>
      <p:ext uri="{BB962C8B-B14F-4D97-AF65-F5344CB8AC3E}">
        <p14:creationId xmlns:p14="http://schemas.microsoft.com/office/powerpoint/2010/main" val="1294175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Documents and Settings\mfiebig\My Documents\TEMP\SBSA Fire Presentations\Basics of Firewall design and testing\Fire Test Furnace 1.jpg">
            <a:extLst>
              <a:ext uri="{FF2B5EF4-FFF2-40B4-BE49-F238E27FC236}">
                <a16:creationId xmlns:a16="http://schemas.microsoft.com/office/drawing/2014/main" id="{12343D38-BEEC-E714-C824-19F3D6FB1474}"/>
              </a:ext>
            </a:extLst>
          </p:cNvPr>
          <p:cNvPicPr>
            <a:picLocks noChangeAspect="1" noChangeArrowheads="1"/>
          </p:cNvPicPr>
          <p:nvPr/>
        </p:nvPicPr>
        <p:blipFill rotWithShape="1">
          <a:blip r:embed="rId2" cstate="screen">
            <a:alphaModFix amt="35000"/>
            <a:extLst>
              <a:ext uri="{28A0092B-C50C-407E-A947-70E740481C1C}">
                <a14:useLocalDpi xmlns:a14="http://schemas.microsoft.com/office/drawing/2010/main"/>
              </a:ext>
            </a:extLst>
          </a:blip>
          <a:srcRect/>
          <a:stretch/>
        </p:blipFill>
        <p:spPr bwMode="auto">
          <a:xfrm>
            <a:off x="1" y="-21256"/>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75B0DFB-AF85-FEBA-094E-EDCF1008A288}"/>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3100">
                <a:cs typeface="+mj-cs"/>
              </a:rPr>
              <a:t>ASTM E 119: Fire Tests of Building Construction and Materials</a:t>
            </a:r>
          </a:p>
        </p:txBody>
      </p:sp>
      <p:sp>
        <p:nvSpPr>
          <p:cNvPr id="6" name="TextBox 5">
            <a:extLst>
              <a:ext uri="{FF2B5EF4-FFF2-40B4-BE49-F238E27FC236}">
                <a16:creationId xmlns:a16="http://schemas.microsoft.com/office/drawing/2014/main" id="{E54470D6-54FC-F1D2-A8CD-39E8344E0E09}"/>
              </a:ext>
            </a:extLst>
          </p:cNvPr>
          <p:cNvSpPr txBox="1"/>
          <p:nvPr/>
        </p:nvSpPr>
        <p:spPr>
          <a:xfrm>
            <a:off x="7531610" y="2434201"/>
            <a:ext cx="3822189" cy="3742762"/>
          </a:xfrm>
          <a:prstGeom prst="rect">
            <a:avLst/>
          </a:prstGeom>
        </p:spPr>
        <p:txBody>
          <a:bodyPr vert="horz" lIns="91440" tIns="45720" rIns="91440" bIns="45720" rtlCol="0">
            <a:normAutofit fontScale="70000" lnSpcReduction="20000"/>
          </a:bodyPr>
          <a:lstStyle/>
          <a:p>
            <a:pPr indent="-228600">
              <a:lnSpc>
                <a:spcPct val="120000"/>
              </a:lnSpc>
              <a:spcAft>
                <a:spcPts val="600"/>
              </a:spcAft>
              <a:buFont typeface="Arial" panose="020B0604020202020204" pitchFamily="34" charset="0"/>
              <a:buChar char="•"/>
            </a:pPr>
            <a:r>
              <a:rPr lang="en-US" sz="1400" b="1" dirty="0"/>
              <a:t>SECTION 703 FIRE-RESISTANCE RATINGS AND FIRE TESTS</a:t>
            </a:r>
            <a:r>
              <a:rPr lang="en-US" sz="1400" dirty="0"/>
              <a:t> </a:t>
            </a:r>
            <a:br>
              <a:rPr lang="en-US" sz="1400" b="1" dirty="0"/>
            </a:br>
            <a:br>
              <a:rPr lang="en-US" sz="1400" b="1" dirty="0"/>
            </a:br>
            <a:r>
              <a:rPr lang="en-US" sz="1400" b="1" dirty="0"/>
              <a:t>703.2 Fire-resistance ratings.</a:t>
            </a:r>
            <a:r>
              <a:rPr lang="en-US" sz="1400" dirty="0"/>
              <a:t> The </a:t>
            </a:r>
            <a:r>
              <a:rPr lang="en-US" sz="1400" i="1" dirty="0"/>
              <a:t>fire-resistance rating</a:t>
            </a:r>
            <a:r>
              <a:rPr lang="en-US" sz="1400" dirty="0"/>
              <a:t> of building elements, components or assemblies shall be determined in accordance with the test procedures set forth in </a:t>
            </a:r>
            <a:r>
              <a:rPr lang="en-US" sz="1400" dirty="0">
                <a:solidFill>
                  <a:srgbClr val="FF0000"/>
                </a:solidFill>
              </a:rPr>
              <a:t>ASTM E 119 </a:t>
            </a:r>
            <a:r>
              <a:rPr lang="en-US" sz="1400" dirty="0"/>
              <a:t>or </a:t>
            </a:r>
            <a:r>
              <a:rPr lang="en-US" sz="1400" dirty="0">
                <a:solidFill>
                  <a:srgbClr val="FF0000"/>
                </a:solidFill>
              </a:rPr>
              <a:t>UL 263 </a:t>
            </a:r>
            <a:r>
              <a:rPr lang="en-US" sz="1400" dirty="0"/>
              <a:t>or in accordance with </a:t>
            </a:r>
            <a:r>
              <a:rPr lang="en-US" sz="1400" dirty="0">
                <a:solidFill>
                  <a:srgbClr val="FF0000"/>
                </a:solidFill>
              </a:rPr>
              <a:t>Section 703.3 </a:t>
            </a:r>
            <a:r>
              <a:rPr lang="en-US" sz="1400" dirty="0"/>
              <a:t>(</a:t>
            </a:r>
            <a:r>
              <a:rPr lang="en-US" sz="1400" i="1" dirty="0"/>
              <a:t>alternative methods for determining fire resistance</a:t>
            </a:r>
            <a:r>
              <a:rPr lang="en-US" sz="1400" dirty="0"/>
              <a:t>). </a:t>
            </a:r>
          </a:p>
          <a:p>
            <a:pPr indent="-228600">
              <a:lnSpc>
                <a:spcPct val="120000"/>
              </a:lnSpc>
              <a:spcAft>
                <a:spcPts val="600"/>
              </a:spcAft>
              <a:buFont typeface="Arial" panose="020B0604020202020204" pitchFamily="34" charset="0"/>
              <a:buChar char="•"/>
            </a:pPr>
            <a:endParaRPr lang="en-US" sz="1400" dirty="0"/>
          </a:p>
          <a:p>
            <a:pPr indent="-228600">
              <a:lnSpc>
                <a:spcPct val="120000"/>
              </a:lnSpc>
              <a:spcAft>
                <a:spcPts val="600"/>
              </a:spcAft>
              <a:buFont typeface="Arial" panose="020B0604020202020204" pitchFamily="34" charset="0"/>
              <a:buChar char="•"/>
            </a:pPr>
            <a:r>
              <a:rPr lang="en-US" sz="1400" dirty="0"/>
              <a:t>ASTM E 119 Acceptance Criteria:</a:t>
            </a:r>
          </a:p>
          <a:p>
            <a:pPr marL="285750" indent="-228600">
              <a:lnSpc>
                <a:spcPct val="120000"/>
              </a:lnSpc>
              <a:spcAft>
                <a:spcPts val="600"/>
              </a:spcAft>
              <a:buFont typeface="Arial" panose="020B0604020202020204" pitchFamily="34" charset="0"/>
              <a:buChar char="•"/>
            </a:pPr>
            <a:r>
              <a:rPr lang="en-US" sz="1400" b="0" i="0" dirty="0">
                <a:solidFill>
                  <a:srgbClr val="231F20"/>
                </a:solidFill>
                <a:effectLst/>
                <a:latin typeface="ff7"/>
              </a:rPr>
              <a:t>4.3 The test standard provides for the following:</a:t>
            </a:r>
          </a:p>
          <a:p>
            <a:pPr marL="285750" indent="-228600">
              <a:lnSpc>
                <a:spcPct val="120000"/>
              </a:lnSpc>
              <a:spcAft>
                <a:spcPts val="600"/>
              </a:spcAft>
              <a:buFont typeface="Arial" panose="020B0604020202020204" pitchFamily="34" charset="0"/>
              <a:buChar char="•"/>
            </a:pPr>
            <a:r>
              <a:rPr lang="en-US" sz="1400" b="0" i="0" dirty="0">
                <a:solidFill>
                  <a:srgbClr val="231F20"/>
                </a:solidFill>
                <a:effectLst/>
                <a:latin typeface="ff7"/>
              </a:rPr>
              <a:t>4.3.1 For walls, partitions, and ﬂoor or roof test specimens:</a:t>
            </a:r>
          </a:p>
          <a:p>
            <a:pPr marL="285750" indent="-228600">
              <a:lnSpc>
                <a:spcPct val="120000"/>
              </a:lnSpc>
              <a:spcAft>
                <a:spcPts val="600"/>
              </a:spcAft>
              <a:buFont typeface="Arial" panose="020B0604020202020204" pitchFamily="34" charset="0"/>
              <a:buChar char="•"/>
            </a:pPr>
            <a:r>
              <a:rPr lang="en-US" sz="1400" b="0" i="0" dirty="0">
                <a:solidFill>
                  <a:srgbClr val="231F20"/>
                </a:solidFill>
                <a:effectLst/>
                <a:latin typeface="ff7"/>
              </a:rPr>
              <a:t>4.3.1.1 Measurement of the transmission of heat.</a:t>
            </a:r>
          </a:p>
          <a:p>
            <a:pPr marL="285750" indent="-228600">
              <a:lnSpc>
                <a:spcPct val="120000"/>
              </a:lnSpc>
              <a:spcAft>
                <a:spcPts val="600"/>
              </a:spcAft>
              <a:buFont typeface="Arial" panose="020B0604020202020204" pitchFamily="34" charset="0"/>
              <a:buChar char="•"/>
            </a:pPr>
            <a:r>
              <a:rPr lang="en-US" sz="1400" b="0" i="0" dirty="0">
                <a:solidFill>
                  <a:srgbClr val="231F20"/>
                </a:solidFill>
                <a:effectLst/>
                <a:latin typeface="ff7"/>
              </a:rPr>
              <a:t>4.3.1.2 Measurement of the transmission of hot gasses through the test specimen.</a:t>
            </a:r>
          </a:p>
          <a:p>
            <a:pPr marL="285750" indent="-228600">
              <a:lnSpc>
                <a:spcPct val="120000"/>
              </a:lnSpc>
              <a:spcAft>
                <a:spcPts val="600"/>
              </a:spcAft>
              <a:buFont typeface="Arial" panose="020B0604020202020204" pitchFamily="34" charset="0"/>
              <a:buChar char="•"/>
            </a:pPr>
            <a:r>
              <a:rPr lang="en-US" sz="1400" b="0" i="0" dirty="0">
                <a:solidFill>
                  <a:srgbClr val="231F20"/>
                </a:solidFill>
                <a:effectLst/>
                <a:latin typeface="ff7"/>
              </a:rPr>
              <a:t>4.3.1.3 For loadbearing elements, measurement of the load carrying ability of the test specimen during the test exposure</a:t>
            </a:r>
          </a:p>
          <a:p>
            <a:pPr marL="285750" indent="-228600">
              <a:lnSpc>
                <a:spcPct val="120000"/>
              </a:lnSpc>
              <a:spcAft>
                <a:spcPts val="600"/>
              </a:spcAft>
              <a:buFont typeface="Arial" panose="020B0604020202020204" pitchFamily="34" charset="0"/>
              <a:buChar char="•"/>
            </a:pPr>
            <a:endParaRPr lang="en-US" sz="1400" dirty="0">
              <a:solidFill>
                <a:srgbClr val="231F20"/>
              </a:solidFill>
              <a:latin typeface="ff7"/>
            </a:endParaRPr>
          </a:p>
          <a:p>
            <a:pPr marL="57150">
              <a:lnSpc>
                <a:spcPct val="120000"/>
              </a:lnSpc>
              <a:spcAft>
                <a:spcPts val="600"/>
              </a:spcAft>
            </a:pPr>
            <a:endParaRPr lang="en-US" sz="1400" dirty="0">
              <a:solidFill>
                <a:srgbClr val="FF0000"/>
              </a:solidFill>
            </a:endParaRPr>
          </a:p>
        </p:txBody>
      </p:sp>
      <p:sp>
        <p:nvSpPr>
          <p:cNvPr id="4" name="TextBox 3">
            <a:extLst>
              <a:ext uri="{FF2B5EF4-FFF2-40B4-BE49-F238E27FC236}">
                <a16:creationId xmlns:a16="http://schemas.microsoft.com/office/drawing/2014/main" id="{7BC3925E-1AA6-E7FB-8122-2DAF5C8357EE}"/>
              </a:ext>
            </a:extLst>
          </p:cNvPr>
          <p:cNvSpPr txBox="1"/>
          <p:nvPr/>
        </p:nvSpPr>
        <p:spPr>
          <a:xfrm>
            <a:off x="459435" y="365125"/>
            <a:ext cx="6141154" cy="5857694"/>
          </a:xfrm>
          <a:prstGeom prst="rect">
            <a:avLst/>
          </a:prstGeom>
          <a:noFill/>
        </p:spPr>
        <p:txBody>
          <a:bodyPr wrap="square">
            <a:spAutoFit/>
          </a:bodyPr>
          <a:lstStyle/>
          <a:p>
            <a:pPr>
              <a:lnSpc>
                <a:spcPct val="150000"/>
              </a:lnSpc>
            </a:pPr>
            <a:r>
              <a:rPr lang="en-US" dirty="0"/>
              <a:t>Standard Test Methods for Fire Tests of Building Construction and Materials</a:t>
            </a:r>
          </a:p>
          <a:p>
            <a:pPr>
              <a:lnSpc>
                <a:spcPct val="150000"/>
              </a:lnSpc>
            </a:pPr>
            <a:endParaRPr lang="en-US" dirty="0"/>
          </a:p>
          <a:p>
            <a:pPr marL="285750" indent="-285750">
              <a:lnSpc>
                <a:spcPct val="150000"/>
              </a:lnSpc>
              <a:buFont typeface="Arial" panose="020B0604020202020204" pitchFamily="34" charset="0"/>
              <a:buChar char="•"/>
            </a:pPr>
            <a:r>
              <a:rPr lang="en-US" b="0" dirty="0">
                <a:effectLst/>
              </a:rPr>
              <a:t>The test is used to measure and describe </a:t>
            </a:r>
            <a:r>
              <a:rPr lang="en-US" b="1" dirty="0">
                <a:solidFill>
                  <a:srgbClr val="FF0000"/>
                </a:solidFill>
                <a:effectLst/>
              </a:rPr>
              <a:t>the response of materials and assemblies to heat and flame under controlled conditions</a:t>
            </a:r>
            <a:r>
              <a:rPr lang="en-US" dirty="0"/>
              <a:t> for </a:t>
            </a:r>
            <a:r>
              <a:rPr lang="en-US" b="0" dirty="0">
                <a:effectLst/>
              </a:rPr>
              <a:t>a specified time period</a:t>
            </a:r>
          </a:p>
          <a:p>
            <a:pPr marL="285750" indent="-285750">
              <a:lnSpc>
                <a:spcPct val="150000"/>
              </a:lnSpc>
              <a:buFont typeface="Arial" panose="020B0604020202020204" pitchFamily="34" charset="0"/>
              <a:buChar char="•"/>
            </a:pPr>
            <a:endParaRPr lang="en-US" b="0" dirty="0">
              <a:effectLst/>
            </a:endParaRPr>
          </a:p>
          <a:p>
            <a:pPr marL="285750" indent="-285750">
              <a:lnSpc>
                <a:spcPct val="150000"/>
              </a:lnSpc>
              <a:buFont typeface="Arial" panose="020B0604020202020204" pitchFamily="34" charset="0"/>
              <a:buChar char="•"/>
            </a:pPr>
            <a:r>
              <a:rPr lang="en-US" b="0" dirty="0">
                <a:effectLst/>
              </a:rPr>
              <a:t>When required, the fire exposure is followed by the application of a standard fire hose stream applied in accordance with ASTM E2226</a:t>
            </a:r>
          </a:p>
          <a:p>
            <a:pPr marL="285750" indent="-285750">
              <a:lnSpc>
                <a:spcPct val="150000"/>
              </a:lnSpc>
              <a:buFont typeface="Arial" panose="020B0604020202020204" pitchFamily="34" charset="0"/>
              <a:buChar char="•"/>
            </a:pPr>
            <a:endParaRPr lang="en-US" b="0" dirty="0">
              <a:effectLst/>
            </a:endParaRPr>
          </a:p>
          <a:p>
            <a:pPr marL="285750" indent="-285750">
              <a:lnSpc>
                <a:spcPct val="150000"/>
              </a:lnSpc>
              <a:buFont typeface="Arial" panose="020B0604020202020204" pitchFamily="34" charset="0"/>
              <a:buChar char="•"/>
            </a:pPr>
            <a:r>
              <a:rPr lang="en-US" dirty="0"/>
              <a:t>Hose stream test assesses </a:t>
            </a:r>
            <a:r>
              <a:rPr lang="en-US" b="1" dirty="0">
                <a:solidFill>
                  <a:srgbClr val="FF0000"/>
                </a:solidFill>
              </a:rPr>
              <a:t>the </a:t>
            </a:r>
            <a:r>
              <a:rPr lang="en-US" b="1" dirty="0">
                <a:solidFill>
                  <a:srgbClr val="FF0000"/>
                </a:solidFill>
                <a:effectLst/>
              </a:rPr>
              <a:t>impact, erosion, and cooling effects of a fire fighting like hose stream on a burned assembly</a:t>
            </a:r>
          </a:p>
        </p:txBody>
      </p:sp>
    </p:spTree>
    <p:extLst>
      <p:ext uri="{BB962C8B-B14F-4D97-AF65-F5344CB8AC3E}">
        <p14:creationId xmlns:p14="http://schemas.microsoft.com/office/powerpoint/2010/main" val="658952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fire&#10;">
            <a:extLst>
              <a:ext uri="{FF2B5EF4-FFF2-40B4-BE49-F238E27FC236}">
                <a16:creationId xmlns:a16="http://schemas.microsoft.com/office/drawing/2014/main" id="{C50655ED-81C0-4596-9B38-87BF8D1C29B7}"/>
              </a:ext>
            </a:extLst>
          </p:cNvPr>
          <p:cNvPicPr>
            <a:picLocks noGrp="1" noChangeAspect="1"/>
          </p:cNvPicPr>
          <p:nvPr>
            <p:ph type="pic" sz="quarter" idx="10"/>
          </p:nvPr>
        </p:nvPicPr>
        <p:blipFill rotWithShape="1">
          <a:blip r:embed="rId2" cstate="screen">
            <a:alphaModFix amt="20000"/>
            <a:extLst>
              <a:ext uri="{28A0092B-C50C-407E-A947-70E740481C1C}">
                <a14:useLocalDpi xmlns:a14="http://schemas.microsoft.com/office/drawing/2010/main"/>
              </a:ext>
            </a:extLst>
          </a:blip>
          <a:srcRect r="-1" b="-1"/>
          <a:stretch/>
        </p:blipFill>
        <p:spPr>
          <a:xfrm>
            <a:off x="0" y="17098"/>
            <a:ext cx="9669642" cy="6857990"/>
          </a:xfrm>
          <a:prstGeom prst="rect">
            <a:avLst/>
          </a:prstGeom>
        </p:spPr>
      </p:pic>
      <p:sp>
        <p:nvSpPr>
          <p:cNvPr id="2" name="Title 1">
            <a:extLst>
              <a:ext uri="{FF2B5EF4-FFF2-40B4-BE49-F238E27FC236}">
                <a16:creationId xmlns:a16="http://schemas.microsoft.com/office/drawing/2014/main" id="{9E8E637A-87EE-44AF-B253-8A60BDF4CA81}"/>
              </a:ext>
            </a:extLst>
          </p:cNvPr>
          <p:cNvSpPr>
            <a:spLocks noGrp="1"/>
          </p:cNvSpPr>
          <p:nvPr>
            <p:ph type="title"/>
          </p:nvPr>
        </p:nvSpPr>
        <p:spPr>
          <a:xfrm>
            <a:off x="1502230" y="743447"/>
            <a:ext cx="5439297" cy="2905361"/>
          </a:xfrm>
          <a:noFill/>
        </p:spPr>
        <p:txBody>
          <a:bodyPr vert="horz" lIns="91440" tIns="45720" rIns="91440" bIns="45720" rtlCol="0" anchor="t">
            <a:normAutofit fontScale="90000"/>
          </a:bodyPr>
          <a:lstStyle/>
          <a:p>
            <a:r>
              <a:rPr lang="en-US" sz="3600" dirty="0">
                <a:cs typeface="+mj-cs"/>
              </a:rPr>
              <a:t>Fire Basics  - The Tetrahedron</a:t>
            </a:r>
            <a:br>
              <a:rPr lang="en-US" sz="3600" dirty="0">
                <a:cs typeface="+mj-cs"/>
              </a:rPr>
            </a:br>
            <a:r>
              <a:rPr lang="en-US" sz="3600" dirty="0">
                <a:cs typeface="+mj-cs"/>
              </a:rPr>
              <a:t>	Oxygen from the air</a:t>
            </a:r>
            <a:br>
              <a:rPr lang="en-US" sz="3600" dirty="0">
                <a:cs typeface="+mj-cs"/>
              </a:rPr>
            </a:br>
            <a:r>
              <a:rPr lang="en-US" sz="3600" dirty="0">
                <a:cs typeface="+mj-cs"/>
              </a:rPr>
              <a:t>	Heat</a:t>
            </a:r>
            <a:br>
              <a:rPr lang="en-US" sz="3600" dirty="0">
                <a:cs typeface="+mj-cs"/>
              </a:rPr>
            </a:br>
            <a:r>
              <a:rPr lang="en-US" sz="3600" dirty="0">
                <a:cs typeface="+mj-cs"/>
              </a:rPr>
              <a:t>	Fuel Source</a:t>
            </a:r>
            <a:br>
              <a:rPr lang="en-US" sz="3600" dirty="0">
                <a:cs typeface="+mj-cs"/>
              </a:rPr>
            </a:br>
            <a:br>
              <a:rPr lang="en-US" sz="3600" dirty="0">
                <a:cs typeface="+mj-cs"/>
              </a:rPr>
            </a:br>
            <a:r>
              <a:rPr lang="en-US" sz="3600" dirty="0">
                <a:cs typeface="+mj-cs"/>
              </a:rPr>
              <a:t>Without one – No Fire</a:t>
            </a:r>
            <a:br>
              <a:rPr lang="en-US" sz="3600" dirty="0">
                <a:cs typeface="+mj-cs"/>
              </a:rPr>
            </a:br>
            <a:r>
              <a:rPr lang="en-US" sz="3600" dirty="0">
                <a:cs typeface="+mj-cs"/>
              </a:rPr>
              <a:t>	</a:t>
            </a:r>
            <a:br>
              <a:rPr lang="en-US" sz="3600" dirty="0">
                <a:cs typeface="+mj-cs"/>
              </a:rPr>
            </a:br>
            <a:br>
              <a:rPr lang="en-US" sz="1300" dirty="0">
                <a:cs typeface="+mj-cs"/>
              </a:rPr>
            </a:br>
            <a:br>
              <a:rPr lang="en-US" sz="1300" dirty="0">
                <a:cs typeface="+mj-cs"/>
              </a:rPr>
            </a:br>
            <a:endParaRPr lang="en-US" sz="1300" dirty="0">
              <a:cs typeface="+mj-cs"/>
            </a:endParaRPr>
          </a:p>
        </p:txBody>
      </p:sp>
      <p:pic>
        <p:nvPicPr>
          <p:cNvPr id="1026" name="Picture 2" descr="Dangerous Goods Combustibility And Flammability Label ADR Placard, PNG ...">
            <a:extLst>
              <a:ext uri="{FF2B5EF4-FFF2-40B4-BE49-F238E27FC236}">
                <a16:creationId xmlns:a16="http://schemas.microsoft.com/office/drawing/2014/main" id="{B0322580-5090-0AC1-D530-818C6389E5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0801" y="4145194"/>
            <a:ext cx="1527728" cy="15277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s, oxygen, oxygen symbol, sign icon - Download on Iconfinder">
            <a:extLst>
              <a:ext uri="{FF2B5EF4-FFF2-40B4-BE49-F238E27FC236}">
                <a16:creationId xmlns:a16="http://schemas.microsoft.com/office/drawing/2014/main" id="{787541B6-173D-375F-DCE7-A1F88D46E8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10489" y="633558"/>
            <a:ext cx="2417885" cy="24178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rning paper - Stock Image - A510/0289 - Science Photo Library">
            <a:extLst>
              <a:ext uri="{FF2B5EF4-FFF2-40B4-BE49-F238E27FC236}">
                <a16:creationId xmlns:a16="http://schemas.microsoft.com/office/drawing/2014/main" id="{82177B86-D06A-0D32-CB08-929F0D5595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69642" y="4563722"/>
            <a:ext cx="1586400" cy="16083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6" name="3D Model 5" descr="Red Tetrahedron">
                <a:extLst>
                  <a:ext uri="{FF2B5EF4-FFF2-40B4-BE49-F238E27FC236}">
                    <a16:creationId xmlns:a16="http://schemas.microsoft.com/office/drawing/2014/main" id="{CC4B636C-427B-0379-DC3E-8389E0A05FB5}"/>
                  </a:ext>
                </a:extLst>
              </p:cNvPr>
              <p:cNvGraphicFramePr>
                <a:graphicFrameLocks noChangeAspect="1"/>
              </p:cNvGraphicFramePr>
              <p:nvPr>
                <p:extLst>
                  <p:ext uri="{D42A27DB-BD31-4B8C-83A1-F6EECF244321}">
                    <p14:modId xmlns:p14="http://schemas.microsoft.com/office/powerpoint/2010/main" val="3852846631"/>
                  </p:ext>
                </p:extLst>
              </p:nvPr>
            </p:nvGraphicFramePr>
            <p:xfrm>
              <a:off x="5900410" y="2145837"/>
              <a:ext cx="4919563" cy="4729251"/>
            </p:xfrm>
            <a:graphic>
              <a:graphicData uri="http://schemas.microsoft.com/office/drawing/2017/model3d">
                <am3d:model3d r:embed="rId6">
                  <am3d:spPr>
                    <a:xfrm>
                      <a:off x="0" y="0"/>
                      <a:ext cx="4919563" cy="4729251"/>
                    </a:xfrm>
                    <a:prstGeom prst="rect">
                      <a:avLst/>
                    </a:prstGeom>
                  </am3d:spPr>
                  <am3d:camera>
                    <am3d:pos x="0" y="0" z="74271989"/>
                    <am3d:up dx="0" dy="36000000" dz="0"/>
                    <am3d:lookAt x="0" y="0" z="0"/>
                    <am3d:perspective fov="2700000"/>
                  </am3d:camera>
                  <am3d:trans>
                    <am3d:meterPerModelUnit n="6166890" d="1000000"/>
                    <am3d:preTrans dx="531" dy="-15492322" dz="-5131587"/>
                    <am3d:scale>
                      <am3d:sx n="1000000" d="1000000"/>
                      <am3d:sy n="1000000" d="1000000"/>
                      <am3d:sz n="1000000" d="1000000"/>
                    </am3d:scale>
                    <am3d:rot ax="5559104" ay="49716" az="-1040537"/>
                    <am3d:postTrans dx="0" dy="0" dz="0"/>
                  </am3d:trans>
                  <am3d:raster rName="Office3DRenderer" rVer="16.0.8326">
                    <am3d:blip r:embed="rId7"/>
                  </am3d:raster>
                  <am3d:objViewport viewportSz="81548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ed Tetrahedron">
                <a:extLst>
                  <a:ext uri="{FF2B5EF4-FFF2-40B4-BE49-F238E27FC236}">
                    <a16:creationId xmlns:a16="http://schemas.microsoft.com/office/drawing/2014/main" id="{CC4B636C-427B-0379-DC3E-8389E0A05FB5}"/>
                  </a:ext>
                </a:extLst>
              </p:cNvPr>
              <p:cNvPicPr>
                <a:picLocks noGrp="1" noRot="1" noChangeAspect="1" noMove="1" noResize="1" noEditPoints="1" noAdjustHandles="1" noChangeArrowheads="1" noChangeShapeType="1" noCrop="1"/>
              </p:cNvPicPr>
              <p:nvPr/>
            </p:nvPicPr>
            <p:blipFill>
              <a:blip r:embed="rId7"/>
              <a:stretch>
                <a:fillRect/>
              </a:stretch>
            </p:blipFill>
            <p:spPr>
              <a:xfrm>
                <a:off x="5900410" y="2145837"/>
                <a:ext cx="4919563" cy="4729251"/>
              </a:xfrm>
              <a:prstGeom prst="rect">
                <a:avLst/>
              </a:prstGeom>
            </p:spPr>
          </p:pic>
        </mc:Fallback>
      </mc:AlternateContent>
      <p:pic>
        <p:nvPicPr>
          <p:cNvPr id="3" name="Picture 2" descr="Area Separation Wall Gypsum Board | Gold Bond® Building">
            <a:extLst>
              <a:ext uri="{FF2B5EF4-FFF2-40B4-BE49-F238E27FC236}">
                <a16:creationId xmlns:a16="http://schemas.microsoft.com/office/drawing/2014/main" id="{DFA70BD2-4067-BA34-32B1-523CF05EE37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023" y="5140208"/>
            <a:ext cx="5900410" cy="155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C5CE6B8-02D0-43F8-9729-D84226B0A893}"/>
              </a:ext>
            </a:extLst>
          </p:cNvPr>
          <p:cNvPicPr>
            <a:picLocks noChangeAspect="1"/>
          </p:cNvPicPr>
          <p:nvPr/>
        </p:nvPicPr>
        <p:blipFill>
          <a:blip r:embed="rId2"/>
          <a:stretch>
            <a:fillRect/>
          </a:stretch>
        </p:blipFill>
        <p:spPr>
          <a:xfrm>
            <a:off x="224338" y="479563"/>
            <a:ext cx="5527037" cy="2514800"/>
          </a:xfrm>
          <a:prstGeom prst="rect">
            <a:avLst/>
          </a:prstGeom>
        </p:spPr>
      </p:pic>
      <p:pic>
        <p:nvPicPr>
          <p:cNvPr id="7" name="Picture 6">
            <a:extLst>
              <a:ext uri="{FF2B5EF4-FFF2-40B4-BE49-F238E27FC236}">
                <a16:creationId xmlns:a16="http://schemas.microsoft.com/office/drawing/2014/main" id="{9993175A-691B-4FE1-BA92-17BDF4DABEDB}"/>
              </a:ext>
            </a:extLst>
          </p:cNvPr>
          <p:cNvPicPr>
            <a:picLocks noChangeAspect="1"/>
          </p:cNvPicPr>
          <p:nvPr/>
        </p:nvPicPr>
        <p:blipFill>
          <a:blip r:embed="rId3"/>
          <a:stretch>
            <a:fillRect/>
          </a:stretch>
        </p:blipFill>
        <p:spPr>
          <a:xfrm>
            <a:off x="6974737" y="162925"/>
            <a:ext cx="4346238" cy="2911979"/>
          </a:xfrm>
          <a:prstGeom prst="rect">
            <a:avLst/>
          </a:prstGeom>
        </p:spPr>
      </p:pic>
      <p:pic>
        <p:nvPicPr>
          <p:cNvPr id="16" name="Picture 15">
            <a:extLst>
              <a:ext uri="{FF2B5EF4-FFF2-40B4-BE49-F238E27FC236}">
                <a16:creationId xmlns:a16="http://schemas.microsoft.com/office/drawing/2014/main" id="{7829016E-D70F-430E-97B8-E240A57BDA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954" y="4034426"/>
            <a:ext cx="2185790" cy="2344012"/>
          </a:xfrm>
          <a:prstGeom prst="rect">
            <a:avLst/>
          </a:prstGeom>
        </p:spPr>
      </p:pic>
      <p:pic>
        <p:nvPicPr>
          <p:cNvPr id="5" name="Picture 4">
            <a:extLst>
              <a:ext uri="{FF2B5EF4-FFF2-40B4-BE49-F238E27FC236}">
                <a16:creationId xmlns:a16="http://schemas.microsoft.com/office/drawing/2014/main" id="{DFD971EE-4A92-430C-A114-BBE0C6921F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84935" y="3321674"/>
            <a:ext cx="3686396" cy="3041277"/>
          </a:xfrm>
          <a:prstGeom prst="rect">
            <a:avLst/>
          </a:prstGeom>
        </p:spPr>
      </p:pic>
      <p:pic>
        <p:nvPicPr>
          <p:cNvPr id="10" name="Picture 9">
            <a:extLst>
              <a:ext uri="{FF2B5EF4-FFF2-40B4-BE49-F238E27FC236}">
                <a16:creationId xmlns:a16="http://schemas.microsoft.com/office/drawing/2014/main" id="{CAD4C9C2-88D2-4CA3-B9B2-394FB2E807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34283" y="4148528"/>
            <a:ext cx="2470814" cy="2229910"/>
          </a:xfrm>
          <a:prstGeom prst="rect">
            <a:avLst/>
          </a:prstGeom>
        </p:spPr>
      </p:pic>
    </p:spTree>
    <p:extLst>
      <p:ext uri="{BB962C8B-B14F-4D97-AF65-F5344CB8AC3E}">
        <p14:creationId xmlns:p14="http://schemas.microsoft.com/office/powerpoint/2010/main" val="3019654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B14A48-4CBA-0B18-549D-4D5DD9F91D87}"/>
              </a:ext>
            </a:extLst>
          </p:cNvPr>
          <p:cNvSpPr txBox="1"/>
          <p:nvPr/>
        </p:nvSpPr>
        <p:spPr>
          <a:xfrm>
            <a:off x="840728" y="585043"/>
            <a:ext cx="8302187" cy="4524315"/>
          </a:xfrm>
          <a:prstGeom prst="rect">
            <a:avLst/>
          </a:prstGeom>
          <a:noFill/>
        </p:spPr>
        <p:txBody>
          <a:bodyPr wrap="square">
            <a:spAutoFit/>
          </a:bodyPr>
          <a:lstStyle/>
          <a:p>
            <a:r>
              <a:rPr lang="en-US" b="1" i="0" dirty="0">
                <a:solidFill>
                  <a:srgbClr val="231F20"/>
                </a:solidFill>
                <a:effectLst/>
                <a:latin typeface="ff3"/>
              </a:rPr>
              <a:t>4. Signiﬁcance and Use</a:t>
            </a:r>
            <a:endParaRPr lang="en-US" b="0" i="0" dirty="0">
              <a:solidFill>
                <a:srgbClr val="231F20"/>
              </a:solidFill>
              <a:effectLst/>
              <a:latin typeface="ff7"/>
            </a:endParaRPr>
          </a:p>
          <a:p>
            <a:endParaRPr lang="en-US" dirty="0">
              <a:solidFill>
                <a:srgbClr val="231F20"/>
              </a:solidFill>
              <a:latin typeface="ff7"/>
            </a:endParaRPr>
          </a:p>
          <a:p>
            <a:r>
              <a:rPr lang="en-US" b="0" i="0" dirty="0">
                <a:solidFill>
                  <a:srgbClr val="231F20"/>
                </a:solidFill>
                <a:effectLst/>
                <a:latin typeface="ff7"/>
              </a:rPr>
              <a:t>4.2 The test exposes a test specimen to a standard ﬁre controlled to achieve speciﬁed temperatures throughout a speciﬁed time period. When required, the ﬁre exposure is followed by the application of a speciﬁed standard ﬁre hose stream applied in accordance with Practice</a:t>
            </a:r>
            <a:r>
              <a:rPr lang="en-US" b="0" i="0" dirty="0">
                <a:solidFill>
                  <a:srgbClr val="C2151B"/>
                </a:solidFill>
                <a:effectLst/>
                <a:latin typeface="ff7"/>
              </a:rPr>
              <a:t> E2226</a:t>
            </a:r>
            <a:r>
              <a:rPr lang="en-US" b="0" i="0" dirty="0">
                <a:solidFill>
                  <a:srgbClr val="231F20"/>
                </a:solidFill>
                <a:effectLst/>
                <a:latin typeface="ff7"/>
              </a:rPr>
              <a:t>. The test  provides a </a:t>
            </a:r>
            <a:r>
              <a:rPr lang="en-US" b="0" i="0" dirty="0">
                <a:solidFill>
                  <a:srgbClr val="FF0000"/>
                </a:solidFill>
                <a:effectLst/>
                <a:latin typeface="ff7"/>
              </a:rPr>
              <a:t>relative measure of the ﬁre-test-response </a:t>
            </a:r>
            <a:r>
              <a:rPr lang="en-US" b="0" i="0" dirty="0">
                <a:solidFill>
                  <a:srgbClr val="231F20"/>
                </a:solidFill>
                <a:effectLst/>
                <a:latin typeface="ff7"/>
              </a:rPr>
              <a:t>of comparable building elements under these ﬁre exposure conditions. </a:t>
            </a:r>
          </a:p>
          <a:p>
            <a:endParaRPr lang="en-US" b="0" i="0" dirty="0">
              <a:solidFill>
                <a:srgbClr val="231F20"/>
              </a:solidFill>
              <a:effectLst/>
              <a:latin typeface="ff7"/>
            </a:endParaRPr>
          </a:p>
          <a:p>
            <a:r>
              <a:rPr lang="en-US" b="0" i="0" dirty="0">
                <a:solidFill>
                  <a:srgbClr val="FF0000"/>
                </a:solidFill>
                <a:effectLst/>
                <a:latin typeface="ff7"/>
              </a:rPr>
              <a:t>The exposure is not representative of all ﬁre conditions because conditions vary with changes in the amount, nature and distribution of ﬁre loading, ventilation, compartment size and conﬁguration, and heat sink characteristics of the compartment</a:t>
            </a:r>
            <a:r>
              <a:rPr lang="en-US" b="0" i="0" dirty="0">
                <a:solidFill>
                  <a:srgbClr val="231F20"/>
                </a:solidFill>
                <a:effectLst/>
                <a:latin typeface="ff7"/>
              </a:rPr>
              <a:t>. Variation from the test conditions or test specimen construction, such as size, materials, method of assembly, also affects the ﬁre-test-response. For these reasons, evaluation of the variation is required for application to construction in the ﬁeld.</a:t>
            </a:r>
            <a:endParaRPr lang="en-US" dirty="0"/>
          </a:p>
        </p:txBody>
      </p:sp>
    </p:spTree>
    <p:extLst>
      <p:ext uri="{BB962C8B-B14F-4D97-AF65-F5344CB8AC3E}">
        <p14:creationId xmlns:p14="http://schemas.microsoft.com/office/powerpoint/2010/main" val="3025012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Documents and Settings\mfiebig\My Documents\TEMP\SBSA Fire Presentations\Basics of Firewall design and testing\Fire Test Furnace 1.jpg">
            <a:extLst>
              <a:ext uri="{FF2B5EF4-FFF2-40B4-BE49-F238E27FC236}">
                <a16:creationId xmlns:a16="http://schemas.microsoft.com/office/drawing/2014/main" id="{12343D38-BEEC-E714-C824-19F3D6FB147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75B0DFB-AF85-FEBA-094E-EDCF1008A28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100">
                <a:cs typeface="+mj-cs"/>
              </a:rPr>
              <a:t>ASTM E 119: Fire Tests of Building Construction and Materials</a:t>
            </a:r>
          </a:p>
        </p:txBody>
      </p:sp>
      <p:sp>
        <p:nvSpPr>
          <p:cNvPr id="6" name="TextBox 5">
            <a:extLst>
              <a:ext uri="{FF2B5EF4-FFF2-40B4-BE49-F238E27FC236}">
                <a16:creationId xmlns:a16="http://schemas.microsoft.com/office/drawing/2014/main" id="{E54470D6-54FC-F1D2-A8CD-39E8344E0E09}"/>
              </a:ext>
            </a:extLst>
          </p:cNvPr>
          <p:cNvSpPr txBox="1"/>
          <p:nvPr/>
        </p:nvSpPr>
        <p:spPr>
          <a:xfrm>
            <a:off x="838200" y="2189018"/>
            <a:ext cx="4425176" cy="3987945"/>
          </a:xfrm>
          <a:prstGeom prst="rect">
            <a:avLst/>
          </a:prstGeom>
        </p:spPr>
        <p:txBody>
          <a:bodyPr vert="horz" lIns="91440" tIns="45720" rIns="91440" bIns="45720" rtlCol="0">
            <a:normAutofit fontScale="25000" lnSpcReduction="20000"/>
          </a:bodyPr>
          <a:lstStyle/>
          <a:p>
            <a:pPr marL="57150">
              <a:lnSpc>
                <a:spcPct val="120000"/>
              </a:lnSpc>
              <a:spcAft>
                <a:spcPts val="600"/>
              </a:spcAft>
            </a:pPr>
            <a:r>
              <a:rPr lang="en-US" sz="4400" dirty="0"/>
              <a:t>4.4 The tests standard </a:t>
            </a:r>
            <a:r>
              <a:rPr lang="en-US" sz="4400" dirty="0">
                <a:solidFill>
                  <a:srgbClr val="FF0000"/>
                </a:solidFill>
              </a:rPr>
              <a:t>does not </a:t>
            </a:r>
            <a:r>
              <a:rPr lang="en-US" sz="4400" dirty="0"/>
              <a:t>provide the following:</a:t>
            </a:r>
          </a:p>
          <a:p>
            <a:pPr lvl="1">
              <a:lnSpc>
                <a:spcPct val="120000"/>
              </a:lnSpc>
              <a:spcBef>
                <a:spcPts val="600"/>
              </a:spcBef>
              <a:spcAft>
                <a:spcPts val="600"/>
              </a:spcAft>
            </a:pPr>
            <a:r>
              <a:rPr lang="en-US" sz="4400" b="0" i="0" dirty="0">
                <a:effectLst/>
              </a:rPr>
              <a:t>4.4.1 Information as to performance of test specimens constructed with components or lengths other than those tested.</a:t>
            </a:r>
          </a:p>
          <a:p>
            <a:pPr lvl="1">
              <a:lnSpc>
                <a:spcPct val="120000"/>
              </a:lnSpc>
              <a:spcBef>
                <a:spcPts val="600"/>
              </a:spcBef>
              <a:spcAft>
                <a:spcPts val="600"/>
              </a:spcAft>
            </a:pPr>
            <a:r>
              <a:rPr lang="en-US" sz="4400" b="0" i="0" dirty="0">
                <a:effectLst/>
              </a:rPr>
              <a:t>4.4.2 Evaluation of the degree by which the test specimen contributes to the ﬁre hazard by generation of smoke, toxic gases, or other products of combustion.</a:t>
            </a:r>
          </a:p>
          <a:p>
            <a:pPr lvl="1">
              <a:lnSpc>
                <a:spcPct val="120000"/>
              </a:lnSpc>
              <a:spcBef>
                <a:spcPts val="600"/>
              </a:spcBef>
              <a:spcAft>
                <a:spcPts val="600"/>
              </a:spcAft>
            </a:pPr>
            <a:r>
              <a:rPr lang="en-US" sz="4400" b="0" i="0" dirty="0">
                <a:effectLst/>
              </a:rPr>
              <a:t>4.4.3 Measurement of the degree of control or limitation of </a:t>
            </a:r>
          </a:p>
          <a:p>
            <a:pPr lvl="1">
              <a:lnSpc>
                <a:spcPct val="120000"/>
              </a:lnSpc>
              <a:spcBef>
                <a:spcPts val="600"/>
              </a:spcBef>
              <a:spcAft>
                <a:spcPts val="600"/>
              </a:spcAft>
            </a:pPr>
            <a:r>
              <a:rPr lang="en-US" sz="4400" b="0" i="1" dirty="0">
                <a:effectLst/>
              </a:rPr>
              <a:t>the passage of </a:t>
            </a:r>
            <a:r>
              <a:rPr lang="en-US" sz="4400" b="0" i="0" dirty="0">
                <a:effectLst/>
              </a:rPr>
              <a:t> smoke or products of combustion through the test specimen. </a:t>
            </a:r>
          </a:p>
          <a:p>
            <a:pPr lvl="1">
              <a:lnSpc>
                <a:spcPct val="120000"/>
              </a:lnSpc>
              <a:spcBef>
                <a:spcPts val="600"/>
              </a:spcBef>
              <a:spcAft>
                <a:spcPts val="600"/>
              </a:spcAft>
            </a:pPr>
            <a:r>
              <a:rPr lang="en-US" sz="4400" b="0" i="0" dirty="0">
                <a:effectLst/>
              </a:rPr>
              <a:t>4.4.4 Simulation of the ﬁre behavior of joints between building elements such as ﬂoor-wall or wall-wall, etc., connections.</a:t>
            </a:r>
          </a:p>
          <a:p>
            <a:pPr lvl="1">
              <a:lnSpc>
                <a:spcPct val="120000"/>
              </a:lnSpc>
              <a:spcBef>
                <a:spcPts val="600"/>
              </a:spcBef>
              <a:spcAft>
                <a:spcPts val="600"/>
              </a:spcAft>
            </a:pPr>
            <a:r>
              <a:rPr lang="en-US" sz="4400" b="0" i="0" dirty="0">
                <a:effectLst/>
              </a:rPr>
              <a:t>4.4.5 Measurement of ﬂame spread over the surface of test specimens.</a:t>
            </a:r>
          </a:p>
          <a:p>
            <a:pPr lvl="1">
              <a:lnSpc>
                <a:spcPct val="120000"/>
              </a:lnSpc>
              <a:spcBef>
                <a:spcPts val="600"/>
              </a:spcBef>
              <a:spcAft>
                <a:spcPts val="600"/>
              </a:spcAft>
            </a:pPr>
            <a:r>
              <a:rPr lang="en-US" sz="4400" b="0" i="0" dirty="0">
                <a:effectLst/>
              </a:rPr>
              <a:t>4.4.6 The effect on ﬁre-resistance of conventional openings in the test specimen, that is, electrical receptacle outlets, plumbing pipe, etc., unless speciﬁcally provided for in the construction tested. Also see Test Method E814 for testing of ﬁre stops</a:t>
            </a:r>
          </a:p>
          <a:p>
            <a:pPr marL="285750"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754319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34AD193-1DCC-00F8-3A13-D79CC401C94F}"/>
              </a:ext>
            </a:extLst>
          </p:cNvPr>
          <p:cNvSpPr>
            <a:spLocks noGrp="1"/>
          </p:cNvSpPr>
          <p:nvPr>
            <p:ph idx="1"/>
          </p:nvPr>
        </p:nvSpPr>
        <p:spPr>
          <a:xfrm>
            <a:off x="313660" y="1825625"/>
            <a:ext cx="5909460" cy="4351338"/>
          </a:xfrm>
        </p:spPr>
        <p:txBody>
          <a:bodyPr>
            <a:normAutofit fontScale="70000" lnSpcReduction="20000"/>
          </a:bodyPr>
          <a:lstStyle/>
          <a:p>
            <a:pPr algn="l">
              <a:lnSpc>
                <a:spcPct val="120000"/>
              </a:lnSpc>
            </a:pPr>
            <a:r>
              <a:rPr lang="en-US" sz="2300" b="1" i="0" dirty="0">
                <a:solidFill>
                  <a:srgbClr val="231F20"/>
                </a:solidFill>
                <a:effectLst/>
                <a:latin typeface="ff3"/>
              </a:rPr>
              <a:t>Test Specimen</a:t>
            </a:r>
            <a:endParaRPr lang="en-US" sz="2300" b="0" i="0" dirty="0">
              <a:solidFill>
                <a:srgbClr val="000000"/>
              </a:solidFill>
              <a:effectLst/>
              <a:latin typeface="Source Sans Pro" panose="020B0503030403020204" pitchFamily="34" charset="0"/>
            </a:endParaRPr>
          </a:p>
          <a:p>
            <a:pPr marL="457200" lvl="1" indent="0">
              <a:lnSpc>
                <a:spcPct val="120000"/>
              </a:lnSpc>
              <a:spcBef>
                <a:spcPts val="800"/>
              </a:spcBef>
              <a:spcAft>
                <a:spcPts val="600"/>
              </a:spcAft>
              <a:buNone/>
            </a:pPr>
            <a:r>
              <a:rPr lang="en-US" sz="2300" b="0" i="0" dirty="0">
                <a:solidFill>
                  <a:srgbClr val="231F20"/>
                </a:solidFill>
                <a:effectLst/>
                <a:latin typeface="ff7"/>
              </a:rPr>
              <a:t>5.1 The test specimen shall be representative of the construction that the test is intended to assess, as to materials, workmanship, and details such as dimensions of parts, </a:t>
            </a:r>
            <a:r>
              <a:rPr lang="en-US" sz="2300" b="0" i="0" dirty="0">
                <a:solidFill>
                  <a:srgbClr val="FF0000"/>
                </a:solidFill>
                <a:effectLst/>
                <a:latin typeface="ff7"/>
              </a:rPr>
              <a:t>and shall be built under conditions representative of those applied in building construction and operation</a:t>
            </a:r>
            <a:r>
              <a:rPr lang="en-US" sz="2300" b="0" i="0" dirty="0">
                <a:solidFill>
                  <a:srgbClr val="231F20"/>
                </a:solidFill>
                <a:effectLst/>
                <a:latin typeface="ff7"/>
              </a:rPr>
              <a:t>. </a:t>
            </a:r>
            <a:r>
              <a:rPr lang="en-US" sz="2300" b="0" i="0" dirty="0">
                <a:solidFill>
                  <a:srgbClr val="231F20"/>
                </a:solidFill>
                <a:effectLst/>
                <a:highlight>
                  <a:srgbClr val="FFFF00"/>
                </a:highlight>
                <a:latin typeface="ff7"/>
              </a:rPr>
              <a:t>The physical properties of the materials and ingredients used in the test specimen shall be determined and recorded</a:t>
            </a:r>
            <a:r>
              <a:rPr lang="en-US" sz="2300" b="0" i="0" dirty="0">
                <a:solidFill>
                  <a:srgbClr val="231F20"/>
                </a:solidFill>
                <a:effectLst/>
                <a:latin typeface="ff7"/>
              </a:rPr>
              <a:t>.</a:t>
            </a:r>
          </a:p>
          <a:p>
            <a:pPr marL="457200" lvl="1" indent="0">
              <a:lnSpc>
                <a:spcPct val="120000"/>
              </a:lnSpc>
              <a:spcBef>
                <a:spcPts val="800"/>
              </a:spcBef>
              <a:spcAft>
                <a:spcPts val="600"/>
              </a:spcAft>
              <a:buNone/>
            </a:pPr>
            <a:r>
              <a:rPr lang="en-US" sz="2300" dirty="0">
                <a:solidFill>
                  <a:srgbClr val="231F20"/>
                </a:solidFill>
                <a:latin typeface="ff7"/>
              </a:rPr>
              <a:t>5</a:t>
            </a:r>
            <a:r>
              <a:rPr lang="en-US" sz="2300" b="0" i="0" dirty="0">
                <a:solidFill>
                  <a:srgbClr val="231F20"/>
                </a:solidFill>
                <a:effectLst/>
                <a:latin typeface="ff7"/>
              </a:rPr>
              <a:t>.2 The size and dimensions of the test specimen speciﬁed herein shall apply </a:t>
            </a:r>
            <a:r>
              <a:rPr lang="en-US" sz="2300" b="0" i="0" dirty="0">
                <a:solidFill>
                  <a:srgbClr val="231F20"/>
                </a:solidFill>
                <a:effectLst/>
                <a:highlight>
                  <a:srgbClr val="FFFF00"/>
                </a:highlight>
                <a:latin typeface="ff7"/>
              </a:rPr>
              <a:t>for classifying constructions of dimensions within the range employed in buildings</a:t>
            </a:r>
            <a:r>
              <a:rPr lang="en-US" sz="2300" b="0" i="0" dirty="0">
                <a:solidFill>
                  <a:srgbClr val="231F20"/>
                </a:solidFill>
                <a:effectLst/>
                <a:latin typeface="ff7"/>
              </a:rPr>
              <a:t>. When the conditions of use limit the construction to smaller dimensions,  the dimensions of the test specimen shall be reduced proportionately for a test qualifying them for such restricted use</a:t>
            </a:r>
            <a:endParaRPr lang="en-US" sz="2300" b="0" i="0" dirty="0">
              <a:solidFill>
                <a:srgbClr val="000000"/>
              </a:solidFill>
              <a:effectLst/>
              <a:latin typeface="Source Sans Pro" panose="020B0503030403020204" pitchFamily="34" charset="0"/>
            </a:endParaRPr>
          </a:p>
          <a:p>
            <a:endParaRPr lang="en-US" dirty="0"/>
          </a:p>
        </p:txBody>
      </p:sp>
      <p:sp>
        <p:nvSpPr>
          <p:cNvPr id="8" name="Content Placeholder 7">
            <a:extLst>
              <a:ext uri="{FF2B5EF4-FFF2-40B4-BE49-F238E27FC236}">
                <a16:creationId xmlns:a16="http://schemas.microsoft.com/office/drawing/2014/main" id="{14450C80-3ABF-36A3-2FA1-DDDC01FBD3A2}"/>
              </a:ext>
            </a:extLst>
          </p:cNvPr>
          <p:cNvSpPr>
            <a:spLocks noGrp="1"/>
          </p:cNvSpPr>
          <p:nvPr>
            <p:ph idx="10"/>
          </p:nvPr>
        </p:nvSpPr>
        <p:spPr/>
        <p:txBody>
          <a:bodyPr/>
          <a:lstStyle/>
          <a:p>
            <a:endParaRPr lang="en-US"/>
          </a:p>
        </p:txBody>
      </p:sp>
      <p:sp>
        <p:nvSpPr>
          <p:cNvPr id="6" name="Title 5">
            <a:extLst>
              <a:ext uri="{FF2B5EF4-FFF2-40B4-BE49-F238E27FC236}">
                <a16:creationId xmlns:a16="http://schemas.microsoft.com/office/drawing/2014/main" id="{5D262ABF-7D25-4ED6-806F-D6D6B0DCCD53}"/>
              </a:ext>
            </a:extLst>
          </p:cNvPr>
          <p:cNvSpPr>
            <a:spLocks noGrp="1"/>
          </p:cNvSpPr>
          <p:nvPr>
            <p:ph type="title"/>
          </p:nvPr>
        </p:nvSpPr>
        <p:spPr/>
        <p:txBody>
          <a:bodyPr>
            <a:normAutofit fontScale="90000"/>
          </a:bodyPr>
          <a:lstStyle/>
          <a:p>
            <a:r>
              <a:rPr lang="en-US" dirty="0"/>
              <a:t>Test </a:t>
            </a:r>
            <a:r>
              <a:rPr lang="en-US" dirty="0" err="1"/>
              <a:t>Speciman</a:t>
            </a:r>
            <a:endParaRPr lang="en-US" dirty="0"/>
          </a:p>
        </p:txBody>
      </p:sp>
      <p:pic>
        <p:nvPicPr>
          <p:cNvPr id="10" name="Picture 9">
            <a:extLst>
              <a:ext uri="{FF2B5EF4-FFF2-40B4-BE49-F238E27FC236}">
                <a16:creationId xmlns:a16="http://schemas.microsoft.com/office/drawing/2014/main" id="{ECF5B557-0C1B-B619-844C-D8C1B589B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3398" y="1286311"/>
            <a:ext cx="7076216" cy="4977196"/>
          </a:xfrm>
          <a:prstGeom prst="rect">
            <a:avLst/>
          </a:prstGeom>
        </p:spPr>
      </p:pic>
    </p:spTree>
    <p:extLst>
      <p:ext uri="{BB962C8B-B14F-4D97-AF65-F5344CB8AC3E}">
        <p14:creationId xmlns:p14="http://schemas.microsoft.com/office/powerpoint/2010/main" val="3164832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622EA1-BA2A-C38E-2936-C4EA34B51C48}"/>
              </a:ext>
            </a:extLst>
          </p:cNvPr>
          <p:cNvSpPr>
            <a:spLocks noGrp="1"/>
          </p:cNvSpPr>
          <p:nvPr>
            <p:ph type="title"/>
          </p:nvPr>
        </p:nvSpPr>
        <p:spPr>
          <a:xfrm>
            <a:off x="838198" y="547815"/>
            <a:ext cx="5167185" cy="1680519"/>
          </a:xfrm>
        </p:spPr>
        <p:txBody>
          <a:bodyPr vert="horz" lIns="91440" tIns="45720" rIns="91440" bIns="45720" rtlCol="0" anchor="ctr">
            <a:normAutofit/>
          </a:bodyPr>
          <a:lstStyle/>
          <a:p>
            <a:r>
              <a:rPr lang="en-US" sz="4000" dirty="0">
                <a:cs typeface="+mj-cs"/>
              </a:rPr>
              <a:t>The Test</a:t>
            </a:r>
          </a:p>
        </p:txBody>
      </p:sp>
      <p:pic>
        <p:nvPicPr>
          <p:cNvPr id="10" name="Content Placeholder 9">
            <a:extLst>
              <a:ext uri="{FF2B5EF4-FFF2-40B4-BE49-F238E27FC236}">
                <a16:creationId xmlns:a16="http://schemas.microsoft.com/office/drawing/2014/main" id="{CCC50570-839C-69C7-B1E3-F6E0C467399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637206" y="-12586"/>
            <a:ext cx="5551745" cy="3711060"/>
          </a:xfrm>
        </p:spPr>
      </p:pic>
      <p:pic>
        <p:nvPicPr>
          <p:cNvPr id="8" name="Picture 7">
            <a:extLst>
              <a:ext uri="{FF2B5EF4-FFF2-40B4-BE49-F238E27FC236}">
                <a16:creationId xmlns:a16="http://schemas.microsoft.com/office/drawing/2014/main" id="{62C6CFA3-4000-67E6-4F7D-4085E0556A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8" y="2604621"/>
            <a:ext cx="5167185" cy="3345752"/>
          </a:xfrm>
          <a:prstGeom prst="rect">
            <a:avLst/>
          </a:prstGeom>
        </p:spPr>
      </p:pic>
      <p:pic>
        <p:nvPicPr>
          <p:cNvPr id="6" name="Content Placeholder 5">
            <a:extLst>
              <a:ext uri="{FF2B5EF4-FFF2-40B4-BE49-F238E27FC236}">
                <a16:creationId xmlns:a16="http://schemas.microsoft.com/office/drawing/2014/main" id="{86EB33BD-D73A-AD36-472B-1E1DF8D93C7A}"/>
              </a:ext>
            </a:extLst>
          </p:cNvPr>
          <p:cNvPicPr>
            <a:picLocks noGrp="1" noChangeAspect="1"/>
          </p:cNvPicPr>
          <p:nvPr>
            <p:ph idx="10"/>
          </p:nvPr>
        </p:nvPicPr>
        <p:blipFill>
          <a:blip r:embed="rId4" cstate="screen">
            <a:extLst>
              <a:ext uri="{28A0092B-C50C-407E-A947-70E740481C1C}">
                <a14:useLocalDpi xmlns:a14="http://schemas.microsoft.com/office/drawing/2010/main"/>
              </a:ext>
            </a:extLst>
          </a:blip>
          <a:stretch>
            <a:fillRect/>
          </a:stretch>
        </p:blipFill>
        <p:spPr>
          <a:xfrm>
            <a:off x="6637207" y="3400143"/>
            <a:ext cx="5554794" cy="3457857"/>
          </a:xfrm>
          <a:prstGeom prst="rect">
            <a:avLst/>
          </a:prstGeom>
        </p:spPr>
      </p:pic>
    </p:spTree>
    <p:extLst>
      <p:ext uri="{BB962C8B-B14F-4D97-AF65-F5344CB8AC3E}">
        <p14:creationId xmlns:p14="http://schemas.microsoft.com/office/powerpoint/2010/main" val="2103973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5718C6-A8E0-49E8-F5EE-40B4BC2172AC}"/>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20E6D5D6-1C3D-3E86-6E53-15A413AD33EE}"/>
              </a:ext>
            </a:extLst>
          </p:cNvPr>
          <p:cNvSpPr>
            <a:spLocks noGrp="1"/>
          </p:cNvSpPr>
          <p:nvPr>
            <p:ph idx="10"/>
          </p:nvPr>
        </p:nvSpPr>
        <p:spPr/>
        <p:txBody>
          <a:bodyPr/>
          <a:lstStyle/>
          <a:p>
            <a:endParaRPr lang="en-US"/>
          </a:p>
        </p:txBody>
      </p:sp>
      <p:sp>
        <p:nvSpPr>
          <p:cNvPr id="4" name="Title 3">
            <a:extLst>
              <a:ext uri="{FF2B5EF4-FFF2-40B4-BE49-F238E27FC236}">
                <a16:creationId xmlns:a16="http://schemas.microsoft.com/office/drawing/2014/main" id="{F6AA389E-1FB1-28CE-CC1D-14E72871A64D}"/>
              </a:ext>
            </a:extLst>
          </p:cNvPr>
          <p:cNvSpPr>
            <a:spLocks noGrp="1"/>
          </p:cNvSpPr>
          <p:nvPr>
            <p:ph type="title"/>
          </p:nvPr>
        </p:nvSpPr>
        <p:spPr/>
        <p:txBody>
          <a:bodyPr>
            <a:normAutofit fontScale="90000"/>
          </a:bodyPr>
          <a:lstStyle/>
          <a:p>
            <a:r>
              <a:rPr lang="en-US" dirty="0"/>
              <a:t>Constructing the walls</a:t>
            </a:r>
          </a:p>
        </p:txBody>
      </p:sp>
      <p:sp>
        <p:nvSpPr>
          <p:cNvPr id="5" name="TextBox 4">
            <a:extLst>
              <a:ext uri="{FF2B5EF4-FFF2-40B4-BE49-F238E27FC236}">
                <a16:creationId xmlns:a16="http://schemas.microsoft.com/office/drawing/2014/main" id="{4E1FD0E5-430F-0DC1-594E-319E8B4675ED}"/>
              </a:ext>
            </a:extLst>
          </p:cNvPr>
          <p:cNvSpPr txBox="1"/>
          <p:nvPr/>
        </p:nvSpPr>
        <p:spPr>
          <a:xfrm>
            <a:off x="342900" y="5485266"/>
            <a:ext cx="6095276" cy="369332"/>
          </a:xfrm>
          <a:prstGeom prst="rect">
            <a:avLst/>
          </a:prstGeom>
          <a:noFill/>
        </p:spPr>
        <p:txBody>
          <a:bodyPr wrap="square">
            <a:spAutoFit/>
          </a:bodyPr>
          <a:lstStyle/>
          <a:p>
            <a:r>
              <a:rPr lang="en-US" dirty="0">
                <a:hlinkClick r:id="rId2"/>
              </a:rPr>
              <a:t>NGC Construction Guide™ | National Gypsum Company</a:t>
            </a:r>
            <a:endParaRPr lang="en-US" dirty="0"/>
          </a:p>
        </p:txBody>
      </p:sp>
      <p:pic>
        <p:nvPicPr>
          <p:cNvPr id="6" name="Picture 5">
            <a:extLst>
              <a:ext uri="{FF2B5EF4-FFF2-40B4-BE49-F238E27FC236}">
                <a16:creationId xmlns:a16="http://schemas.microsoft.com/office/drawing/2014/main" id="{C80110D8-78ED-CFDE-678C-ED8D5FEA50C0}"/>
              </a:ext>
            </a:extLst>
          </p:cNvPr>
          <p:cNvPicPr>
            <a:picLocks noChangeAspect="1"/>
          </p:cNvPicPr>
          <p:nvPr/>
        </p:nvPicPr>
        <p:blipFill>
          <a:blip r:embed="rId3"/>
          <a:stretch>
            <a:fillRect/>
          </a:stretch>
        </p:blipFill>
        <p:spPr>
          <a:xfrm>
            <a:off x="342900" y="809625"/>
            <a:ext cx="5988489" cy="3890997"/>
          </a:xfrm>
          <a:prstGeom prst="rect">
            <a:avLst/>
          </a:prstGeom>
        </p:spPr>
      </p:pic>
      <p:pic>
        <p:nvPicPr>
          <p:cNvPr id="8" name="Picture 7">
            <a:extLst>
              <a:ext uri="{FF2B5EF4-FFF2-40B4-BE49-F238E27FC236}">
                <a16:creationId xmlns:a16="http://schemas.microsoft.com/office/drawing/2014/main" id="{E6EEC6BE-DD4F-D78B-2FFF-8948EFCE6502}"/>
              </a:ext>
            </a:extLst>
          </p:cNvPr>
          <p:cNvPicPr>
            <a:picLocks noChangeAspect="1"/>
          </p:cNvPicPr>
          <p:nvPr/>
        </p:nvPicPr>
        <p:blipFill>
          <a:blip r:embed="rId4"/>
          <a:stretch>
            <a:fillRect/>
          </a:stretch>
        </p:blipFill>
        <p:spPr>
          <a:xfrm>
            <a:off x="6507480" y="755347"/>
            <a:ext cx="4211072" cy="5245371"/>
          </a:xfrm>
          <a:prstGeom prst="rect">
            <a:avLst/>
          </a:prstGeom>
        </p:spPr>
      </p:pic>
    </p:spTree>
    <p:extLst>
      <p:ext uri="{BB962C8B-B14F-4D97-AF65-F5344CB8AC3E}">
        <p14:creationId xmlns:p14="http://schemas.microsoft.com/office/powerpoint/2010/main" val="343401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DAF2DF5-836A-AFB9-45BD-79D5C2E61F4E}"/>
              </a:ext>
            </a:extLst>
          </p:cNvPr>
          <p:cNvSpPr>
            <a:spLocks noGrp="1"/>
          </p:cNvSpPr>
          <p:nvPr>
            <p:ph type="title"/>
          </p:nvPr>
        </p:nvSpPr>
        <p:spPr>
          <a:xfrm>
            <a:off x="841248" y="510047"/>
            <a:ext cx="3300984" cy="1645920"/>
          </a:xfrm>
        </p:spPr>
        <p:txBody>
          <a:bodyPr vert="horz" lIns="91440" tIns="45720" rIns="91440" bIns="45720" rtlCol="0" anchor="ctr">
            <a:normAutofit/>
          </a:bodyPr>
          <a:lstStyle/>
          <a:p>
            <a:r>
              <a:rPr lang="en-US" sz="2800" kern="1200">
                <a:solidFill>
                  <a:schemeClr val="tx1"/>
                </a:solidFill>
                <a:latin typeface="+mj-lt"/>
                <a:ea typeface="+mj-ea"/>
                <a:cs typeface="+mj-cs"/>
              </a:rPr>
              <a:t>Construction</a:t>
            </a:r>
          </a:p>
        </p:txBody>
      </p:sp>
      <p:sp>
        <p:nvSpPr>
          <p:cNvPr id="19" name="Rectangle 18">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3095AA-16E0-D1F4-9089-1F7C880C2B9D}"/>
              </a:ext>
            </a:extLst>
          </p:cNvPr>
          <p:cNvSpPr>
            <a:spLocks noGrp="1"/>
          </p:cNvSpPr>
          <p:nvPr>
            <p:ph idx="10"/>
          </p:nvPr>
        </p:nvSpPr>
        <p:spPr>
          <a:xfrm>
            <a:off x="4581144" y="510047"/>
            <a:ext cx="6858000" cy="1645920"/>
          </a:xfrm>
        </p:spPr>
        <p:txBody>
          <a:bodyPr vert="horz" lIns="91440" tIns="45720" rIns="91440" bIns="45720" rtlCol="0" anchor="ctr">
            <a:normAutofit/>
          </a:bodyPr>
          <a:lstStyle/>
          <a:p>
            <a:endParaRPr lang="en-US" sz="1800">
              <a:cs typeface="+mn-cs"/>
            </a:endParaRPr>
          </a:p>
        </p:txBody>
      </p:sp>
      <p:pic>
        <p:nvPicPr>
          <p:cNvPr id="8" name="Picture 7">
            <a:extLst>
              <a:ext uri="{FF2B5EF4-FFF2-40B4-BE49-F238E27FC236}">
                <a16:creationId xmlns:a16="http://schemas.microsoft.com/office/drawing/2014/main" id="{109E96F2-B496-0856-FAFC-E98876AE40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7784" y="2606462"/>
            <a:ext cx="3584448" cy="3639312"/>
          </a:xfrm>
          <a:prstGeom prst="rect">
            <a:avLst/>
          </a:prstGeom>
        </p:spPr>
      </p:pic>
      <p:pic>
        <p:nvPicPr>
          <p:cNvPr id="6" name="Picture 5">
            <a:extLst>
              <a:ext uri="{FF2B5EF4-FFF2-40B4-BE49-F238E27FC236}">
                <a16:creationId xmlns:a16="http://schemas.microsoft.com/office/drawing/2014/main" id="{2B53395E-BC30-3CE6-AE57-5B6C93041C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7599" y="2606462"/>
            <a:ext cx="3584448" cy="3639312"/>
          </a:xfrm>
          <a:prstGeom prst="rect">
            <a:avLst/>
          </a:prstGeom>
        </p:spPr>
      </p:pic>
      <p:pic>
        <p:nvPicPr>
          <p:cNvPr id="10" name="Picture 9">
            <a:extLst>
              <a:ext uri="{FF2B5EF4-FFF2-40B4-BE49-F238E27FC236}">
                <a16:creationId xmlns:a16="http://schemas.microsoft.com/office/drawing/2014/main" id="{D92ABA6D-7B66-24A8-B545-C34FD011D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7415" y="2606462"/>
            <a:ext cx="3584448" cy="3639312"/>
          </a:xfrm>
          <a:prstGeom prst="rect">
            <a:avLst/>
          </a:prstGeom>
        </p:spPr>
      </p:pic>
    </p:spTree>
    <p:extLst>
      <p:ext uri="{BB962C8B-B14F-4D97-AF65-F5344CB8AC3E}">
        <p14:creationId xmlns:p14="http://schemas.microsoft.com/office/powerpoint/2010/main" val="1630071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ChangeArrowheads="1"/>
          </p:cNvSpPr>
          <p:nvPr>
            <p:ph type="title"/>
          </p:nvPr>
        </p:nvSpPr>
        <p:spPr/>
        <p:txBody>
          <a:bodyPr/>
          <a:lstStyle/>
          <a:p>
            <a:r>
              <a:rPr lang="en-US" b="1" dirty="0">
                <a:effectLst>
                  <a:outerShdw blurRad="38100" dist="38100" dir="2700000" algn="tl">
                    <a:srgbClr val="000000">
                      <a:alpha val="43137"/>
                    </a:srgbClr>
                  </a:outerShdw>
                </a:effectLst>
              </a:rPr>
              <a:t>The Problem</a:t>
            </a:r>
          </a:p>
        </p:txBody>
      </p:sp>
      <p:pic>
        <p:nvPicPr>
          <p:cNvPr id="17" name="Picture 16" descr="A picture containing wooden, green, building, sitting&#10;&#10;Description automatically generated">
            <a:extLst>
              <a:ext uri="{FF2B5EF4-FFF2-40B4-BE49-F238E27FC236}">
                <a16:creationId xmlns:a16="http://schemas.microsoft.com/office/drawing/2014/main" id="{C9CAEE15-0B92-43ED-8049-C11CC2D61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7861" y="1292669"/>
            <a:ext cx="3251200" cy="2438400"/>
          </a:xfrm>
          <a:prstGeom prst="rect">
            <a:avLst/>
          </a:prstGeom>
        </p:spPr>
      </p:pic>
      <p:pic>
        <p:nvPicPr>
          <p:cNvPr id="26" name="Content Placeholder 5">
            <a:extLst>
              <a:ext uri="{FF2B5EF4-FFF2-40B4-BE49-F238E27FC236}">
                <a16:creationId xmlns:a16="http://schemas.microsoft.com/office/drawing/2014/main" id="{2801BDFC-A4C7-4601-818C-AE0EC7A765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206" y="1292669"/>
            <a:ext cx="3251601" cy="24384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B3BC8CD-E7FA-48B4-8FF4-AA859A4BA5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601918" y="798333"/>
            <a:ext cx="6386660" cy="4789995"/>
          </a:xfrm>
          <a:prstGeom prst="rect">
            <a:avLst/>
          </a:prstGeom>
        </p:spPr>
      </p:pic>
      <p:pic>
        <p:nvPicPr>
          <p:cNvPr id="8" name="Picture 7" descr="A picture containing floor&#10;&#10;Description automatically generated">
            <a:extLst>
              <a:ext uri="{FF2B5EF4-FFF2-40B4-BE49-F238E27FC236}">
                <a16:creationId xmlns:a16="http://schemas.microsoft.com/office/drawing/2014/main" id="{911C2122-4B4E-4969-BC87-841DA491A4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2606" y="3881546"/>
            <a:ext cx="3251201" cy="2438401"/>
          </a:xfrm>
          <a:prstGeom prst="rect">
            <a:avLst/>
          </a:prstGeom>
        </p:spPr>
      </p:pic>
      <p:pic>
        <p:nvPicPr>
          <p:cNvPr id="14" name="Picture 13" descr="A picture containing wooden, wood&#10;&#10;Description automatically generated">
            <a:extLst>
              <a:ext uri="{FF2B5EF4-FFF2-40B4-BE49-F238E27FC236}">
                <a16:creationId xmlns:a16="http://schemas.microsoft.com/office/drawing/2014/main" id="{5EC72EC2-D0A2-46D8-A469-E336DE2819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77861" y="3881546"/>
            <a:ext cx="3251200" cy="2438400"/>
          </a:xfrm>
          <a:prstGeom prst="rect">
            <a:avLst/>
          </a:prstGeom>
        </p:spPr>
      </p:pic>
    </p:spTree>
    <p:extLst>
      <p:ext uri="{BB962C8B-B14F-4D97-AF65-F5344CB8AC3E}">
        <p14:creationId xmlns:p14="http://schemas.microsoft.com/office/powerpoint/2010/main" val="4118522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C7ED98-A9C6-2FAD-65FE-D412C005771D}"/>
              </a:ext>
            </a:extLst>
          </p:cNvPr>
          <p:cNvSpPr>
            <a:spLocks noGrp="1"/>
          </p:cNvSpPr>
          <p:nvPr>
            <p:ph idx="1"/>
          </p:nvPr>
        </p:nvSpPr>
        <p:spPr/>
        <p:txBody>
          <a:bodyPr/>
          <a:lstStyle/>
          <a:p>
            <a:r>
              <a:rPr lang="en-US" dirty="0"/>
              <a:t>Mixing of Products</a:t>
            </a:r>
          </a:p>
          <a:p>
            <a:r>
              <a:rPr lang="en-US" dirty="0"/>
              <a:t>Breaches</a:t>
            </a:r>
          </a:p>
          <a:p>
            <a:r>
              <a:rPr lang="en-US" dirty="0"/>
              <a:t>Use of H-clips instead of back to back C-Clips</a:t>
            </a:r>
          </a:p>
          <a:p>
            <a:r>
              <a:rPr lang="en-US" dirty="0"/>
              <a:t>Lack of ASW Clips (Height)</a:t>
            </a:r>
          </a:p>
          <a:p>
            <a:r>
              <a:rPr lang="en-US" dirty="0"/>
              <a:t>Lack of Floor/Ceiling Closure</a:t>
            </a:r>
          </a:p>
          <a:p>
            <a:r>
              <a:rPr lang="en-US" dirty="0"/>
              <a:t>Lack of Proper Fasteners</a:t>
            </a:r>
          </a:p>
          <a:p>
            <a:r>
              <a:rPr lang="en-US" dirty="0"/>
              <a:t>Lack of ¾ - Inch Air Space</a:t>
            </a:r>
          </a:p>
        </p:txBody>
      </p:sp>
      <p:sp>
        <p:nvSpPr>
          <p:cNvPr id="3" name="Content Placeholder 2">
            <a:extLst>
              <a:ext uri="{FF2B5EF4-FFF2-40B4-BE49-F238E27FC236}">
                <a16:creationId xmlns:a16="http://schemas.microsoft.com/office/drawing/2014/main" id="{5BA7E8D4-C56D-6625-2065-02E60A90D0DF}"/>
              </a:ext>
            </a:extLst>
          </p:cNvPr>
          <p:cNvSpPr>
            <a:spLocks noGrp="1"/>
          </p:cNvSpPr>
          <p:nvPr>
            <p:ph idx="10"/>
          </p:nvPr>
        </p:nvSpPr>
        <p:spPr/>
        <p:txBody>
          <a:bodyPr/>
          <a:lstStyle/>
          <a:p>
            <a:r>
              <a:rPr lang="en-US" dirty="0"/>
              <a:t>What variables matter?</a:t>
            </a:r>
          </a:p>
          <a:p>
            <a:r>
              <a:rPr lang="en-US" dirty="0"/>
              <a:t>What information is available from manufacturer’s regarding their exact testing?</a:t>
            </a:r>
          </a:p>
          <a:p>
            <a:r>
              <a:rPr lang="en-US" dirty="0"/>
              <a:t>Multiple Burns Required to determine each variable in relation to loss of functional use.</a:t>
            </a:r>
          </a:p>
          <a:p>
            <a:r>
              <a:rPr lang="en-US" dirty="0"/>
              <a:t>And so, we began……</a:t>
            </a:r>
          </a:p>
        </p:txBody>
      </p:sp>
      <p:sp>
        <p:nvSpPr>
          <p:cNvPr id="4" name="Title 3">
            <a:extLst>
              <a:ext uri="{FF2B5EF4-FFF2-40B4-BE49-F238E27FC236}">
                <a16:creationId xmlns:a16="http://schemas.microsoft.com/office/drawing/2014/main" id="{113EA4DE-4EE1-D605-BBCF-3B447205D4BF}"/>
              </a:ext>
            </a:extLst>
          </p:cNvPr>
          <p:cNvSpPr>
            <a:spLocks noGrp="1"/>
          </p:cNvSpPr>
          <p:nvPr>
            <p:ph type="title"/>
          </p:nvPr>
        </p:nvSpPr>
        <p:spPr/>
        <p:txBody>
          <a:bodyPr>
            <a:normAutofit fontScale="90000"/>
          </a:bodyPr>
          <a:lstStyle/>
          <a:p>
            <a:r>
              <a:rPr lang="en-US" dirty="0"/>
              <a:t>Common Claims in Construction Defects</a:t>
            </a:r>
          </a:p>
        </p:txBody>
      </p:sp>
    </p:spTree>
    <p:extLst>
      <p:ext uri="{BB962C8B-B14F-4D97-AF65-F5344CB8AC3E}">
        <p14:creationId xmlns:p14="http://schemas.microsoft.com/office/powerpoint/2010/main" val="3187140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yellow sign on a wall&#10;&#10;AI-generated content may be incorrect.">
            <a:extLst>
              <a:ext uri="{FF2B5EF4-FFF2-40B4-BE49-F238E27FC236}">
                <a16:creationId xmlns:a16="http://schemas.microsoft.com/office/drawing/2014/main" id="{9FE8EB2F-7F10-1977-79FC-2CD3AC84E6E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6095980" cy="6857990"/>
          </a:xfrm>
          <a:prstGeom prst="rect">
            <a:avLst/>
          </a:prstGeom>
        </p:spPr>
      </p:pic>
      <p:pic>
        <p:nvPicPr>
          <p:cNvPr id="6" name="Picture 5" descr="A wooden beams and a wall&#10;&#10;AI-generated content may be incorrect.">
            <a:extLst>
              <a:ext uri="{FF2B5EF4-FFF2-40B4-BE49-F238E27FC236}">
                <a16:creationId xmlns:a16="http://schemas.microsoft.com/office/drawing/2014/main" id="{06DC8BD6-608C-B8D1-9252-A1EA6420799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10"/>
            <a:ext cx="6096000" cy="6857990"/>
          </a:xfrm>
          <a:prstGeom prst="rect">
            <a:avLst/>
          </a:prstGeom>
        </p:spPr>
      </p:pic>
    </p:spTree>
    <p:extLst>
      <p:ext uri="{BB962C8B-B14F-4D97-AF65-F5344CB8AC3E}">
        <p14:creationId xmlns:p14="http://schemas.microsoft.com/office/powerpoint/2010/main" val="728733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Magnifying glass and question mark">
            <a:extLst>
              <a:ext uri="{FF2B5EF4-FFF2-40B4-BE49-F238E27FC236}">
                <a16:creationId xmlns:a16="http://schemas.microsoft.com/office/drawing/2014/main" id="{6CE06631-833D-36D7-80A8-088E94CA707D}"/>
              </a:ext>
            </a:extLst>
          </p:cNvPr>
          <p:cNvPicPr>
            <a:picLocks noGrp="1" noChangeAspect="1"/>
          </p:cNvPicPr>
          <p:nvPr>
            <p:ph type="pic" sz="quarter" idx="10"/>
          </p:nvPr>
        </p:nvPicPr>
        <p:blipFill rotWithShape="1">
          <a:blip r:embed="rId2" cstate="screen">
            <a:alphaModFix amt="35000"/>
            <a:extLst>
              <a:ext uri="{28A0092B-C50C-407E-A947-70E740481C1C}">
                <a14:useLocalDpi xmlns:a14="http://schemas.microsoft.com/office/drawing/2010/main"/>
              </a:ext>
            </a:extLst>
          </a:blip>
          <a:srcRect/>
          <a:stretch/>
        </p:blipFill>
        <p:spPr>
          <a:xfrm>
            <a:off x="2522358" y="10"/>
            <a:ext cx="9669642" cy="6857990"/>
          </a:xfrm>
          <a:prstGeom prst="rect">
            <a:avLst/>
          </a:prstGeom>
        </p:spPr>
      </p:pic>
      <p:sp>
        <p:nvSpPr>
          <p:cNvPr id="39" name="Rectangle 3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01AB3E2-21E7-64D5-3325-A62130ACECE6}"/>
              </a:ext>
            </a:extLst>
          </p:cNvPr>
          <p:cNvSpPr>
            <a:spLocks noGrp="1"/>
          </p:cNvSpPr>
          <p:nvPr>
            <p:ph type="title"/>
          </p:nvPr>
        </p:nvSpPr>
        <p:spPr>
          <a:xfrm>
            <a:off x="860747" y="2002903"/>
            <a:ext cx="5844812" cy="4329296"/>
          </a:xfrm>
          <a:noFill/>
        </p:spPr>
        <p:txBody>
          <a:bodyPr vert="horz" lIns="91440" tIns="45720" rIns="91440" bIns="45720" rtlCol="0" anchor="b">
            <a:normAutofit fontScale="90000"/>
          </a:bodyPr>
          <a:lstStyle/>
          <a:p>
            <a:pPr>
              <a:lnSpc>
                <a:spcPct val="100000"/>
              </a:lnSpc>
            </a:pPr>
            <a:r>
              <a:rPr lang="en-US" sz="1800" b="1" dirty="0">
                <a:cs typeface="+mj-cs"/>
              </a:rPr>
              <a:t>Developing Your Conclusions</a:t>
            </a:r>
            <a:br>
              <a:rPr lang="en-US" sz="1300" dirty="0">
                <a:cs typeface="+mj-cs"/>
              </a:rPr>
            </a:br>
            <a:r>
              <a:rPr lang="en-US" sz="1300" dirty="0">
                <a:cs typeface="+mj-cs"/>
              </a:rPr>
              <a:t>	</a:t>
            </a:r>
            <a:br>
              <a:rPr lang="en-US" sz="1300" dirty="0">
                <a:cs typeface="+mj-cs"/>
              </a:rPr>
            </a:br>
            <a:br>
              <a:rPr lang="en-US" sz="1300" dirty="0">
                <a:cs typeface="+mj-cs"/>
              </a:rPr>
            </a:br>
            <a:r>
              <a:rPr lang="en-US" sz="1300" dirty="0">
                <a:cs typeface="+mj-cs"/>
              </a:rPr>
              <a:t>NFPA 921 – 4.3.5 and 4.3.6 – Hypothesis</a:t>
            </a:r>
            <a:br>
              <a:rPr lang="en-US" sz="1300" dirty="0">
                <a:cs typeface="+mj-cs"/>
              </a:rPr>
            </a:br>
            <a:br>
              <a:rPr lang="en-US" sz="1300" dirty="0">
                <a:cs typeface="+mj-cs"/>
              </a:rPr>
            </a:br>
            <a:r>
              <a:rPr lang="en-US" sz="1800" b="1" dirty="0">
                <a:cs typeface="+mj-cs"/>
              </a:rPr>
              <a:t>Inductive Reasoning:</a:t>
            </a:r>
            <a:br>
              <a:rPr lang="en-US" sz="1300" dirty="0">
                <a:cs typeface="+mj-cs"/>
              </a:rPr>
            </a:br>
            <a:r>
              <a:rPr lang="en-US" sz="1300" dirty="0">
                <a:cs typeface="+mj-cs"/>
              </a:rPr>
              <a:t>Based on empirical data the investigator has collected through observations, knowledge, training and experience</a:t>
            </a:r>
            <a:br>
              <a:rPr lang="en-US" sz="1300" dirty="0">
                <a:cs typeface="+mj-cs"/>
              </a:rPr>
            </a:br>
            <a:br>
              <a:rPr lang="en-US" sz="1300" dirty="0">
                <a:cs typeface="+mj-cs"/>
              </a:rPr>
            </a:br>
            <a:r>
              <a:rPr lang="en-US" sz="1800" b="1" dirty="0">
                <a:cs typeface="+mj-cs"/>
              </a:rPr>
              <a:t>Deductive Reasoning: </a:t>
            </a:r>
            <a:br>
              <a:rPr lang="en-US" sz="1300" dirty="0">
                <a:cs typeface="+mj-cs"/>
              </a:rPr>
            </a:br>
            <a:r>
              <a:rPr lang="en-US" sz="1300" dirty="0">
                <a:cs typeface="+mj-cs"/>
              </a:rPr>
              <a:t>The investigator does not have a valid or reliable conclusion unless the hypothesis can stand the test of careful and serious challenge. </a:t>
            </a:r>
            <a:br>
              <a:rPr lang="en-US" sz="1300" dirty="0">
                <a:cs typeface="+mj-cs"/>
              </a:rPr>
            </a:br>
            <a:r>
              <a:rPr lang="en-US" sz="1300" dirty="0">
                <a:cs typeface="+mj-cs"/>
              </a:rPr>
              <a:t>	</a:t>
            </a:r>
            <a:br>
              <a:rPr lang="en-US" sz="1300" dirty="0">
                <a:cs typeface="+mj-cs"/>
              </a:rPr>
            </a:br>
            <a:r>
              <a:rPr lang="en-US" sz="1300" dirty="0">
                <a:cs typeface="+mj-cs"/>
              </a:rPr>
              <a:t>	Compare the Hypothesis</a:t>
            </a:r>
            <a:br>
              <a:rPr lang="en-US" sz="1300" dirty="0">
                <a:cs typeface="+mj-cs"/>
              </a:rPr>
            </a:br>
            <a:r>
              <a:rPr lang="en-US" sz="1300" dirty="0">
                <a:cs typeface="+mj-cs"/>
              </a:rPr>
              <a:t>	All Known Facts</a:t>
            </a:r>
            <a:br>
              <a:rPr lang="en-US" sz="1300" dirty="0">
                <a:cs typeface="+mj-cs"/>
              </a:rPr>
            </a:br>
            <a:r>
              <a:rPr lang="en-US" sz="1300" dirty="0">
                <a:cs typeface="+mj-cs"/>
              </a:rPr>
              <a:t>	Body of Scientific Knowledge</a:t>
            </a:r>
            <a:br>
              <a:rPr lang="en-US" sz="1300" dirty="0">
                <a:cs typeface="+mj-cs"/>
              </a:rPr>
            </a:br>
            <a:r>
              <a:rPr lang="en-US" sz="1300" dirty="0">
                <a:cs typeface="+mj-cs"/>
              </a:rPr>
              <a:t>	Testing of the Hypothesis</a:t>
            </a:r>
            <a:br>
              <a:rPr lang="en-US" sz="1300" dirty="0">
                <a:cs typeface="+mj-cs"/>
              </a:rPr>
            </a:br>
            <a:r>
              <a:rPr lang="en-US" sz="1300" dirty="0">
                <a:cs typeface="+mj-cs"/>
              </a:rPr>
              <a:t>	       Lab, Calculations, Modeling</a:t>
            </a:r>
            <a:br>
              <a:rPr lang="en-US" sz="1300" dirty="0">
                <a:cs typeface="+mj-cs"/>
              </a:rPr>
            </a:br>
            <a:r>
              <a:rPr lang="en-US" sz="1300" dirty="0">
                <a:cs typeface="+mj-cs"/>
              </a:rPr>
              <a:t>	Disprove the Hypothesis (find out why it is not true by each specific 	component in the assembly)</a:t>
            </a:r>
            <a:br>
              <a:rPr lang="en-US" sz="1300" dirty="0">
                <a:cs typeface="+mj-cs"/>
              </a:rPr>
            </a:br>
            <a:br>
              <a:rPr lang="en-US" sz="1300" dirty="0">
                <a:cs typeface="+mj-cs"/>
              </a:rPr>
            </a:br>
            <a:r>
              <a:rPr lang="en-US" sz="1300" dirty="0">
                <a:cs typeface="+mj-cs"/>
              </a:rPr>
              <a:t>	</a:t>
            </a:r>
            <a:br>
              <a:rPr lang="en-US" sz="1300" dirty="0">
                <a:cs typeface="+mj-cs"/>
              </a:rPr>
            </a:br>
            <a:br>
              <a:rPr lang="en-US" sz="1300" dirty="0">
                <a:cs typeface="+mj-cs"/>
              </a:rPr>
            </a:br>
            <a:br>
              <a:rPr lang="en-US" sz="1300" dirty="0">
                <a:cs typeface="+mj-cs"/>
              </a:rPr>
            </a:br>
            <a:r>
              <a:rPr lang="en-US" sz="1300" dirty="0">
                <a:cs typeface="+mj-cs"/>
              </a:rPr>
              <a:t>This will prevent “Confirmation Bias” that is formed solely on supporting data</a:t>
            </a:r>
            <a:br>
              <a:rPr lang="en-US" sz="1300" dirty="0">
                <a:cs typeface="+mj-cs"/>
              </a:rPr>
            </a:br>
            <a:br>
              <a:rPr lang="en-US" sz="1300" dirty="0">
                <a:cs typeface="+mj-cs"/>
              </a:rPr>
            </a:br>
            <a:br>
              <a:rPr lang="en-US" sz="1300" dirty="0">
                <a:cs typeface="+mj-cs"/>
              </a:rPr>
            </a:br>
            <a:br>
              <a:rPr lang="en-US" sz="1300" dirty="0">
                <a:cs typeface="+mj-cs"/>
              </a:rPr>
            </a:br>
            <a:endParaRPr lang="en-US" sz="1300" dirty="0">
              <a:cs typeface="+mj-cs"/>
            </a:endParaRPr>
          </a:p>
        </p:txBody>
      </p:sp>
      <p:pic>
        <p:nvPicPr>
          <p:cNvPr id="2" name="Picture 1">
            <a:extLst>
              <a:ext uri="{FF2B5EF4-FFF2-40B4-BE49-F238E27FC236}">
                <a16:creationId xmlns:a16="http://schemas.microsoft.com/office/drawing/2014/main" id="{8852B26B-F475-946A-3E05-1880A81626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9319398" y="3580597"/>
            <a:ext cx="2743575" cy="3133023"/>
          </a:xfrm>
          <a:prstGeom prst="rect">
            <a:avLst/>
          </a:prstGeom>
        </p:spPr>
      </p:pic>
    </p:spTree>
    <p:extLst>
      <p:ext uri="{BB962C8B-B14F-4D97-AF65-F5344CB8AC3E}">
        <p14:creationId xmlns:p14="http://schemas.microsoft.com/office/powerpoint/2010/main" val="23396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yellow wall with black text on it&#10;&#10;AI-generated content may be incorrect.">
            <a:extLst>
              <a:ext uri="{FF2B5EF4-FFF2-40B4-BE49-F238E27FC236}">
                <a16:creationId xmlns:a16="http://schemas.microsoft.com/office/drawing/2014/main" id="{E806C9A6-FB4F-7BE5-AB8F-1BE220A2402E}"/>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close-up of a wall&#10;&#10;AI-generated content may be incorrect.">
            <a:extLst>
              <a:ext uri="{FF2B5EF4-FFF2-40B4-BE49-F238E27FC236}">
                <a16:creationId xmlns:a16="http://schemas.microsoft.com/office/drawing/2014/main" id="{C494FD58-444C-97AF-7045-CA068D51524F}"/>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7" name="Rectangle 6">
            <a:extLst>
              <a:ext uri="{FF2B5EF4-FFF2-40B4-BE49-F238E27FC236}">
                <a16:creationId xmlns:a16="http://schemas.microsoft.com/office/drawing/2014/main" id="{002F110A-4CB0-2FB3-C30C-CA961F61D11A}"/>
              </a:ext>
            </a:extLst>
          </p:cNvPr>
          <p:cNvSpPr/>
          <p:nvPr/>
        </p:nvSpPr>
        <p:spPr>
          <a:xfrm>
            <a:off x="4172989" y="2643447"/>
            <a:ext cx="407324" cy="19243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747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wooden, building, indoor, wood&#10;&#10;Description automatically generated">
            <a:extLst>
              <a:ext uri="{FF2B5EF4-FFF2-40B4-BE49-F238E27FC236}">
                <a16:creationId xmlns:a16="http://schemas.microsoft.com/office/drawing/2014/main" id="{D6281594-7D20-792B-A5B2-2A1CF85F59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6095980" cy="6857990"/>
          </a:xfrm>
          <a:prstGeom prst="rect">
            <a:avLst/>
          </a:prstGeom>
        </p:spPr>
      </p:pic>
      <p:pic>
        <p:nvPicPr>
          <p:cNvPr id="5" name="Picture 4" descr="A picture containing wooden, wood&#10;&#10;Description automatically generated">
            <a:extLst>
              <a:ext uri="{FF2B5EF4-FFF2-40B4-BE49-F238E27FC236}">
                <a16:creationId xmlns:a16="http://schemas.microsoft.com/office/drawing/2014/main" id="{96564ED5-20B8-93D3-548C-7D04EB9BAF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10"/>
            <a:ext cx="6096000" cy="6857990"/>
          </a:xfrm>
          <a:prstGeom prst="rect">
            <a:avLst/>
          </a:prstGeom>
        </p:spPr>
      </p:pic>
    </p:spTree>
    <p:extLst>
      <p:ext uri="{BB962C8B-B14F-4D97-AF65-F5344CB8AC3E}">
        <p14:creationId xmlns:p14="http://schemas.microsoft.com/office/powerpoint/2010/main" val="1728714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wooden, wood&#10;&#10;Description automatically generated">
            <a:extLst>
              <a:ext uri="{FF2B5EF4-FFF2-40B4-BE49-F238E27FC236}">
                <a16:creationId xmlns:a16="http://schemas.microsoft.com/office/drawing/2014/main" id="{C8A1BB58-3589-F4D4-96E9-E553B09E6ABD}"/>
              </a:ext>
            </a:extLst>
          </p:cNvPr>
          <p:cNvPicPr>
            <a:picLocks noChangeAspect="1"/>
          </p:cNvPicPr>
          <p:nvPr/>
        </p:nvPicPr>
        <p:blipFill>
          <a:blip r:embed="rId2" cstate="screen">
            <a:extLst>
              <a:ext uri="{28A0092B-C50C-407E-A947-70E740481C1C}">
                <a14:useLocalDpi xmlns:a14="http://schemas.microsoft.com/office/drawing/2010/main"/>
              </a:ext>
            </a:extLst>
          </a:blip>
          <a:srcRect b="-2"/>
          <a:stretch>
            <a:fillRect/>
          </a:stretch>
        </p:blipFill>
        <p:spPr>
          <a:xfrm>
            <a:off x="20" y="10"/>
            <a:ext cx="6095980" cy="6857990"/>
          </a:xfrm>
          <a:prstGeom prst="rect">
            <a:avLst/>
          </a:prstGeom>
        </p:spPr>
      </p:pic>
      <p:pic>
        <p:nvPicPr>
          <p:cNvPr id="5" name="Content Placeholder 4" descr="A picture containing building, wooden, wood&#10;&#10;Description automatically generated">
            <a:extLst>
              <a:ext uri="{FF2B5EF4-FFF2-40B4-BE49-F238E27FC236}">
                <a16:creationId xmlns:a16="http://schemas.microsoft.com/office/drawing/2014/main" id="{7B60058B-4BAD-7AB5-DE31-C89B983DA23E}"/>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6096000" y="10"/>
            <a:ext cx="6096000" cy="6857990"/>
          </a:xfrm>
          <a:prstGeom prst="rect">
            <a:avLst/>
          </a:prstGeom>
        </p:spPr>
      </p:pic>
    </p:spTree>
    <p:extLst>
      <p:ext uri="{BB962C8B-B14F-4D97-AF65-F5344CB8AC3E}">
        <p14:creationId xmlns:p14="http://schemas.microsoft.com/office/powerpoint/2010/main" val="1500936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a room with snow on the floor&#10;&#10;AI-generated content may be incorrect.">
            <a:extLst>
              <a:ext uri="{FF2B5EF4-FFF2-40B4-BE49-F238E27FC236}">
                <a16:creationId xmlns:a16="http://schemas.microsoft.com/office/drawing/2014/main" id="{854FD3A9-A7E1-8E5F-A6B0-0D6D1EFB5EC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6095980" cy="6857990"/>
          </a:xfrm>
          <a:prstGeom prst="rect">
            <a:avLst/>
          </a:prstGeom>
        </p:spPr>
      </p:pic>
      <p:pic>
        <p:nvPicPr>
          <p:cNvPr id="5" name="Picture 4" descr="A yellow insulation on a wooden wall&#10;&#10;AI-generated content may be incorrect.">
            <a:extLst>
              <a:ext uri="{FF2B5EF4-FFF2-40B4-BE49-F238E27FC236}">
                <a16:creationId xmlns:a16="http://schemas.microsoft.com/office/drawing/2014/main" id="{781A29DA-3A80-3000-7D9C-69090E1DE24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10"/>
            <a:ext cx="6096000" cy="6857990"/>
          </a:xfrm>
          <a:prstGeom prst="rect">
            <a:avLst/>
          </a:prstGeom>
        </p:spPr>
      </p:pic>
    </p:spTree>
    <p:extLst>
      <p:ext uri="{BB962C8B-B14F-4D97-AF65-F5344CB8AC3E}">
        <p14:creationId xmlns:p14="http://schemas.microsoft.com/office/powerpoint/2010/main" val="1241556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wall with a hole in it&#10;&#10;AI-generated content may be incorrect.">
            <a:extLst>
              <a:ext uri="{FF2B5EF4-FFF2-40B4-BE49-F238E27FC236}">
                <a16:creationId xmlns:a16="http://schemas.microsoft.com/office/drawing/2014/main" id="{C8F38CEC-207B-F91F-5C4A-9884A6A5A56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0"/>
            <a:ext cx="7370057" cy="6857990"/>
          </a:xfrm>
          <a:prstGeom prst="rect">
            <a:avLst/>
          </a:prstGeom>
        </p:spPr>
      </p:pic>
      <p:pic>
        <p:nvPicPr>
          <p:cNvPr id="5" name="Picture 4" descr="A close-up of a wall&#10;&#10;AI-generated content may be incorrect.">
            <a:extLst>
              <a:ext uri="{FF2B5EF4-FFF2-40B4-BE49-F238E27FC236}">
                <a16:creationId xmlns:a16="http://schemas.microsoft.com/office/drawing/2014/main" id="{66B1C1AB-13CD-249A-5E91-6B0BD8EC6C32}"/>
              </a:ext>
            </a:extLst>
          </p:cNvPr>
          <p:cNvPicPr>
            <a:picLocks noChangeAspect="1"/>
          </p:cNvPicPr>
          <p:nvPr/>
        </p:nvPicPr>
        <p:blipFill>
          <a:blip r:embed="rId3" cstate="screen">
            <a:extLst>
              <a:ext uri="{28A0092B-C50C-407E-A947-70E740481C1C}">
                <a14:useLocalDpi xmlns:a14="http://schemas.microsoft.com/office/drawing/2010/main"/>
              </a:ext>
            </a:extLst>
          </a:blip>
          <a:srcRect r="-3"/>
          <a:stretch>
            <a:fillRect/>
          </a:stretch>
        </p:blipFill>
        <p:spPr>
          <a:xfrm>
            <a:off x="7534656" y="1"/>
            <a:ext cx="4657344" cy="3346704"/>
          </a:xfrm>
          <a:prstGeom prst="rect">
            <a:avLst/>
          </a:prstGeom>
        </p:spPr>
      </p:pic>
      <p:pic>
        <p:nvPicPr>
          <p:cNvPr id="3" name="Picture 2" descr="A wall with insulation on it&#10;&#10;AI-generated content may be incorrect.">
            <a:extLst>
              <a:ext uri="{FF2B5EF4-FFF2-40B4-BE49-F238E27FC236}">
                <a16:creationId xmlns:a16="http://schemas.microsoft.com/office/drawing/2014/main" id="{AC1DE203-4AD0-B48C-373D-B3FCB4D0C8EB}"/>
              </a:ext>
            </a:extLst>
          </p:cNvPr>
          <p:cNvPicPr>
            <a:picLocks noChangeAspect="1"/>
          </p:cNvPicPr>
          <p:nvPr/>
        </p:nvPicPr>
        <p:blipFill>
          <a:blip r:embed="rId4" cstate="screen">
            <a:extLst>
              <a:ext uri="{28A0092B-C50C-407E-A947-70E740481C1C}">
                <a14:useLocalDpi xmlns:a14="http://schemas.microsoft.com/office/drawing/2010/main"/>
              </a:ext>
            </a:extLst>
          </a:blip>
          <a:srcRect r="-3" b="-3"/>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466015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wall with a black triangle&#10;&#10;AI-generated content may be incorrect.">
            <a:extLst>
              <a:ext uri="{FF2B5EF4-FFF2-40B4-BE49-F238E27FC236}">
                <a16:creationId xmlns:a16="http://schemas.microsoft.com/office/drawing/2014/main" id="{B4E806DC-7266-4AEC-0C74-8EA8F44C859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6095980" cy="6857990"/>
          </a:xfrm>
          <a:prstGeom prst="rect">
            <a:avLst/>
          </a:prstGeom>
        </p:spPr>
      </p:pic>
      <p:pic>
        <p:nvPicPr>
          <p:cNvPr id="5" name="Picture 4" descr="A hand holding a piece of paper&#10;&#10;AI-generated content may be incorrect.">
            <a:extLst>
              <a:ext uri="{FF2B5EF4-FFF2-40B4-BE49-F238E27FC236}">
                <a16:creationId xmlns:a16="http://schemas.microsoft.com/office/drawing/2014/main" id="{CB0252F8-3B0C-592D-EE8B-CC761DD7E8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10"/>
            <a:ext cx="6096000" cy="6857990"/>
          </a:xfrm>
          <a:prstGeom prst="rect">
            <a:avLst/>
          </a:prstGeom>
        </p:spPr>
      </p:pic>
    </p:spTree>
    <p:extLst>
      <p:ext uri="{BB962C8B-B14F-4D97-AF65-F5344CB8AC3E}">
        <p14:creationId xmlns:p14="http://schemas.microsoft.com/office/powerpoint/2010/main" val="2952495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adder in a room with a ladder&#10;&#10;AI-generated content may be incorrect.">
            <a:extLst>
              <a:ext uri="{FF2B5EF4-FFF2-40B4-BE49-F238E27FC236}">
                <a16:creationId xmlns:a16="http://schemas.microsoft.com/office/drawing/2014/main" id="{2BA3ABDC-D5FE-4C32-87B0-1EDF067CDAE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
            <a:ext cx="7998205" cy="6858000"/>
          </a:xfrm>
          <a:prstGeom prst="rect">
            <a:avLst/>
          </a:prstGeom>
        </p:spPr>
      </p:pic>
      <p:pic>
        <p:nvPicPr>
          <p:cNvPr id="5" name="Picture 4" descr="A room with insulation and a box&#10;&#10;AI-generated content may be incorrect.">
            <a:extLst>
              <a:ext uri="{FF2B5EF4-FFF2-40B4-BE49-F238E27FC236}">
                <a16:creationId xmlns:a16="http://schemas.microsoft.com/office/drawing/2014/main" id="{CAFBDFC4-DFEC-41C9-72F2-5FD69DBEA62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98225" y="-1"/>
            <a:ext cx="4193775" cy="6857999"/>
          </a:xfrm>
          <a:prstGeom prst="rect">
            <a:avLst/>
          </a:prstGeom>
        </p:spPr>
      </p:pic>
    </p:spTree>
    <p:extLst>
      <p:ext uri="{BB962C8B-B14F-4D97-AF65-F5344CB8AC3E}">
        <p14:creationId xmlns:p14="http://schemas.microsoft.com/office/powerpoint/2010/main" val="237435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650CF79B-0235-4E6B-A49E-C79755FF92E5}"/>
              </a:ext>
            </a:extLst>
          </p:cNvPr>
          <p:cNvPicPr>
            <a:picLocks noChangeAspect="1"/>
          </p:cNvPicPr>
          <p:nvPr/>
        </p:nvPicPr>
        <p:blipFill>
          <a:blip r:embed="rId2"/>
          <a:stretch>
            <a:fillRect/>
          </a:stretch>
        </p:blipFill>
        <p:spPr>
          <a:xfrm>
            <a:off x="702097" y="643467"/>
            <a:ext cx="2809812" cy="2435726"/>
          </a:xfrm>
          <a:prstGeom prst="rect">
            <a:avLst/>
          </a:prstGeom>
        </p:spPr>
      </p:pic>
      <p:sp>
        <p:nvSpPr>
          <p:cNvPr id="20" name="Freeform: Shape 19">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0BE0FBE-C953-6B28-DA30-47C0A59DEB02}"/>
              </a:ext>
            </a:extLst>
          </p:cNvPr>
          <p:cNvPicPr>
            <a:picLocks noChangeAspect="1"/>
          </p:cNvPicPr>
          <p:nvPr/>
        </p:nvPicPr>
        <p:blipFill>
          <a:blip r:embed="rId3"/>
          <a:stretch>
            <a:fillRect/>
          </a:stretch>
        </p:blipFill>
        <p:spPr>
          <a:xfrm>
            <a:off x="643467" y="3947307"/>
            <a:ext cx="2927072" cy="2158408"/>
          </a:xfrm>
          <a:prstGeom prst="rect">
            <a:avLst/>
          </a:prstGeom>
        </p:spPr>
      </p:pic>
      <p:sp>
        <p:nvSpPr>
          <p:cNvPr id="24" name="Freeform: Shape 23">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3636505C-E7B4-9289-212D-FA013917C261}"/>
              </a:ext>
            </a:extLst>
          </p:cNvPr>
          <p:cNvPicPr>
            <a:picLocks noChangeAspect="1"/>
          </p:cNvPicPr>
          <p:nvPr/>
        </p:nvPicPr>
        <p:blipFill>
          <a:blip r:embed="rId4"/>
          <a:stretch>
            <a:fillRect/>
          </a:stretch>
        </p:blipFill>
        <p:spPr>
          <a:xfrm>
            <a:off x="4305469" y="2330139"/>
            <a:ext cx="3581061" cy="2197722"/>
          </a:xfrm>
          <a:prstGeom prst="rect">
            <a:avLst/>
          </a:prstGeom>
        </p:spPr>
      </p:pic>
      <p:pic>
        <p:nvPicPr>
          <p:cNvPr id="7" name="Picture 6">
            <a:extLst>
              <a:ext uri="{FF2B5EF4-FFF2-40B4-BE49-F238E27FC236}">
                <a16:creationId xmlns:a16="http://schemas.microsoft.com/office/drawing/2014/main" id="{8501B1C4-7E12-F8C7-EBF5-4D3BE52FAE09}"/>
              </a:ext>
            </a:extLst>
          </p:cNvPr>
          <p:cNvPicPr>
            <a:picLocks noChangeAspect="1"/>
          </p:cNvPicPr>
          <p:nvPr/>
        </p:nvPicPr>
        <p:blipFill>
          <a:blip r:embed="rId5"/>
          <a:stretch>
            <a:fillRect/>
          </a:stretch>
        </p:blipFill>
        <p:spPr>
          <a:xfrm>
            <a:off x="8621460" y="748429"/>
            <a:ext cx="2927072" cy="2187401"/>
          </a:xfrm>
          <a:prstGeom prst="rect">
            <a:avLst/>
          </a:prstGeom>
        </p:spPr>
      </p:pic>
      <p:pic>
        <p:nvPicPr>
          <p:cNvPr id="5" name="Picture 4">
            <a:extLst>
              <a:ext uri="{FF2B5EF4-FFF2-40B4-BE49-F238E27FC236}">
                <a16:creationId xmlns:a16="http://schemas.microsoft.com/office/drawing/2014/main" id="{5A705CB5-C971-B667-57C2-20D9B86A3EB3}"/>
              </a:ext>
            </a:extLst>
          </p:cNvPr>
          <p:cNvPicPr>
            <a:picLocks noChangeAspect="1"/>
          </p:cNvPicPr>
          <p:nvPr/>
        </p:nvPicPr>
        <p:blipFill>
          <a:blip r:embed="rId6"/>
          <a:stretch>
            <a:fillRect/>
          </a:stretch>
        </p:blipFill>
        <p:spPr>
          <a:xfrm>
            <a:off x="8621460" y="3937396"/>
            <a:ext cx="2927071" cy="2162397"/>
          </a:xfrm>
          <a:prstGeom prst="rect">
            <a:avLst/>
          </a:prstGeom>
        </p:spPr>
      </p:pic>
    </p:spTree>
    <p:extLst>
      <p:ext uri="{BB962C8B-B14F-4D97-AF65-F5344CB8AC3E}">
        <p14:creationId xmlns:p14="http://schemas.microsoft.com/office/powerpoint/2010/main" val="835303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E1F595-3DF2-65FC-6886-9E4FA7B26563}"/>
              </a:ext>
            </a:extLst>
          </p:cNvPr>
          <p:cNvSpPr>
            <a:spLocks noGrp="1"/>
          </p:cNvSpPr>
          <p:nvPr>
            <p:ph idx="1"/>
          </p:nvPr>
        </p:nvSpPr>
        <p:spPr/>
        <p:txBody>
          <a:bodyPr/>
          <a:lstStyle/>
          <a:p>
            <a:pPr marL="342900" marR="0" lvl="0" indent="-342900">
              <a:spcBef>
                <a:spcPts val="0"/>
              </a:spcBef>
              <a:spcAft>
                <a:spcPts val="600"/>
              </a:spcAft>
              <a:buFont typeface="+mj-lt"/>
              <a:buAutoNum type="alphaLcPeriod"/>
              <a:tabLst>
                <a:tab pos="685800" algn="l"/>
              </a:tabLs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Fire-Resistive Wall Assembly – ASWs and ASW Panels with Gaps: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algn="just">
              <a:spcBef>
                <a:spcPts val="0"/>
              </a:spcBef>
              <a:spcAft>
                <a:spcPts val="6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Noted locations where the metal ASW components were not provided.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spcBef>
                <a:spcPts val="0"/>
              </a:spcBef>
              <a:spcAft>
                <a:spcPts val="600"/>
              </a:spcAft>
              <a:buFont typeface="Symbol" panose="05050102010706020507" pitchFamily="18" charset="2"/>
              <a:buChar char=""/>
            </a:pPr>
            <a:r>
              <a:rPr lang="en-US" sz="1400" i="1" dirty="0">
                <a:effectLst/>
                <a:latin typeface="Calibri" panose="020F0502020204030204" pitchFamily="34" charset="0"/>
                <a:ea typeface="Times New Roman" panose="02020603050405020304" pitchFamily="18" charset="0"/>
                <a:cs typeface="Calibri" panose="020F0502020204030204" pitchFamily="34" charset="0"/>
              </a:rPr>
              <a:t>Discontinuous ASWs and ASW panels with gaps.”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Content Placeholder 2">
            <a:extLst>
              <a:ext uri="{FF2B5EF4-FFF2-40B4-BE49-F238E27FC236}">
                <a16:creationId xmlns:a16="http://schemas.microsoft.com/office/drawing/2014/main" id="{56DCF7D0-C6F4-6748-B82B-15234EE66326}"/>
              </a:ext>
            </a:extLst>
          </p:cNvPr>
          <p:cNvSpPr>
            <a:spLocks noGrp="1"/>
          </p:cNvSpPr>
          <p:nvPr>
            <p:ph idx="10"/>
          </p:nvPr>
        </p:nvSpPr>
        <p:spPr/>
        <p:txBody>
          <a:bodyPr/>
          <a:lstStyle/>
          <a:p>
            <a:endParaRPr lang="en-US"/>
          </a:p>
        </p:txBody>
      </p:sp>
      <p:sp>
        <p:nvSpPr>
          <p:cNvPr id="4" name="Title 3">
            <a:extLst>
              <a:ext uri="{FF2B5EF4-FFF2-40B4-BE49-F238E27FC236}">
                <a16:creationId xmlns:a16="http://schemas.microsoft.com/office/drawing/2014/main" id="{C9D5180B-E2AE-EFB5-36CE-D5547DB7F283}"/>
              </a:ext>
            </a:extLst>
          </p:cNvPr>
          <p:cNvSpPr>
            <a:spLocks noGrp="1"/>
          </p:cNvSpPr>
          <p:nvPr>
            <p:ph type="title"/>
          </p:nvPr>
        </p:nvSpPr>
        <p:spPr/>
        <p:txBody>
          <a:bodyPr>
            <a:normAutofit fontScale="90000"/>
          </a:bodyPr>
          <a:lstStyle/>
          <a:p>
            <a:r>
              <a:rPr lang="en-US" dirty="0"/>
              <a:t>Breaches</a:t>
            </a:r>
          </a:p>
        </p:txBody>
      </p:sp>
      <p:sp>
        <p:nvSpPr>
          <p:cNvPr id="5" name="Rectangle 2">
            <a:extLst>
              <a:ext uri="{FF2B5EF4-FFF2-40B4-BE49-F238E27FC236}">
                <a16:creationId xmlns:a16="http://schemas.microsoft.com/office/drawing/2014/main" id="{1ADB7E93-0A17-3325-E016-1B28A49F8DD2}"/>
              </a:ext>
            </a:extLst>
          </p:cNvPr>
          <p:cNvSpPr>
            <a:spLocks noChangeArrowheads="1"/>
          </p:cNvSpPr>
          <p:nvPr/>
        </p:nvSpPr>
        <p:spPr bwMode="auto">
          <a:xfrm>
            <a:off x="1256759" y="62798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These conditions can be repaired without replacement. For instance, American Gypsum Marketing Bulletin, DCN 2004, June 2020, illustrates the following repair instructions:</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81" name="Picture 140" descr="Diagram&#10;&#10;Description automatically generated">
            <a:extLst>
              <a:ext uri="{FF2B5EF4-FFF2-40B4-BE49-F238E27FC236}">
                <a16:creationId xmlns:a16="http://schemas.microsoft.com/office/drawing/2014/main" id="{91114F67-6BB5-0161-9D27-8BF9916392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1076912"/>
            <a:ext cx="5486400" cy="463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B4170A3E-6A84-ED0E-14FF-BB8A3D1B95B5}"/>
              </a:ext>
            </a:extLst>
          </p:cNvPr>
          <p:cNvSpPr>
            <a:spLocks noChangeArrowheads="1"/>
          </p:cNvSpPr>
          <p:nvPr/>
        </p:nvSpPr>
        <p:spPr bwMode="auto">
          <a:xfrm>
            <a:off x="685800" y="5092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073571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E3755F-785E-2510-3F58-3601D73D4381}"/>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8B8E82E9-5A0D-189C-AA65-D805C34B60BE}"/>
              </a:ext>
            </a:extLst>
          </p:cNvPr>
          <p:cNvSpPr>
            <a:spLocks noGrp="1"/>
          </p:cNvSpPr>
          <p:nvPr>
            <p:ph idx="10"/>
          </p:nvPr>
        </p:nvSpPr>
        <p:spPr/>
        <p:txBody>
          <a:bodyPr/>
          <a:lstStyle/>
          <a:p>
            <a:r>
              <a:rPr lang="en-US" dirty="0"/>
              <a:t>1 ¼” Screw – Wood</a:t>
            </a:r>
          </a:p>
          <a:p>
            <a:r>
              <a:rPr lang="en-US" dirty="0"/>
              <a:t>3/8-Inch Pan Head - Channel</a:t>
            </a:r>
          </a:p>
        </p:txBody>
      </p:sp>
      <p:sp>
        <p:nvSpPr>
          <p:cNvPr id="4" name="Title 3">
            <a:extLst>
              <a:ext uri="{FF2B5EF4-FFF2-40B4-BE49-F238E27FC236}">
                <a16:creationId xmlns:a16="http://schemas.microsoft.com/office/drawing/2014/main" id="{FFAE9351-81B8-4B8D-CB2F-CA6035B5136F}"/>
              </a:ext>
            </a:extLst>
          </p:cNvPr>
          <p:cNvSpPr>
            <a:spLocks noGrp="1"/>
          </p:cNvSpPr>
          <p:nvPr>
            <p:ph type="title"/>
          </p:nvPr>
        </p:nvSpPr>
        <p:spPr/>
        <p:txBody>
          <a:bodyPr>
            <a:normAutofit fontScale="90000"/>
          </a:bodyPr>
          <a:lstStyle/>
          <a:p>
            <a:r>
              <a:rPr lang="en-US" dirty="0"/>
              <a:t>Number of Screws and Type</a:t>
            </a:r>
          </a:p>
        </p:txBody>
      </p:sp>
      <p:pic>
        <p:nvPicPr>
          <p:cNvPr id="6" name="Picture 5">
            <a:extLst>
              <a:ext uri="{FF2B5EF4-FFF2-40B4-BE49-F238E27FC236}">
                <a16:creationId xmlns:a16="http://schemas.microsoft.com/office/drawing/2014/main" id="{EAFE9DCA-E6C4-68EE-7F52-57EEB08CF71F}"/>
              </a:ext>
            </a:extLst>
          </p:cNvPr>
          <p:cNvPicPr>
            <a:picLocks noChangeAspect="1"/>
          </p:cNvPicPr>
          <p:nvPr/>
        </p:nvPicPr>
        <p:blipFill>
          <a:blip r:embed="rId2"/>
          <a:stretch>
            <a:fillRect/>
          </a:stretch>
        </p:blipFill>
        <p:spPr>
          <a:xfrm>
            <a:off x="236919" y="1687954"/>
            <a:ext cx="5740695" cy="3422826"/>
          </a:xfrm>
          <a:prstGeom prst="rect">
            <a:avLst/>
          </a:prstGeom>
        </p:spPr>
      </p:pic>
    </p:spTree>
    <p:extLst>
      <p:ext uri="{BB962C8B-B14F-4D97-AF65-F5344CB8AC3E}">
        <p14:creationId xmlns:p14="http://schemas.microsoft.com/office/powerpoint/2010/main" val="348106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ood construction skeleton">
            <a:extLst>
              <a:ext uri="{FF2B5EF4-FFF2-40B4-BE49-F238E27FC236}">
                <a16:creationId xmlns:a16="http://schemas.microsoft.com/office/drawing/2014/main" id="{B19F1632-4162-0241-DC05-1674956B98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 y="10"/>
            <a:ext cx="9669642" cy="6857990"/>
          </a:xfrm>
          <a:prstGeom prst="rect">
            <a:avLst/>
          </a:prstGeom>
        </p:spPr>
      </p:pic>
      <p:sp>
        <p:nvSpPr>
          <p:cNvPr id="12"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C705515-7A51-756F-C41C-019304AAF52B}"/>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cs typeface="+mj-cs"/>
              </a:rPr>
              <a:t>The Fire Wall</a:t>
            </a:r>
          </a:p>
        </p:txBody>
      </p:sp>
      <p:sp>
        <p:nvSpPr>
          <p:cNvPr id="6" name="TextBox 5">
            <a:extLst>
              <a:ext uri="{FF2B5EF4-FFF2-40B4-BE49-F238E27FC236}">
                <a16:creationId xmlns:a16="http://schemas.microsoft.com/office/drawing/2014/main" id="{EADB9D5B-D0E5-3F31-11C8-D888472A1396}"/>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dirty="0"/>
              <a:t>Interdisciplinary Requirement Not just the Architect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Civil Engineer – Laying out the buildings per setbacks</a:t>
            </a:r>
          </a:p>
          <a:p>
            <a:pPr indent="-228600">
              <a:lnSpc>
                <a:spcPct val="90000"/>
              </a:lnSpc>
              <a:spcAft>
                <a:spcPts val="600"/>
              </a:spcAft>
              <a:buFont typeface="Arial" panose="020B0604020202020204" pitchFamily="34" charset="0"/>
              <a:buChar char="•"/>
            </a:pPr>
            <a:r>
              <a:rPr lang="en-US" sz="1400" dirty="0"/>
              <a:t>Architect – Type of Use, Layouts, Materials, Assemblies</a:t>
            </a:r>
          </a:p>
          <a:p>
            <a:pPr indent="-228600">
              <a:lnSpc>
                <a:spcPct val="90000"/>
              </a:lnSpc>
              <a:spcAft>
                <a:spcPts val="600"/>
              </a:spcAft>
              <a:buFont typeface="Arial" panose="020B0604020202020204" pitchFamily="34" charset="0"/>
              <a:buChar char="•"/>
            </a:pPr>
            <a:r>
              <a:rPr lang="en-US" sz="1400" dirty="0"/>
              <a:t>Structural – Type of Structure, the materials</a:t>
            </a:r>
          </a:p>
          <a:p>
            <a:pPr indent="-228600">
              <a:lnSpc>
                <a:spcPct val="90000"/>
              </a:lnSpc>
              <a:spcAft>
                <a:spcPts val="600"/>
              </a:spcAft>
              <a:buFont typeface="Arial" panose="020B0604020202020204" pitchFamily="34" charset="0"/>
              <a:buChar char="•"/>
            </a:pPr>
            <a:r>
              <a:rPr lang="en-US" sz="1400" dirty="0"/>
              <a:t>Mechanical/Plumbing/Electrical – Systems that interrupt or pass</a:t>
            </a:r>
          </a:p>
          <a:p>
            <a:pPr indent="-228600">
              <a:lnSpc>
                <a:spcPct val="90000"/>
              </a:lnSpc>
              <a:spcAft>
                <a:spcPts val="600"/>
              </a:spcAft>
              <a:buFont typeface="Arial" panose="020B0604020202020204" pitchFamily="34" charset="0"/>
              <a:buChar char="•"/>
            </a:pPr>
            <a:r>
              <a:rPr lang="en-US" sz="1400" dirty="0"/>
              <a:t>Building Science – Assemblies that work, reduce air losses, control the environment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highlight>
                  <a:srgbClr val="FFFF00"/>
                </a:highlight>
              </a:rPr>
              <a:t>Structure – Sound – Resistance – Reduction in Air Loss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6268595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64BD62-76AF-B51F-B1B3-788E288DB445}"/>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D0B2A861-786C-6033-C207-008A209974C6}"/>
              </a:ext>
            </a:extLst>
          </p:cNvPr>
          <p:cNvSpPr>
            <a:spLocks noGrp="1"/>
          </p:cNvSpPr>
          <p:nvPr>
            <p:ph idx="10"/>
          </p:nvPr>
        </p:nvSpPr>
        <p:spPr/>
        <p:txBody>
          <a:bodyPr/>
          <a:lstStyle/>
          <a:p>
            <a:endParaRPr lang="en-US"/>
          </a:p>
        </p:txBody>
      </p:sp>
      <p:sp>
        <p:nvSpPr>
          <p:cNvPr id="4" name="Title 3">
            <a:extLst>
              <a:ext uri="{FF2B5EF4-FFF2-40B4-BE49-F238E27FC236}">
                <a16:creationId xmlns:a16="http://schemas.microsoft.com/office/drawing/2014/main" id="{F08F462A-6DE1-0F2D-24ED-8AA149DC112F}"/>
              </a:ext>
            </a:extLst>
          </p:cNvPr>
          <p:cNvSpPr>
            <a:spLocks noGrp="1"/>
          </p:cNvSpPr>
          <p:nvPr>
            <p:ph type="title"/>
          </p:nvPr>
        </p:nvSpPr>
        <p:spPr/>
        <p:txBody>
          <a:bodyPr>
            <a:normAutofit fontScale="90000"/>
          </a:bodyPr>
          <a:lstStyle/>
          <a:p>
            <a:endParaRPr lang="en-US"/>
          </a:p>
        </p:txBody>
      </p:sp>
      <p:pic>
        <p:nvPicPr>
          <p:cNvPr id="6" name="Picture 5">
            <a:extLst>
              <a:ext uri="{FF2B5EF4-FFF2-40B4-BE49-F238E27FC236}">
                <a16:creationId xmlns:a16="http://schemas.microsoft.com/office/drawing/2014/main" id="{3303E56D-571E-B04F-AB4B-D27CEBB01FF9}"/>
              </a:ext>
            </a:extLst>
          </p:cNvPr>
          <p:cNvPicPr>
            <a:picLocks noChangeAspect="1"/>
          </p:cNvPicPr>
          <p:nvPr/>
        </p:nvPicPr>
        <p:blipFill>
          <a:blip r:embed="rId2"/>
          <a:stretch>
            <a:fillRect/>
          </a:stretch>
        </p:blipFill>
        <p:spPr>
          <a:xfrm>
            <a:off x="1091943" y="809490"/>
            <a:ext cx="10008114" cy="5239019"/>
          </a:xfrm>
          <a:prstGeom prst="rect">
            <a:avLst/>
          </a:prstGeom>
        </p:spPr>
      </p:pic>
    </p:spTree>
    <p:extLst>
      <p:ext uri="{BB962C8B-B14F-4D97-AF65-F5344CB8AC3E}">
        <p14:creationId xmlns:p14="http://schemas.microsoft.com/office/powerpoint/2010/main" val="2691967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A7F4DB-402B-139B-C91F-CB73E6B2FDC3}"/>
              </a:ext>
            </a:extLst>
          </p:cNvPr>
          <p:cNvSpPr>
            <a:spLocks noGrp="1"/>
          </p:cNvSpPr>
          <p:nvPr>
            <p:ph idx="1"/>
          </p:nvPr>
        </p:nvSpPr>
        <p:spPr>
          <a:xfrm>
            <a:off x="313660" y="950026"/>
            <a:ext cx="5742756" cy="5226937"/>
          </a:xfrm>
        </p:spPr>
        <p:txBody>
          <a:bodyPr>
            <a:normAutofit/>
          </a:bodyPr>
          <a:lstStyle/>
          <a:p>
            <a:pPr marL="0" indent="0" algn="l">
              <a:buNone/>
            </a:pPr>
            <a:r>
              <a:rPr lang="en-US" sz="1600" b="1" i="0" u="none" strike="noStrike" baseline="0" dirty="0">
                <a:latin typeface="Times New Roman" panose="02020603050405020304" pitchFamily="18" charset="0"/>
              </a:rPr>
              <a:t>Q. Okay. So of those 108 units, that's not</a:t>
            </a:r>
          </a:p>
          <a:p>
            <a:pPr marL="0" indent="0" algn="l">
              <a:buNone/>
            </a:pPr>
            <a:r>
              <a:rPr lang="en-US" sz="1600" b="0" i="0" u="none" strike="noStrike" baseline="0" dirty="0">
                <a:latin typeface="Courier New" panose="02070309020205020404" pitchFamily="49" charset="0"/>
              </a:rPr>
              <a:t>3 </a:t>
            </a:r>
            <a:r>
              <a:rPr lang="en-US" sz="1600" b="1" i="0" u="none" strike="noStrike" baseline="0" dirty="0">
                <a:latin typeface="Times New Roman" panose="02020603050405020304" pitchFamily="18" charset="0"/>
              </a:rPr>
              <a:t>100 -- it's not 195 units, correct?</a:t>
            </a:r>
          </a:p>
          <a:p>
            <a:pPr marL="0" indent="0" algn="l">
              <a:buNone/>
            </a:pPr>
            <a:r>
              <a:rPr lang="en-US" sz="1600" b="0" i="0" u="none" strike="noStrike" baseline="0" dirty="0">
                <a:latin typeface="Courier New" panose="02070309020205020404" pitchFamily="49" charset="0"/>
              </a:rPr>
              <a:t>4 </a:t>
            </a:r>
            <a:r>
              <a:rPr lang="en-US" sz="1600" b="0" i="0" u="none" strike="noStrike" baseline="0" dirty="0">
                <a:latin typeface="Times New Roman" panose="02020603050405020304" pitchFamily="18" charset="0"/>
              </a:rPr>
              <a:t>A. No. But as we've already gone over this,</a:t>
            </a:r>
          </a:p>
          <a:p>
            <a:pPr marL="0" indent="0" algn="l">
              <a:buNone/>
            </a:pPr>
            <a:r>
              <a:rPr lang="en-US" sz="1600" b="0" i="0" u="none" strike="noStrike" baseline="0" dirty="0">
                <a:latin typeface="Courier New" panose="02070309020205020404" pitchFamily="49" charset="0"/>
              </a:rPr>
              <a:t>5 </a:t>
            </a:r>
            <a:r>
              <a:rPr lang="en-US" sz="1600" b="0" i="0" u="none" strike="noStrike" baseline="0" dirty="0">
                <a:latin typeface="Times New Roman" panose="02020603050405020304" pitchFamily="18" charset="0"/>
              </a:rPr>
              <a:t>they are very consistent in certain aspects, and those</a:t>
            </a:r>
          </a:p>
          <a:p>
            <a:pPr marL="0" indent="0" algn="l">
              <a:buNone/>
            </a:pPr>
            <a:r>
              <a:rPr lang="en-US" sz="1600" b="0" i="0" u="none" strike="noStrike" baseline="0" dirty="0">
                <a:latin typeface="Courier New" panose="02070309020205020404" pitchFamily="49" charset="0"/>
              </a:rPr>
              <a:t>6 </a:t>
            </a:r>
            <a:r>
              <a:rPr lang="en-US" sz="1600" b="0" i="0" u="none" strike="noStrike" baseline="0" dirty="0">
                <a:latin typeface="Times New Roman" panose="02020603050405020304" pitchFamily="18" charset="0"/>
              </a:rPr>
              <a:t>aspects are also consistent with the design that we</a:t>
            </a:r>
          </a:p>
          <a:p>
            <a:pPr marL="0" indent="0" algn="l">
              <a:buNone/>
            </a:pPr>
            <a:r>
              <a:rPr lang="en-US" sz="1600" b="0" i="0" u="none" strike="noStrike" baseline="0" dirty="0">
                <a:latin typeface="Courier New" panose="02070309020205020404" pitchFamily="49" charset="0"/>
              </a:rPr>
              <a:t>7 </a:t>
            </a:r>
            <a:r>
              <a:rPr lang="en-US" sz="1600" b="0" i="0" u="none" strike="noStrike" baseline="0" dirty="0">
                <a:latin typeface="Times New Roman" panose="02020603050405020304" pitchFamily="18" charset="0"/>
              </a:rPr>
              <a:t>understand was to be constructed. </a:t>
            </a:r>
            <a:r>
              <a:rPr lang="en-US" sz="1600" b="0" i="0" u="none" strike="noStrike" baseline="0" dirty="0">
                <a:highlight>
                  <a:srgbClr val="FFFF00"/>
                </a:highlight>
                <a:latin typeface="Times New Roman" panose="02020603050405020304" pitchFamily="18" charset="0"/>
              </a:rPr>
              <a:t>So I think it's</a:t>
            </a:r>
          </a:p>
          <a:p>
            <a:pPr marL="0" indent="0" algn="l">
              <a:buNone/>
            </a:pPr>
            <a:r>
              <a:rPr lang="en-US" sz="1600" b="0" i="0" u="none" strike="noStrike" baseline="0" dirty="0">
                <a:highlight>
                  <a:srgbClr val="FFFF00"/>
                </a:highlight>
                <a:latin typeface="Courier New" panose="02070309020205020404" pitchFamily="49" charset="0"/>
              </a:rPr>
              <a:t>8 </a:t>
            </a:r>
            <a:r>
              <a:rPr lang="en-US" sz="1600" b="0" i="0" u="none" strike="noStrike" baseline="0" dirty="0">
                <a:highlight>
                  <a:srgbClr val="FFFF00"/>
                </a:highlight>
                <a:latin typeface="Times New Roman" panose="02020603050405020304" pitchFamily="18" charset="0"/>
              </a:rPr>
              <a:t>very likely that the balance of the units are</a:t>
            </a:r>
          </a:p>
          <a:p>
            <a:pPr marL="0" indent="0" algn="l">
              <a:buNone/>
            </a:pPr>
            <a:r>
              <a:rPr lang="en-US" sz="1600" b="0" i="0" u="none" strike="noStrike" baseline="0" dirty="0">
                <a:highlight>
                  <a:srgbClr val="FFFF00"/>
                </a:highlight>
                <a:latin typeface="Courier New" panose="02070309020205020404" pitchFamily="49" charset="0"/>
              </a:rPr>
              <a:t>9 </a:t>
            </a:r>
            <a:r>
              <a:rPr lang="en-US" sz="1600" b="0" i="0" u="none" strike="noStrike" baseline="0" dirty="0">
                <a:highlight>
                  <a:srgbClr val="FFFF00"/>
                </a:highlight>
                <a:latin typeface="Times New Roman" panose="02020603050405020304" pitchFamily="18" charset="0"/>
              </a:rPr>
              <a:t>constructed in a similar fashion.</a:t>
            </a:r>
          </a:p>
          <a:p>
            <a:pPr marL="0" indent="0" algn="l">
              <a:buNone/>
            </a:pPr>
            <a:r>
              <a:rPr lang="en-US" sz="1600" b="0" i="0" u="none" strike="noStrike" baseline="0" dirty="0">
                <a:latin typeface="Courier New" panose="02070309020205020404" pitchFamily="49" charset="0"/>
              </a:rPr>
              <a:t>10 </a:t>
            </a:r>
            <a:r>
              <a:rPr lang="en-US" sz="1600" b="1" i="0" u="none" strike="noStrike" baseline="0" dirty="0">
                <a:latin typeface="Times New Roman" panose="02020603050405020304" pitchFamily="18" charset="0"/>
              </a:rPr>
              <a:t>Q. Okay. So if you're not sure how long it</a:t>
            </a:r>
          </a:p>
          <a:p>
            <a:pPr marL="0" indent="0" algn="l">
              <a:buNone/>
            </a:pPr>
            <a:r>
              <a:rPr lang="en-US" sz="1600" b="0" i="0" u="none" strike="noStrike" baseline="0" dirty="0">
                <a:latin typeface="Courier New" panose="02070309020205020404" pitchFamily="49" charset="0"/>
              </a:rPr>
              <a:t>11 </a:t>
            </a:r>
            <a:r>
              <a:rPr lang="en-US" sz="1600" b="1" i="0" u="none" strike="noStrike" baseline="0" dirty="0">
                <a:latin typeface="Times New Roman" panose="02020603050405020304" pitchFamily="18" charset="0"/>
              </a:rPr>
              <a:t>will last --</a:t>
            </a:r>
          </a:p>
          <a:p>
            <a:pPr marL="0" indent="0" algn="l">
              <a:buNone/>
            </a:pPr>
            <a:r>
              <a:rPr lang="en-US" sz="1600" b="0" i="0" u="none" strike="noStrike" baseline="0" dirty="0">
                <a:latin typeface="Courier New" panose="02070309020205020404" pitchFamily="49" charset="0"/>
              </a:rPr>
              <a:t>12 </a:t>
            </a:r>
            <a:r>
              <a:rPr lang="en-US" sz="1600" b="0" i="0" u="none" strike="noStrike" baseline="0" dirty="0">
                <a:highlight>
                  <a:srgbClr val="FFFF00"/>
                </a:highlight>
                <a:latin typeface="Times New Roman" panose="02020603050405020304" pitchFamily="18" charset="0"/>
              </a:rPr>
              <a:t>A. It actually doesn't matter, as long as</a:t>
            </a:r>
          </a:p>
          <a:p>
            <a:pPr marL="0" indent="0" algn="l">
              <a:buNone/>
            </a:pPr>
            <a:r>
              <a:rPr lang="en-US" sz="1600" b="0" i="0" u="none" strike="noStrike" baseline="0" dirty="0">
                <a:highlight>
                  <a:srgbClr val="FFFF00"/>
                </a:highlight>
                <a:latin typeface="Courier New" panose="02070309020205020404" pitchFamily="49" charset="0"/>
              </a:rPr>
              <a:t>13 </a:t>
            </a:r>
            <a:r>
              <a:rPr lang="en-US" sz="1600" b="0" i="0" u="none" strike="noStrike" baseline="0" dirty="0">
                <a:highlight>
                  <a:srgbClr val="FFFF00"/>
                </a:highlight>
                <a:latin typeface="Times New Roman" panose="02020603050405020304" pitchFamily="18" charset="0"/>
              </a:rPr>
              <a:t>it's -- it's less than two hours, which is the minimum</a:t>
            </a:r>
          </a:p>
          <a:p>
            <a:pPr marL="0" indent="0" algn="l">
              <a:buNone/>
            </a:pPr>
            <a:r>
              <a:rPr lang="en-US" sz="1600" b="0" i="0" u="none" strike="noStrike" baseline="0" dirty="0">
                <a:highlight>
                  <a:srgbClr val="FFFF00"/>
                </a:highlight>
                <a:latin typeface="Courier New" panose="02070309020205020404" pitchFamily="49" charset="0"/>
              </a:rPr>
              <a:t>14 </a:t>
            </a:r>
            <a:r>
              <a:rPr lang="en-US" sz="1600" b="0" i="0" u="none" strike="noStrike" baseline="0" dirty="0">
                <a:highlight>
                  <a:srgbClr val="FFFF00"/>
                </a:highlight>
                <a:latin typeface="Times New Roman" panose="02020603050405020304" pitchFamily="18" charset="0"/>
              </a:rPr>
              <a:t>code requirement.</a:t>
            </a:r>
          </a:p>
          <a:p>
            <a:pPr algn="l"/>
            <a:endParaRPr lang="en-US" dirty="0"/>
          </a:p>
        </p:txBody>
      </p:sp>
      <p:sp>
        <p:nvSpPr>
          <p:cNvPr id="3" name="Content Placeholder 2">
            <a:extLst>
              <a:ext uri="{FF2B5EF4-FFF2-40B4-BE49-F238E27FC236}">
                <a16:creationId xmlns:a16="http://schemas.microsoft.com/office/drawing/2014/main" id="{D2BDF5F7-488C-7D11-B5C0-51C1EF8F3984}"/>
              </a:ext>
            </a:extLst>
          </p:cNvPr>
          <p:cNvSpPr>
            <a:spLocks noGrp="1"/>
          </p:cNvSpPr>
          <p:nvPr>
            <p:ph idx="10"/>
          </p:nvPr>
        </p:nvSpPr>
        <p:spPr>
          <a:xfrm>
            <a:off x="6559402" y="950026"/>
            <a:ext cx="5474260" cy="5226937"/>
          </a:xfrm>
        </p:spPr>
        <p:txBody>
          <a:bodyPr>
            <a:normAutofit/>
          </a:bodyPr>
          <a:lstStyle/>
          <a:p>
            <a:pPr marL="0" indent="0">
              <a:buNone/>
            </a:pPr>
            <a:r>
              <a:rPr lang="en-US" sz="1600" dirty="0">
                <a:latin typeface="Courier New" panose="02070309020205020404" pitchFamily="49" charset="0"/>
              </a:rPr>
              <a:t>15 </a:t>
            </a:r>
            <a:r>
              <a:rPr lang="en-US" sz="1600" b="1" dirty="0">
                <a:latin typeface="Times New Roman" panose="02020603050405020304" pitchFamily="18" charset="0"/>
              </a:rPr>
              <a:t>Q. Okay. And you've given an opinion that</a:t>
            </a:r>
          </a:p>
          <a:p>
            <a:pPr marL="0" indent="0">
              <a:buNone/>
            </a:pPr>
            <a:r>
              <a:rPr lang="en-US" sz="1600" dirty="0">
                <a:latin typeface="Courier New" panose="02070309020205020404" pitchFamily="49" charset="0"/>
              </a:rPr>
              <a:t>16 </a:t>
            </a:r>
            <a:r>
              <a:rPr lang="en-US" sz="1600" b="1" dirty="0">
                <a:latin typeface="Times New Roman" panose="02020603050405020304" pitchFamily="18" charset="0"/>
              </a:rPr>
              <a:t>you believe that the fire wall assembly is -- and I'll</a:t>
            </a:r>
          </a:p>
          <a:p>
            <a:pPr marL="0" indent="0">
              <a:buNone/>
            </a:pPr>
            <a:r>
              <a:rPr lang="en-US" sz="1600" dirty="0">
                <a:latin typeface="Courier New" panose="02070309020205020404" pitchFamily="49" charset="0"/>
              </a:rPr>
              <a:t>17 </a:t>
            </a:r>
            <a:r>
              <a:rPr lang="en-US" sz="1600" b="1" dirty="0">
                <a:latin typeface="Times New Roman" panose="02020603050405020304" pitchFamily="18" charset="0"/>
              </a:rPr>
              <a:t>use </a:t>
            </a:r>
            <a:r>
              <a:rPr lang="en-US" sz="1600" b="1" dirty="0">
                <a:highlight>
                  <a:srgbClr val="FFFF00"/>
                </a:highlight>
                <a:latin typeface="Times New Roman" panose="02020603050405020304" pitchFamily="18" charset="0"/>
              </a:rPr>
              <a:t>-- you believe that there is a life safety issue</a:t>
            </a:r>
          </a:p>
          <a:p>
            <a:pPr marL="0" indent="0">
              <a:buNone/>
            </a:pPr>
            <a:r>
              <a:rPr lang="en-US" sz="1600" dirty="0">
                <a:highlight>
                  <a:srgbClr val="FFFF00"/>
                </a:highlight>
                <a:latin typeface="Courier New" panose="02070309020205020404" pitchFamily="49" charset="0"/>
              </a:rPr>
              <a:t>18 </a:t>
            </a:r>
            <a:r>
              <a:rPr lang="en-US" sz="1600" b="1" dirty="0">
                <a:highlight>
                  <a:srgbClr val="FFFF00"/>
                </a:highlight>
                <a:latin typeface="Times New Roman" panose="02020603050405020304" pitchFamily="18" charset="0"/>
              </a:rPr>
              <a:t>with the construction of the fire-resistive assembly</a:t>
            </a:r>
          </a:p>
          <a:p>
            <a:pPr marL="0" indent="0">
              <a:buNone/>
            </a:pPr>
            <a:r>
              <a:rPr lang="en-US" sz="1600" dirty="0">
                <a:highlight>
                  <a:srgbClr val="FFFF00"/>
                </a:highlight>
                <a:latin typeface="Courier New" panose="02070309020205020404" pitchFamily="49" charset="0"/>
              </a:rPr>
              <a:t>19 </a:t>
            </a:r>
            <a:r>
              <a:rPr lang="en-US" sz="1600" b="1" dirty="0">
                <a:highlight>
                  <a:srgbClr val="FFFF00"/>
                </a:highlight>
                <a:latin typeface="Times New Roman" panose="02020603050405020304" pitchFamily="18" charset="0"/>
              </a:rPr>
              <a:t>separating the dwelling units at this project?</a:t>
            </a:r>
          </a:p>
          <a:p>
            <a:pPr marL="0" indent="0">
              <a:buNone/>
            </a:pPr>
            <a:r>
              <a:rPr lang="en-US" sz="1600" dirty="0">
                <a:highlight>
                  <a:srgbClr val="FFFF00"/>
                </a:highlight>
                <a:latin typeface="Courier New" panose="02070309020205020404" pitchFamily="49" charset="0"/>
              </a:rPr>
              <a:t>20 </a:t>
            </a:r>
            <a:r>
              <a:rPr lang="en-US" sz="1600" dirty="0">
                <a:highlight>
                  <a:srgbClr val="FFFF00"/>
                </a:highlight>
                <a:latin typeface="Times New Roman" panose="02020603050405020304" pitchFamily="18" charset="0"/>
              </a:rPr>
              <a:t>A. Yes</a:t>
            </a:r>
            <a:r>
              <a:rPr lang="en-US" sz="1600" dirty="0">
                <a:latin typeface="Times New Roman" panose="02020603050405020304" pitchFamily="18" charset="0"/>
              </a:rPr>
              <a:t>.</a:t>
            </a:r>
          </a:p>
          <a:p>
            <a:pPr marL="0" indent="0">
              <a:buNone/>
            </a:pPr>
            <a:r>
              <a:rPr lang="en-US" sz="1600" dirty="0">
                <a:latin typeface="Courier New" panose="02070309020205020404" pitchFamily="49" charset="0"/>
              </a:rPr>
              <a:t>21 </a:t>
            </a:r>
            <a:r>
              <a:rPr lang="en-US" sz="1600" b="1" dirty="0">
                <a:latin typeface="Times New Roman" panose="02020603050405020304" pitchFamily="18" charset="0"/>
              </a:rPr>
              <a:t>Q. And what do you </a:t>
            </a:r>
            <a:r>
              <a:rPr lang="en-US" sz="1600" b="1" dirty="0">
                <a:highlight>
                  <a:srgbClr val="FFFF00"/>
                </a:highlight>
                <a:latin typeface="Times New Roman" panose="02020603050405020304" pitchFamily="18" charset="0"/>
              </a:rPr>
              <a:t>mean by life safety</a:t>
            </a:r>
            <a:r>
              <a:rPr lang="en-US" sz="1600" b="1" dirty="0">
                <a:latin typeface="Times New Roman" panose="02020603050405020304" pitchFamily="18" charset="0"/>
              </a:rPr>
              <a:t>?</a:t>
            </a:r>
          </a:p>
          <a:p>
            <a:pPr marL="0" indent="0">
              <a:buNone/>
            </a:pPr>
            <a:r>
              <a:rPr lang="en-US" sz="1600" dirty="0">
                <a:latin typeface="Courier New" panose="02070309020205020404" pitchFamily="49" charset="0"/>
              </a:rPr>
              <a:t>22 </a:t>
            </a:r>
            <a:r>
              <a:rPr lang="en-US" sz="1600" dirty="0">
                <a:latin typeface="Times New Roman" panose="02020603050405020304" pitchFamily="18" charset="0"/>
              </a:rPr>
              <a:t>A. Well, the -- </a:t>
            </a:r>
            <a:r>
              <a:rPr lang="en-US" sz="1600" dirty="0">
                <a:highlight>
                  <a:srgbClr val="FFFF00"/>
                </a:highlight>
                <a:latin typeface="Times New Roman" panose="02020603050405020304" pitchFamily="18" charset="0"/>
              </a:rPr>
              <a:t>what is safe is defined by</a:t>
            </a:r>
          </a:p>
          <a:p>
            <a:pPr marL="0" indent="0">
              <a:buNone/>
            </a:pPr>
            <a:r>
              <a:rPr lang="en-US" sz="1600" dirty="0">
                <a:highlight>
                  <a:srgbClr val="FFFF00"/>
                </a:highlight>
                <a:latin typeface="Courier New" panose="02070309020205020404" pitchFamily="49" charset="0"/>
              </a:rPr>
              <a:t>23 </a:t>
            </a:r>
            <a:r>
              <a:rPr lang="en-US" sz="1600" dirty="0">
                <a:highlight>
                  <a:srgbClr val="FFFF00"/>
                </a:highlight>
                <a:latin typeface="Times New Roman" panose="02020603050405020304" pitchFamily="18" charset="0"/>
              </a:rPr>
              <a:t>the building code, and that's the minimum standard of</a:t>
            </a:r>
          </a:p>
          <a:p>
            <a:pPr marL="0" indent="0">
              <a:buNone/>
            </a:pPr>
            <a:r>
              <a:rPr lang="en-US" sz="1600" dirty="0">
                <a:highlight>
                  <a:srgbClr val="FFFF00"/>
                </a:highlight>
                <a:latin typeface="Courier New" panose="02070309020205020404" pitchFamily="49" charset="0"/>
              </a:rPr>
              <a:t>24 </a:t>
            </a:r>
            <a:r>
              <a:rPr lang="en-US" sz="1600" dirty="0">
                <a:highlight>
                  <a:srgbClr val="FFFF00"/>
                </a:highlight>
                <a:latin typeface="Times New Roman" panose="02020603050405020304" pitchFamily="18" charset="0"/>
              </a:rPr>
              <a:t>safety.</a:t>
            </a:r>
            <a:r>
              <a:rPr lang="en-US" sz="1600" dirty="0">
                <a:latin typeface="Times New Roman" panose="02020603050405020304" pitchFamily="18" charset="0"/>
              </a:rPr>
              <a:t> And these walls do not meet that standard.</a:t>
            </a:r>
          </a:p>
          <a:p>
            <a:pPr marL="0" indent="0">
              <a:buNone/>
            </a:pPr>
            <a:r>
              <a:rPr lang="en-US" sz="1600" dirty="0">
                <a:latin typeface="Courier New" panose="02070309020205020404" pitchFamily="49" charset="0"/>
              </a:rPr>
              <a:t>25 </a:t>
            </a:r>
            <a:r>
              <a:rPr lang="en-US" sz="1600" dirty="0">
                <a:latin typeface="Times New Roman" panose="02020603050405020304" pitchFamily="18" charset="0"/>
              </a:rPr>
              <a:t>So in a fire event, particularly these areas where</a:t>
            </a:r>
          </a:p>
          <a:p>
            <a:pPr marL="0" indent="0">
              <a:buNone/>
            </a:pPr>
            <a:r>
              <a:rPr lang="en-US" sz="1600" i="1" dirty="0">
                <a:latin typeface="Arial" panose="020B0604020202020204" pitchFamily="34" charset="0"/>
              </a:rPr>
              <a:t>120</a:t>
            </a:r>
          </a:p>
          <a:p>
            <a:pPr marL="0" indent="0">
              <a:buNone/>
            </a:pPr>
            <a:r>
              <a:rPr lang="en-US" sz="1600" dirty="0">
                <a:latin typeface="Courier New" panose="02070309020205020404" pitchFamily="49" charset="0"/>
              </a:rPr>
              <a:t>1 </a:t>
            </a:r>
            <a:r>
              <a:rPr lang="en-US" sz="1600" dirty="0">
                <a:latin typeface="Times New Roman" panose="02020603050405020304" pitchFamily="18" charset="0"/>
              </a:rPr>
              <a:t>there's missing walls, those walls will not protect</a:t>
            </a:r>
          </a:p>
          <a:p>
            <a:pPr marL="0" indent="0">
              <a:buNone/>
            </a:pPr>
            <a:r>
              <a:rPr lang="en-US" sz="1600" dirty="0">
                <a:latin typeface="Courier New" panose="02070309020205020404" pitchFamily="49" charset="0"/>
              </a:rPr>
              <a:t>2 </a:t>
            </a:r>
            <a:r>
              <a:rPr lang="en-US" sz="1600" dirty="0">
                <a:latin typeface="Times New Roman" panose="02020603050405020304" pitchFamily="18" charset="0"/>
              </a:rPr>
              <a:t>life or property as intended by the code. </a:t>
            </a:r>
            <a:r>
              <a:rPr lang="en-US" sz="1600" dirty="0">
                <a:highlight>
                  <a:srgbClr val="FFFF00"/>
                </a:highlight>
                <a:latin typeface="Times New Roman" panose="02020603050405020304" pitchFamily="18" charset="0"/>
              </a:rPr>
              <a:t>So that, in</a:t>
            </a:r>
          </a:p>
          <a:p>
            <a:pPr marL="0" indent="0">
              <a:buNone/>
            </a:pPr>
            <a:r>
              <a:rPr lang="en-US" sz="1600" dirty="0">
                <a:highlight>
                  <a:srgbClr val="FFFF00"/>
                </a:highlight>
                <a:latin typeface="Courier New" panose="02070309020205020404" pitchFamily="49" charset="0"/>
              </a:rPr>
              <a:t>3 </a:t>
            </a:r>
            <a:r>
              <a:rPr lang="en-US" sz="1600" dirty="0">
                <a:highlight>
                  <a:srgbClr val="FFFF00"/>
                </a:highlight>
                <a:latin typeface="Times New Roman" panose="02020603050405020304" pitchFamily="18" charset="0"/>
              </a:rPr>
              <a:t>my opinion, that's a life safety issue.</a:t>
            </a:r>
            <a:endParaRPr lang="en-US" sz="1600" dirty="0">
              <a:highlight>
                <a:srgbClr val="FFFF00"/>
              </a:highlight>
            </a:endParaRPr>
          </a:p>
        </p:txBody>
      </p:sp>
      <p:sp>
        <p:nvSpPr>
          <p:cNvPr id="4" name="Title 3">
            <a:extLst>
              <a:ext uri="{FF2B5EF4-FFF2-40B4-BE49-F238E27FC236}">
                <a16:creationId xmlns:a16="http://schemas.microsoft.com/office/drawing/2014/main" id="{F01F20FE-D08C-D500-07AC-9928797BFE60}"/>
              </a:ext>
            </a:extLst>
          </p:cNvPr>
          <p:cNvSpPr>
            <a:spLocks noGrp="1"/>
          </p:cNvSpPr>
          <p:nvPr>
            <p:ph type="title"/>
          </p:nvPr>
        </p:nvSpPr>
        <p:spPr/>
        <p:txBody>
          <a:bodyPr>
            <a:normAutofit fontScale="90000"/>
          </a:bodyPr>
          <a:lstStyle/>
          <a:p>
            <a:r>
              <a:rPr lang="en-US" dirty="0"/>
              <a:t>Define Life Safety – Potential?</a:t>
            </a:r>
          </a:p>
        </p:txBody>
      </p:sp>
    </p:spTree>
    <p:extLst>
      <p:ext uri="{BB962C8B-B14F-4D97-AF65-F5344CB8AC3E}">
        <p14:creationId xmlns:p14="http://schemas.microsoft.com/office/powerpoint/2010/main" val="3327189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39E1FACE-00FB-C6CF-4C97-B32AFFC0B388}"/>
              </a:ext>
            </a:extLst>
          </p:cNvPr>
          <p:cNvPicPr>
            <a:picLocks noChangeAspect="1"/>
          </p:cNvPicPr>
          <p:nvPr/>
        </p:nvPicPr>
        <p:blipFill>
          <a:blip r:embed="rId2"/>
          <a:srcRect l="11541" r="7056" b="2"/>
          <a:stretch>
            <a:fillRect/>
          </a:stretch>
        </p:blipFill>
        <p:spPr>
          <a:xfrm>
            <a:off x="196731" y="166533"/>
            <a:ext cx="3809612" cy="6524936"/>
          </a:xfrm>
          <a:prstGeom prst="rect">
            <a:avLst/>
          </a:prstGeom>
        </p:spPr>
      </p:pic>
      <p:pic>
        <p:nvPicPr>
          <p:cNvPr id="12" name="Picture 11">
            <a:extLst>
              <a:ext uri="{FF2B5EF4-FFF2-40B4-BE49-F238E27FC236}">
                <a16:creationId xmlns:a16="http://schemas.microsoft.com/office/drawing/2014/main" id="{D8FE8B7C-CD83-C5C2-970E-B64425EEBC14}"/>
              </a:ext>
            </a:extLst>
          </p:cNvPr>
          <p:cNvPicPr>
            <a:picLocks noChangeAspect="1"/>
          </p:cNvPicPr>
          <p:nvPr/>
        </p:nvPicPr>
        <p:blipFill>
          <a:blip r:embed="rId3"/>
          <a:srcRect l="9691" r="51606" b="1"/>
          <a:stretch>
            <a:fillRect/>
          </a:stretch>
        </p:blipFill>
        <p:spPr>
          <a:xfrm>
            <a:off x="4196497" y="166533"/>
            <a:ext cx="3797618" cy="6524936"/>
          </a:xfrm>
          <a:prstGeom prst="rect">
            <a:avLst/>
          </a:prstGeom>
        </p:spPr>
      </p:pic>
      <p:pic>
        <p:nvPicPr>
          <p:cNvPr id="8" name="Picture 7">
            <a:extLst>
              <a:ext uri="{FF2B5EF4-FFF2-40B4-BE49-F238E27FC236}">
                <a16:creationId xmlns:a16="http://schemas.microsoft.com/office/drawing/2014/main" id="{C40ECD13-E945-08E8-2BF5-4AB6D7355FB6}"/>
              </a:ext>
            </a:extLst>
          </p:cNvPr>
          <p:cNvPicPr>
            <a:picLocks noChangeAspect="1"/>
          </p:cNvPicPr>
          <p:nvPr/>
        </p:nvPicPr>
        <p:blipFill>
          <a:blip r:embed="rId4"/>
          <a:srcRect r="8447" b="-3"/>
          <a:stretch>
            <a:fillRect/>
          </a:stretch>
        </p:blipFill>
        <p:spPr>
          <a:xfrm>
            <a:off x="8183346" y="166533"/>
            <a:ext cx="3822808" cy="3160653"/>
          </a:xfrm>
          <a:prstGeom prst="rect">
            <a:avLst/>
          </a:prstGeom>
        </p:spPr>
      </p:pic>
      <p:pic>
        <p:nvPicPr>
          <p:cNvPr id="6" name="Picture 5">
            <a:extLst>
              <a:ext uri="{FF2B5EF4-FFF2-40B4-BE49-F238E27FC236}">
                <a16:creationId xmlns:a16="http://schemas.microsoft.com/office/drawing/2014/main" id="{6312ED5C-2F43-C2B9-CD71-80B53DDE4D0E}"/>
              </a:ext>
            </a:extLst>
          </p:cNvPr>
          <p:cNvPicPr>
            <a:picLocks noChangeAspect="1"/>
          </p:cNvPicPr>
          <p:nvPr/>
        </p:nvPicPr>
        <p:blipFill>
          <a:blip r:embed="rId5"/>
          <a:srcRect l="9778" r="5" b="5"/>
          <a:stretch>
            <a:fillRect/>
          </a:stretch>
        </p:blipFill>
        <p:spPr>
          <a:xfrm>
            <a:off x="8183346" y="3506741"/>
            <a:ext cx="3822808" cy="3184727"/>
          </a:xfrm>
          <a:prstGeom prst="rect">
            <a:avLst/>
          </a:prstGeom>
        </p:spPr>
      </p:pic>
    </p:spTree>
    <p:extLst>
      <p:ext uri="{BB962C8B-B14F-4D97-AF65-F5344CB8AC3E}">
        <p14:creationId xmlns:p14="http://schemas.microsoft.com/office/powerpoint/2010/main" val="2155745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1AB3E2-21E7-64D5-3325-A62130ACECE6}"/>
              </a:ext>
            </a:extLst>
          </p:cNvPr>
          <p:cNvSpPr>
            <a:spLocks noGrp="1"/>
          </p:cNvSpPr>
          <p:nvPr>
            <p:ph type="title"/>
          </p:nvPr>
        </p:nvSpPr>
        <p:spPr>
          <a:xfrm>
            <a:off x="8763604" y="807347"/>
            <a:ext cx="3090345" cy="5477479"/>
          </a:xfrm>
        </p:spPr>
        <p:txBody>
          <a:bodyPr vert="horz" lIns="91440" tIns="45720" rIns="91440" bIns="45720" rtlCol="0" anchor="b">
            <a:normAutofit fontScale="90000"/>
          </a:bodyPr>
          <a:lstStyle/>
          <a:p>
            <a:r>
              <a:rPr lang="en-US" sz="1200" b="1" kern="1200" dirty="0">
                <a:solidFill>
                  <a:schemeClr val="tx1"/>
                </a:solidFill>
                <a:latin typeface="+mj-lt"/>
                <a:ea typeface="+mj-ea"/>
                <a:cs typeface="+mj-cs"/>
              </a:rPr>
              <a:t>Conclusions before your Conclusions </a:t>
            </a:r>
            <a:br>
              <a:rPr lang="en-US" sz="1200" b="1" kern="1200" dirty="0">
                <a:solidFill>
                  <a:schemeClr val="tx1"/>
                </a:solidFill>
                <a:latin typeface="+mj-lt"/>
                <a:ea typeface="+mj-ea"/>
                <a:cs typeface="+mj-cs"/>
              </a:rPr>
            </a:br>
            <a:r>
              <a:rPr lang="en-US" sz="1200" b="1" kern="1200" dirty="0">
                <a:solidFill>
                  <a:schemeClr val="tx1"/>
                </a:solidFill>
                <a:latin typeface="+mj-lt"/>
                <a:ea typeface="+mj-ea"/>
                <a:cs typeface="+mj-cs"/>
              </a:rPr>
              <a:t>(Ipse </a:t>
            </a:r>
            <a:r>
              <a:rPr lang="en-US" sz="1200" b="1" kern="1200" dirty="0" err="1">
                <a:solidFill>
                  <a:schemeClr val="tx1"/>
                </a:solidFill>
                <a:latin typeface="+mj-lt"/>
                <a:ea typeface="+mj-ea"/>
                <a:cs typeface="+mj-cs"/>
              </a:rPr>
              <a:t>Dixet</a:t>
            </a:r>
            <a:r>
              <a:rPr lang="en-US" sz="1200" b="1" kern="1200" dirty="0">
                <a:solidFill>
                  <a:schemeClr val="tx1"/>
                </a:solidFill>
                <a:latin typeface="+mj-lt"/>
                <a:ea typeface="+mj-ea"/>
                <a:cs typeface="+mj-cs"/>
              </a:rPr>
              <a:t>)</a:t>
            </a: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	</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NFPA 921 – 4.3.9 and 4.3.10 – Bias</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b="1" kern="1200" dirty="0">
                <a:solidFill>
                  <a:schemeClr val="tx1"/>
                </a:solidFill>
                <a:latin typeface="+mj-lt"/>
                <a:ea typeface="+mj-ea"/>
                <a:cs typeface="+mj-cs"/>
              </a:rPr>
              <a:t>Expectation Bias:</a:t>
            </a:r>
            <a:br>
              <a:rPr lang="en-US" sz="1200" kern="1200" dirty="0">
                <a:solidFill>
                  <a:schemeClr val="tx1"/>
                </a:solidFill>
                <a:latin typeface="+mj-lt"/>
                <a:ea typeface="+mj-ea"/>
                <a:cs typeface="+mj-cs"/>
              </a:rPr>
            </a:br>
            <a:r>
              <a:rPr lang="en-US" sz="1200" kern="1200" dirty="0">
                <a:solidFill>
                  <a:schemeClr val="tx1"/>
                </a:solidFill>
                <a:highlight>
                  <a:srgbClr val="FFFF00"/>
                </a:highlight>
                <a:latin typeface="+mj-lt"/>
                <a:ea typeface="+mj-ea"/>
                <a:cs typeface="+mj-cs"/>
              </a:rPr>
              <a:t>Reaching a premature conclusion without having examined all the relevant data</a:t>
            </a:r>
            <a:r>
              <a:rPr lang="en-US" sz="1200" kern="1200" dirty="0">
                <a:solidFill>
                  <a:schemeClr val="tx1"/>
                </a:solidFill>
                <a:latin typeface="+mj-lt"/>
                <a:ea typeface="+mj-ea"/>
                <a:cs typeface="+mj-cs"/>
              </a:rPr>
              <a:t>.  The forensic observer uses a premature determination to dictate the investigation, processes, analysis and ultimately the conclusion.</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They chose to use only the data that supports the pre-formed conclusion, without the use of scientific methods and review of all potentially relevant data.</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b="1" kern="1200" dirty="0">
                <a:solidFill>
                  <a:schemeClr val="tx1"/>
                </a:solidFill>
                <a:latin typeface="+mj-lt"/>
                <a:ea typeface="+mj-ea"/>
                <a:cs typeface="+mj-cs"/>
              </a:rPr>
              <a:t>Confirmation Bias: </a:t>
            </a:r>
            <a:br>
              <a:rPr lang="en-US" sz="1200" kern="1200" dirty="0">
                <a:solidFill>
                  <a:schemeClr val="tx1"/>
                </a:solidFill>
                <a:latin typeface="+mj-lt"/>
                <a:ea typeface="+mj-ea"/>
                <a:cs typeface="+mj-cs"/>
              </a:rPr>
            </a:br>
            <a:r>
              <a:rPr lang="en-US" sz="1200" kern="1200" dirty="0">
                <a:solidFill>
                  <a:schemeClr val="tx1"/>
                </a:solidFill>
                <a:highlight>
                  <a:srgbClr val="FFFF00"/>
                </a:highlight>
                <a:latin typeface="+mj-lt"/>
                <a:ea typeface="+mj-ea"/>
                <a:cs typeface="+mj-cs"/>
              </a:rPr>
              <a:t>Different hypothesis may be compatible with the same data</a:t>
            </a:r>
            <a:r>
              <a:rPr lang="en-US" sz="1200" kern="1200" dirty="0">
                <a:solidFill>
                  <a:schemeClr val="tx1"/>
                </a:solidFill>
                <a:latin typeface="+mj-lt"/>
                <a:ea typeface="+mj-ea"/>
                <a:cs typeface="+mj-cs"/>
              </a:rPr>
              <a:t>.  The Scientific Method should be provided to disprove the hypothesis.  Confirmation Bias solely relies on the supporting data, and neglects non-supportive data.</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The conclusions made from the hypothesis and testing should be based when rigorous testing has disproved the hypothesis</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endParaRPr lang="en-US" sz="1200" kern="1200" dirty="0">
              <a:solidFill>
                <a:schemeClr val="tx1"/>
              </a:solidFill>
              <a:latin typeface="+mj-lt"/>
              <a:ea typeface="+mj-ea"/>
              <a:cs typeface="+mj-cs"/>
            </a:endParaRPr>
          </a:p>
        </p:txBody>
      </p:sp>
      <p:pic>
        <p:nvPicPr>
          <p:cNvPr id="3074" name="Picture 2" descr="A statue of a person&#10;&#10;Description automatically generated with medium confidence">
            <a:extLst>
              <a:ext uri="{FF2B5EF4-FFF2-40B4-BE49-F238E27FC236}">
                <a16:creationId xmlns:a16="http://schemas.microsoft.com/office/drawing/2014/main" id="{B2E5C690-7B3A-FE54-B511-DF5D27BA998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4"/>
          <a:stretch/>
        </p:blipFill>
        <p:spPr bwMode="auto">
          <a:xfrm>
            <a:off x="996363" y="972235"/>
            <a:ext cx="3383280" cy="5047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nts on Fire: Why Do We Tell Such Obvious, Blatant Lies?">
            <a:extLst>
              <a:ext uri="{FF2B5EF4-FFF2-40B4-BE49-F238E27FC236}">
                <a16:creationId xmlns:a16="http://schemas.microsoft.com/office/drawing/2014/main" id="{69AC0CBB-D15C-660D-D878-0E02DDA0A7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83639" y="972235"/>
            <a:ext cx="3383280" cy="504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3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4143A3-7818-2C8C-17D3-DE4B6597041B}"/>
              </a:ext>
            </a:extLst>
          </p:cNvPr>
          <p:cNvSpPr>
            <a:spLocks noGrp="1"/>
          </p:cNvSpPr>
          <p:nvPr>
            <p:ph idx="1"/>
          </p:nvPr>
        </p:nvSpPr>
        <p:spPr/>
        <p:txBody>
          <a:bodyPr>
            <a:normAutofit fontScale="77500" lnSpcReduction="20000"/>
          </a:bodyPr>
          <a:lstStyle/>
          <a:p>
            <a:pPr marL="0" marR="0" lvl="0" indent="0">
              <a:lnSpc>
                <a:spcPct val="120000"/>
              </a:lnSpc>
              <a:spcBef>
                <a:spcPts val="0"/>
              </a:spcBef>
              <a:spcAft>
                <a:spcPts val="600"/>
              </a:spcAft>
              <a:buNone/>
              <a:tabLst>
                <a:tab pos="685800" algn="l"/>
              </a:tabLs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Fire-Resistive Wall Assembly – Gypsum Manufacturer Substitutions</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algn="just">
              <a:lnSpc>
                <a:spcPct val="120000"/>
              </a:lnSpc>
              <a:spcBef>
                <a:spcPts val="0"/>
              </a:spcBef>
              <a:spcAft>
                <a:spcPts val="6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The architectural plans reviewed specify Underwriters Laboratories LLC (UL) Design U347 and GA File No. ASW 1005 for construction of the area separation walls at the Project and includes a detail indicating the construction of those assemblies.”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20000"/>
              </a:lnSpc>
            </a:pPr>
            <a:r>
              <a:rPr lang="en-US" sz="1800" i="1" dirty="0">
                <a:effectLst/>
                <a:latin typeface="Calibri" panose="020F0502020204030204" pitchFamily="34" charset="0"/>
                <a:ea typeface="Times New Roman" panose="02020603050405020304" pitchFamily="18" charset="0"/>
              </a:rPr>
              <a:t>The panels used at the Project are not approved for use in the specified UL347 assembly nor do they match the panels indicated on the architectural plans</a:t>
            </a:r>
          </a:p>
          <a:p>
            <a:pPr>
              <a:lnSpc>
                <a:spcPct val="120000"/>
              </a:lnSpc>
            </a:pPr>
            <a:r>
              <a:rPr lang="en-US" sz="1800" i="1" dirty="0">
                <a:effectLst/>
                <a:latin typeface="Calibri" panose="020F0502020204030204" pitchFamily="34" charset="0"/>
                <a:ea typeface="Times New Roman" panose="02020603050405020304" pitchFamily="18" charset="0"/>
              </a:rPr>
              <a:t>At this time, it is unclear if the contractor received approval to utilize the materials placed for the assembly specified or if an alternative assembly was utilized. </a:t>
            </a:r>
            <a:r>
              <a:rPr lang="en-US" sz="1800" i="1" dirty="0">
                <a:solidFill>
                  <a:srgbClr val="FF0000"/>
                </a:solidFill>
                <a:effectLst/>
                <a:latin typeface="Calibri" panose="020F0502020204030204" pitchFamily="34" charset="0"/>
                <a:ea typeface="Times New Roman" panose="02020603050405020304" pitchFamily="18" charset="0"/>
              </a:rPr>
              <a:t>Therefore we are requesting documentation from the Builder demonstrating code-compliant ASW system installed at the Project, considering the gypsum panels installed at the Project are not acceptable for the ASW design specified by the Architect and approved by building department</a:t>
            </a:r>
            <a:r>
              <a:rPr lang="en-US" sz="1800" i="1" dirty="0">
                <a:effectLst/>
                <a:latin typeface="Calibri" panose="020F0502020204030204" pitchFamily="34" charset="0"/>
                <a:ea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Content Placeholder 2">
            <a:extLst>
              <a:ext uri="{FF2B5EF4-FFF2-40B4-BE49-F238E27FC236}">
                <a16:creationId xmlns:a16="http://schemas.microsoft.com/office/drawing/2014/main" id="{DB6DBE26-3C9A-846A-1AAE-A72C19F13A83}"/>
              </a:ext>
            </a:extLst>
          </p:cNvPr>
          <p:cNvSpPr>
            <a:spLocks noGrp="1"/>
          </p:cNvSpPr>
          <p:nvPr>
            <p:ph idx="10"/>
          </p:nvPr>
        </p:nvSpPr>
        <p:spPr/>
        <p:txBody>
          <a:bodyPr/>
          <a:lstStyle/>
          <a:p>
            <a:pPr>
              <a:lnSpc>
                <a:spcPct val="100000"/>
              </a:lnSpc>
            </a:pPr>
            <a:r>
              <a:rPr lang="en-US" sz="1800" dirty="0">
                <a:effectLst/>
                <a:latin typeface="Calibri" panose="020F0502020204030204" pitchFamily="34" charset="0"/>
                <a:ea typeface="Times New Roman" panose="02020603050405020304" pitchFamily="18" charset="0"/>
              </a:rPr>
              <a:t>The failure to utilize the proprietary product does not equate to a failure to perform the intended function of a 2-hour firewall assembly. </a:t>
            </a:r>
          </a:p>
          <a:p>
            <a:pPr>
              <a:lnSpc>
                <a:spcPct val="100000"/>
              </a:lnSpc>
            </a:pPr>
            <a:r>
              <a:rPr lang="en-US" sz="1800" dirty="0">
                <a:effectLst/>
                <a:latin typeface="Calibri" panose="020F0502020204030204" pitchFamily="34" charset="0"/>
                <a:ea typeface="Times New Roman" panose="02020603050405020304" pitchFamily="18" charset="0"/>
              </a:rPr>
              <a:t>We agree as forensic engineers that testing can be provided to determine the walls’ performance, and such testing has been done over the last few years under our direction.</a:t>
            </a:r>
            <a:endParaRPr lang="en-US" dirty="0"/>
          </a:p>
        </p:txBody>
      </p:sp>
      <p:sp>
        <p:nvSpPr>
          <p:cNvPr id="4" name="Title 3">
            <a:extLst>
              <a:ext uri="{FF2B5EF4-FFF2-40B4-BE49-F238E27FC236}">
                <a16:creationId xmlns:a16="http://schemas.microsoft.com/office/drawing/2014/main" id="{C0912B60-5071-02BF-B203-B009297BF953}"/>
              </a:ext>
            </a:extLst>
          </p:cNvPr>
          <p:cNvSpPr>
            <a:spLocks noGrp="1"/>
          </p:cNvSpPr>
          <p:nvPr>
            <p:ph type="title"/>
          </p:nvPr>
        </p:nvSpPr>
        <p:spPr/>
        <p:txBody>
          <a:bodyPr>
            <a:normAutofit fontScale="90000"/>
          </a:bodyPr>
          <a:lstStyle/>
          <a:p>
            <a:r>
              <a:rPr lang="en-US" dirty="0"/>
              <a:t>Mixing of Products</a:t>
            </a:r>
          </a:p>
        </p:txBody>
      </p:sp>
    </p:spTree>
    <p:extLst>
      <p:ext uri="{BB962C8B-B14F-4D97-AF65-F5344CB8AC3E}">
        <p14:creationId xmlns:p14="http://schemas.microsoft.com/office/powerpoint/2010/main" val="3297774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26F803-CFDF-4D06-26D9-87712B98B7BA}"/>
              </a:ext>
            </a:extLst>
          </p:cNvPr>
          <p:cNvSpPr>
            <a:spLocks noGrp="1"/>
          </p:cNvSpPr>
          <p:nvPr>
            <p:ph idx="1"/>
          </p:nvPr>
        </p:nvSpPr>
        <p:spPr/>
        <p:txBody>
          <a:bodyPr>
            <a:normAutofit fontScale="92500" lnSpcReduction="10000"/>
          </a:bodyPr>
          <a:lstStyle/>
          <a:p>
            <a:r>
              <a:rPr lang="en-US" sz="1800" i="1" dirty="0">
                <a:effectLst/>
                <a:latin typeface="Calibri" panose="020F0502020204030204" pitchFamily="34" charset="0"/>
                <a:ea typeface="Times New Roman" panose="02020603050405020304" pitchFamily="18" charset="0"/>
              </a:rPr>
              <a:t>It is </a:t>
            </a:r>
            <a:r>
              <a:rPr lang="en-US" sz="1800" i="1" dirty="0">
                <a:effectLst/>
                <a:highlight>
                  <a:srgbClr val="FFFF00"/>
                </a:highlight>
                <a:latin typeface="Calibri" panose="020F0502020204030204" pitchFamily="34" charset="0"/>
                <a:ea typeface="Times New Roman" panose="02020603050405020304" pitchFamily="18" charset="0"/>
              </a:rPr>
              <a:t>our opinion </a:t>
            </a:r>
            <a:r>
              <a:rPr lang="en-US" sz="1800" i="1" dirty="0">
                <a:effectLst/>
                <a:latin typeface="Calibri" panose="020F0502020204030204" pitchFamily="34" charset="0"/>
                <a:ea typeface="Times New Roman" panose="02020603050405020304" pitchFamily="18" charset="0"/>
              </a:rPr>
              <a:t>that the code-required 2-hour fire rating is compromised when the construction of the ASW assembly is closer than 3/4-inch to the framing and/or missing/non-compliant clips/channels are installed. Proximity to framing is important during a fire event to ensure that </a:t>
            </a:r>
            <a:r>
              <a:rPr lang="en-US" sz="1800" i="1" dirty="0">
                <a:solidFill>
                  <a:srgbClr val="FF0000"/>
                </a:solidFill>
                <a:effectLst/>
                <a:latin typeface="Calibri" panose="020F0502020204030204" pitchFamily="34" charset="0"/>
                <a:ea typeface="Times New Roman" panose="02020603050405020304" pitchFamily="18" charset="0"/>
              </a:rPr>
              <a:t>heat transfer across the ASW assembly does not cause combustion </a:t>
            </a:r>
            <a:r>
              <a:rPr lang="en-US" sz="1800" i="1" dirty="0">
                <a:effectLst/>
                <a:latin typeface="Calibri" panose="020F0502020204030204" pitchFamily="34" charset="0"/>
                <a:ea typeface="Times New Roman" panose="02020603050405020304" pitchFamily="18" charset="0"/>
              </a:rPr>
              <a:t>in an adjacent unit for the specified 2-hour rating of the assembly. </a:t>
            </a:r>
          </a:p>
          <a:p>
            <a:r>
              <a:rPr lang="en-US" sz="1800" i="1" dirty="0">
                <a:effectLst/>
                <a:latin typeface="Calibri" panose="020F0502020204030204" pitchFamily="34" charset="0"/>
                <a:ea typeface="Times New Roman" panose="02020603050405020304" pitchFamily="18" charset="0"/>
              </a:rPr>
              <a:t>Without aluminum clips in areas designated by the UL tested assemblies and the construction documents, </a:t>
            </a:r>
            <a:r>
              <a:rPr lang="en-US" sz="1800" i="1" dirty="0">
                <a:solidFill>
                  <a:srgbClr val="FF0000"/>
                </a:solidFill>
                <a:effectLst/>
                <a:latin typeface="Calibri" panose="020F0502020204030204" pitchFamily="34" charset="0"/>
                <a:ea typeface="Times New Roman" panose="02020603050405020304" pitchFamily="18" charset="0"/>
              </a:rPr>
              <a:t>the framing supporting the shaft wall can fail and cause failure of the firewall</a:t>
            </a:r>
            <a:r>
              <a:rPr lang="en-US" sz="1800" i="1" dirty="0">
                <a:effectLst/>
                <a:latin typeface="Calibri" panose="020F0502020204030204" pitchFamily="34" charset="0"/>
                <a:ea typeface="Times New Roman" panose="02020603050405020304" pitchFamily="18" charset="0"/>
              </a:rPr>
              <a:t>. During a fire event, the </a:t>
            </a:r>
            <a:r>
              <a:rPr lang="en-US" sz="1800" i="1" dirty="0">
                <a:solidFill>
                  <a:srgbClr val="FF0000"/>
                </a:solidFill>
                <a:effectLst/>
                <a:latin typeface="Calibri" panose="020F0502020204030204" pitchFamily="34" charset="0"/>
                <a:ea typeface="Times New Roman" panose="02020603050405020304" pitchFamily="18" charset="0"/>
              </a:rPr>
              <a:t>aluminum clips on the fire side will melt (as designed), </a:t>
            </a:r>
            <a:r>
              <a:rPr lang="en-US" sz="1800" i="1" dirty="0">
                <a:effectLst/>
                <a:latin typeface="Calibri" panose="020F0502020204030204" pitchFamily="34" charset="0"/>
                <a:ea typeface="Times New Roman" panose="02020603050405020304" pitchFamily="18" charset="0"/>
              </a:rPr>
              <a:t>disconnecting the wood framing from the ASW assembly, while the aluminum clips on the non-fire side will provide the structural support for the firewall assembly. </a:t>
            </a:r>
            <a:r>
              <a:rPr lang="en-US" sz="1800" i="1" dirty="0">
                <a:solidFill>
                  <a:srgbClr val="FF0000"/>
                </a:solidFill>
                <a:effectLst/>
                <a:latin typeface="Calibri" panose="020F0502020204030204" pitchFamily="34" charset="0"/>
                <a:ea typeface="Times New Roman" panose="02020603050405020304" pitchFamily="18" charset="0"/>
              </a:rPr>
              <a:t>Without the required aluminum clips on both sides, the system cannot perform as intended</a:t>
            </a:r>
            <a:endParaRPr lang="en-US" dirty="0">
              <a:solidFill>
                <a:srgbClr val="FF0000"/>
              </a:solidFill>
            </a:endParaRPr>
          </a:p>
        </p:txBody>
      </p:sp>
      <p:sp>
        <p:nvSpPr>
          <p:cNvPr id="3" name="Content Placeholder 2">
            <a:extLst>
              <a:ext uri="{FF2B5EF4-FFF2-40B4-BE49-F238E27FC236}">
                <a16:creationId xmlns:a16="http://schemas.microsoft.com/office/drawing/2014/main" id="{8368F7F4-51A3-52D3-1E7E-D591F55BDA7D}"/>
              </a:ext>
            </a:extLst>
          </p:cNvPr>
          <p:cNvSpPr>
            <a:spLocks noGrp="1"/>
          </p:cNvSpPr>
          <p:nvPr>
            <p:ph idx="10"/>
          </p:nvPr>
        </p:nvSpPr>
        <p:spPr/>
        <p:txBody>
          <a:bodyPr/>
          <a:lstStyle/>
          <a:p>
            <a:endParaRPr lang="en-US" dirty="0"/>
          </a:p>
        </p:txBody>
      </p:sp>
      <p:sp>
        <p:nvSpPr>
          <p:cNvPr id="4" name="Title 3">
            <a:extLst>
              <a:ext uri="{FF2B5EF4-FFF2-40B4-BE49-F238E27FC236}">
                <a16:creationId xmlns:a16="http://schemas.microsoft.com/office/drawing/2014/main" id="{E5E7AB16-2AC2-E932-9B3A-B30598679B6E}"/>
              </a:ext>
            </a:extLst>
          </p:cNvPr>
          <p:cNvSpPr>
            <a:spLocks noGrp="1"/>
          </p:cNvSpPr>
          <p:nvPr>
            <p:ph type="title"/>
          </p:nvPr>
        </p:nvSpPr>
        <p:spPr/>
        <p:txBody>
          <a:bodyPr>
            <a:normAutofit fontScale="90000"/>
          </a:bodyPr>
          <a:lstStyle/>
          <a:p>
            <a:r>
              <a:rPr lang="en-US" dirty="0"/>
              <a:t>Plaintiffs Conclusion:</a:t>
            </a:r>
          </a:p>
        </p:txBody>
      </p:sp>
      <p:grpSp>
        <p:nvGrpSpPr>
          <p:cNvPr id="7" name="Group 6">
            <a:extLst>
              <a:ext uri="{FF2B5EF4-FFF2-40B4-BE49-F238E27FC236}">
                <a16:creationId xmlns:a16="http://schemas.microsoft.com/office/drawing/2014/main" id="{6BA19D05-A88D-DF60-6D39-529AFD67FEAC}"/>
              </a:ext>
            </a:extLst>
          </p:cNvPr>
          <p:cNvGrpSpPr/>
          <p:nvPr/>
        </p:nvGrpSpPr>
        <p:grpSpPr>
          <a:xfrm>
            <a:off x="5995158" y="1963679"/>
            <a:ext cx="5923280" cy="3355340"/>
            <a:chOff x="5995158" y="1963679"/>
            <a:chExt cx="5923280" cy="3355340"/>
          </a:xfrm>
        </p:grpSpPr>
        <p:pic>
          <p:nvPicPr>
            <p:cNvPr id="5" name="Picture 4" descr="Graphical user interface, diagram&#10;&#10;Description automatically generated">
              <a:extLst>
                <a:ext uri="{FF2B5EF4-FFF2-40B4-BE49-F238E27FC236}">
                  <a16:creationId xmlns:a16="http://schemas.microsoft.com/office/drawing/2014/main" id="{FAF9DDB4-A5D2-7AF0-FE88-9A1CA86BF5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995158" y="1963679"/>
              <a:ext cx="5923280" cy="335534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74C8B00-F41E-3C44-61E4-0C61E930FBF9}"/>
                </a:ext>
              </a:extLst>
            </p:cNvPr>
            <p:cNvSpPr/>
            <p:nvPr/>
          </p:nvSpPr>
          <p:spPr>
            <a:xfrm>
              <a:off x="6559402" y="2229394"/>
              <a:ext cx="159261" cy="74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96D68637-09D3-E830-26DB-918DD017D452}"/>
              </a:ext>
            </a:extLst>
          </p:cNvPr>
          <p:cNvSpPr/>
          <p:nvPr/>
        </p:nvSpPr>
        <p:spPr>
          <a:xfrm>
            <a:off x="7069873" y="5519854"/>
            <a:ext cx="4159405" cy="323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From Claimant’s Expert</a:t>
            </a:r>
          </a:p>
        </p:txBody>
      </p:sp>
    </p:spTree>
    <p:extLst>
      <p:ext uri="{BB962C8B-B14F-4D97-AF65-F5344CB8AC3E}">
        <p14:creationId xmlns:p14="http://schemas.microsoft.com/office/powerpoint/2010/main" val="2165091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B49771-C8E6-153F-4108-C1B5FA8F9CD0}"/>
              </a:ext>
            </a:extLst>
          </p:cNvPr>
          <p:cNvSpPr>
            <a:spLocks noGrp="1"/>
          </p:cNvSpPr>
          <p:nvPr>
            <p:ph idx="1"/>
          </p:nvPr>
        </p:nvSpPr>
        <p:spPr/>
        <p:txBody>
          <a:bodyPr>
            <a:normAutofit/>
          </a:bodyPr>
          <a:lstStyle/>
          <a:p>
            <a:pPr marL="0" marR="0" lvl="0" indent="0" algn="just">
              <a:spcBef>
                <a:spcPts val="0"/>
              </a:spcBef>
              <a:spcAft>
                <a:spcPts val="600"/>
              </a:spcAft>
              <a:buNone/>
              <a:tabLst>
                <a:tab pos="685800" algn="l"/>
              </a:tabLs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Fire-Resistive Wall Assembly – Utilization of H Channels on Horizontal and 3/4-Inch Separation</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algn="just">
              <a:spcBef>
                <a:spcPts val="0"/>
              </a:spcBef>
              <a:spcAft>
                <a:spcPts val="6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The referenced assemblies indicate for horizontal seams to be joined with back-to-back “C” channels </a:t>
            </a:r>
            <a:r>
              <a:rPr lang="en-US" sz="1800" i="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and vertical seams to be joined with H channels</a:t>
            </a:r>
            <a:r>
              <a:rPr lang="en-US" sz="1800" i="1" dirty="0">
                <a:effectLst/>
                <a:latin typeface="Calibri" panose="020F0502020204030204" pitchFamily="34" charset="0"/>
                <a:ea typeface="Times New Roman" panose="02020603050405020304" pitchFamily="18" charset="0"/>
                <a:cs typeface="Calibri" panose="020F0502020204030204" pitchFamily="34" charset="0"/>
              </a:rPr>
              <a:t>. These components are also indicated by the manufacturers of the ASW panels used at the Project.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algn="just">
              <a:spcBef>
                <a:spcPts val="0"/>
              </a:spcBef>
              <a:spcAft>
                <a:spcPts val="6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At all locations observed, </a:t>
            </a:r>
            <a:r>
              <a:rPr lang="en-US" sz="1800" i="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non-compliant steel members used to join the horizontal panel joints at the ASW. </a:t>
            </a:r>
            <a:r>
              <a:rPr lang="en-US" sz="1800" i="1" dirty="0">
                <a:effectLst/>
                <a:latin typeface="Calibri" panose="020F0502020204030204" pitchFamily="34" charset="0"/>
                <a:ea typeface="Times New Roman" panose="02020603050405020304" pitchFamily="18" charset="0"/>
                <a:cs typeface="Calibri" panose="020F0502020204030204" pitchFamily="34" charset="0"/>
              </a:rPr>
              <a:t>The metal ASW components were not provided. As indicated above, during observations of the ASW assemblies at the Project, the following were noted: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Content Placeholder 2">
            <a:extLst>
              <a:ext uri="{FF2B5EF4-FFF2-40B4-BE49-F238E27FC236}">
                <a16:creationId xmlns:a16="http://schemas.microsoft.com/office/drawing/2014/main" id="{4098C468-2420-9E9C-500F-3F2B9EFF485A}"/>
              </a:ext>
            </a:extLst>
          </p:cNvPr>
          <p:cNvSpPr>
            <a:spLocks noGrp="1"/>
          </p:cNvSpPr>
          <p:nvPr>
            <p:ph idx="10"/>
          </p:nvPr>
        </p:nvSpPr>
        <p:spPr/>
        <p:txBody>
          <a:bodyPr/>
          <a:lstStyle/>
          <a:p>
            <a:r>
              <a:rPr lang="en-US" sz="1800" b="0" i="0" dirty="0">
                <a:solidFill>
                  <a:srgbClr val="000000"/>
                </a:solidFill>
                <a:effectLst/>
                <a:highlight>
                  <a:srgbClr val="FFFF00"/>
                </a:highlight>
                <a:latin typeface="Calibri" panose="020F0502020204030204" pitchFamily="34" charset="0"/>
                <a:ea typeface="Times New Roman" panose="02020603050405020304" pitchFamily="18" charset="0"/>
              </a:rPr>
              <a:t>In order to provide performance-based and ultimately approved testing of as-built assemblies, to properly evaluate the issues through ICC NTA, LLC (ICC NTA) test, and review and determine the performance of the as-constructed </a:t>
            </a:r>
            <a:r>
              <a:rPr lang="en-US" sz="1800" b="0" i="0" dirty="0" err="1">
                <a:solidFill>
                  <a:srgbClr val="000000"/>
                </a:solidFill>
                <a:effectLst/>
                <a:highlight>
                  <a:srgbClr val="FFFF00"/>
                </a:highlight>
                <a:latin typeface="Calibri" panose="020F0502020204030204" pitchFamily="34" charset="0"/>
                <a:ea typeface="Times New Roman" panose="02020603050405020304" pitchFamily="18" charset="0"/>
              </a:rPr>
              <a:t>shaftliner</a:t>
            </a:r>
            <a:r>
              <a:rPr lang="en-US" sz="1800" b="0" i="0" dirty="0">
                <a:solidFill>
                  <a:srgbClr val="000000"/>
                </a:solidFill>
                <a:effectLst/>
                <a:highlight>
                  <a:srgbClr val="FFFF00"/>
                </a:highlight>
                <a:latin typeface="Calibri" panose="020F0502020204030204" pitchFamily="34" charset="0"/>
                <a:ea typeface="Times New Roman" panose="02020603050405020304" pitchFamily="18" charset="0"/>
              </a:rPr>
              <a:t> area separation wall assembly as generally described in UL listed assemblies 336, 347, 366, 373, and 375</a:t>
            </a:r>
            <a:r>
              <a:rPr lang="en-US" sz="1800" b="0" i="0" dirty="0">
                <a:solidFill>
                  <a:srgbClr val="000000"/>
                </a:solidFill>
                <a:effectLst/>
                <a:latin typeface="Calibri" panose="020F0502020204030204" pitchFamily="34" charset="0"/>
                <a:ea typeface="Times New Roman" panose="02020603050405020304" pitchFamily="18" charset="0"/>
              </a:rPr>
              <a:t>. </a:t>
            </a:r>
          </a:p>
          <a:p>
            <a:endParaRPr lang="en-US" sz="1800" dirty="0">
              <a:solidFill>
                <a:srgbClr val="000000"/>
              </a:solidFill>
              <a:latin typeface="Calibri" panose="020F0502020204030204" pitchFamily="34" charset="0"/>
            </a:endParaRPr>
          </a:p>
          <a:p>
            <a:pPr marL="685800" marR="0" algn="just">
              <a:spcBef>
                <a:spcPts val="0"/>
              </a:spcBef>
              <a:spcAft>
                <a:spcPts val="600"/>
              </a:spcAft>
            </a:pPr>
            <a:r>
              <a:rPr lang="en-US" sz="1100" b="0" i="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wall assembly was evaluated in general accordance with the following: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gn="just">
              <a:spcBef>
                <a:spcPts val="0"/>
              </a:spcBef>
              <a:spcAft>
                <a:spcPts val="600"/>
              </a:spcAft>
              <a:buFont typeface="Symbol" panose="05050102010706020507" pitchFamily="18" charset="2"/>
              <a:buChar char=""/>
            </a:pPr>
            <a:r>
              <a:rPr lang="en-US" sz="1100" b="0" i="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ASTM E119-18c “Standard Test Methods for Fire Tests of Building Construction and Materials”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gn="just">
              <a:spcBef>
                <a:spcPts val="0"/>
              </a:spcBef>
              <a:spcAft>
                <a:spcPts val="600"/>
              </a:spcAft>
              <a:buFont typeface="Symbol" panose="05050102010706020507" pitchFamily="18" charset="2"/>
              <a:buChar char=""/>
            </a:pPr>
            <a:r>
              <a:rPr lang="en-US" sz="1100" b="0" i="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ANSI/UL 263-2018 “Standard for Safety for Fire Tests of Building Construction and Materials”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gn="just">
              <a:spcBef>
                <a:spcPts val="0"/>
              </a:spcBef>
              <a:spcAft>
                <a:spcPts val="0"/>
              </a:spcAft>
              <a:buFont typeface="Symbol" panose="05050102010706020507" pitchFamily="18" charset="2"/>
              <a:buChar char=""/>
            </a:pPr>
            <a:r>
              <a:rPr lang="en-US" sz="1100" b="0" i="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ASTM E2226-15b “Standard Practice for Application of Hose Stream”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3A88ED5B-C248-46A5-E58F-8A2F5BBA3D85}"/>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1230564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6F5950-D0BF-9A84-4703-C21223E4FB85}"/>
              </a:ext>
            </a:extLst>
          </p:cNvPr>
          <p:cNvSpPr>
            <a:spLocks noGrp="1"/>
          </p:cNvSpPr>
          <p:nvPr>
            <p:ph idx="1"/>
          </p:nvPr>
        </p:nvSpPr>
        <p:spPr>
          <a:xfrm>
            <a:off x="313660" y="1022741"/>
            <a:ext cx="5588770" cy="5154222"/>
          </a:xfrm>
        </p:spPr>
        <p:txBody>
          <a:bodyPr>
            <a:normAutofit fontScale="92500" lnSpcReduction="10000"/>
          </a:bodyPr>
          <a:lstStyle/>
          <a:p>
            <a:pPr marL="0" marR="0" lvl="0" indent="0">
              <a:spcBef>
                <a:spcPts val="0"/>
              </a:spcBef>
              <a:spcAft>
                <a:spcPts val="600"/>
              </a:spcAft>
              <a:buNone/>
              <a:tabLst>
                <a:tab pos="685800" algn="l"/>
              </a:tabLs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Fire-Resistive Wall Assembly – Aluminum Clip Installation</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algn="just">
              <a:spcBef>
                <a:spcPts val="0"/>
              </a:spcBef>
              <a:spcAft>
                <a:spcPts val="600"/>
              </a:spcAft>
            </a:pPr>
            <a:r>
              <a:rPr lang="en-US" sz="1600" i="1" dirty="0">
                <a:effectLst/>
                <a:latin typeface="Calibri" panose="020F0502020204030204" pitchFamily="34" charset="0"/>
                <a:ea typeface="Times New Roman" panose="02020603050405020304" pitchFamily="18" charset="0"/>
                <a:cs typeface="Calibri" panose="020F0502020204030204" pitchFamily="34" charset="0"/>
              </a:rPr>
              <a:t>Aluminum clips were utilized to attach the gypsum board “H” channels to the framing members. The clips were noted to be manufactured by Phillips Manufacturing Company (Phillips).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algn="just">
              <a:spcBef>
                <a:spcPts val="0"/>
              </a:spcBef>
              <a:spcAft>
                <a:spcPts val="600"/>
              </a:spcAft>
            </a:pPr>
            <a:r>
              <a:rPr lang="en-US" sz="1600" i="1" dirty="0">
                <a:effectLst/>
                <a:latin typeface="Calibri" panose="020F0502020204030204" pitchFamily="34" charset="0"/>
                <a:ea typeface="Times New Roman" panose="02020603050405020304" pitchFamily="18" charset="0"/>
                <a:cs typeface="Calibri" panose="020F0502020204030204" pitchFamily="34" charset="0"/>
              </a:rPr>
              <a:t>UL’s Design No. U347 and all GA specified area separation walls also require aluminum angle clips securing the area separation wall to the adjacent framing. The clips are also specified by</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the manufacturers of the ASW panels used at the Project. The previously referenced GA-600-2003 Fire Resistance Design Manual states: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1" indent="0" algn="just">
              <a:spcBef>
                <a:spcPts val="0"/>
              </a:spcBef>
              <a:spcAft>
                <a:spcPts val="600"/>
              </a:spcAft>
              <a:buNone/>
            </a:pPr>
            <a:r>
              <a:rPr lang="en-US" sz="1500" i="1" dirty="0">
                <a:effectLst/>
                <a:latin typeface="Calibri" panose="020F0502020204030204" pitchFamily="34" charset="0"/>
                <a:ea typeface="Times New Roman" panose="02020603050405020304" pitchFamily="18" charset="0"/>
                <a:cs typeface="Calibri" panose="020F0502020204030204" pitchFamily="34" charset="0"/>
              </a:rPr>
              <a:t>“At intermediate floors metal floor/ceiling track shall be installed back-to-back to secure the top of the lower section of the partition to the bottom of the next section being installed.”</a:t>
            </a:r>
          </a:p>
          <a:p>
            <a:pPr marL="685800" marR="0" algn="just">
              <a:spcBef>
                <a:spcPts val="0"/>
              </a:spcBef>
              <a:spcAft>
                <a:spcPts val="600"/>
              </a:spcAft>
            </a:pPr>
            <a:r>
              <a:rPr lang="en-US" sz="1600" i="1" dirty="0">
                <a:highlight>
                  <a:srgbClr val="FFFF00"/>
                </a:highlight>
                <a:latin typeface="Calibri" panose="020F0502020204030204" pitchFamily="34" charset="0"/>
                <a:ea typeface="Times New Roman" panose="02020603050405020304" pitchFamily="18" charset="0"/>
                <a:cs typeface="Calibri" panose="020F0502020204030204" pitchFamily="34" charset="0"/>
              </a:rPr>
              <a:t>M</a:t>
            </a:r>
            <a:r>
              <a:rPr lang="en-US" sz="1600" i="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issing and/or non-compliantly installed aluminum clips were noted to occur throughout the Project</a:t>
            </a:r>
            <a:r>
              <a:rPr lang="en-US" sz="1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algn="just">
              <a:spcBef>
                <a:spcPts val="0"/>
              </a:spcBef>
              <a:spcAft>
                <a:spcPts val="600"/>
              </a:spcAft>
            </a:pPr>
            <a:r>
              <a:rPr lang="en-US" sz="1600" i="1" dirty="0">
                <a:effectLst/>
                <a:latin typeface="Calibri" panose="020F0502020204030204" pitchFamily="34" charset="0"/>
                <a:ea typeface="Times New Roman" panose="02020603050405020304" pitchFamily="18" charset="0"/>
                <a:cs typeface="Calibri" panose="020F0502020204030204" pitchFamily="34" charset="0"/>
              </a:rPr>
              <a:t>Phillips indicates proper clip installation and fasteners in their publication titled, Installation Recommendations, H-Stud Area Separation Wall Assemblies, Version 1.1, dated 2013.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gn="just">
              <a:spcBef>
                <a:spcPts val="0"/>
              </a:spcBef>
              <a:spcAft>
                <a:spcPts val="6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a:t>
            </a:r>
            <a:r>
              <a:rPr lang="en-US" sz="16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Secure Phillips ASW Clips to the studs with one 3/8” Type S pan head screw through the short leg of the clip. Secure the clip to the wood framing with one 8d nail or 1-1/4” Type W screw through the long leg of the clip</a:t>
            </a:r>
            <a:r>
              <a:rPr lang="en-US" sz="1600" dirty="0">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gn="just">
              <a:spcBef>
                <a:spcPts val="0"/>
              </a:spcBef>
              <a:spcAft>
                <a:spcPts val="60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p>
        </p:txBody>
      </p:sp>
      <p:sp>
        <p:nvSpPr>
          <p:cNvPr id="3" name="Content Placeholder 2">
            <a:extLst>
              <a:ext uri="{FF2B5EF4-FFF2-40B4-BE49-F238E27FC236}">
                <a16:creationId xmlns:a16="http://schemas.microsoft.com/office/drawing/2014/main" id="{9976232F-9A0A-B395-6E57-2D6848FC3AAF}"/>
              </a:ext>
            </a:extLst>
          </p:cNvPr>
          <p:cNvSpPr>
            <a:spLocks noGrp="1"/>
          </p:cNvSpPr>
          <p:nvPr>
            <p:ph idx="10"/>
          </p:nvPr>
        </p:nvSpPr>
        <p:spPr/>
        <p:txBody>
          <a:bodyPr/>
          <a:lstStyle/>
          <a:p>
            <a:endParaRPr lang="en-US"/>
          </a:p>
        </p:txBody>
      </p:sp>
      <p:sp>
        <p:nvSpPr>
          <p:cNvPr id="4" name="Title 3">
            <a:extLst>
              <a:ext uri="{FF2B5EF4-FFF2-40B4-BE49-F238E27FC236}">
                <a16:creationId xmlns:a16="http://schemas.microsoft.com/office/drawing/2014/main" id="{0C575327-6C79-A70D-793A-3203A841EAAE}"/>
              </a:ext>
            </a:extLst>
          </p:cNvPr>
          <p:cNvSpPr>
            <a:spLocks noGrp="1"/>
          </p:cNvSpPr>
          <p:nvPr>
            <p:ph type="title"/>
          </p:nvPr>
        </p:nvSpPr>
        <p:spPr/>
        <p:txBody>
          <a:bodyPr>
            <a:normAutofit fontScale="90000"/>
          </a:bodyPr>
          <a:lstStyle/>
          <a:p>
            <a:endParaRPr lang="en-US"/>
          </a:p>
        </p:txBody>
      </p:sp>
      <p:pic>
        <p:nvPicPr>
          <p:cNvPr id="9" name="Picture 8" descr="Diagram, engineering drawing&#10;&#10;Description automatically generated">
            <a:extLst>
              <a:ext uri="{FF2B5EF4-FFF2-40B4-BE49-F238E27FC236}">
                <a16:creationId xmlns:a16="http://schemas.microsoft.com/office/drawing/2014/main" id="{ED5B0BCF-27E9-1106-8FB5-1BF3586F6FBD}"/>
              </a:ext>
            </a:extLst>
          </p:cNvPr>
          <p:cNvPicPr>
            <a:picLocks noChangeAspect="1"/>
          </p:cNvPicPr>
          <p:nvPr/>
        </p:nvPicPr>
        <p:blipFill>
          <a:blip r:embed="rId2"/>
          <a:stretch>
            <a:fillRect/>
          </a:stretch>
        </p:blipFill>
        <p:spPr>
          <a:xfrm>
            <a:off x="7096825" y="66675"/>
            <a:ext cx="4048125" cy="6724650"/>
          </a:xfrm>
          <a:prstGeom prst="rect">
            <a:avLst/>
          </a:prstGeom>
        </p:spPr>
      </p:pic>
    </p:spTree>
    <p:extLst>
      <p:ext uri="{BB962C8B-B14F-4D97-AF65-F5344CB8AC3E}">
        <p14:creationId xmlns:p14="http://schemas.microsoft.com/office/powerpoint/2010/main" val="1386695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CFCC1-5FDB-E767-A96B-BA7E23CD223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Proposed Assemblies</a:t>
            </a:r>
          </a:p>
        </p:txBody>
      </p:sp>
      <p:pic>
        <p:nvPicPr>
          <p:cNvPr id="3" name="Picture 2">
            <a:extLst>
              <a:ext uri="{FF2B5EF4-FFF2-40B4-BE49-F238E27FC236}">
                <a16:creationId xmlns:a16="http://schemas.microsoft.com/office/drawing/2014/main" id="{E41BFF34-CFF5-FED1-3143-DF798FBD8F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0859" y="39189"/>
            <a:ext cx="4003492" cy="6858000"/>
          </a:xfrm>
          <a:prstGeom prst="rect">
            <a:avLst/>
          </a:prstGeom>
        </p:spPr>
      </p:pic>
      <p:pic>
        <p:nvPicPr>
          <p:cNvPr id="5" name="Picture 4">
            <a:extLst>
              <a:ext uri="{FF2B5EF4-FFF2-40B4-BE49-F238E27FC236}">
                <a16:creationId xmlns:a16="http://schemas.microsoft.com/office/drawing/2014/main" id="{DA113F9E-9DBF-2C2E-C1E3-A3C46371E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4257" y="108857"/>
            <a:ext cx="4143783" cy="6749143"/>
          </a:xfrm>
          <a:prstGeom prst="rect">
            <a:avLst/>
          </a:prstGeom>
        </p:spPr>
      </p:pic>
    </p:spTree>
    <p:extLst>
      <p:ext uri="{BB962C8B-B14F-4D97-AF65-F5344CB8AC3E}">
        <p14:creationId xmlns:p14="http://schemas.microsoft.com/office/powerpoint/2010/main" val="4047138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D6B40EE1-545B-44B1-AC7B-86667387D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1749"/>
            <a:ext cx="12192000" cy="25862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FD61877-2F2C-755F-816E-73C3EAFB94C7}"/>
              </a:ext>
            </a:extLst>
          </p:cNvPr>
          <p:cNvSpPr>
            <a:spLocks noGrp="1"/>
          </p:cNvSpPr>
          <p:nvPr>
            <p:ph type="title"/>
          </p:nvPr>
        </p:nvSpPr>
        <p:spPr>
          <a:xfrm>
            <a:off x="841248" y="4462272"/>
            <a:ext cx="10506456" cy="1197864"/>
          </a:xfrm>
        </p:spPr>
        <p:txBody>
          <a:bodyPr vert="horz" lIns="91440" tIns="45720" rIns="91440" bIns="45720" rtlCol="0" anchor="b">
            <a:normAutofit/>
          </a:bodyPr>
          <a:lstStyle/>
          <a:p>
            <a:pPr algn="ctr"/>
            <a:r>
              <a:rPr lang="en-US" sz="5400">
                <a:solidFill>
                  <a:schemeClr val="bg1"/>
                </a:solidFill>
                <a:cs typeface="+mj-cs"/>
              </a:rPr>
              <a:t>Construction of the Walls</a:t>
            </a:r>
          </a:p>
        </p:txBody>
      </p:sp>
      <p:pic>
        <p:nvPicPr>
          <p:cNvPr id="3" name="Picture 2">
            <a:extLst>
              <a:ext uri="{FF2B5EF4-FFF2-40B4-BE49-F238E27FC236}">
                <a16:creationId xmlns:a16="http://schemas.microsoft.com/office/drawing/2014/main" id="{A8A0F2FC-C354-6DA6-2F5E-61ED2A6B6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821" y="0"/>
            <a:ext cx="5911657" cy="3796532"/>
          </a:xfrm>
          <a:prstGeom prst="rect">
            <a:avLst/>
          </a:prstGeom>
        </p:spPr>
      </p:pic>
      <p:pic>
        <p:nvPicPr>
          <p:cNvPr id="7" name="Picture 6">
            <a:extLst>
              <a:ext uri="{FF2B5EF4-FFF2-40B4-BE49-F238E27FC236}">
                <a16:creationId xmlns:a16="http://schemas.microsoft.com/office/drawing/2014/main" id="{A9CF8E5E-943C-6EEA-A2BA-2FF37A7FE766}"/>
              </a:ext>
            </a:extLst>
          </p:cNvPr>
          <p:cNvPicPr>
            <a:picLocks noChangeAspect="1"/>
          </p:cNvPicPr>
          <p:nvPr/>
        </p:nvPicPr>
        <p:blipFill>
          <a:blip r:embed="rId3"/>
          <a:stretch>
            <a:fillRect/>
          </a:stretch>
        </p:blipFill>
        <p:spPr>
          <a:xfrm>
            <a:off x="6787663" y="0"/>
            <a:ext cx="4407876" cy="4133895"/>
          </a:xfrm>
          <a:prstGeom prst="rect">
            <a:avLst/>
          </a:prstGeom>
        </p:spPr>
      </p:pic>
    </p:spTree>
    <p:extLst>
      <p:ext uri="{BB962C8B-B14F-4D97-AF65-F5344CB8AC3E}">
        <p14:creationId xmlns:p14="http://schemas.microsoft.com/office/powerpoint/2010/main" val="3579744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88058" y="4319903"/>
            <a:ext cx="5769314" cy="1922251"/>
          </a:xfrm>
        </p:spPr>
        <p:txBody>
          <a:bodyPr vert="horz" lIns="91440" tIns="45720" rIns="91440" bIns="45720" rtlCol="0" anchor="t">
            <a:normAutofit/>
          </a:bodyPr>
          <a:lstStyle/>
          <a:p>
            <a:r>
              <a:rPr lang="en-US" sz="4400" kern="1200" dirty="0">
                <a:solidFill>
                  <a:schemeClr val="tx1"/>
                </a:solidFill>
                <a:latin typeface="+mj-lt"/>
                <a:ea typeface="+mj-ea"/>
                <a:cs typeface="+mj-cs"/>
              </a:rPr>
              <a:t>What constitutes the    UL fire rated assembly?</a:t>
            </a:r>
          </a:p>
        </p:txBody>
      </p:sp>
      <p:pic>
        <p:nvPicPr>
          <p:cNvPr id="1028" name="Picture 4" descr="Image result for Fire flame sprea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Image result for UL liste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4"/>
          <a:stretch/>
        </p:blipFill>
        <p:spPr bwMode="auto">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98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81039F9-D830-DE15-654F-2F2E912F886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Layout</a:t>
            </a:r>
          </a:p>
        </p:txBody>
      </p:sp>
      <p:pic>
        <p:nvPicPr>
          <p:cNvPr id="5" name="Picture Placeholder 4">
            <a:extLst>
              <a:ext uri="{FF2B5EF4-FFF2-40B4-BE49-F238E27FC236}">
                <a16:creationId xmlns:a16="http://schemas.microsoft.com/office/drawing/2014/main" id="{900697DB-26C7-5456-609D-5B7402AA88F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580" t="-25716"/>
          <a:stretch/>
        </p:blipFill>
        <p:spPr>
          <a:xfrm rot="5400000">
            <a:off x="5189646" y="-166794"/>
            <a:ext cx="4886106" cy="7188199"/>
          </a:xfrm>
          <a:prstGeom prst="rect">
            <a:avLst/>
          </a:prstGeom>
        </p:spPr>
      </p:pic>
    </p:spTree>
    <p:extLst>
      <p:ext uri="{BB962C8B-B14F-4D97-AF65-F5344CB8AC3E}">
        <p14:creationId xmlns:p14="http://schemas.microsoft.com/office/powerpoint/2010/main" val="177673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545836E-B050-4955-B80E-C5A35AC2F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2">
            <a:extLst>
              <a:ext uri="{FF2B5EF4-FFF2-40B4-BE49-F238E27FC236}">
                <a16:creationId xmlns:a16="http://schemas.microsoft.com/office/drawing/2014/main" id="{5E6024A1-5F3D-4233-865A-57F6E8605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2473" y="-4805300"/>
            <a:ext cx="2587052"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B7DECEF-1FAF-0939-0EBD-407AF0CFEA4A}"/>
              </a:ext>
            </a:extLst>
          </p:cNvPr>
          <p:cNvSpPr>
            <a:spLocks noGrp="1"/>
          </p:cNvSpPr>
          <p:nvPr>
            <p:ph type="title"/>
          </p:nvPr>
        </p:nvSpPr>
        <p:spPr>
          <a:xfrm>
            <a:off x="1524000" y="515534"/>
            <a:ext cx="9144000" cy="1379768"/>
          </a:xfrm>
        </p:spPr>
        <p:txBody>
          <a:bodyPr vert="horz" lIns="91440" tIns="45720" rIns="91440" bIns="45720" rtlCol="0" anchor="b">
            <a:normAutofit/>
          </a:bodyPr>
          <a:lstStyle/>
          <a:p>
            <a:pPr algn="ctr"/>
            <a:r>
              <a:rPr lang="en-US" sz="4800" dirty="0">
                <a:cs typeface="+mj-cs"/>
              </a:rPr>
              <a:t>Detailing</a:t>
            </a:r>
            <a:endParaRPr lang="en-US" sz="4800" kern="1200" dirty="0">
              <a:solidFill>
                <a:schemeClr val="tx1"/>
              </a:solidFill>
              <a:latin typeface="+mj-lt"/>
              <a:ea typeface="+mj-ea"/>
              <a:cs typeface="+mj-cs"/>
            </a:endParaRPr>
          </a:p>
        </p:txBody>
      </p:sp>
      <p:grpSp>
        <p:nvGrpSpPr>
          <p:cNvPr id="76" name="Group 75">
            <a:extLst>
              <a:ext uri="{FF2B5EF4-FFF2-40B4-BE49-F238E27FC236}">
                <a16:creationId xmlns:a16="http://schemas.microsoft.com/office/drawing/2014/main" id="{DFCEC47F-AB58-4E87-8F93-799F6BEA49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59043" y="73152"/>
            <a:chExt cx="1340860" cy="223819"/>
          </a:xfrm>
        </p:grpSpPr>
        <p:sp>
          <p:nvSpPr>
            <p:cNvPr id="77" name="Rectangle 64">
              <a:extLst>
                <a:ext uri="{FF2B5EF4-FFF2-40B4-BE49-F238E27FC236}">
                  <a16:creationId xmlns:a16="http://schemas.microsoft.com/office/drawing/2014/main" id="{4F580BC2-A384-4D82-9005-A76EFA955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B4760853-2D3A-45F9-84B0-A4738942E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B3E3585E-4C2A-4563-B003-7FCDF00FD7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7770A357-C5A0-43E6-93EC-CF9064B84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E5217061-6BE0-46C2-87E2-FF0625F63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C4596515-4E53-492F-A33F-A568BDA9A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7CF0F961-BE72-4274-8A5E-AEB3F5D5D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720D24C1-1A0F-47AD-ACDA-71553DB12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FECCF451-8CF4-4A4D-88F9-0B337557B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8A4EF29E-AE5C-4348-8C01-FE404CFFF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4">
              <a:extLst>
                <a:ext uri="{FF2B5EF4-FFF2-40B4-BE49-F238E27FC236}">
                  <a16:creationId xmlns:a16="http://schemas.microsoft.com/office/drawing/2014/main" id="{364AEAC3-B33B-49EE-8E47-2729167A8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27744946-3A1C-4793-B493-46B3C2CF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E896EBC3-9B64-445D-9D02-F870F4F6D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E0A48F83-C4A7-43A9-8B4D-1D1AF6FA7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4">
              <a:extLst>
                <a:ext uri="{FF2B5EF4-FFF2-40B4-BE49-F238E27FC236}">
                  <a16:creationId xmlns:a16="http://schemas.microsoft.com/office/drawing/2014/main" id="{697C6B0E-4144-42F3-A859-69E1197F1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6">
              <a:extLst>
                <a:ext uri="{FF2B5EF4-FFF2-40B4-BE49-F238E27FC236}">
                  <a16:creationId xmlns:a16="http://schemas.microsoft.com/office/drawing/2014/main" id="{E1DDC819-4A2F-416B-A848-BBF3B4CCD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4">
              <a:extLst>
                <a:ext uri="{FF2B5EF4-FFF2-40B4-BE49-F238E27FC236}">
                  <a16:creationId xmlns:a16="http://schemas.microsoft.com/office/drawing/2014/main" id="{89B7384B-F5F5-4362-927B-4C167FE7D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6">
              <a:extLst>
                <a:ext uri="{FF2B5EF4-FFF2-40B4-BE49-F238E27FC236}">
                  <a16:creationId xmlns:a16="http://schemas.microsoft.com/office/drawing/2014/main" id="{627193A9-72D2-4528-B641-4676B7512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4">
              <a:extLst>
                <a:ext uri="{FF2B5EF4-FFF2-40B4-BE49-F238E27FC236}">
                  <a16:creationId xmlns:a16="http://schemas.microsoft.com/office/drawing/2014/main" id="{6C0A58E8-A76D-446B-A7B0-CCAFD4223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6">
              <a:extLst>
                <a:ext uri="{FF2B5EF4-FFF2-40B4-BE49-F238E27FC236}">
                  <a16:creationId xmlns:a16="http://schemas.microsoft.com/office/drawing/2014/main" id="{10198F03-2563-42B9-A12F-8888575CC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A90E155-B3EF-FF57-E728-6593BBAA49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 y="2889504"/>
            <a:ext cx="3794760" cy="3383280"/>
          </a:xfrm>
          <a:prstGeom prst="rect">
            <a:avLst/>
          </a:prstGeom>
        </p:spPr>
      </p:pic>
      <p:pic>
        <p:nvPicPr>
          <p:cNvPr id="7" name="Picture 6">
            <a:extLst>
              <a:ext uri="{FF2B5EF4-FFF2-40B4-BE49-F238E27FC236}">
                <a16:creationId xmlns:a16="http://schemas.microsoft.com/office/drawing/2014/main" id="{5440A6E4-605E-A46A-6142-BB04071950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4197096" y="2889504"/>
            <a:ext cx="3794760" cy="3383280"/>
          </a:xfrm>
          <a:prstGeom prst="rect">
            <a:avLst/>
          </a:prstGeom>
        </p:spPr>
      </p:pic>
      <p:pic>
        <p:nvPicPr>
          <p:cNvPr id="5" name="Picture Placeholder 4">
            <a:extLst>
              <a:ext uri="{FF2B5EF4-FFF2-40B4-BE49-F238E27FC236}">
                <a16:creationId xmlns:a16="http://schemas.microsoft.com/office/drawing/2014/main" id="{C27DA0C5-AC97-3874-06C1-059FB2311A6D}"/>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b="-4"/>
          <a:stretch/>
        </p:blipFill>
        <p:spPr>
          <a:xfrm>
            <a:off x="8168640" y="2889504"/>
            <a:ext cx="3794760" cy="3383280"/>
          </a:xfrm>
          <a:prstGeom prst="rect">
            <a:avLst/>
          </a:prstGeom>
        </p:spPr>
      </p:pic>
      <p:sp>
        <p:nvSpPr>
          <p:cNvPr id="98" name="Rectangle 97">
            <a:extLst>
              <a:ext uri="{FF2B5EF4-FFF2-40B4-BE49-F238E27FC236}">
                <a16:creationId xmlns:a16="http://schemas.microsoft.com/office/drawing/2014/main" id="{A628292D-0555-4158-9B1A-07414B27F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548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D5C949A-3FA5-83F8-914B-A3260F5F0D63}"/>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dirty="0">
                <a:solidFill>
                  <a:schemeClr val="tx1"/>
                </a:solidFill>
                <a:latin typeface="+mj-lt"/>
                <a:ea typeface="+mj-ea"/>
                <a:cs typeface="+mj-cs"/>
              </a:rPr>
              <a:t>Constructed Assemblies</a:t>
            </a:r>
          </a:p>
        </p:txBody>
      </p:sp>
      <p:grpSp>
        <p:nvGrpSpPr>
          <p:cNvPr id="20" name="Group 19">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21"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Placeholder 10">
            <a:extLst>
              <a:ext uri="{FF2B5EF4-FFF2-40B4-BE49-F238E27FC236}">
                <a16:creationId xmlns:a16="http://schemas.microsoft.com/office/drawing/2014/main" id="{DFFD22E3-14A3-0366-B5FF-7C63C280025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6251" r="2" b="29279"/>
          <a:stretch/>
        </p:blipFill>
        <p:spPr>
          <a:xfrm>
            <a:off x="224949" y="576072"/>
            <a:ext cx="3919228" cy="5522976"/>
          </a:xfrm>
          <a:prstGeom prst="rect">
            <a:avLst/>
          </a:prstGeom>
        </p:spPr>
      </p:pic>
      <p:pic>
        <p:nvPicPr>
          <p:cNvPr id="9" name="Picture 8">
            <a:extLst>
              <a:ext uri="{FF2B5EF4-FFF2-40B4-BE49-F238E27FC236}">
                <a16:creationId xmlns:a16="http://schemas.microsoft.com/office/drawing/2014/main" id="{58DB10C0-348D-F33B-1EDF-4E6B495924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346544" y="576072"/>
            <a:ext cx="3922776" cy="5522976"/>
          </a:xfrm>
          <a:prstGeom prst="rect">
            <a:avLst/>
          </a:prstGeom>
        </p:spPr>
      </p:pic>
      <p:sp>
        <p:nvSpPr>
          <p:cNvPr id="42" name="Rectangle 41">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9500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3A911D-4C86-58B6-7474-8FDAA2415D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5" r="-2" b="-2"/>
          <a:stretch/>
        </p:blipFill>
        <p:spPr>
          <a:xfrm>
            <a:off x="-1" y="190"/>
            <a:ext cx="8128855" cy="5291194"/>
          </a:xfrm>
          <a:prstGeom prst="rect">
            <a:avLst/>
          </a:prstGeom>
        </p:spPr>
      </p:pic>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62D9F87-7771-41FD-8A45-3B75BA3284E8}"/>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Connections and Convection</a:t>
            </a:r>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C4B6D5F1-896C-6748-2B19-861252C6E6F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8128856" y="1"/>
            <a:ext cx="4063143" cy="5291384"/>
          </a:xfrm>
          <a:prstGeom prst="rect">
            <a:avLst/>
          </a:prstGeom>
        </p:spPr>
      </p:pic>
    </p:spTree>
    <p:extLst>
      <p:ext uri="{BB962C8B-B14F-4D97-AF65-F5344CB8AC3E}">
        <p14:creationId xmlns:p14="http://schemas.microsoft.com/office/powerpoint/2010/main" val="56471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880563-09C5-2299-07D3-B33EF280098A}"/>
              </a:ext>
            </a:extLst>
          </p:cNvPr>
          <p:cNvSpPr>
            <a:spLocks noGrp="1"/>
          </p:cNvSpPr>
          <p:nvPr>
            <p:ph idx="1"/>
          </p:nvPr>
        </p:nvSpPr>
        <p:spPr/>
        <p:txBody>
          <a:bodyPr>
            <a:normAutofit fontScale="55000" lnSpcReduction="20000"/>
          </a:bodyPr>
          <a:lstStyle/>
          <a:p>
            <a:r>
              <a:rPr lang="en-US" dirty="0"/>
              <a:t>7 Control</a:t>
            </a:r>
          </a:p>
          <a:p>
            <a:pPr algn="l"/>
            <a:r>
              <a:rPr lang="en-US" b="0" i="0" dirty="0">
                <a:solidFill>
                  <a:srgbClr val="231F20"/>
                </a:solidFill>
                <a:effectLst/>
                <a:latin typeface="ff7"/>
              </a:rPr>
              <a:t>7.1</a:t>
            </a:r>
            <a:r>
              <a:rPr lang="en-US" b="0" i="1" dirty="0">
                <a:solidFill>
                  <a:srgbClr val="231F20"/>
                </a:solidFill>
                <a:effectLst/>
                <a:latin typeface="ff14"/>
              </a:rPr>
              <a:t> Fire-Resistance Test:</a:t>
            </a:r>
            <a:endParaRPr lang="en-US" b="0" i="0" dirty="0">
              <a:solidFill>
                <a:srgbClr val="000000"/>
              </a:solidFill>
              <a:effectLst/>
              <a:latin typeface="Source Sans Pro" panose="020B0503030403020204" pitchFamily="34" charset="0"/>
            </a:endParaRPr>
          </a:p>
          <a:p>
            <a:pPr algn="l"/>
            <a:r>
              <a:rPr lang="en-US" b="0" i="0" dirty="0">
                <a:solidFill>
                  <a:srgbClr val="231F20"/>
                </a:solidFill>
                <a:effectLst/>
                <a:latin typeface="ff7"/>
              </a:rPr>
              <a:t>7.1.1 </a:t>
            </a:r>
            <a:r>
              <a:rPr lang="en-US" b="0" i="1" dirty="0">
                <a:solidFill>
                  <a:srgbClr val="231F20"/>
                </a:solidFill>
                <a:effectLst/>
                <a:latin typeface="ff14"/>
              </a:rPr>
              <a:t> Time-Temperature Curve:</a:t>
            </a:r>
            <a:endParaRPr lang="en-US" b="0" i="0" dirty="0">
              <a:solidFill>
                <a:srgbClr val="000000"/>
              </a:solidFill>
              <a:effectLst/>
              <a:latin typeface="Source Sans Pro" panose="020B0503030403020204" pitchFamily="34" charset="0"/>
            </a:endParaRPr>
          </a:p>
          <a:p>
            <a:pPr algn="l"/>
            <a:r>
              <a:rPr lang="en-US" b="0" i="0" dirty="0">
                <a:solidFill>
                  <a:srgbClr val="231F20"/>
                </a:solidFill>
                <a:effectLst/>
                <a:latin typeface="ff7"/>
              </a:rPr>
              <a:t>7.1.1.1 The furnace temperatures shall be controlled to follow the standard time-temperature curve shown in</a:t>
            </a:r>
            <a:r>
              <a:rPr lang="en-US" b="0" i="0" dirty="0">
                <a:solidFill>
                  <a:srgbClr val="C2151B"/>
                </a:solidFill>
                <a:effectLst/>
                <a:latin typeface="ff7"/>
              </a:rPr>
              <a:t> Fig. 1</a:t>
            </a:r>
            <a:r>
              <a:rPr lang="en-US" b="0" i="0" dirty="0">
                <a:solidFill>
                  <a:srgbClr val="231F20"/>
                </a:solidFill>
                <a:effectLst/>
                <a:latin typeface="ff7"/>
              </a:rPr>
              <a:t>.The points on the curve that determine its character are:</a:t>
            </a:r>
            <a:endParaRPr lang="en-US" b="0" i="0" dirty="0">
              <a:solidFill>
                <a:srgbClr val="000000"/>
              </a:solidFill>
              <a:effectLst/>
              <a:latin typeface="Source Sans Pro" panose="020B0503030403020204" pitchFamily="34" charset="0"/>
            </a:endParaRPr>
          </a:p>
          <a:p>
            <a:pPr algn="l"/>
            <a:r>
              <a:rPr lang="en-US" b="0" i="0" dirty="0">
                <a:solidFill>
                  <a:srgbClr val="231F20"/>
                </a:solidFill>
                <a:effectLst/>
                <a:latin typeface="ff25"/>
              </a:rPr>
              <a:t>1000°F (538°C) at 5 min</a:t>
            </a:r>
          </a:p>
          <a:p>
            <a:pPr algn="l"/>
            <a:r>
              <a:rPr lang="en-US" b="0" i="0" dirty="0">
                <a:solidFill>
                  <a:srgbClr val="231F20"/>
                </a:solidFill>
                <a:effectLst/>
                <a:latin typeface="ff25"/>
              </a:rPr>
              <a:t>1300°F (704°C) at 10 min</a:t>
            </a:r>
          </a:p>
          <a:p>
            <a:pPr algn="l"/>
            <a:r>
              <a:rPr lang="en-US" b="0" i="0" dirty="0">
                <a:solidFill>
                  <a:srgbClr val="231F20"/>
                </a:solidFill>
                <a:effectLst/>
                <a:latin typeface="ff25"/>
              </a:rPr>
              <a:t>1550°F (843°C) at 30 min</a:t>
            </a:r>
          </a:p>
          <a:p>
            <a:pPr algn="l"/>
            <a:r>
              <a:rPr lang="en-US" b="0" i="0" dirty="0">
                <a:solidFill>
                  <a:srgbClr val="231F20"/>
                </a:solidFill>
                <a:effectLst/>
                <a:latin typeface="ff25"/>
              </a:rPr>
              <a:t>1700°F (927°C) at 1 h</a:t>
            </a:r>
          </a:p>
          <a:p>
            <a:pPr algn="l"/>
            <a:r>
              <a:rPr lang="en-US" b="0" i="0" dirty="0">
                <a:solidFill>
                  <a:srgbClr val="231F20"/>
                </a:solidFill>
                <a:effectLst/>
                <a:latin typeface="ff25"/>
              </a:rPr>
              <a:t>1850°F (1010°C) at 2 h</a:t>
            </a:r>
          </a:p>
          <a:p>
            <a:pPr algn="l"/>
            <a:r>
              <a:rPr lang="en-US" b="0" i="0" dirty="0">
                <a:solidFill>
                  <a:srgbClr val="231F20"/>
                </a:solidFill>
                <a:effectLst/>
                <a:latin typeface="ff25"/>
              </a:rPr>
              <a:t>2000°F (1093°C) at 4 h</a:t>
            </a:r>
          </a:p>
          <a:p>
            <a:pPr algn="l"/>
            <a:r>
              <a:rPr lang="en-US" b="0" i="0" dirty="0">
                <a:solidFill>
                  <a:srgbClr val="231F20"/>
                </a:solidFill>
                <a:effectLst/>
                <a:latin typeface="ff25"/>
              </a:rPr>
              <a:t>2300°F (1260°C) at 8 h or over</a:t>
            </a:r>
            <a:endParaRPr lang="en-US" b="0" i="0" dirty="0">
              <a:solidFill>
                <a:srgbClr val="000000"/>
              </a:solidFill>
              <a:effectLst/>
              <a:latin typeface="Source Sans Pro" panose="020B0503030403020204" pitchFamily="34" charset="0"/>
            </a:endParaRPr>
          </a:p>
          <a:p>
            <a:pPr algn="l"/>
            <a:r>
              <a:rPr lang="en-US" b="0" i="0" dirty="0">
                <a:solidFill>
                  <a:srgbClr val="231F20"/>
                </a:solidFill>
                <a:effectLst/>
                <a:latin typeface="ff7"/>
              </a:rPr>
              <a:t>7.1.1.2 For a more detailed deﬁnition of the time-temperature curve, see</a:t>
            </a:r>
            <a:r>
              <a:rPr lang="en-US" b="0" i="0" dirty="0">
                <a:solidFill>
                  <a:srgbClr val="C2151B"/>
                </a:solidFill>
                <a:effectLst/>
                <a:latin typeface="ff7"/>
              </a:rPr>
              <a:t> Appendix X1</a:t>
            </a:r>
            <a:endParaRPr lang="en-US" b="0" i="0" dirty="0">
              <a:solidFill>
                <a:srgbClr val="000000"/>
              </a:solidFill>
              <a:effectLst/>
              <a:latin typeface="Source Sans Pro" panose="020B0503030403020204" pitchFamily="34" charset="0"/>
            </a:endParaRPr>
          </a:p>
          <a:p>
            <a:endParaRPr lang="en-US" dirty="0"/>
          </a:p>
        </p:txBody>
      </p:sp>
      <p:pic>
        <p:nvPicPr>
          <p:cNvPr id="6" name="Content Placeholder 5">
            <a:extLst>
              <a:ext uri="{FF2B5EF4-FFF2-40B4-BE49-F238E27FC236}">
                <a16:creationId xmlns:a16="http://schemas.microsoft.com/office/drawing/2014/main" id="{E1F264DB-D066-446D-B375-2E75B6CE5BBA}"/>
              </a:ext>
            </a:extLst>
          </p:cNvPr>
          <p:cNvPicPr>
            <a:picLocks noGrp="1" noChangeAspect="1"/>
          </p:cNvPicPr>
          <p:nvPr>
            <p:ph idx="10"/>
          </p:nvPr>
        </p:nvPicPr>
        <p:blipFill>
          <a:blip r:embed="rId2"/>
          <a:stretch>
            <a:fillRect/>
          </a:stretch>
        </p:blipFill>
        <p:spPr>
          <a:xfrm>
            <a:off x="6132114" y="1205223"/>
            <a:ext cx="4987881" cy="4971740"/>
          </a:xfrm>
        </p:spPr>
      </p:pic>
      <p:sp>
        <p:nvSpPr>
          <p:cNvPr id="4" name="Title 3">
            <a:extLst>
              <a:ext uri="{FF2B5EF4-FFF2-40B4-BE49-F238E27FC236}">
                <a16:creationId xmlns:a16="http://schemas.microsoft.com/office/drawing/2014/main" id="{EFD58E77-FE21-C0E5-64D3-F0C0154A3F2A}"/>
              </a:ext>
            </a:extLst>
          </p:cNvPr>
          <p:cNvSpPr>
            <a:spLocks noGrp="1"/>
          </p:cNvSpPr>
          <p:nvPr>
            <p:ph type="title"/>
          </p:nvPr>
        </p:nvSpPr>
        <p:spPr/>
        <p:txBody>
          <a:bodyPr>
            <a:normAutofit fontScale="90000"/>
          </a:bodyPr>
          <a:lstStyle/>
          <a:p>
            <a:r>
              <a:rPr lang="en-US" dirty="0"/>
              <a:t>Control</a:t>
            </a:r>
          </a:p>
        </p:txBody>
      </p:sp>
    </p:spTree>
    <p:extLst>
      <p:ext uri="{BB962C8B-B14F-4D97-AF65-F5344CB8AC3E}">
        <p14:creationId xmlns:p14="http://schemas.microsoft.com/office/powerpoint/2010/main" val="4121498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7376DA5-EAC4-A454-3679-BFD23917660C}"/>
              </a:ext>
            </a:extLst>
          </p:cNvPr>
          <p:cNvSpPr>
            <a:spLocks noGrp="1"/>
          </p:cNvSpPr>
          <p:nvPr>
            <p:ph type="title"/>
          </p:nvPr>
        </p:nvSpPr>
        <p:spPr>
          <a:xfrm>
            <a:off x="836363" y="4071597"/>
            <a:ext cx="10515600" cy="1286544"/>
          </a:xfrm>
          <a:noFill/>
        </p:spPr>
        <p:txBody>
          <a:bodyPr vert="horz" lIns="91440" tIns="45720" rIns="91440" bIns="45720" rtlCol="0" anchor="b">
            <a:normAutofit/>
          </a:bodyPr>
          <a:lstStyle/>
          <a:p>
            <a:pPr algn="ctr"/>
            <a:r>
              <a:rPr lang="en-US" sz="5200">
                <a:cs typeface="+mj-cs"/>
              </a:rPr>
              <a:t>3 Minutes</a:t>
            </a:r>
          </a:p>
        </p:txBody>
      </p:sp>
      <p:pic>
        <p:nvPicPr>
          <p:cNvPr id="6" name="Content Placeholder 5">
            <a:extLst>
              <a:ext uri="{FF2B5EF4-FFF2-40B4-BE49-F238E27FC236}">
                <a16:creationId xmlns:a16="http://schemas.microsoft.com/office/drawing/2014/main" id="{179C384E-24E0-78BA-8B8C-B009E407C914}"/>
              </a:ext>
            </a:extLst>
          </p:cNvPr>
          <p:cNvPicPr>
            <a:picLocks noGrp="1" noChangeAspect="1"/>
          </p:cNvPicPr>
          <p:nvPr>
            <p:ph idx="10"/>
          </p:nvPr>
        </p:nvPicPr>
        <p:blipFill>
          <a:blip r:embed="rId2"/>
          <a:srcRect t="34"/>
          <a:stretch>
            <a:fillRect/>
          </a:stretch>
        </p:blipFill>
        <p:spPr>
          <a:xfrm>
            <a:off x="20" y="2"/>
            <a:ext cx="12191979" cy="3900104"/>
          </a:xfrm>
          <a:prstGeom prst="rect">
            <a:avLst/>
          </a:prstGeom>
        </p:spPr>
      </p:pic>
    </p:spTree>
    <p:extLst>
      <p:ext uri="{BB962C8B-B14F-4D97-AF65-F5344CB8AC3E}">
        <p14:creationId xmlns:p14="http://schemas.microsoft.com/office/powerpoint/2010/main" val="2683726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F0A72E4-9C2B-99CC-BEFA-FCD6864020C2}"/>
              </a:ext>
            </a:extLst>
          </p:cNvPr>
          <p:cNvSpPr>
            <a:spLocks noGrp="1"/>
          </p:cNvSpPr>
          <p:nvPr>
            <p:ph type="title" idx="4294967295"/>
          </p:nvPr>
        </p:nvSpPr>
        <p:spPr>
          <a:xfrm>
            <a:off x="836363" y="4071597"/>
            <a:ext cx="10515600" cy="1286544"/>
          </a:xfrm>
          <a:noFill/>
        </p:spPr>
        <p:txBody>
          <a:bodyPr vert="horz" lIns="91440" tIns="45720" rIns="91440" bIns="45720" rtlCol="0" anchor="b">
            <a:normAutofit/>
          </a:bodyPr>
          <a:lstStyle/>
          <a:p>
            <a:pPr algn="ctr"/>
            <a:r>
              <a:rPr lang="en-US" sz="5200" dirty="0">
                <a:cs typeface="+mj-cs"/>
              </a:rPr>
              <a:t>10 minutes</a:t>
            </a:r>
          </a:p>
        </p:txBody>
      </p:sp>
      <p:pic>
        <p:nvPicPr>
          <p:cNvPr id="6" name="Picture 5">
            <a:extLst>
              <a:ext uri="{FF2B5EF4-FFF2-40B4-BE49-F238E27FC236}">
                <a16:creationId xmlns:a16="http://schemas.microsoft.com/office/drawing/2014/main" id="{9D2DEDA7-01EC-F9C4-1365-D2F97ABC07E1}"/>
              </a:ext>
            </a:extLst>
          </p:cNvPr>
          <p:cNvPicPr>
            <a:picLocks noChangeAspect="1"/>
          </p:cNvPicPr>
          <p:nvPr/>
        </p:nvPicPr>
        <p:blipFill>
          <a:blip r:embed="rId2"/>
          <a:srcRect l="2725" r="4274"/>
          <a:stretch>
            <a:fillRect/>
          </a:stretch>
        </p:blipFill>
        <p:spPr>
          <a:xfrm>
            <a:off x="20" y="2"/>
            <a:ext cx="12191979" cy="3900104"/>
          </a:xfrm>
          <a:prstGeom prst="rect">
            <a:avLst/>
          </a:prstGeom>
        </p:spPr>
      </p:pic>
    </p:spTree>
    <p:extLst>
      <p:ext uri="{BB962C8B-B14F-4D97-AF65-F5344CB8AC3E}">
        <p14:creationId xmlns:p14="http://schemas.microsoft.com/office/powerpoint/2010/main" val="1688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85B426F-4834-8244-EBC6-6B6E8DC404F5}"/>
              </a:ext>
            </a:extLst>
          </p:cNvPr>
          <p:cNvSpPr>
            <a:spLocks noGrp="1"/>
          </p:cNvSpPr>
          <p:nvPr>
            <p:ph type="title"/>
          </p:nvPr>
        </p:nvSpPr>
        <p:spPr>
          <a:xfrm>
            <a:off x="836363" y="4071597"/>
            <a:ext cx="10515600" cy="1286544"/>
          </a:xfrm>
          <a:noFill/>
        </p:spPr>
        <p:txBody>
          <a:bodyPr vert="horz" lIns="91440" tIns="45720" rIns="91440" bIns="45720" rtlCol="0" anchor="b">
            <a:normAutofit/>
          </a:bodyPr>
          <a:lstStyle/>
          <a:p>
            <a:pPr algn="ctr"/>
            <a:r>
              <a:rPr lang="en-US" sz="5200">
                <a:cs typeface="+mj-cs"/>
              </a:rPr>
              <a:t>15 Minutes</a:t>
            </a:r>
          </a:p>
        </p:txBody>
      </p:sp>
      <p:pic>
        <p:nvPicPr>
          <p:cNvPr id="6" name="Picture 5">
            <a:extLst>
              <a:ext uri="{FF2B5EF4-FFF2-40B4-BE49-F238E27FC236}">
                <a16:creationId xmlns:a16="http://schemas.microsoft.com/office/drawing/2014/main" id="{0C48E38B-E6EA-0FD6-1326-959D4A44C259}"/>
              </a:ext>
            </a:extLst>
          </p:cNvPr>
          <p:cNvPicPr>
            <a:picLocks noChangeAspect="1"/>
          </p:cNvPicPr>
          <p:nvPr/>
        </p:nvPicPr>
        <p:blipFill>
          <a:blip r:embed="rId2"/>
          <a:srcRect l="7000"/>
          <a:stretch>
            <a:fillRect/>
          </a:stretch>
        </p:blipFill>
        <p:spPr>
          <a:xfrm>
            <a:off x="20" y="2"/>
            <a:ext cx="12191979" cy="3900104"/>
          </a:xfrm>
          <a:prstGeom prst="rect">
            <a:avLst/>
          </a:prstGeom>
        </p:spPr>
      </p:pic>
    </p:spTree>
    <p:extLst>
      <p:ext uri="{BB962C8B-B14F-4D97-AF65-F5344CB8AC3E}">
        <p14:creationId xmlns:p14="http://schemas.microsoft.com/office/powerpoint/2010/main" val="25512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846FE5D-B42D-B64F-5D90-573A91FD313D}"/>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20 Minutes</a:t>
            </a:r>
          </a:p>
        </p:txBody>
      </p:sp>
      <p:pic>
        <p:nvPicPr>
          <p:cNvPr id="6" name="Picture 5">
            <a:extLst>
              <a:ext uri="{FF2B5EF4-FFF2-40B4-BE49-F238E27FC236}">
                <a16:creationId xmlns:a16="http://schemas.microsoft.com/office/drawing/2014/main" id="{7A4A4118-228C-F4A0-83AC-DA8C3B243254}"/>
              </a:ext>
            </a:extLst>
          </p:cNvPr>
          <p:cNvPicPr>
            <a:picLocks noChangeAspect="1"/>
          </p:cNvPicPr>
          <p:nvPr/>
        </p:nvPicPr>
        <p:blipFill>
          <a:blip r:embed="rId2"/>
          <a:stretch>
            <a:fillRect/>
          </a:stretch>
        </p:blipFill>
        <p:spPr>
          <a:xfrm>
            <a:off x="643467" y="1208784"/>
            <a:ext cx="10905066" cy="3326045"/>
          </a:xfrm>
          <a:prstGeom prst="rect">
            <a:avLst/>
          </a:prstGeom>
        </p:spPr>
      </p:pic>
    </p:spTree>
    <p:extLst>
      <p:ext uri="{BB962C8B-B14F-4D97-AF65-F5344CB8AC3E}">
        <p14:creationId xmlns:p14="http://schemas.microsoft.com/office/powerpoint/2010/main" val="1812698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9CD11B1-FE01-A2F3-E922-E50045B3E11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27 Minutes Consumption - Purple</a:t>
            </a:r>
          </a:p>
        </p:txBody>
      </p:sp>
      <p:pic>
        <p:nvPicPr>
          <p:cNvPr id="6" name="Picture 5">
            <a:extLst>
              <a:ext uri="{FF2B5EF4-FFF2-40B4-BE49-F238E27FC236}">
                <a16:creationId xmlns:a16="http://schemas.microsoft.com/office/drawing/2014/main" id="{8F0FED3E-89A6-EBF9-0A5B-98A84D09641B}"/>
              </a:ext>
            </a:extLst>
          </p:cNvPr>
          <p:cNvPicPr>
            <a:picLocks noChangeAspect="1"/>
          </p:cNvPicPr>
          <p:nvPr/>
        </p:nvPicPr>
        <p:blipFill>
          <a:blip r:embed="rId2"/>
          <a:stretch>
            <a:fillRect/>
          </a:stretch>
        </p:blipFill>
        <p:spPr>
          <a:xfrm>
            <a:off x="643467" y="1276942"/>
            <a:ext cx="10905066" cy="3189730"/>
          </a:xfrm>
          <a:prstGeom prst="rect">
            <a:avLst/>
          </a:prstGeom>
        </p:spPr>
      </p:pic>
    </p:spTree>
    <p:extLst>
      <p:ext uri="{BB962C8B-B14F-4D97-AF65-F5344CB8AC3E}">
        <p14:creationId xmlns:p14="http://schemas.microsoft.com/office/powerpoint/2010/main" val="55023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8524" y="0"/>
            <a:ext cx="8534400" cy="6400800"/>
          </a:xfrm>
          <a:prstGeom prst="rect">
            <a:avLst/>
          </a:prstGeom>
        </p:spPr>
      </p:pic>
      <p:pic>
        <p:nvPicPr>
          <p:cNvPr id="2" name="Content Placeholder 7">
            <a:extLst>
              <a:ext uri="{FF2B5EF4-FFF2-40B4-BE49-F238E27FC236}">
                <a16:creationId xmlns:a16="http://schemas.microsoft.com/office/drawing/2014/main" id="{3FEB8CF2-7EA4-3ED4-AFFD-0650791A53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9452" y="3994856"/>
            <a:ext cx="7027566" cy="2405944"/>
          </a:xfrm>
          <a:prstGeom prst="rect">
            <a:avLst/>
          </a:prstGeom>
        </p:spPr>
      </p:pic>
      <p:sp>
        <p:nvSpPr>
          <p:cNvPr id="3" name="TextBox 2">
            <a:extLst>
              <a:ext uri="{FF2B5EF4-FFF2-40B4-BE49-F238E27FC236}">
                <a16:creationId xmlns:a16="http://schemas.microsoft.com/office/drawing/2014/main" id="{2F4B8695-2D6B-3E17-BD54-8DA60FDF5E20}"/>
              </a:ext>
            </a:extLst>
          </p:cNvPr>
          <p:cNvSpPr txBox="1"/>
          <p:nvPr/>
        </p:nvSpPr>
        <p:spPr>
          <a:xfrm>
            <a:off x="6384236" y="5904089"/>
            <a:ext cx="3138312" cy="372533"/>
          </a:xfrm>
          <a:prstGeom prst="rect">
            <a:avLst/>
          </a:prstGeom>
          <a:noFill/>
        </p:spPr>
        <p:txBody>
          <a:bodyPr wrap="square" rtlCol="0">
            <a:spAutoFit/>
          </a:bodyPr>
          <a:lstStyle/>
          <a:p>
            <a:r>
              <a:rPr lang="en-US" dirty="0"/>
              <a:t>Sound/Structure/Air leakage</a:t>
            </a:r>
          </a:p>
        </p:txBody>
      </p:sp>
    </p:spTree>
    <p:extLst>
      <p:ext uri="{BB962C8B-B14F-4D97-AF65-F5344CB8AC3E}">
        <p14:creationId xmlns:p14="http://schemas.microsoft.com/office/powerpoint/2010/main" val="2462287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8898E1D-834A-0D8C-9F1B-B4DCC3E8AF4A}"/>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2500" kern="1200">
                <a:solidFill>
                  <a:schemeClr val="tx1">
                    <a:lumMod val="85000"/>
                    <a:lumOff val="15000"/>
                  </a:schemeClr>
                </a:solidFill>
                <a:latin typeface="+mj-lt"/>
                <a:ea typeface="+mj-ea"/>
                <a:cs typeface="+mj-cs"/>
              </a:rPr>
              <a:t>Similar to all Results 25 to 30 Minutes Combustibles Consumed</a:t>
            </a:r>
          </a:p>
        </p:txBody>
      </p:sp>
      <p:pic>
        <p:nvPicPr>
          <p:cNvPr id="6" name="Content Placeholder 5">
            <a:extLst>
              <a:ext uri="{FF2B5EF4-FFF2-40B4-BE49-F238E27FC236}">
                <a16:creationId xmlns:a16="http://schemas.microsoft.com/office/drawing/2014/main" id="{40D86429-8F36-09A8-9CBF-5391B5A24E1B}"/>
              </a:ext>
            </a:extLst>
          </p:cNvPr>
          <p:cNvPicPr>
            <a:picLocks noGrp="1" noChangeAspect="1"/>
          </p:cNvPicPr>
          <p:nvPr>
            <p:ph idx="10"/>
          </p:nvPr>
        </p:nvPicPr>
        <p:blipFill>
          <a:blip r:embed="rId2"/>
          <a:stretch>
            <a:fillRect/>
          </a:stretch>
        </p:blipFill>
        <p:spPr>
          <a:xfrm>
            <a:off x="623087" y="1077210"/>
            <a:ext cx="10945825" cy="3229019"/>
          </a:xfrm>
          <a:prstGeom prst="rect">
            <a:avLst/>
          </a:prstGeom>
        </p:spPr>
      </p:pic>
    </p:spTree>
    <p:extLst>
      <p:ext uri="{BB962C8B-B14F-4D97-AF65-F5344CB8AC3E}">
        <p14:creationId xmlns:p14="http://schemas.microsoft.com/office/powerpoint/2010/main" val="37251252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F446400-7290-56F4-17B6-984B0E65A555}"/>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32 Minutes - Green</a:t>
            </a:r>
          </a:p>
        </p:txBody>
      </p:sp>
      <p:pic>
        <p:nvPicPr>
          <p:cNvPr id="6" name="Picture 5">
            <a:extLst>
              <a:ext uri="{FF2B5EF4-FFF2-40B4-BE49-F238E27FC236}">
                <a16:creationId xmlns:a16="http://schemas.microsoft.com/office/drawing/2014/main" id="{4D9C596A-FB7F-7575-893C-0F015C343A8A}"/>
              </a:ext>
            </a:extLst>
          </p:cNvPr>
          <p:cNvPicPr>
            <a:picLocks noChangeAspect="1"/>
          </p:cNvPicPr>
          <p:nvPr/>
        </p:nvPicPr>
        <p:blipFill>
          <a:blip r:embed="rId2"/>
          <a:stretch>
            <a:fillRect/>
          </a:stretch>
        </p:blipFill>
        <p:spPr>
          <a:xfrm>
            <a:off x="643467" y="1249678"/>
            <a:ext cx="10905066" cy="3244257"/>
          </a:xfrm>
          <a:prstGeom prst="rect">
            <a:avLst/>
          </a:prstGeom>
        </p:spPr>
      </p:pic>
    </p:spTree>
    <p:extLst>
      <p:ext uri="{BB962C8B-B14F-4D97-AF65-F5344CB8AC3E}">
        <p14:creationId xmlns:p14="http://schemas.microsoft.com/office/powerpoint/2010/main" val="91109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6EF518-0F84-52C4-AF76-DEE377F24029}"/>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cs typeface="+mj-cs"/>
              </a:rPr>
              <a:t>Deflection</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a:extLst>
              <a:ext uri="{FF2B5EF4-FFF2-40B4-BE49-F238E27FC236}">
                <a16:creationId xmlns:a16="http://schemas.microsoft.com/office/drawing/2014/main" id="{B97D37EC-CC16-B7AB-9A74-EC4933A3F1A8}"/>
              </a:ext>
            </a:extLst>
          </p:cNvPr>
          <p:cNvPicPr>
            <a:picLocks noGrp="1" noChangeAspect="1"/>
          </p:cNvPicPr>
          <p:nvPr>
            <p:ph idx="10"/>
          </p:nvPr>
        </p:nvPicPr>
        <p:blipFill rotWithShape="1">
          <a:blip r:embed="rId2" cstate="screen">
            <a:extLst>
              <a:ext uri="{28A0092B-C50C-407E-A947-70E740481C1C}">
                <a14:useLocalDpi xmlns:a14="http://schemas.microsoft.com/office/drawing/2010/main"/>
              </a:ext>
            </a:extLst>
          </a:blip>
          <a:srcRect r="135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33612134"/>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80159-0B40-29D9-C4EC-A7FB97089741}"/>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C320ABCB-0158-DFAF-861E-65E6D63BAB01}"/>
              </a:ext>
            </a:extLst>
          </p:cNvPr>
          <p:cNvSpPr>
            <a:spLocks noGrp="1"/>
          </p:cNvSpPr>
          <p:nvPr>
            <p:ph idx="10"/>
          </p:nvPr>
        </p:nvSpPr>
        <p:spPr/>
        <p:txBody>
          <a:bodyPr/>
          <a:lstStyle/>
          <a:p>
            <a:endParaRPr lang="en-US"/>
          </a:p>
        </p:txBody>
      </p:sp>
      <p:sp>
        <p:nvSpPr>
          <p:cNvPr id="4" name="Title 3">
            <a:extLst>
              <a:ext uri="{FF2B5EF4-FFF2-40B4-BE49-F238E27FC236}">
                <a16:creationId xmlns:a16="http://schemas.microsoft.com/office/drawing/2014/main" id="{38191ABA-62AF-E0AE-D430-358680E3FA3E}"/>
              </a:ext>
            </a:extLst>
          </p:cNvPr>
          <p:cNvSpPr>
            <a:spLocks noGrp="1"/>
          </p:cNvSpPr>
          <p:nvPr>
            <p:ph type="title"/>
          </p:nvPr>
        </p:nvSpPr>
        <p:spPr/>
        <p:txBody>
          <a:bodyPr>
            <a:normAutofit fontScale="90000"/>
          </a:bodyPr>
          <a:lstStyle/>
          <a:p>
            <a:r>
              <a:rPr lang="en-US" dirty="0"/>
              <a:t>Edge of Chamber Review</a:t>
            </a:r>
          </a:p>
        </p:txBody>
      </p:sp>
      <p:pic>
        <p:nvPicPr>
          <p:cNvPr id="6" name="Picture 5">
            <a:extLst>
              <a:ext uri="{FF2B5EF4-FFF2-40B4-BE49-F238E27FC236}">
                <a16:creationId xmlns:a16="http://schemas.microsoft.com/office/drawing/2014/main" id="{86C7BB60-39A2-CB56-B02B-724B206309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7394" y="915936"/>
            <a:ext cx="8563144" cy="2768156"/>
          </a:xfrm>
          <a:prstGeom prst="rect">
            <a:avLst/>
          </a:prstGeom>
        </p:spPr>
      </p:pic>
      <p:pic>
        <p:nvPicPr>
          <p:cNvPr id="5" name="Picture 4">
            <a:extLst>
              <a:ext uri="{FF2B5EF4-FFF2-40B4-BE49-F238E27FC236}">
                <a16:creationId xmlns:a16="http://schemas.microsoft.com/office/drawing/2014/main" id="{0841E19A-C327-F98C-F4FB-8D3E12049335}"/>
              </a:ext>
            </a:extLst>
          </p:cNvPr>
          <p:cNvPicPr>
            <a:picLocks noChangeAspect="1"/>
          </p:cNvPicPr>
          <p:nvPr/>
        </p:nvPicPr>
        <p:blipFill>
          <a:blip r:embed="rId3"/>
          <a:stretch>
            <a:fillRect/>
          </a:stretch>
        </p:blipFill>
        <p:spPr>
          <a:xfrm>
            <a:off x="1871839" y="3659807"/>
            <a:ext cx="4360800" cy="3063462"/>
          </a:xfrm>
          <a:prstGeom prst="rect">
            <a:avLst/>
          </a:prstGeom>
        </p:spPr>
      </p:pic>
      <p:pic>
        <p:nvPicPr>
          <p:cNvPr id="7" name="Content Placeholder 5">
            <a:extLst>
              <a:ext uri="{FF2B5EF4-FFF2-40B4-BE49-F238E27FC236}">
                <a16:creationId xmlns:a16="http://schemas.microsoft.com/office/drawing/2014/main" id="{5B9AF719-D0E4-4183-B068-50EDB0C8E735}"/>
              </a:ext>
            </a:extLst>
          </p:cNvPr>
          <p:cNvPicPr>
            <a:picLocks noChangeAspect="1"/>
          </p:cNvPicPr>
          <p:nvPr/>
        </p:nvPicPr>
        <p:blipFill>
          <a:blip r:embed="rId4"/>
          <a:stretch>
            <a:fillRect/>
          </a:stretch>
        </p:blipFill>
        <p:spPr>
          <a:xfrm>
            <a:off x="6099237" y="3325296"/>
            <a:ext cx="4818064" cy="3348554"/>
          </a:xfrm>
          <a:prstGeom prst="rect">
            <a:avLst/>
          </a:prstGeom>
        </p:spPr>
      </p:pic>
    </p:spTree>
    <p:extLst>
      <p:ext uri="{BB962C8B-B14F-4D97-AF65-F5344CB8AC3E}">
        <p14:creationId xmlns:p14="http://schemas.microsoft.com/office/powerpoint/2010/main" val="21643111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5F8E38D-9841-7C55-4D6B-817A2D367CAC}"/>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3400" dirty="0">
                <a:cs typeface="+mj-cs"/>
              </a:rPr>
              <a:t>1922 National Board of Fire Underwriters</a:t>
            </a:r>
            <a:br>
              <a:rPr lang="en-US" sz="3400" dirty="0">
                <a:cs typeface="+mj-cs"/>
              </a:rPr>
            </a:br>
            <a:r>
              <a:rPr lang="en-US" sz="3400" dirty="0">
                <a:cs typeface="+mj-cs"/>
              </a:rPr>
              <a:t>Hose Stream Test</a:t>
            </a:r>
            <a:br>
              <a:rPr lang="en-US" sz="3400" dirty="0">
                <a:cs typeface="+mj-cs"/>
              </a:rPr>
            </a:br>
            <a:br>
              <a:rPr lang="en-US" sz="3400" dirty="0">
                <a:cs typeface="+mj-cs"/>
              </a:rPr>
            </a:br>
            <a:r>
              <a:rPr lang="en-US" sz="3400" dirty="0">
                <a:cs typeface="+mj-cs"/>
              </a:rPr>
              <a:t>Pioneers to the Insurance Organization and Fire Prevention Codes</a:t>
            </a:r>
          </a:p>
        </p:txBody>
      </p:sp>
      <p:sp>
        <p:nvSpPr>
          <p:cNvPr id="2" name="TextBox 1">
            <a:extLst>
              <a:ext uri="{FF2B5EF4-FFF2-40B4-BE49-F238E27FC236}">
                <a16:creationId xmlns:a16="http://schemas.microsoft.com/office/drawing/2014/main" id="{6C84E56D-23CD-8265-7CF7-057F6E6D98B4}"/>
              </a:ext>
            </a:extLst>
          </p:cNvPr>
          <p:cNvSpPr txBox="1"/>
          <p:nvPr/>
        </p:nvSpPr>
        <p:spPr>
          <a:xfrm>
            <a:off x="643467" y="5277684"/>
            <a:ext cx="4620584" cy="775494"/>
          </a:xfrm>
          <a:prstGeom prst="rect">
            <a:avLst/>
          </a:prstGeom>
        </p:spPr>
        <p:txBody>
          <a:bodyPr vert="horz" lIns="91440" tIns="45720" rIns="91440" bIns="45720" rtlCol="0">
            <a:normAutofit/>
          </a:bodyPr>
          <a:lstStyle/>
          <a:p>
            <a:pPr>
              <a:lnSpc>
                <a:spcPct val="90000"/>
              </a:lnSpc>
              <a:spcBef>
                <a:spcPts val="1000"/>
              </a:spcBef>
            </a:pPr>
            <a:r>
              <a:rPr lang="en-US" sz="2400"/>
              <a:t>Impact, Erosion and Cooling </a:t>
            </a:r>
          </a:p>
        </p:txBody>
      </p:sp>
      <p:pic>
        <p:nvPicPr>
          <p:cNvPr id="4" name="Picture 2" descr="C:\Documents and Settings\mfiebig\My Documents\TEMP\Dublin\Hose Stream Test 1922 Building Code.jpg">
            <a:extLst>
              <a:ext uri="{FF2B5EF4-FFF2-40B4-BE49-F238E27FC236}">
                <a16:creationId xmlns:a16="http://schemas.microsoft.com/office/drawing/2014/main" id="{E03F049D-09FD-DC11-E558-73C7CCBF503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363" r="15859"/>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84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C4378AC-7296-D2E3-D93E-8A458E494F1F}"/>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4400" kern="1200">
                <a:solidFill>
                  <a:schemeClr val="tx1"/>
                </a:solidFill>
                <a:latin typeface="+mj-lt"/>
                <a:ea typeface="+mj-ea"/>
                <a:cs typeface="+mj-cs"/>
              </a:rPr>
              <a:t>2 Hour Hose Stream – Did Not Pass – so…</a:t>
            </a:r>
          </a:p>
        </p:txBody>
      </p:sp>
      <p:pic>
        <p:nvPicPr>
          <p:cNvPr id="8" name="Picture 7">
            <a:extLst>
              <a:ext uri="{FF2B5EF4-FFF2-40B4-BE49-F238E27FC236}">
                <a16:creationId xmlns:a16="http://schemas.microsoft.com/office/drawing/2014/main" id="{E677A7C1-8619-E3E2-3878-F18A9442E60B}"/>
              </a:ext>
            </a:extLst>
          </p:cNvPr>
          <p:cNvPicPr>
            <a:picLocks noChangeAspect="1"/>
          </p:cNvPicPr>
          <p:nvPr/>
        </p:nvPicPr>
        <p:blipFill>
          <a:blip r:embed="rId2"/>
          <a:stretch>
            <a:fillRect/>
          </a:stretch>
        </p:blipFill>
        <p:spPr>
          <a:xfrm>
            <a:off x="643467" y="1276942"/>
            <a:ext cx="10905066" cy="3189730"/>
          </a:xfrm>
          <a:prstGeom prst="rect">
            <a:avLst/>
          </a:prstGeom>
        </p:spPr>
      </p:pic>
    </p:spTree>
    <p:extLst>
      <p:ext uri="{BB962C8B-B14F-4D97-AF65-F5344CB8AC3E}">
        <p14:creationId xmlns:p14="http://schemas.microsoft.com/office/powerpoint/2010/main" val="32671991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B4AE65-8FE8-9810-3902-FE65385B81E6}"/>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91378968-92B3-CD0D-948B-EF94E9AD1F3E}"/>
              </a:ext>
            </a:extLst>
          </p:cNvPr>
          <p:cNvSpPr>
            <a:spLocks noGrp="1"/>
          </p:cNvSpPr>
          <p:nvPr>
            <p:ph idx="10"/>
          </p:nvPr>
        </p:nvSpPr>
        <p:spPr/>
        <p:txBody>
          <a:bodyPr/>
          <a:lstStyle/>
          <a:p>
            <a:endParaRPr lang="en-US"/>
          </a:p>
        </p:txBody>
      </p:sp>
      <p:sp>
        <p:nvSpPr>
          <p:cNvPr id="4" name="Title 3">
            <a:extLst>
              <a:ext uri="{FF2B5EF4-FFF2-40B4-BE49-F238E27FC236}">
                <a16:creationId xmlns:a16="http://schemas.microsoft.com/office/drawing/2014/main" id="{AC812F47-EF81-0280-08D7-8D8250A1A2D6}"/>
              </a:ext>
            </a:extLst>
          </p:cNvPr>
          <p:cNvSpPr>
            <a:spLocks noGrp="1"/>
          </p:cNvSpPr>
          <p:nvPr>
            <p:ph type="title"/>
          </p:nvPr>
        </p:nvSpPr>
        <p:spPr/>
        <p:txBody>
          <a:bodyPr>
            <a:normAutofit fontScale="90000"/>
          </a:bodyPr>
          <a:lstStyle/>
          <a:p>
            <a:r>
              <a:rPr lang="en-US" dirty="0"/>
              <a:t>120 Minutes</a:t>
            </a:r>
          </a:p>
        </p:txBody>
      </p:sp>
      <p:pic>
        <p:nvPicPr>
          <p:cNvPr id="6" name="Picture 5">
            <a:extLst>
              <a:ext uri="{FF2B5EF4-FFF2-40B4-BE49-F238E27FC236}">
                <a16:creationId xmlns:a16="http://schemas.microsoft.com/office/drawing/2014/main" id="{EFD75B7E-5FEF-6431-80A7-8FE9046AF902}"/>
              </a:ext>
            </a:extLst>
          </p:cNvPr>
          <p:cNvPicPr>
            <a:picLocks noChangeAspect="1"/>
          </p:cNvPicPr>
          <p:nvPr/>
        </p:nvPicPr>
        <p:blipFill>
          <a:blip r:embed="rId2"/>
          <a:stretch>
            <a:fillRect/>
          </a:stretch>
        </p:blipFill>
        <p:spPr>
          <a:xfrm>
            <a:off x="590267" y="1777915"/>
            <a:ext cx="11011466" cy="3302170"/>
          </a:xfrm>
          <a:prstGeom prst="rect">
            <a:avLst/>
          </a:prstGeom>
        </p:spPr>
      </p:pic>
    </p:spTree>
    <p:extLst>
      <p:ext uri="{BB962C8B-B14F-4D97-AF65-F5344CB8AC3E}">
        <p14:creationId xmlns:p14="http://schemas.microsoft.com/office/powerpoint/2010/main" val="470575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2FF688F-38BC-FF53-4C2E-87CCEDAC1C72}"/>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4800" kern="1200">
                <a:solidFill>
                  <a:schemeClr val="tx1"/>
                </a:solidFill>
                <a:latin typeface="+mj-lt"/>
                <a:ea typeface="+mj-ea"/>
                <a:cs typeface="+mj-cs"/>
              </a:rPr>
              <a:t>Remove for Hose Stream Test (2 Hour)</a:t>
            </a:r>
          </a:p>
        </p:txBody>
      </p:sp>
      <p:pic>
        <p:nvPicPr>
          <p:cNvPr id="6" name="Picture 5">
            <a:extLst>
              <a:ext uri="{FF2B5EF4-FFF2-40B4-BE49-F238E27FC236}">
                <a16:creationId xmlns:a16="http://schemas.microsoft.com/office/drawing/2014/main" id="{CABAAC16-020E-85B2-4ACC-DC384A96417C}"/>
              </a:ext>
            </a:extLst>
          </p:cNvPr>
          <p:cNvPicPr>
            <a:picLocks noChangeAspect="1"/>
          </p:cNvPicPr>
          <p:nvPr/>
        </p:nvPicPr>
        <p:blipFill>
          <a:blip r:embed="rId2"/>
          <a:stretch>
            <a:fillRect/>
          </a:stretch>
        </p:blipFill>
        <p:spPr>
          <a:xfrm>
            <a:off x="643467" y="1276942"/>
            <a:ext cx="10905066" cy="3189730"/>
          </a:xfrm>
          <a:prstGeom prst="rect">
            <a:avLst/>
          </a:prstGeom>
        </p:spPr>
      </p:pic>
    </p:spTree>
    <p:extLst>
      <p:ext uri="{BB962C8B-B14F-4D97-AF65-F5344CB8AC3E}">
        <p14:creationId xmlns:p14="http://schemas.microsoft.com/office/powerpoint/2010/main" val="122904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2" name="Rectangle 24581">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84" name="Rectangle 24583">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577" name="Picture 291">
            <a:extLst>
              <a:ext uri="{FF2B5EF4-FFF2-40B4-BE49-F238E27FC236}">
                <a16:creationId xmlns:a16="http://schemas.microsoft.com/office/drawing/2014/main" id="{9D236EF3-CC83-E59C-466C-09485D2999D0}"/>
              </a:ext>
            </a:extLst>
          </p:cNvPr>
          <p:cNvPicPr>
            <a:picLocks noChangeAspect="1" noChangeArrowheads="1"/>
          </p:cNvPicPr>
          <p:nvPr/>
        </p:nvPicPr>
        <p:blipFill>
          <a:blip r:embed="rId2">
            <a:extLst>
              <a:ext uri="{28A0092B-C50C-407E-A947-70E740481C1C}">
                <a14:useLocalDpi xmlns:a14="http://schemas.microsoft.com/office/drawing/2010/main"/>
              </a:ext>
            </a:extLst>
          </a:blip>
          <a:srcRect t="11421" b="4239"/>
          <a:stretch>
            <a:fillRect/>
          </a:stretch>
        </p:blipFill>
        <p:spPr bwMode="auto">
          <a:xfrm>
            <a:off x="6" y="10"/>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BCEA8C-F79B-B498-F8BF-8527966A4CCF}"/>
              </a:ext>
            </a:extLst>
          </p:cNvPr>
          <p:cNvPicPr>
            <a:picLocks noChangeAspect="1"/>
          </p:cNvPicPr>
          <p:nvPr/>
        </p:nvPicPr>
        <p:blipFill>
          <a:blip r:embed="rId3" cstate="screen">
            <a:extLst>
              <a:ext uri="{28A0092B-C50C-407E-A947-70E740481C1C}">
                <a14:useLocalDpi xmlns:a14="http://schemas.microsoft.com/office/drawing/2010/main"/>
              </a:ext>
            </a:extLst>
          </a:blip>
          <a:srcRect t="8241" r="1" b="27410"/>
          <a:stretch>
            <a:fillRect/>
          </a:stretch>
        </p:blipFill>
        <p:spPr>
          <a:xfrm>
            <a:off x="5074877" y="10"/>
            <a:ext cx="7117118" cy="3995918"/>
          </a:xfrm>
          <a:prstGeom prst="rect">
            <a:avLst/>
          </a:prstGeom>
        </p:spPr>
      </p:pic>
      <p:sp>
        <p:nvSpPr>
          <p:cNvPr id="24586" name="Rectangle 24585">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588" name="Rectangle 24587">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3">
            <a:extLst>
              <a:ext uri="{FF2B5EF4-FFF2-40B4-BE49-F238E27FC236}">
                <a16:creationId xmlns:a16="http://schemas.microsoft.com/office/drawing/2014/main" id="{18BCD501-F751-1FF4-EDB1-C5ADA697FB76}"/>
              </a:ext>
            </a:extLst>
          </p:cNvPr>
          <p:cNvSpPr>
            <a:spLocks noChangeArrowheads="1"/>
          </p:cNvSpPr>
          <p:nvPr/>
        </p:nvSpPr>
        <p:spPr bwMode="auto">
          <a:xfrm>
            <a:off x="5349240" y="4440602"/>
            <a:ext cx="6007608" cy="1645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ASTM E119 “Standard Test Methods for Fire Tests of Building Construction and Materials” burn test. Screenshot immediately after 2-hour furnace burn test. Note: wall assembly passed the 2-hour burn test.</a:t>
            </a:r>
          </a:p>
        </p:txBody>
      </p:sp>
    </p:spTree>
    <p:extLst>
      <p:ext uri="{BB962C8B-B14F-4D97-AF65-F5344CB8AC3E}">
        <p14:creationId xmlns:p14="http://schemas.microsoft.com/office/powerpoint/2010/main" val="1626119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6EF3B9-D2D9-C055-867C-56952571361B}"/>
              </a:ext>
            </a:extLst>
          </p:cNvPr>
          <p:cNvSpPr>
            <a:spLocks noGrp="1"/>
          </p:cNvSpPr>
          <p:nvPr>
            <p:ph type="title"/>
          </p:nvPr>
        </p:nvSpPr>
        <p:spPr>
          <a:xfrm>
            <a:off x="838200" y="365125"/>
            <a:ext cx="9761376" cy="1488128"/>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Hose Stream</a:t>
            </a:r>
          </a:p>
        </p:txBody>
      </p:sp>
      <p:pic>
        <p:nvPicPr>
          <p:cNvPr id="7" name="Picture 6">
            <a:extLst>
              <a:ext uri="{FF2B5EF4-FFF2-40B4-BE49-F238E27FC236}">
                <a16:creationId xmlns:a16="http://schemas.microsoft.com/office/drawing/2014/main" id="{E25C9EB9-2F84-57C3-3B81-031F3F4239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198741" y="2410448"/>
            <a:ext cx="5803323" cy="3890357"/>
          </a:xfrm>
          <a:prstGeom prst="rect">
            <a:avLst/>
          </a:prstGeom>
        </p:spPr>
      </p:pic>
      <p:pic>
        <p:nvPicPr>
          <p:cNvPr id="5" name="Picture Placeholder 4">
            <a:extLst>
              <a:ext uri="{FF2B5EF4-FFF2-40B4-BE49-F238E27FC236}">
                <a16:creationId xmlns:a16="http://schemas.microsoft.com/office/drawing/2014/main" id="{5209477C-D9EC-916A-DDC3-3EA80115214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2"/>
          <a:stretch/>
        </p:blipFill>
        <p:spPr>
          <a:xfrm>
            <a:off x="6189934" y="2410448"/>
            <a:ext cx="5803323" cy="3890357"/>
          </a:xfrm>
          <a:prstGeom prst="rect">
            <a:avLst/>
          </a:prstGeom>
        </p:spPr>
      </p:pic>
    </p:spTree>
    <p:extLst>
      <p:ext uri="{BB962C8B-B14F-4D97-AF65-F5344CB8AC3E}">
        <p14:creationId xmlns:p14="http://schemas.microsoft.com/office/powerpoint/2010/main" val="357181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97B7-1C16-AE67-0C4E-8402D41C6C72}"/>
              </a:ext>
            </a:extLst>
          </p:cNvPr>
          <p:cNvSpPr>
            <a:spLocks noGrp="1"/>
          </p:cNvSpPr>
          <p:nvPr>
            <p:ph type="title"/>
          </p:nvPr>
        </p:nvSpPr>
        <p:spPr/>
        <p:txBody>
          <a:bodyPr>
            <a:normAutofit fontScale="90000"/>
          </a:bodyPr>
          <a:lstStyle/>
          <a:p>
            <a:r>
              <a:rPr lang="en-US" dirty="0"/>
              <a:t>Combine your fire prevention needs with your air barriers</a:t>
            </a:r>
          </a:p>
        </p:txBody>
      </p:sp>
      <p:sp>
        <p:nvSpPr>
          <p:cNvPr id="3" name="Content Placeholder 2">
            <a:extLst>
              <a:ext uri="{FF2B5EF4-FFF2-40B4-BE49-F238E27FC236}">
                <a16:creationId xmlns:a16="http://schemas.microsoft.com/office/drawing/2014/main" id="{2804E0F1-D242-89AF-B8B0-CB2CFBEB1146}"/>
              </a:ext>
            </a:extLst>
          </p:cNvPr>
          <p:cNvSpPr>
            <a:spLocks noGrp="1"/>
          </p:cNvSpPr>
          <p:nvPr>
            <p:ph idx="1"/>
          </p:nvPr>
        </p:nvSpPr>
        <p:spPr/>
        <p:txBody>
          <a:bodyPr>
            <a:normAutofit fontScale="92500" lnSpcReduction="10000"/>
          </a:bodyPr>
          <a:lstStyle/>
          <a:p>
            <a:r>
              <a:rPr lang="en-US" sz="2800" b="0" dirty="0">
                <a:solidFill>
                  <a:schemeClr val="tx1"/>
                </a:solidFill>
              </a:rPr>
              <a:t>Newport Partners a consulting firm headquartered Davidsonville MD coordinated research on behalf of HUD/PD&amp;R</a:t>
            </a:r>
          </a:p>
          <a:p>
            <a:endParaRPr lang="en-US" sz="800" b="0" dirty="0">
              <a:solidFill>
                <a:schemeClr val="tx1"/>
              </a:solidFill>
            </a:endParaRPr>
          </a:p>
          <a:p>
            <a:r>
              <a:rPr lang="en-US" sz="2800" b="0" dirty="0">
                <a:solidFill>
                  <a:schemeClr val="tx1"/>
                </a:solidFill>
              </a:rPr>
              <a:t>Field research was conducted </a:t>
            </a:r>
            <a:r>
              <a:rPr lang="en-US" sz="2800" dirty="0"/>
              <a:t>at </a:t>
            </a:r>
            <a:r>
              <a:rPr lang="en-US" sz="2800" b="0" dirty="0">
                <a:solidFill>
                  <a:schemeClr val="tx1"/>
                </a:solidFill>
              </a:rPr>
              <a:t>Thrive Home Builders townhouse project in Wheat Ridge Colorado</a:t>
            </a:r>
          </a:p>
          <a:p>
            <a:endParaRPr lang="en-US" sz="800" b="0" dirty="0">
              <a:solidFill>
                <a:schemeClr val="tx1"/>
              </a:solidFill>
            </a:endParaRPr>
          </a:p>
          <a:p>
            <a:r>
              <a:rPr lang="en-US" sz="2800" b="0" dirty="0">
                <a:solidFill>
                  <a:schemeClr val="tx1"/>
                </a:solidFill>
              </a:rPr>
              <a:t>NFPA managed an Advisory Group</a:t>
            </a:r>
          </a:p>
          <a:p>
            <a:endParaRPr lang="en-US" sz="800" dirty="0"/>
          </a:p>
          <a:p>
            <a:r>
              <a:rPr lang="en-US" sz="2800" b="0" kern="1200" dirty="0">
                <a:solidFill>
                  <a:schemeClr val="tx1"/>
                </a:solidFill>
                <a:effectLst/>
                <a:ea typeface="+mn-ea"/>
                <a:cs typeface="+mn-cs"/>
              </a:rPr>
              <a:t>This session is designed to inform stakeholders of </a:t>
            </a:r>
            <a:r>
              <a:rPr lang="en-US" sz="2800" dirty="0"/>
              <a:t>the </a:t>
            </a:r>
            <a:r>
              <a:rPr lang="en-US" sz="2800" b="0" kern="1200" dirty="0">
                <a:solidFill>
                  <a:schemeClr val="tx1"/>
                </a:solidFill>
                <a:effectLst/>
                <a:ea typeface="+mn-ea"/>
                <a:cs typeface="+mn-cs"/>
              </a:rPr>
              <a:t>key issues involved in building safe and energy efficient in ASWs in townhouses</a:t>
            </a:r>
          </a:p>
          <a:p>
            <a:endParaRPr lang="en-US" sz="800" b="0" kern="1200" dirty="0">
              <a:solidFill>
                <a:schemeClr val="tx1"/>
              </a:solidFill>
              <a:effectLst/>
              <a:ea typeface="+mn-ea"/>
              <a:cs typeface="+mn-cs"/>
            </a:endParaRPr>
          </a:p>
          <a:p>
            <a:r>
              <a:rPr lang="en-US" sz="2800" b="0" kern="1200" dirty="0">
                <a:solidFill>
                  <a:schemeClr val="tx1"/>
                </a:solidFill>
                <a:effectLst/>
                <a:ea typeface="+mn-ea"/>
                <a:cs typeface="+mn-cs"/>
              </a:rPr>
              <a:t>Our goal is to provide strategies to make the process easier and ultimately more affordable</a:t>
            </a:r>
            <a:endParaRPr lang="en-US" sz="2800" b="0" dirty="0">
              <a:solidFill>
                <a:schemeClr val="tx1"/>
              </a:solidFill>
            </a:endParaRPr>
          </a:p>
          <a:p>
            <a:pPr marL="0" indent="0">
              <a:buNone/>
            </a:pPr>
            <a:r>
              <a:rPr lang="en-US" dirty="0">
                <a:hlinkClick r:id="rId2"/>
              </a:rPr>
              <a:t>RESOURCE DEVELOPMENT | Newport Partners LLC</a:t>
            </a:r>
            <a:endParaRPr lang="en-US" dirty="0"/>
          </a:p>
        </p:txBody>
      </p:sp>
    </p:spTree>
    <p:extLst>
      <p:ext uri="{BB962C8B-B14F-4D97-AF65-F5344CB8AC3E}">
        <p14:creationId xmlns:p14="http://schemas.microsoft.com/office/powerpoint/2010/main" val="41168112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50E6-2973-E997-32F4-4224D715BEF4}"/>
              </a:ext>
            </a:extLst>
          </p:cNvPr>
          <p:cNvSpPr>
            <a:spLocks noGrp="1"/>
          </p:cNvSpPr>
          <p:nvPr>
            <p:ph type="title"/>
          </p:nvPr>
        </p:nvSpPr>
        <p:spPr>
          <a:xfrm>
            <a:off x="762001" y="5074024"/>
            <a:ext cx="10109199" cy="598032"/>
          </a:xfrm>
        </p:spPr>
        <p:txBody>
          <a:bodyPr vert="horz" lIns="91440" tIns="45720" rIns="91440" bIns="45720" rtlCol="0" anchor="ctr">
            <a:normAutofit/>
          </a:bodyPr>
          <a:lstStyle/>
          <a:p>
            <a:r>
              <a:rPr lang="en-US" sz="3600" dirty="0">
                <a:cs typeface="+mj-cs"/>
              </a:rPr>
              <a:t>Successful Pass of Hose Stream</a:t>
            </a:r>
            <a:endParaRPr lang="en-US" sz="3600" kern="1200" dirty="0">
              <a:solidFill>
                <a:schemeClr val="tx1"/>
              </a:solidFill>
              <a:latin typeface="+mj-lt"/>
              <a:ea typeface="+mj-ea"/>
              <a:cs typeface="+mj-cs"/>
            </a:endParaRPr>
          </a:p>
        </p:txBody>
      </p:sp>
      <p:pic>
        <p:nvPicPr>
          <p:cNvPr id="6" name="Content Placeholder 5">
            <a:extLst>
              <a:ext uri="{FF2B5EF4-FFF2-40B4-BE49-F238E27FC236}">
                <a16:creationId xmlns:a16="http://schemas.microsoft.com/office/drawing/2014/main" id="{1449F8E8-8380-5C5D-684B-F69F442A8E9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6400" b="6400"/>
          <a:stretch>
            <a:fillRect/>
          </a:stretch>
        </p:blipFill>
        <p:spPr>
          <a:xfrm>
            <a:off x="20" y="-40"/>
            <a:ext cx="6095980" cy="4172827"/>
          </a:xfrm>
          <a:prstGeom prst="rect">
            <a:avLst/>
          </a:prstGeom>
        </p:spPr>
      </p:pic>
      <p:pic>
        <p:nvPicPr>
          <p:cNvPr id="8" name="Picture 7">
            <a:extLst>
              <a:ext uri="{FF2B5EF4-FFF2-40B4-BE49-F238E27FC236}">
                <a16:creationId xmlns:a16="http://schemas.microsoft.com/office/drawing/2014/main" id="{BA317ED5-C83B-C287-F28F-3509456197C0}"/>
              </a:ext>
            </a:extLst>
          </p:cNvPr>
          <p:cNvPicPr>
            <a:picLocks noChangeAspect="1"/>
          </p:cNvPicPr>
          <p:nvPr/>
        </p:nvPicPr>
        <p:blipFill>
          <a:blip r:embed="rId3" cstate="screen">
            <a:extLst>
              <a:ext uri="{28A0092B-C50C-407E-A947-70E740481C1C}">
                <a14:useLocalDpi xmlns:a14="http://schemas.microsoft.com/office/drawing/2010/main"/>
              </a:ext>
            </a:extLst>
          </a:blip>
          <a:srcRect b="3248"/>
          <a:stretch>
            <a:fillRect/>
          </a:stretch>
        </p:blipFill>
        <p:spPr>
          <a:xfrm>
            <a:off x="6096000" y="-43"/>
            <a:ext cx="6096000" cy="4172829"/>
          </a:xfrm>
          <a:prstGeom prst="rect">
            <a:avLst/>
          </a:prstGeom>
        </p:spPr>
      </p:pic>
      <p:cxnSp>
        <p:nvCxnSpPr>
          <p:cNvPr id="13" name="Straight Connector 12">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1547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F64A6B7-C441-FF5D-FA1A-7CEB017A57B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3115" b="13115"/>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B46A5263-73F3-E91B-A9DC-76EA43DAA8E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cs typeface="+mj-cs"/>
              </a:rPr>
              <a:t>Unexposed Side</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2F535A-D4DC-8E17-964F-EFD1DE99FE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8165" y="118004"/>
            <a:ext cx="3381663" cy="2779721"/>
          </a:xfrm>
          <a:prstGeom prst="rect">
            <a:avLst/>
          </a:prstGeom>
        </p:spPr>
      </p:pic>
    </p:spTree>
    <p:extLst>
      <p:ext uri="{BB962C8B-B14F-4D97-AF65-F5344CB8AC3E}">
        <p14:creationId xmlns:p14="http://schemas.microsoft.com/office/powerpoint/2010/main" val="9471544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31B217-96EC-3F0E-80FA-76EFCB181FF2}"/>
              </a:ext>
            </a:extLst>
          </p:cNvPr>
          <p:cNvSpPr>
            <a:spLocks noGrp="1"/>
          </p:cNvSpPr>
          <p:nvPr>
            <p:ph type="title"/>
          </p:nvPr>
        </p:nvSpPr>
        <p:spPr/>
        <p:txBody>
          <a:bodyPr/>
          <a:lstStyle/>
          <a:p>
            <a:endParaRPr lang="en-US"/>
          </a:p>
        </p:txBody>
      </p:sp>
      <p:sp>
        <p:nvSpPr>
          <p:cNvPr id="7" name="Picture Placeholder 6">
            <a:extLst>
              <a:ext uri="{FF2B5EF4-FFF2-40B4-BE49-F238E27FC236}">
                <a16:creationId xmlns:a16="http://schemas.microsoft.com/office/drawing/2014/main" id="{4176093A-9D25-7DD0-40AD-BE9CD724BE14}"/>
              </a:ext>
            </a:extLst>
          </p:cNvPr>
          <p:cNvSpPr>
            <a:spLocks noGrp="1"/>
          </p:cNvSpPr>
          <p:nvPr>
            <p:ph type="pic" sz="quarter" idx="10"/>
          </p:nvPr>
        </p:nvSpPr>
        <p:spPr/>
        <p:txBody>
          <a:bodyPr/>
          <a:lstStyle/>
          <a:p>
            <a:endParaRPr lang="en-US"/>
          </a:p>
        </p:txBody>
      </p:sp>
      <p:pic>
        <p:nvPicPr>
          <p:cNvPr id="9" name="Picture 8">
            <a:extLst>
              <a:ext uri="{FF2B5EF4-FFF2-40B4-BE49-F238E27FC236}">
                <a16:creationId xmlns:a16="http://schemas.microsoft.com/office/drawing/2014/main" id="{ADAF9A61-8380-CAC3-8F35-FC1F3A2464D3}"/>
              </a:ext>
            </a:extLst>
          </p:cNvPr>
          <p:cNvPicPr>
            <a:picLocks noChangeAspect="1"/>
          </p:cNvPicPr>
          <p:nvPr/>
        </p:nvPicPr>
        <p:blipFill>
          <a:blip r:embed="rId2"/>
          <a:stretch>
            <a:fillRect/>
          </a:stretch>
        </p:blipFill>
        <p:spPr>
          <a:xfrm>
            <a:off x="910958" y="1873170"/>
            <a:ext cx="10370083" cy="3111660"/>
          </a:xfrm>
          <a:prstGeom prst="rect">
            <a:avLst/>
          </a:prstGeom>
        </p:spPr>
      </p:pic>
    </p:spTree>
    <p:extLst>
      <p:ext uri="{BB962C8B-B14F-4D97-AF65-F5344CB8AC3E}">
        <p14:creationId xmlns:p14="http://schemas.microsoft.com/office/powerpoint/2010/main" val="2791467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A3600DC-5C3F-1442-8504-7A3D9475668B}"/>
              </a:ext>
            </a:extLst>
          </p:cNvPr>
          <p:cNvSpPr>
            <a:spLocks noGrp="1"/>
          </p:cNvSpPr>
          <p:nvPr>
            <p:ph type="title"/>
          </p:nvPr>
        </p:nvSpPr>
        <p:spPr>
          <a:xfrm>
            <a:off x="838200" y="4669978"/>
            <a:ext cx="4391024" cy="1173700"/>
          </a:xfrm>
        </p:spPr>
        <p:txBody>
          <a:bodyPr vert="horz" lIns="91440" tIns="45720" rIns="91440" bIns="45720" rtlCol="0" anchor="t">
            <a:normAutofit fontScale="90000"/>
          </a:bodyPr>
          <a:lstStyle/>
          <a:p>
            <a:r>
              <a:rPr lang="en-US" sz="4000" kern="1200" dirty="0">
                <a:solidFill>
                  <a:schemeClr val="bg1"/>
                </a:solidFill>
                <a:latin typeface="+mj-lt"/>
                <a:ea typeface="+mj-ea"/>
                <a:cs typeface="+mj-cs"/>
              </a:rPr>
              <a:t>Hypothesis Disproven</a:t>
            </a:r>
          </a:p>
        </p:txBody>
      </p:sp>
      <p:pic>
        <p:nvPicPr>
          <p:cNvPr id="4" name="Picture 3">
            <a:extLst>
              <a:ext uri="{FF2B5EF4-FFF2-40B4-BE49-F238E27FC236}">
                <a16:creationId xmlns:a16="http://schemas.microsoft.com/office/drawing/2014/main" id="{3B76AA0F-75BA-A947-FFA7-3FBC5FBEC9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a:extLst>
              <a:ext uri="{FF2B5EF4-FFF2-40B4-BE49-F238E27FC236}">
                <a16:creationId xmlns:a16="http://schemas.microsoft.com/office/drawing/2014/main" id="{AF1E29BB-AB53-2960-A7C8-D42B37D05F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3" name="Group 2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4" name="Freeform: Shape 2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Rectangle 6">
            <a:extLst>
              <a:ext uri="{FF2B5EF4-FFF2-40B4-BE49-F238E27FC236}">
                <a16:creationId xmlns:a16="http://schemas.microsoft.com/office/drawing/2014/main" id="{0A8A29D0-8653-C87D-DC67-0A7E01C534EB}"/>
              </a:ext>
            </a:extLst>
          </p:cNvPr>
          <p:cNvSpPr>
            <a:spLocks noChangeArrowheads="1"/>
          </p:cNvSpPr>
          <p:nvPr/>
        </p:nvSpPr>
        <p:spPr bwMode="auto">
          <a:xfrm>
            <a:off x="5664201" y="4766267"/>
            <a:ext cx="5692774" cy="10774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r>
              <a:rPr kumimoji="0" lang="en-US" altLang="en-US" sz="1700" b="0" i="0" u="none" strike="noStrike" cap="none" normalizeH="0" baseline="0" dirty="0">
                <a:ln>
                  <a:noFill/>
                </a:ln>
                <a:solidFill>
                  <a:schemeClr val="bg1">
                    <a:alpha val="80000"/>
                  </a:schemeClr>
                </a:solidFill>
                <a:effectLst/>
              </a:rPr>
              <a:t>Exemplar photograph of wood framing after 2-hour burn test with shaft wall panels removed showing no damage or charring to wood framing on non-burn side due to breaching or heat transfer.</a:t>
            </a:r>
          </a:p>
        </p:txBody>
      </p:sp>
      <p:sp>
        <p:nvSpPr>
          <p:cNvPr id="6" name="Rectangle 5">
            <a:extLst>
              <a:ext uri="{FF2B5EF4-FFF2-40B4-BE49-F238E27FC236}">
                <a16:creationId xmlns:a16="http://schemas.microsoft.com/office/drawing/2014/main" id="{B4C6CC4D-82F7-3E55-E8FF-15F715DA9E1E}"/>
              </a:ext>
            </a:extLst>
          </p:cNvPr>
          <p:cNvSpPr>
            <a:spLocks noChangeArrowheads="1"/>
          </p:cNvSpPr>
          <p:nvPr/>
        </p:nvSpPr>
        <p:spPr bwMode="auto">
          <a:xfrm>
            <a:off x="3167897" y="285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9615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8CCB134-8F13-B053-6F24-E820D3A1360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200" kern="1200" dirty="0">
                <a:solidFill>
                  <a:srgbClr val="FFFFFF"/>
                </a:solidFill>
                <a:latin typeface="+mj-lt"/>
                <a:ea typeface="+mj-ea"/>
                <a:cs typeface="+mj-cs"/>
              </a:rPr>
              <a:t>Timing Review of Performance</a:t>
            </a:r>
          </a:p>
        </p:txBody>
      </p:sp>
      <p:pic>
        <p:nvPicPr>
          <p:cNvPr id="4" name="Picture 3">
            <a:extLst>
              <a:ext uri="{FF2B5EF4-FFF2-40B4-BE49-F238E27FC236}">
                <a16:creationId xmlns:a16="http://schemas.microsoft.com/office/drawing/2014/main" id="{694053B1-00AE-7335-A25B-1AA90E76A444}"/>
              </a:ext>
            </a:extLst>
          </p:cNvPr>
          <p:cNvPicPr>
            <a:picLocks noChangeAspect="1"/>
          </p:cNvPicPr>
          <p:nvPr/>
        </p:nvPicPr>
        <p:blipFill>
          <a:blip r:embed="rId2"/>
          <a:stretch>
            <a:fillRect/>
          </a:stretch>
        </p:blipFill>
        <p:spPr>
          <a:xfrm>
            <a:off x="5308411" y="449925"/>
            <a:ext cx="6166167" cy="5581937"/>
          </a:xfrm>
          <a:prstGeom prst="rect">
            <a:avLst/>
          </a:prstGeom>
        </p:spPr>
      </p:pic>
    </p:spTree>
    <p:extLst>
      <p:ext uri="{BB962C8B-B14F-4D97-AF65-F5344CB8AC3E}">
        <p14:creationId xmlns:p14="http://schemas.microsoft.com/office/powerpoint/2010/main" val="5989839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B473B0-4012-2955-91A9-E111914D750C}"/>
              </a:ext>
            </a:extLst>
          </p:cNvPr>
          <p:cNvSpPr>
            <a:spLocks noGrp="1"/>
          </p:cNvSpPr>
          <p:nvPr>
            <p:ph type="title"/>
          </p:nvPr>
        </p:nvSpPr>
        <p:spPr>
          <a:xfrm>
            <a:off x="546351" y="433545"/>
            <a:ext cx="11139854" cy="930447"/>
          </a:xfrm>
        </p:spPr>
        <p:txBody>
          <a:bodyPr vert="horz" lIns="91440" tIns="45720" rIns="91440" bIns="45720" rtlCol="0" anchor="b">
            <a:noAutofit/>
          </a:bodyPr>
          <a:lstStyle/>
          <a:p>
            <a:pPr algn="ctr"/>
            <a:r>
              <a:rPr lang="en-US" sz="4000" dirty="0">
                <a:solidFill>
                  <a:srgbClr val="FFFFFF"/>
                </a:solidFill>
                <a:cs typeface="+mj-cs"/>
              </a:rPr>
              <a:t>Heat transfer through the channels considered?</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410CCBC-ECBD-5BB9-D3BF-5976295A33EF}"/>
              </a:ext>
            </a:extLst>
          </p:cNvPr>
          <p:cNvPicPr>
            <a:picLocks noChangeAspect="1"/>
          </p:cNvPicPr>
          <p:nvPr/>
        </p:nvPicPr>
        <p:blipFill>
          <a:blip r:embed="rId2"/>
          <a:stretch>
            <a:fillRect/>
          </a:stretch>
        </p:blipFill>
        <p:spPr>
          <a:xfrm>
            <a:off x="546351" y="2383091"/>
            <a:ext cx="4196995" cy="3997637"/>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A52E5EF-D691-F60A-0E38-CBB21BA181C5}"/>
              </a:ext>
            </a:extLst>
          </p:cNvPr>
          <p:cNvPicPr>
            <a:picLocks noChangeAspect="1"/>
          </p:cNvPicPr>
          <p:nvPr/>
        </p:nvPicPr>
        <p:blipFill>
          <a:blip r:embed="rId3"/>
          <a:stretch>
            <a:fillRect/>
          </a:stretch>
        </p:blipFill>
        <p:spPr>
          <a:xfrm>
            <a:off x="6321680" y="2432670"/>
            <a:ext cx="6106316" cy="3827618"/>
          </a:xfrm>
          <a:prstGeom prst="rect">
            <a:avLst/>
          </a:prstGeom>
        </p:spPr>
      </p:pic>
    </p:spTree>
    <p:extLst>
      <p:ext uri="{BB962C8B-B14F-4D97-AF65-F5344CB8AC3E}">
        <p14:creationId xmlns:p14="http://schemas.microsoft.com/office/powerpoint/2010/main" val="25804218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A8E546B-0743-DC67-E5A1-6783D2574A70}"/>
              </a:ext>
            </a:extLst>
          </p:cNvPr>
          <p:cNvSpPr>
            <a:spLocks noGrp="1"/>
          </p:cNvSpPr>
          <p:nvPr>
            <p:ph type="title"/>
          </p:nvPr>
        </p:nvSpPr>
        <p:spPr>
          <a:xfrm>
            <a:off x="1116498" y="655128"/>
            <a:ext cx="4613919" cy="1499616"/>
          </a:xfrm>
        </p:spPr>
        <p:txBody>
          <a:bodyPr vert="horz" lIns="91440" tIns="45720" rIns="91440" bIns="45720" rtlCol="0" anchor="b">
            <a:normAutofit/>
          </a:bodyPr>
          <a:lstStyle/>
          <a:p>
            <a:r>
              <a:rPr lang="en-US" sz="4200">
                <a:cs typeface="+mj-cs"/>
              </a:rPr>
              <a:t>Graphical Representation</a:t>
            </a:r>
          </a:p>
        </p:txBody>
      </p:sp>
      <p:sp>
        <p:nvSpPr>
          <p:cNvPr id="17" name="Rectangle 1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0"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F393A4-6531-27F4-555B-E6C6A6AF6B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0225" y="3291876"/>
            <a:ext cx="4749981" cy="3455611"/>
          </a:xfrm>
          <a:prstGeom prst="rect">
            <a:avLst/>
          </a:prstGeom>
        </p:spPr>
      </p:pic>
      <p:pic>
        <p:nvPicPr>
          <p:cNvPr id="4" name="Picture 3">
            <a:extLst>
              <a:ext uri="{FF2B5EF4-FFF2-40B4-BE49-F238E27FC236}">
                <a16:creationId xmlns:a16="http://schemas.microsoft.com/office/drawing/2014/main" id="{3AE3BBA0-AAF9-6275-0BC9-074CF98BE2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25" y="3110510"/>
            <a:ext cx="5235775" cy="3455611"/>
          </a:xfrm>
          <a:prstGeom prst="rect">
            <a:avLst/>
          </a:prstGeom>
        </p:spPr>
      </p:pic>
      <p:sp>
        <p:nvSpPr>
          <p:cNvPr id="6" name="Picture Placeholder 5">
            <a:extLst>
              <a:ext uri="{FF2B5EF4-FFF2-40B4-BE49-F238E27FC236}">
                <a16:creationId xmlns:a16="http://schemas.microsoft.com/office/drawing/2014/main" id="{91603F47-51F2-BB97-142D-0F9AA30BA37D}"/>
              </a:ext>
            </a:extLst>
          </p:cNvPr>
          <p:cNvSpPr>
            <a:spLocks noGrp="1"/>
          </p:cNvSpPr>
          <p:nvPr>
            <p:ph type="pic" sz="quarter" idx="10"/>
          </p:nvPr>
        </p:nvSpPr>
        <p:spPr>
          <a:xfrm>
            <a:off x="0" y="-6529"/>
            <a:ext cx="12192000" cy="6858000"/>
          </a:xfrm>
        </p:spPr>
        <p:txBody>
          <a:bodyPr/>
          <a:lstStyle/>
          <a:p>
            <a:endParaRPr lang="en-US"/>
          </a:p>
        </p:txBody>
      </p:sp>
      <p:pic>
        <p:nvPicPr>
          <p:cNvPr id="9" name="Picture 8">
            <a:extLst>
              <a:ext uri="{FF2B5EF4-FFF2-40B4-BE49-F238E27FC236}">
                <a16:creationId xmlns:a16="http://schemas.microsoft.com/office/drawing/2014/main" id="{490EAAC6-46DB-E0CD-59FA-7A5E53DED9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841"/>
          <a:stretch/>
        </p:blipFill>
        <p:spPr>
          <a:xfrm>
            <a:off x="7262948" y="517353"/>
            <a:ext cx="4099596" cy="2946030"/>
          </a:xfrm>
          <a:prstGeom prst="rect">
            <a:avLst/>
          </a:prstGeom>
        </p:spPr>
      </p:pic>
    </p:spTree>
    <p:extLst>
      <p:ext uri="{BB962C8B-B14F-4D97-AF65-F5344CB8AC3E}">
        <p14:creationId xmlns:p14="http://schemas.microsoft.com/office/powerpoint/2010/main" val="441452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A34483F-ABD6-C25B-1ACA-00C7132F582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Summary of Tests</a:t>
            </a:r>
          </a:p>
        </p:txBody>
      </p:sp>
      <p:pic>
        <p:nvPicPr>
          <p:cNvPr id="5" name="Picture Placeholder 4">
            <a:extLst>
              <a:ext uri="{FF2B5EF4-FFF2-40B4-BE49-F238E27FC236}">
                <a16:creationId xmlns:a16="http://schemas.microsoft.com/office/drawing/2014/main" id="{5F238D0D-1C28-3E05-A35C-37EC1B02153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394320" y="702050"/>
            <a:ext cx="6504808" cy="4736679"/>
          </a:xfrm>
          <a:prstGeom prst="rect">
            <a:avLst/>
          </a:prstGeom>
        </p:spPr>
      </p:pic>
    </p:spTree>
    <p:extLst>
      <p:ext uri="{BB962C8B-B14F-4D97-AF65-F5344CB8AC3E}">
        <p14:creationId xmlns:p14="http://schemas.microsoft.com/office/powerpoint/2010/main" val="20611296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a:extLst>
              <a:ext uri="{FF2B5EF4-FFF2-40B4-BE49-F238E27FC236}">
                <a16:creationId xmlns:a16="http://schemas.microsoft.com/office/drawing/2014/main" id="{688C2025-80F1-EC9A-6612-632664791ECB}"/>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6" name="Title 1">
            <a:extLst>
              <a:ext uri="{FF2B5EF4-FFF2-40B4-BE49-F238E27FC236}">
                <a16:creationId xmlns:a16="http://schemas.microsoft.com/office/drawing/2014/main" id="{CB231C2D-E334-07BC-DA86-E9549E6BA9FB}"/>
              </a:ext>
            </a:extLst>
          </p:cNvPr>
          <p:cNvSpPr txBox="1">
            <a:spLocks/>
          </p:cNvSpPr>
          <p:nvPr/>
        </p:nvSpPr>
        <p:spPr>
          <a:xfrm>
            <a:off x="1524000" y="1122362"/>
            <a:ext cx="9144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rgbClr val="00B0F0"/>
                </a:solidFill>
                <a:effectLst>
                  <a:outerShdw blurRad="38100" dist="38100" dir="2700000" algn="tl">
                    <a:srgbClr val="000000">
                      <a:alpha val="43137"/>
                    </a:srgbClr>
                  </a:outerShdw>
                </a:effectLst>
                <a:latin typeface="+mj-lt"/>
                <a:ea typeface="+mj-ea"/>
                <a:cs typeface="+mj-cs"/>
              </a:defRPr>
            </a:lvl1pPr>
          </a:lstStyle>
          <a:p>
            <a:pPr algn="ctr">
              <a:spcAft>
                <a:spcPts val="600"/>
              </a:spcAft>
            </a:pPr>
            <a:r>
              <a:rPr lang="en-US" sz="6000" dirty="0">
                <a:solidFill>
                  <a:srgbClr val="FF0000"/>
                </a:solidFill>
              </a:rPr>
              <a:t>10 Strategies for air sealing</a:t>
            </a:r>
            <a:br>
              <a:rPr lang="en-US" sz="6000" dirty="0">
                <a:solidFill>
                  <a:srgbClr val="FF0000"/>
                </a:solidFill>
              </a:rPr>
            </a:br>
            <a:r>
              <a:rPr lang="en-US" sz="6000" dirty="0">
                <a:solidFill>
                  <a:srgbClr val="FF0000"/>
                </a:solidFill>
              </a:rPr>
              <a:t> ASWs</a:t>
            </a:r>
          </a:p>
        </p:txBody>
      </p:sp>
    </p:spTree>
    <p:extLst>
      <p:ext uri="{BB962C8B-B14F-4D97-AF65-F5344CB8AC3E}">
        <p14:creationId xmlns:p14="http://schemas.microsoft.com/office/powerpoint/2010/main" val="24776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97E21D-2305-A350-1D73-B437773442A3}"/>
              </a:ext>
            </a:extLst>
          </p:cNvPr>
          <p:cNvSpPr>
            <a:spLocks noGrp="1"/>
          </p:cNvSpPr>
          <p:nvPr>
            <p:ph type="title" idx="4294967295"/>
          </p:nvPr>
        </p:nvSpPr>
        <p:spPr>
          <a:xfrm>
            <a:off x="4917622" y="1556657"/>
            <a:ext cx="6457950" cy="3907971"/>
          </a:xfrm>
          <a:solidFill>
            <a:schemeClr val="tx1">
              <a:lumMod val="75000"/>
              <a:lumOff val="25000"/>
            </a:schemeClr>
          </a:solidFill>
        </p:spPr>
        <p:txBody>
          <a:bodyPr vert="horz" lIns="91440" tIns="45720" rIns="91440" bIns="45720" rtlCol="0" anchor="b">
            <a:noAutofit/>
          </a:bodyPr>
          <a:lstStyle/>
          <a:p>
            <a:pPr algn="ctr"/>
            <a:br>
              <a:rPr lang="en-US" sz="6000" kern="1200" dirty="0">
                <a:solidFill>
                  <a:schemeClr val="bg1"/>
                </a:solidFill>
                <a:latin typeface="+mj-lt"/>
                <a:ea typeface="+mj-ea"/>
                <a:cs typeface="+mj-cs"/>
              </a:rPr>
            </a:br>
            <a:br>
              <a:rPr lang="en-US" sz="6000" dirty="0">
                <a:solidFill>
                  <a:schemeClr val="bg1"/>
                </a:solidFill>
              </a:rPr>
            </a:br>
            <a:br>
              <a:rPr lang="en-US" sz="6000" dirty="0">
                <a:solidFill>
                  <a:schemeClr val="bg1"/>
                </a:solidFill>
              </a:rPr>
            </a:br>
            <a:br>
              <a:rPr lang="en-US" sz="6000" dirty="0">
                <a:solidFill>
                  <a:schemeClr val="bg1"/>
                </a:solidFill>
              </a:rPr>
            </a:br>
            <a:br>
              <a:rPr lang="en-US" sz="6000" dirty="0">
                <a:solidFill>
                  <a:schemeClr val="bg1"/>
                </a:solidFill>
              </a:rPr>
            </a:br>
            <a:br>
              <a:rPr lang="en-US" sz="6000" dirty="0">
                <a:solidFill>
                  <a:schemeClr val="bg1"/>
                </a:solidFill>
              </a:rPr>
            </a:br>
            <a:br>
              <a:rPr lang="en-US" sz="6000" dirty="0">
                <a:solidFill>
                  <a:schemeClr val="bg1"/>
                </a:solidFill>
              </a:rPr>
            </a:br>
            <a:br>
              <a:rPr lang="en-US" sz="6000" dirty="0">
                <a:solidFill>
                  <a:schemeClr val="bg1"/>
                </a:solidFill>
              </a:rPr>
            </a:br>
            <a:br>
              <a:rPr lang="en-US" sz="6000" dirty="0">
                <a:solidFill>
                  <a:schemeClr val="bg1"/>
                </a:solidFill>
              </a:rPr>
            </a:br>
            <a:r>
              <a:rPr lang="en-US" sz="5400" kern="1200" dirty="0">
                <a:solidFill>
                  <a:schemeClr val="bg1"/>
                </a:solidFill>
                <a:latin typeface="+mj-lt"/>
                <a:ea typeface="+mj-ea"/>
                <a:cs typeface="+mj-cs"/>
              </a:rPr>
              <a:t>Strategy 1: </a:t>
            </a:r>
            <a:br>
              <a:rPr lang="en-US" sz="5400" kern="1200" dirty="0">
                <a:solidFill>
                  <a:schemeClr val="bg1"/>
                </a:solidFill>
                <a:latin typeface="+mj-lt"/>
                <a:ea typeface="+mj-ea"/>
                <a:cs typeface="+mj-cs"/>
              </a:rPr>
            </a:br>
            <a:r>
              <a:rPr lang="en-US" sz="5400" kern="1200" dirty="0">
                <a:solidFill>
                  <a:schemeClr val="bg1"/>
                </a:solidFill>
                <a:latin typeface="+mj-lt"/>
                <a:ea typeface="+mj-ea"/>
                <a:cs typeface="+mj-cs"/>
              </a:rPr>
              <a:t>Adopt the 2021 IECC for Air Tightness Tradeoffs</a:t>
            </a:r>
            <a:endParaRPr lang="en-US" sz="6000" kern="1200" dirty="0">
              <a:solidFill>
                <a:schemeClr val="bg1"/>
              </a:solidFill>
              <a:latin typeface="+mj-lt"/>
              <a:ea typeface="+mj-ea"/>
              <a:cs typeface="+mj-cs"/>
            </a:endParaRPr>
          </a:p>
        </p:txBody>
      </p:sp>
      <p:pic>
        <p:nvPicPr>
          <p:cNvPr id="9" name="Content Placeholder 11">
            <a:extLst>
              <a:ext uri="{FF2B5EF4-FFF2-40B4-BE49-F238E27FC236}">
                <a16:creationId xmlns:a16="http://schemas.microsoft.com/office/drawing/2014/main" id="{B2AC4B9D-AA5B-914C-AD0D-6E73E548FC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03504" y="420216"/>
            <a:ext cx="3557016" cy="3611880"/>
          </a:xfrm>
          <a:prstGeom prst="rect">
            <a:avLst/>
          </a:prstGeom>
        </p:spPr>
      </p:pic>
      <p:pic>
        <p:nvPicPr>
          <p:cNvPr id="5" name="Picture 4">
            <a:extLst>
              <a:ext uri="{FF2B5EF4-FFF2-40B4-BE49-F238E27FC236}">
                <a16:creationId xmlns:a16="http://schemas.microsoft.com/office/drawing/2014/main" id="{11CCCCD3-45E4-4AE2-90D8-1E12AA458F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144"/>
          <a:stretch/>
        </p:blipFill>
        <p:spPr>
          <a:xfrm>
            <a:off x="576072" y="4178400"/>
            <a:ext cx="3611880" cy="2057400"/>
          </a:xfrm>
          <a:prstGeom prst="rect">
            <a:avLst/>
          </a:prstGeom>
        </p:spPr>
      </p:pic>
    </p:spTree>
    <p:extLst>
      <p:ext uri="{BB962C8B-B14F-4D97-AF65-F5344CB8AC3E}">
        <p14:creationId xmlns:p14="http://schemas.microsoft.com/office/powerpoint/2010/main" val="247960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ams Background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251290_win32_fixed" id="{3C0E5846-95BB-4F30-BAE6-3C998FB54D05}" vid="{683AF07C-846A-407B-9260-A37E39B5F5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F43B4AB-12E0-4CDD-95F7-B736BE257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63A70E-B046-4E9F-BAAA-A72BFFD2B7EB}">
  <ds:schemaRefs>
    <ds:schemaRef ds:uri="http://schemas.microsoft.com/sharepoint/v3/contenttype/forms"/>
  </ds:schemaRefs>
</ds:datastoreItem>
</file>

<file path=customXml/itemProps3.xml><?xml version="1.0" encoding="utf-8"?>
<ds:datastoreItem xmlns:ds="http://schemas.openxmlformats.org/officeDocument/2006/customXml" ds:itemID="{480999C8-57C9-4989-A24B-21241DEF6259}">
  <ds:schemaRefs>
    <ds:schemaRef ds:uri="http://schemas.microsoft.com/sharepoint/v3"/>
    <ds:schemaRef ds:uri="http://schemas.microsoft.com/office/infopath/2007/PartnerControls"/>
    <ds:schemaRef ds:uri="http://schemas.microsoft.com/office/2006/metadata/properties"/>
    <ds:schemaRef ds:uri="230e9df3-be65-4c73-a93b-d1236ebd677e"/>
    <ds:schemaRef ds:uri="http://schemas.microsoft.com/office/2006/documentManagement/types"/>
    <ds:schemaRef ds:uri="http://purl.org/dc/terms/"/>
    <ds:schemaRef ds:uri="http://purl.org/dc/elements/1.1/"/>
    <ds:schemaRef ds:uri="http://www.w3.org/XML/1998/namespace"/>
    <ds:schemaRef ds:uri="16c05727-aa75-4e4a-9b5f-8a80a1165891"/>
    <ds:schemaRef ds:uri="http://purl.org/dc/dcmitype/"/>
    <ds:schemaRef ds:uri="http://schemas.openxmlformats.org/package/2006/metadata/core-propertie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Danger zone virtual Teams backgrounds</Template>
  <TotalTime>14591</TotalTime>
  <Words>7772</Words>
  <Application>Microsoft Office PowerPoint</Application>
  <PresentationFormat>Widescreen</PresentationFormat>
  <Paragraphs>715</Paragraphs>
  <Slides>141</Slides>
  <Notes>18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141</vt:i4>
      </vt:variant>
    </vt:vector>
  </HeadingPairs>
  <TitlesOfParts>
    <vt:vector size="157" baseType="lpstr">
      <vt:lpstr>Aptos</vt:lpstr>
      <vt:lpstr>Arial</vt:lpstr>
      <vt:lpstr>Arial Unicode MS</vt:lpstr>
      <vt:lpstr>Calibri</vt:lpstr>
      <vt:lpstr>Courier New</vt:lpstr>
      <vt:lpstr>ff14</vt:lpstr>
      <vt:lpstr>ff25</vt:lpstr>
      <vt:lpstr>ff3</vt:lpstr>
      <vt:lpstr>ff7</vt:lpstr>
      <vt:lpstr>Lato</vt:lpstr>
      <vt:lpstr>Segoe UI</vt:lpstr>
      <vt:lpstr>Source Sans Pro</vt:lpstr>
      <vt:lpstr>Symbol</vt:lpstr>
      <vt:lpstr>Times New Roman</vt:lpstr>
      <vt:lpstr>Wingdings</vt:lpstr>
      <vt:lpstr>Office Theme</vt:lpstr>
      <vt:lpstr>Fire Wall Testing And Air Leakage Control To Aid In Construction Tolerances And In Litigation</vt:lpstr>
      <vt:lpstr>Schedule  0-5 Review of the history of passive fire wall construction in multi-family and commercial applications  5-45 Review of alleged defective work and standard investigation findings from both visual and intrusive testing, review of air-tightening  45-75 Review of testing that was performed and the findings based on a multitude of both proprietary and non-proprietary testing  Q and A  </vt:lpstr>
      <vt:lpstr>Learning Objectives: Collaboration of trades and the End Product  Understanding and applying the provisions of 2-hour wall construction  Understanding the observation criteria for quality assurance in fire wall construction  Understanding the impacts of tolerances on the construction of 2-hour walls  Understanding the impacts of air sealant at critical interfaces </vt:lpstr>
      <vt:lpstr>Fire Basics  - The Tetrahedron  Oxygen from the air  Heat  Fuel Source  Without one – No Fire     </vt:lpstr>
      <vt:lpstr>Developing Your Conclusions    NFPA 921 – 4.3.5 and 4.3.6 – Hypothesis  Inductive Reasoning: Based on empirical data the investigator has collected through observations, knowledge, training and experience  Deductive Reasoning:  The investigator does not have a valid or reliable conclusion unless the hypothesis can stand the test of careful and serious challenge.     Compare the Hypothesis  All Known Facts  Body of Scientific Knowledge  Testing of the Hypothesis         Lab, Calculations, Modeling  Disprove the Hypothesis (find out why it is not true by each specific  component in the assembly)      This will prevent “Confirmation Bias” that is formed solely on supporting data    </vt:lpstr>
      <vt:lpstr>The Fire Wall</vt:lpstr>
      <vt:lpstr>What constitutes the    UL fire rated assembly?</vt:lpstr>
      <vt:lpstr>PowerPoint Presentation</vt:lpstr>
      <vt:lpstr>Combine your fire prevention needs with your air barriers</vt:lpstr>
      <vt:lpstr>Newport Partners, LLC</vt:lpstr>
      <vt:lpstr>Two One Hour and One Two Hour</vt:lpstr>
      <vt:lpstr>PowerPoint Presentation</vt:lpstr>
      <vt:lpstr>NFPA 221 (1929-2021) Standard for High Challenge Fire Walls, and Fire Barrier Walls 6.2 Structural Stability:  6.2.1 Fire walls shall be designed and constructed to remain stable after collapse of the structure due to fire on either side of the wall. 6.2.2 fire walls constructed in compliance with the requirements of Sections 6.3, 6.4, 6.5 shall be deemed to provide the required stability.  6.4.2 Framework  6.4.2.1 Structural framing on either side of the wall shall line up horizontally and vertically and shall support the roof.  6.4.2 The framework on each side of the fire wall shall be continuous and tied together through the wall.  6.4.2.3 The frame work on each side shall be designed so that it resists the maximum lateral pull that can be developed due to the framework collapse on the opposite side. 6.5 Double Fire Walls 6.5.1 A double frame wall consists of two back to back walls 6.5.2 There shall be no connections, other than to the flashing between the walls. 6.5.3 Each fire walls shall be supported laterally by the building frame on its respective side and shall be independent of the fire wall and framing on the opposite side.  </vt:lpstr>
      <vt:lpstr>PowerPoint Presentation</vt:lpstr>
      <vt:lpstr>PowerPoint Presentation</vt:lpstr>
      <vt:lpstr>Gypsum Association</vt:lpstr>
      <vt:lpstr>Fire and Sound</vt:lpstr>
      <vt:lpstr>PowerPoint Presentation</vt:lpstr>
      <vt:lpstr>Compartmentalization</vt:lpstr>
      <vt:lpstr>PowerPoint Presentation</vt:lpstr>
      <vt:lpstr>PowerPoint Presentation</vt:lpstr>
      <vt:lpstr>When one is next to the other  Horizontal Separation Vertical Separation Mechanical Separation  Reductions – Sprinklers!  Activation!  Smoke Control!   Maintenance, Repairs and Replacements (Code changes)  Passive is easy to provide without having to engage the future owners </vt:lpstr>
      <vt:lpstr>Guarded</vt:lpstr>
      <vt:lpstr>Guarded Testing is not cost effective!</vt:lpstr>
      <vt:lpstr>Air Sealing Separation Walls</vt:lpstr>
      <vt:lpstr>EERE Findings</vt:lpstr>
      <vt:lpstr>IECC and the Building Thermal Envelope</vt:lpstr>
      <vt:lpstr>PowerPoint Presentation</vt:lpstr>
      <vt:lpstr>PowerPoint Presentation</vt:lpstr>
      <vt:lpstr>PowerPoint Presentation</vt:lpstr>
      <vt:lpstr>PowerPoint Presentation</vt:lpstr>
      <vt:lpstr>Aero Barrier</vt:lpstr>
      <vt:lpstr>PowerPoint Presentation</vt:lpstr>
      <vt:lpstr>It all about sealing the gap  with cost-effective options that don’t impact compliance</vt:lpstr>
      <vt:lpstr>PowerPoint Presentation</vt:lpstr>
      <vt:lpstr>What occurs – Code Derived to Risk</vt:lpstr>
      <vt:lpstr>Material Testing to Assembly Testing</vt:lpstr>
      <vt:lpstr>5 Shaft Liner Assemblies</vt:lpstr>
      <vt:lpstr>ASTM E 119: Fire Tests of Building Construction and Materials</vt:lpstr>
      <vt:lpstr>PowerPoint Presentation</vt:lpstr>
      <vt:lpstr>PowerPoint Presentation</vt:lpstr>
      <vt:lpstr>ASTM E 119: Fire Tests of Building Construction and Materials</vt:lpstr>
      <vt:lpstr>Test Speciman</vt:lpstr>
      <vt:lpstr>The Test</vt:lpstr>
      <vt:lpstr>Constructing the walls</vt:lpstr>
      <vt:lpstr>Construction</vt:lpstr>
      <vt:lpstr>The Problem</vt:lpstr>
      <vt:lpstr>Common Claims in Construction Defects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Breaches</vt:lpstr>
      <vt:lpstr>Number of Screws and Type</vt:lpstr>
      <vt:lpstr>PowerPoint Presentation</vt:lpstr>
      <vt:lpstr>Define Life Safety – Potential?</vt:lpstr>
      <vt:lpstr>PowerPoint Presentation</vt:lpstr>
      <vt:lpstr>Conclusions before your Conclusions  (Ipse Dixet)    NFPA 921 – 4.3.9 and 4.3.10 – Bias  Expectation Bias: Reaching a premature conclusion without having examined all the relevant data.  The forensic observer uses a premature determination to dictate the investigation, processes, analysis and ultimately the conclusion.  They chose to use only the data that supports the pre-formed conclusion, without the use of scientific methods and review of all potentially relevant data.  Confirmation Bias:  Different hypothesis may be compatible with the same data.  The Scientific Method should be provided to disprove the hypothesis.  Confirmation Bias solely relies on the supporting data, and neglects non-supportive data.  The conclusions made from the hypothesis and testing should be based when rigorous testing has disproved the hypothesis    </vt:lpstr>
      <vt:lpstr>Mixing of Products</vt:lpstr>
      <vt:lpstr>Plaintiffs Conclusion:</vt:lpstr>
      <vt:lpstr>PowerPoint Presentation</vt:lpstr>
      <vt:lpstr>PowerPoint Presentation</vt:lpstr>
      <vt:lpstr>Proposed Assemblies</vt:lpstr>
      <vt:lpstr>Construction of the Walls</vt:lpstr>
      <vt:lpstr>Layout</vt:lpstr>
      <vt:lpstr>Detailing</vt:lpstr>
      <vt:lpstr>Constructed Assemblies</vt:lpstr>
      <vt:lpstr>Connections and Convection</vt:lpstr>
      <vt:lpstr>Control</vt:lpstr>
      <vt:lpstr>3 Minutes</vt:lpstr>
      <vt:lpstr>10 minutes</vt:lpstr>
      <vt:lpstr>15 Minutes</vt:lpstr>
      <vt:lpstr>20 Minutes</vt:lpstr>
      <vt:lpstr>27 Minutes Consumption - Purple</vt:lpstr>
      <vt:lpstr>Similar to all Results 25 to 30 Minutes Combustibles Consumed</vt:lpstr>
      <vt:lpstr>32 Minutes - Green</vt:lpstr>
      <vt:lpstr>Deflection</vt:lpstr>
      <vt:lpstr>Edge of Chamber Review</vt:lpstr>
      <vt:lpstr>1922 National Board of Fire Underwriters Hose Stream Test  Pioneers to the Insurance Organization and Fire Prevention Codes</vt:lpstr>
      <vt:lpstr>2 Hour Hose Stream – Did Not Pass – so…</vt:lpstr>
      <vt:lpstr>120 Minutes</vt:lpstr>
      <vt:lpstr>Remove for Hose Stream Test (2 Hour)</vt:lpstr>
      <vt:lpstr>PowerPoint Presentation</vt:lpstr>
      <vt:lpstr>Hose Stream</vt:lpstr>
      <vt:lpstr>Successful Pass of Hose Stream</vt:lpstr>
      <vt:lpstr>Unexposed Side</vt:lpstr>
      <vt:lpstr>PowerPoint Presentation</vt:lpstr>
      <vt:lpstr>Hypothesis Disproven</vt:lpstr>
      <vt:lpstr>Timing Review of Performance</vt:lpstr>
      <vt:lpstr>Heat transfer through the channels considered?</vt:lpstr>
      <vt:lpstr>Graphical Representation</vt:lpstr>
      <vt:lpstr>Summary of Tests</vt:lpstr>
      <vt:lpstr>PowerPoint Presentation</vt:lpstr>
      <vt:lpstr>         Strategy 1:  Adopt the 2021 IECC for Air Tightness Tradeoffs</vt:lpstr>
      <vt:lpstr>R402.4.1.2 Testing </vt:lpstr>
      <vt:lpstr>Tradeoff</vt:lpstr>
      <vt:lpstr>Tradeoff</vt:lpstr>
      <vt:lpstr>Strategy 2: Adopt 2021 IECC Compartmentalization Test</vt:lpstr>
      <vt:lpstr>R402.4.1.2 Testing </vt:lpstr>
      <vt:lpstr>PowerPoint Presentation</vt:lpstr>
      <vt:lpstr>Conclusion</vt:lpstr>
      <vt:lpstr>Strategy 3: Add Air Tightness Tradeoffs to 2012, 2015, 2018, IECC</vt:lpstr>
      <vt:lpstr>Amend the code during adoption</vt:lpstr>
      <vt:lpstr>Amend the code during adoption</vt:lpstr>
      <vt:lpstr>Strategy 4: Amend Residential Code with Options from International Building Code</vt:lpstr>
      <vt:lpstr>Strategy 4: IBC 703.3 Options</vt:lpstr>
      <vt:lpstr>Strategy 5: Amend the Code for Additional Materials</vt:lpstr>
      <vt:lpstr>IRC Section R302 Fire-Resistant Construction</vt:lpstr>
      <vt:lpstr>Strategy 6: Redefine the Common Wall Area</vt:lpstr>
      <vt:lpstr>2021 IRC Section R302.2.2 Common Wall</vt:lpstr>
      <vt:lpstr>Strategy 7: Test a Broad Class of Materials Nonproprietary Approach</vt:lpstr>
      <vt:lpstr>R302.4 Dwelling unit rated penetrations</vt:lpstr>
      <vt:lpstr>IRC R316</vt:lpstr>
      <vt:lpstr>PowerPoint Presentation</vt:lpstr>
      <vt:lpstr>Example: Test Two-Part Foam</vt:lpstr>
      <vt:lpstr>Strategy 8: Additional testing of individual UL assemblies</vt:lpstr>
      <vt:lpstr>New Burn Testing for Air Sealing</vt:lpstr>
      <vt:lpstr>Shaft Liner Assemblies Allowing Air Sealing</vt:lpstr>
      <vt:lpstr>PowerPoint Presentation</vt:lpstr>
      <vt:lpstr>BXUV Language</vt:lpstr>
      <vt:lpstr>*</vt:lpstr>
      <vt:lpstr>Installation Process</vt:lpstr>
      <vt:lpstr>PowerPoint Presentation</vt:lpstr>
      <vt:lpstr>PowerPoint Presentation</vt:lpstr>
      <vt:lpstr>PowerPoint Presentation</vt:lpstr>
      <vt:lpstr>PowerPoint Presentation</vt:lpstr>
      <vt:lpstr>PowerPoint Presentation</vt:lpstr>
      <vt:lpstr>Strategy 10: Add Fire Sprinklers</vt:lpstr>
      <vt:lpstr>Fire Sprinklers</vt:lpstr>
      <vt:lpstr>2021 IECC Table R402.4.1.1  Air Barrier, Air Sealing, and Insulation Installation</vt:lpstr>
      <vt:lpstr>Table 402.4.1.1  Component – Concealed Sprinklers</vt:lpstr>
      <vt:lpstr>PowerPoint Presentation</vt:lpstr>
      <vt:lpstr>Fire Sprinklers and air leakage?</vt:lpstr>
      <vt:lpstr>Conclusions:  The Summary Version Although the assemblies are not compliant with strict UL requirements, they in fact do not represent any life-safety issue.</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Passive Fire Wall Construction – The impacts of Tolerances</dc:title>
  <dc:creator>Edward Fronapfel</dc:creator>
  <cp:lastModifiedBy>Edward Fronapfel</cp:lastModifiedBy>
  <cp:revision>9</cp:revision>
  <dcterms:created xsi:type="dcterms:W3CDTF">2023-01-16T15:22:08Z</dcterms:created>
  <dcterms:modified xsi:type="dcterms:W3CDTF">2025-08-05T21:04:37Z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