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46"/>
  </p:notesMasterIdLst>
  <p:sldIdLst>
    <p:sldId id="2601" r:id="rId3"/>
    <p:sldId id="265" r:id="rId4"/>
    <p:sldId id="2599" r:id="rId5"/>
    <p:sldId id="268" r:id="rId6"/>
    <p:sldId id="2635" r:id="rId7"/>
    <p:sldId id="2604" r:id="rId8"/>
    <p:sldId id="271" r:id="rId9"/>
    <p:sldId id="285" r:id="rId10"/>
    <p:sldId id="2633" r:id="rId11"/>
    <p:sldId id="2605" r:id="rId12"/>
    <p:sldId id="2636" r:id="rId13"/>
    <p:sldId id="2630" r:id="rId14"/>
    <p:sldId id="274" r:id="rId15"/>
    <p:sldId id="428" r:id="rId16"/>
    <p:sldId id="2606" r:id="rId17"/>
    <p:sldId id="276" r:id="rId18"/>
    <p:sldId id="640" r:id="rId19"/>
    <p:sldId id="603" r:id="rId20"/>
    <p:sldId id="2607" r:id="rId21"/>
    <p:sldId id="2608" r:id="rId22"/>
    <p:sldId id="2609" r:id="rId23"/>
    <p:sldId id="2610" r:id="rId24"/>
    <p:sldId id="2611" r:id="rId25"/>
    <p:sldId id="2612" r:id="rId26"/>
    <p:sldId id="2613" r:id="rId27"/>
    <p:sldId id="2614" r:id="rId28"/>
    <p:sldId id="2615" r:id="rId29"/>
    <p:sldId id="2616" r:id="rId30"/>
    <p:sldId id="2617" r:id="rId31"/>
    <p:sldId id="2618" r:id="rId32"/>
    <p:sldId id="2619" r:id="rId33"/>
    <p:sldId id="2620" r:id="rId34"/>
    <p:sldId id="2621" r:id="rId35"/>
    <p:sldId id="2622" r:id="rId36"/>
    <p:sldId id="2632" r:id="rId37"/>
    <p:sldId id="2628" r:id="rId38"/>
    <p:sldId id="2629" r:id="rId39"/>
    <p:sldId id="2627" r:id="rId40"/>
    <p:sldId id="2623" r:id="rId41"/>
    <p:sldId id="612" r:id="rId42"/>
    <p:sldId id="2625" r:id="rId43"/>
    <p:sldId id="2624" r:id="rId44"/>
    <p:sldId id="2626" r:id="rId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51" autoAdjust="0"/>
    <p:restoredTop sz="86252" autoAdjust="0"/>
  </p:normalViewPr>
  <p:slideViewPr>
    <p:cSldViewPr snapToGrid="0" snapToObjects="1">
      <p:cViewPr varScale="1">
        <p:scale>
          <a:sx n="52" d="100"/>
          <a:sy n="52" d="100"/>
        </p:scale>
        <p:origin x="1179" y="261"/>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EE2D6A-3FF6-4D3F-AC06-61FF53E1B65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0DD74F2-87BE-45E0-B6B1-ABACD7BE8AF8}">
      <dgm:prSet custT="1"/>
      <dgm:spPr>
        <a:ln>
          <a:noFill/>
        </a:ln>
      </dgm:spPr>
      <dgm:t>
        <a:bodyPr/>
        <a:lstStyle/>
        <a:p>
          <a:pPr algn="ctr"/>
          <a:r>
            <a:rPr lang="en-US" sz="2800" b="1" dirty="0">
              <a:latin typeface="Arial" panose="020B0604020202020204" pitchFamily="34" charset="0"/>
              <a:cs typeface="Arial" panose="020B0604020202020204" pitchFamily="34" charset="0"/>
            </a:rPr>
            <a:t>TILT has two stages</a:t>
          </a:r>
          <a:endParaRPr lang="en-US" sz="2800" dirty="0">
            <a:latin typeface="Arial" panose="020B0604020202020204" pitchFamily="34" charset="0"/>
            <a:cs typeface="Arial" panose="020B0604020202020204" pitchFamily="34" charset="0"/>
          </a:endParaRPr>
        </a:p>
      </dgm:t>
    </dgm:pt>
    <dgm:pt modelId="{8DACAFF7-3354-4423-82F1-1BB5D739BB5D}" type="parTrans" cxnId="{6F6A2679-BBDE-4464-8F98-F5875E42584E}">
      <dgm:prSet/>
      <dgm:spPr/>
      <dgm:t>
        <a:bodyPr/>
        <a:lstStyle/>
        <a:p>
          <a:endParaRPr lang="en-US"/>
        </a:p>
      </dgm:t>
    </dgm:pt>
    <dgm:pt modelId="{1E2E7803-1E02-433B-8CAC-6937E6AA3777}" type="sibTrans" cxnId="{6F6A2679-BBDE-4464-8F98-F5875E42584E}">
      <dgm:prSet/>
      <dgm:spPr/>
      <dgm:t>
        <a:bodyPr/>
        <a:lstStyle/>
        <a:p>
          <a:endParaRPr lang="en-US"/>
        </a:p>
      </dgm:t>
    </dgm:pt>
    <dgm:pt modelId="{43CC51DF-CBFE-464D-8F4F-9325A078116D}" type="pres">
      <dgm:prSet presAssocID="{80EE2D6A-3FF6-4D3F-AC06-61FF53E1B654}" presName="linear" presStyleCnt="0">
        <dgm:presLayoutVars>
          <dgm:animLvl val="lvl"/>
          <dgm:resizeHandles val="exact"/>
        </dgm:presLayoutVars>
      </dgm:prSet>
      <dgm:spPr/>
    </dgm:pt>
    <dgm:pt modelId="{C5AEADE5-8EF3-4379-8864-0A6AB8750A36}" type="pres">
      <dgm:prSet presAssocID="{50DD74F2-87BE-45E0-B6B1-ABACD7BE8AF8}" presName="parentText" presStyleLbl="node1" presStyleIdx="0" presStyleCnt="1" custScaleY="44281" custLinFactY="-100000" custLinFactNeighborY="-103686">
        <dgm:presLayoutVars>
          <dgm:chMax val="0"/>
          <dgm:bulletEnabled val="1"/>
        </dgm:presLayoutVars>
      </dgm:prSet>
      <dgm:spPr/>
    </dgm:pt>
  </dgm:ptLst>
  <dgm:cxnLst>
    <dgm:cxn modelId="{6F6A2679-BBDE-4464-8F98-F5875E42584E}" srcId="{80EE2D6A-3FF6-4D3F-AC06-61FF53E1B654}" destId="{50DD74F2-87BE-45E0-B6B1-ABACD7BE8AF8}" srcOrd="0" destOrd="0" parTransId="{8DACAFF7-3354-4423-82F1-1BB5D739BB5D}" sibTransId="{1E2E7803-1E02-433B-8CAC-6937E6AA3777}"/>
    <dgm:cxn modelId="{979721A6-9ABE-4A4F-9582-0C081E973F01}" type="presOf" srcId="{80EE2D6A-3FF6-4D3F-AC06-61FF53E1B654}" destId="{43CC51DF-CBFE-464D-8F4F-9325A078116D}" srcOrd="0" destOrd="0" presId="urn:microsoft.com/office/officeart/2005/8/layout/vList2"/>
    <dgm:cxn modelId="{394750D7-4D3A-40E9-A56E-AA219E8114FE}" type="presOf" srcId="{50DD74F2-87BE-45E0-B6B1-ABACD7BE8AF8}" destId="{C5AEADE5-8EF3-4379-8864-0A6AB8750A36}" srcOrd="0" destOrd="0" presId="urn:microsoft.com/office/officeart/2005/8/layout/vList2"/>
    <dgm:cxn modelId="{3E74364D-33B9-46B6-A125-05EAB2B8D725}" type="presParOf" srcId="{43CC51DF-CBFE-464D-8F4F-9325A078116D}" destId="{C5AEADE5-8EF3-4379-8864-0A6AB8750A36}" srcOrd="0" destOrd="0" presId="urn:microsoft.com/office/officeart/2005/8/layout/vList2"/>
  </dgm:cxnLst>
  <dgm:bg/>
  <dgm:whole>
    <a:ln w="19050">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AEADE5-8EF3-4379-8864-0A6AB8750A36}">
      <dsp:nvSpPr>
        <dsp:cNvPr id="0" name=""/>
        <dsp:cNvSpPr/>
      </dsp:nvSpPr>
      <dsp:spPr>
        <a:xfrm>
          <a:off x="0" y="0"/>
          <a:ext cx="3167405" cy="530521"/>
        </a:xfrm>
        <a:prstGeom prst="roundRect">
          <a:avLst/>
        </a:prstGeom>
        <a:solidFill>
          <a:schemeClr val="accent1">
            <a:hueOff val="0"/>
            <a:satOff val="0"/>
            <a:lumOff val="0"/>
            <a:alphaOff val="0"/>
          </a:schemeClr>
        </a:solid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Arial" panose="020B0604020202020204" pitchFamily="34" charset="0"/>
              <a:cs typeface="Arial" panose="020B0604020202020204" pitchFamily="34" charset="0"/>
            </a:rPr>
            <a:t>TILT has two stages</a:t>
          </a:r>
          <a:endParaRPr lang="en-US" sz="2800" kern="1200" dirty="0">
            <a:latin typeface="Arial" panose="020B0604020202020204" pitchFamily="34" charset="0"/>
            <a:cs typeface="Arial" panose="020B0604020202020204" pitchFamily="34" charset="0"/>
          </a:endParaRPr>
        </a:p>
      </dsp:txBody>
      <dsp:txXfrm>
        <a:off x="25898" y="25898"/>
        <a:ext cx="3115609" cy="47872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9CAB0A-EA80-479E-BB02-7C1A8DAAE694}" type="datetimeFigureOut">
              <a:rPr lang="en-US" smtClean="0"/>
              <a:t>8/5/2025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F24273-A70D-4089-A856-1F68A2B81B07}" type="slidenum">
              <a:rPr lang="en-US" smtClean="0"/>
              <a:t>‹#›</a:t>
            </a:fld>
            <a:endParaRPr lang="en-US"/>
          </a:p>
        </p:txBody>
      </p:sp>
    </p:spTree>
    <p:extLst>
      <p:ext uri="{BB962C8B-B14F-4D97-AF65-F5344CB8AC3E}">
        <p14:creationId xmlns:p14="http://schemas.microsoft.com/office/powerpoint/2010/main" val="34254396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9B82F4-58D1-DAA3-1608-0D639C8978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D84092-AC82-77FF-4440-8865FB09FB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6B4E48-CEBE-A219-91AF-A9968A28A8E2}"/>
              </a:ext>
            </a:extLst>
          </p:cNvPr>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This is the graphical abstract from our paper titled “Assessing Chemical Intolerance in Parents Predicts the Risk of Autism and ADHD in Their Children” (2024). J </a:t>
            </a:r>
            <a:r>
              <a:rPr lang="en-US" sz="1200" dirty="0" err="1">
                <a:latin typeface="Arial" panose="020B0604020202020204" pitchFamily="34" charset="0"/>
                <a:cs typeface="Arial" panose="020B0604020202020204" pitchFamily="34" charset="0"/>
              </a:rPr>
              <a:t>Xenobiot</a:t>
            </a:r>
            <a:r>
              <a:rPr lang="en-US" sz="1200" dirty="0">
                <a:latin typeface="Arial" panose="020B0604020202020204" pitchFamily="34" charset="0"/>
                <a:cs typeface="Arial" panose="020B0604020202020204" pitchFamily="34" charset="0"/>
              </a:rPr>
              <a:t> 14(1), 350–367. https://www.mdpi.com/2039-4713/14/1/22 https://doi.org/10.3390/jox14010022. It summarizes the relationship between TILT and mast cells.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Toxicants are toxic foreign chemicals (xenobiotics) such as pesticides, solvents, or combustion products that can alter mast cells (TILT Stage I).</a:t>
            </a:r>
          </a:p>
          <a:p>
            <a:r>
              <a:rPr lang="en-US" sz="1200" dirty="0">
                <a:latin typeface="Arial" panose="020B0604020202020204" pitchFamily="34" charset="0"/>
                <a:cs typeface="Arial" panose="020B0604020202020204" pitchFamily="34" charset="0"/>
              </a:rPr>
              <a:t>Toxic mold particles or mold VOCs also may initiate TILT. In Stage II, the initiating substance(s) and formerly tolerated chemicals including VOCs</a:t>
            </a:r>
          </a:p>
          <a:p>
            <a:r>
              <a:rPr lang="en-US" sz="1200" dirty="0">
                <a:latin typeface="Arial" panose="020B0604020202020204" pitchFamily="34" charset="0"/>
                <a:cs typeface="Arial" panose="020B0604020202020204" pitchFamily="34" charset="0"/>
              </a:rPr>
              <a:t>arising from fragrances, cleaning products, new construction/remodeling, as well as foods/food additives, drugs and their excipients can</a:t>
            </a:r>
          </a:p>
          <a:p>
            <a:r>
              <a:rPr lang="en-US" sz="1200" dirty="0">
                <a:latin typeface="Arial" panose="020B0604020202020204" pitchFamily="34" charset="0"/>
                <a:cs typeface="Arial" panose="020B0604020202020204" pitchFamily="34" charset="0"/>
              </a:rPr>
              <a:t>trigger mast cell degranulation resulting in inflammation and the multi-system symptoms that characterize TILT.</a:t>
            </a:r>
          </a:p>
        </p:txBody>
      </p:sp>
      <p:sp>
        <p:nvSpPr>
          <p:cNvPr id="4" name="Slide Number Placeholder 3">
            <a:extLst>
              <a:ext uri="{FF2B5EF4-FFF2-40B4-BE49-F238E27FC236}">
                <a16:creationId xmlns:a16="http://schemas.microsoft.com/office/drawing/2014/main" id="{B1E909FF-C6F0-D68B-AD57-BBAD644A8D7C}"/>
              </a:ext>
            </a:extLst>
          </p:cNvPr>
          <p:cNvSpPr>
            <a:spLocks noGrp="1"/>
          </p:cNvSpPr>
          <p:nvPr>
            <p:ph type="sldNum" sz="quarter" idx="5"/>
          </p:nvPr>
        </p:nvSpPr>
        <p:spPr/>
        <p:txBody>
          <a:bodyPr/>
          <a:lstStyle/>
          <a:p>
            <a:fld id="{B507764B-7F12-4AFA-B679-9E4CFC1D02C3}" type="slidenum">
              <a:rPr lang="en-US" smtClean="0"/>
              <a:t>5</a:t>
            </a:fld>
            <a:endParaRPr lang="en-US"/>
          </a:p>
        </p:txBody>
      </p:sp>
    </p:spTree>
    <p:extLst>
      <p:ext uri="{BB962C8B-B14F-4D97-AF65-F5344CB8AC3E}">
        <p14:creationId xmlns:p14="http://schemas.microsoft.com/office/powerpoint/2010/main" val="3252285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People are asked to rate the severity of each group of symptoms on a 0-10 scale. A higher Total Symptom Score also suggests chemical intolerance.</a:t>
            </a:r>
            <a:endParaRPr lang="en-US" dirty="0"/>
          </a:p>
        </p:txBody>
      </p:sp>
      <p:sp>
        <p:nvSpPr>
          <p:cNvPr id="4" name="Slide Number Placeholder 3"/>
          <p:cNvSpPr>
            <a:spLocks noGrp="1"/>
          </p:cNvSpPr>
          <p:nvPr>
            <p:ph type="sldNum" sz="quarter" idx="5"/>
          </p:nvPr>
        </p:nvSpPr>
        <p:spPr/>
        <p:txBody>
          <a:bodyPr/>
          <a:lstStyle/>
          <a:p>
            <a:fld id="{DAF24273-A70D-4089-A856-1F68A2B81B07}" type="slidenum">
              <a:rPr lang="en-US" smtClean="0"/>
              <a:t>26</a:t>
            </a:fld>
            <a:endParaRPr lang="en-US"/>
          </a:p>
        </p:txBody>
      </p:sp>
    </p:spTree>
    <p:extLst>
      <p:ext uri="{BB962C8B-B14F-4D97-AF65-F5344CB8AC3E}">
        <p14:creationId xmlns:p14="http://schemas.microsoft.com/office/powerpoint/2010/main" val="29136417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The QEESI also has a Masking Index, which refers to common exposures that can hide the relationship between symptoms and exposures such as tobacco smoke, a gas stove or fragrances.</a:t>
            </a:r>
            <a:endParaRPr lang="en-US" dirty="0"/>
          </a:p>
        </p:txBody>
      </p:sp>
      <p:sp>
        <p:nvSpPr>
          <p:cNvPr id="4" name="Slide Number Placeholder 3"/>
          <p:cNvSpPr>
            <a:spLocks noGrp="1"/>
          </p:cNvSpPr>
          <p:nvPr>
            <p:ph type="sldNum" sz="quarter" idx="5"/>
          </p:nvPr>
        </p:nvSpPr>
        <p:spPr/>
        <p:txBody>
          <a:bodyPr/>
          <a:lstStyle/>
          <a:p>
            <a:fld id="{DAF24273-A70D-4089-A856-1F68A2B81B07}" type="slidenum">
              <a:rPr lang="en-US" smtClean="0"/>
              <a:t>27</a:t>
            </a:fld>
            <a:endParaRPr lang="en-US"/>
          </a:p>
        </p:txBody>
      </p:sp>
    </p:spTree>
    <p:extLst>
      <p:ext uri="{BB962C8B-B14F-4D97-AF65-F5344CB8AC3E}">
        <p14:creationId xmlns:p14="http://schemas.microsoft.com/office/powerpoint/2010/main" val="17842630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Arial" panose="020B0604020202020204" pitchFamily="34" charset="0"/>
                <a:cs typeface="Arial" panose="020B0604020202020204" pitchFamily="34" charset="0"/>
              </a:rPr>
              <a:t>The 10 items on this scale measures the impact of individuals’ intolerances on multiple aspects of their lives.  </a:t>
            </a:r>
          </a:p>
          <a:p>
            <a:endParaRPr lang="en-US" dirty="0"/>
          </a:p>
        </p:txBody>
      </p:sp>
      <p:sp>
        <p:nvSpPr>
          <p:cNvPr id="4" name="Slide Number Placeholder 3"/>
          <p:cNvSpPr>
            <a:spLocks noGrp="1"/>
          </p:cNvSpPr>
          <p:nvPr>
            <p:ph type="sldNum" sz="quarter" idx="5"/>
          </p:nvPr>
        </p:nvSpPr>
        <p:spPr/>
        <p:txBody>
          <a:bodyPr/>
          <a:lstStyle/>
          <a:p>
            <a:fld id="{DAF24273-A70D-4089-A856-1F68A2B81B07}" type="slidenum">
              <a:rPr lang="en-US" smtClean="0"/>
              <a:t>28</a:t>
            </a:fld>
            <a:endParaRPr lang="en-US"/>
          </a:p>
        </p:txBody>
      </p:sp>
    </p:spTree>
    <p:extLst>
      <p:ext uri="{BB962C8B-B14F-4D97-AF65-F5344CB8AC3E}">
        <p14:creationId xmlns:p14="http://schemas.microsoft.com/office/powerpoint/2010/main" val="341468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DAF24273-A70D-4089-A856-1F68A2B81B07}" type="slidenum">
              <a:rPr lang="en-US" smtClean="0"/>
              <a:t>33</a:t>
            </a:fld>
            <a:endParaRPr lang="en-US"/>
          </a:p>
        </p:txBody>
      </p:sp>
    </p:spTree>
    <p:extLst>
      <p:ext uri="{BB962C8B-B14F-4D97-AF65-F5344CB8AC3E}">
        <p14:creationId xmlns:p14="http://schemas.microsoft.com/office/powerpoint/2010/main" val="5079133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5"/>
          </p:nvPr>
        </p:nvSpPr>
        <p:spPr/>
        <p:txBody>
          <a:bodyPr/>
          <a:lstStyle/>
          <a:p>
            <a:fld id="{DAF24273-A70D-4089-A856-1F68A2B81B07}" type="slidenum">
              <a:rPr lang="en-US" smtClean="0"/>
              <a:t>36</a:t>
            </a:fld>
            <a:endParaRPr lang="en-US"/>
          </a:p>
        </p:txBody>
      </p:sp>
    </p:spTree>
    <p:extLst>
      <p:ext uri="{BB962C8B-B14F-4D97-AF65-F5344CB8AC3E}">
        <p14:creationId xmlns:p14="http://schemas.microsoft.com/office/powerpoint/2010/main" val="39164663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5"/>
          </p:nvPr>
        </p:nvSpPr>
        <p:spPr/>
        <p:txBody>
          <a:bodyPr/>
          <a:lstStyle/>
          <a:p>
            <a:fld id="{DAF24273-A70D-4089-A856-1F68A2B81B07}" type="slidenum">
              <a:rPr lang="en-US" smtClean="0"/>
              <a:t>37</a:t>
            </a:fld>
            <a:endParaRPr lang="en-US"/>
          </a:p>
        </p:txBody>
      </p:sp>
    </p:spTree>
    <p:extLst>
      <p:ext uri="{BB962C8B-B14F-4D97-AF65-F5344CB8AC3E}">
        <p14:creationId xmlns:p14="http://schemas.microsoft.com/office/powerpoint/2010/main" val="19522507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5"/>
          </p:nvPr>
        </p:nvSpPr>
        <p:spPr/>
        <p:txBody>
          <a:bodyPr/>
          <a:lstStyle/>
          <a:p>
            <a:fld id="{DAF24273-A70D-4089-A856-1F68A2B81B07}" type="slidenum">
              <a:rPr lang="en-US" smtClean="0"/>
              <a:t>38</a:t>
            </a:fld>
            <a:endParaRPr lang="en-US"/>
          </a:p>
        </p:txBody>
      </p:sp>
    </p:spTree>
    <p:extLst>
      <p:ext uri="{BB962C8B-B14F-4D97-AF65-F5344CB8AC3E}">
        <p14:creationId xmlns:p14="http://schemas.microsoft.com/office/powerpoint/2010/main" val="17734652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This is the graphical abstract from our paper titled “Assessing Chemical Intolerance in Parents Predicts the Risk of Autism and ADHD in Their Children” (2024). J </a:t>
            </a:r>
            <a:r>
              <a:rPr lang="en-US" sz="1200" dirty="0" err="1">
                <a:latin typeface="Arial" panose="020B0604020202020204" pitchFamily="34" charset="0"/>
                <a:cs typeface="Arial" panose="020B0604020202020204" pitchFamily="34" charset="0"/>
              </a:rPr>
              <a:t>Xenobiot</a:t>
            </a:r>
            <a:r>
              <a:rPr lang="en-US" sz="1200" dirty="0">
                <a:latin typeface="Arial" panose="020B0604020202020204" pitchFamily="34" charset="0"/>
                <a:cs typeface="Arial" panose="020B0604020202020204" pitchFamily="34" charset="0"/>
              </a:rPr>
              <a:t> 14(1), 350–367. https://www.mdpi.com/2039-4713/14/1/22 https://doi.org/10.3390/jox14010022. It summarizes the relationship between TILT and mast cells.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Toxicants are toxic foreign chemicals (xenobiotics) such as pesticides, solvents, or combustion products that can alter mast cells (TILT Stage I).</a:t>
            </a:r>
          </a:p>
          <a:p>
            <a:r>
              <a:rPr lang="en-US" sz="1200" dirty="0">
                <a:latin typeface="Arial" panose="020B0604020202020204" pitchFamily="34" charset="0"/>
                <a:cs typeface="Arial" panose="020B0604020202020204" pitchFamily="34" charset="0"/>
              </a:rPr>
              <a:t>Toxic mold particles or mold VOCs also may initiate TILT. In Stage II, the initiating substance(s) and formerly tolerated chemicals including VOCs</a:t>
            </a:r>
          </a:p>
          <a:p>
            <a:r>
              <a:rPr lang="en-US" sz="1200" dirty="0">
                <a:latin typeface="Arial" panose="020B0604020202020204" pitchFamily="34" charset="0"/>
                <a:cs typeface="Arial" panose="020B0604020202020204" pitchFamily="34" charset="0"/>
              </a:rPr>
              <a:t>arising from fragrances, cleaning products, new construction/remodeling, as well as foods/food additives, drugs and their excipients can</a:t>
            </a:r>
          </a:p>
          <a:p>
            <a:r>
              <a:rPr lang="en-US" sz="1200" dirty="0">
                <a:latin typeface="Arial" panose="020B0604020202020204" pitchFamily="34" charset="0"/>
                <a:cs typeface="Arial" panose="020B0604020202020204" pitchFamily="34" charset="0"/>
              </a:rPr>
              <a:t>trigger mast cell degranulation resulting in inflammation and the multi-system symptoms that characterize TILT.</a:t>
            </a:r>
          </a:p>
        </p:txBody>
      </p:sp>
      <p:sp>
        <p:nvSpPr>
          <p:cNvPr id="4" name="Slide Number Placeholder 3"/>
          <p:cNvSpPr>
            <a:spLocks noGrp="1"/>
          </p:cNvSpPr>
          <p:nvPr>
            <p:ph type="sldNum" sz="quarter" idx="5"/>
          </p:nvPr>
        </p:nvSpPr>
        <p:spPr/>
        <p:txBody>
          <a:bodyPr/>
          <a:lstStyle/>
          <a:p>
            <a:fld id="{B507764B-7F12-4AFA-B679-9E4CFC1D02C3}" type="slidenum">
              <a:rPr lang="en-US" smtClean="0"/>
              <a:t>39</a:t>
            </a:fld>
            <a:endParaRPr lang="en-US"/>
          </a:p>
        </p:txBody>
      </p:sp>
    </p:spTree>
    <p:extLst>
      <p:ext uri="{BB962C8B-B14F-4D97-AF65-F5344CB8AC3E}">
        <p14:creationId xmlns:p14="http://schemas.microsoft.com/office/powerpoint/2010/main" val="24093012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50" dirty="0">
                <a:latin typeface="Arial" panose="020B0604020202020204" pitchFamily="34" charset="0"/>
                <a:cs typeface="Arial" panose="020B0604020202020204" pitchFamily="34" charset="0"/>
              </a:rPr>
              <a:t>Our exposures to fossil fuels began less than 300 years ago during the Industrial Revolution when we began to burn coal to power engines, and subsequently coal and natural gas for lighting, heating, and cooking indoors. Oil production began around 1860 and has grown ever since. The production and use of synthetic chemicals, predominantly petrochemicals, began around WWII and have continued to increase exponentially. These include pesticides, persistent organic pollutants (POPs), endocrine disruptors (EDs), and volatile organic compounds (VOCs).  Glyphosate (Roundup) is a broad-spectrum herbicide whose production began in 1974. It is now the world’s most widely used pesticide.</a:t>
            </a:r>
          </a:p>
          <a:p>
            <a:endParaRPr lang="en-US" sz="850" dirty="0">
              <a:latin typeface="Arial" panose="020B0604020202020204" pitchFamily="34" charset="0"/>
              <a:cs typeface="Arial" panose="020B0604020202020204" pitchFamily="34" charset="0"/>
            </a:endParaRPr>
          </a:p>
          <a:p>
            <a:r>
              <a:rPr lang="en-US" sz="850" dirty="0">
                <a:latin typeface="Arial" panose="020B0604020202020204" pitchFamily="34" charset="0"/>
                <a:cs typeface="Arial" panose="020B0604020202020204" pitchFamily="34" charset="0"/>
              </a:rPr>
              <a:t>The combustion of fossil fuels has led to changes in weather and climate globally, resulting in more hurricanes, tornadoes, and flooding of homes and buildings leading to unparalleled mold growth indoors.  Mold is now the most frequently reported initiator of Chemical Intolerance (Miller et al., 2023).  Oil spills and “fracking” have become increasingly common and have the potential to initiate and/or trigger Chemical Intolerance/TILT.</a:t>
            </a:r>
          </a:p>
          <a:p>
            <a:r>
              <a:rPr lang="en-US" sz="850" dirty="0">
                <a:latin typeface="Arial" panose="020B0604020202020204" pitchFamily="34" charset="0"/>
                <a:cs typeface="Arial" panose="020B0604020202020204" pitchFamily="34" charset="0"/>
              </a:rPr>
              <a:t> </a:t>
            </a:r>
          </a:p>
          <a:p>
            <a:r>
              <a:rPr lang="en-US" sz="850" dirty="0">
                <a:latin typeface="Arial" panose="020B0604020202020204" pitchFamily="34" charset="0"/>
                <a:cs typeface="Arial" panose="020B0604020202020204" pitchFamily="34" charset="0"/>
              </a:rPr>
              <a:t>The Arab Oil Embargo of 1973 led to increased efforts to reduce energy consumption so as to decrease U.S. dependence on foreign oil. One consequence has been more tightly sealed homes and buildings in order to reduce heat loss and energy use. The result has been indoor air contaminants accumulating to historically high levels. Heating and cooling homes and buildings require a great deal of energy.  To reduce fuel use, requirements for fresh air in U.S. commercial buildings were drastically decreased and the use of insulation increased, resulting in unprecedented levels of indoor air pollution.  Unbelievably, there was, and continues to be, no requirement for fresh air to dilute air contaminants inside homes.  The result has been increased levels of all indoor air pollutants (xenobiotics) which can initiate TILT and trigger sensitized mast cells.</a:t>
            </a:r>
          </a:p>
          <a:p>
            <a:endParaRPr lang="en-US" sz="850" dirty="0">
              <a:latin typeface="Arial" panose="020B0604020202020204" pitchFamily="34" charset="0"/>
              <a:cs typeface="Arial" panose="020B0604020202020204" pitchFamily="34" charset="0"/>
            </a:endParaRPr>
          </a:p>
          <a:p>
            <a:endParaRPr lang="en-US" sz="850" dirty="0">
              <a:latin typeface="Arial" panose="020B0604020202020204" pitchFamily="34" charset="0"/>
              <a:cs typeface="Arial" panose="020B0604020202020204" pitchFamily="34" charset="0"/>
            </a:endParaRPr>
          </a:p>
          <a:p>
            <a:r>
              <a:rPr lang="en-US" sz="850" dirty="0">
                <a:latin typeface="Arial" panose="020B0604020202020204" pitchFamily="34" charset="0"/>
                <a:cs typeface="Arial" panose="020B0604020202020204" pitchFamily="34" charset="0"/>
              </a:rPr>
              <a:t> </a:t>
            </a:r>
          </a:p>
          <a:p>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16C4F6-CEE4-4B92-A55C-399B29CC61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3770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start at 12 o'clock and point at the severity of head-related symptoms as a 9 on a 0 to 10 scale. Then go clockwise to 1 o’clock “Cognitive symptoms” which are 8 on a 0 to 10 scale, etc. </a:t>
            </a:r>
          </a:p>
        </p:txBody>
      </p:sp>
      <p:sp>
        <p:nvSpPr>
          <p:cNvPr id="4" name="Slide Number Placeholder 3"/>
          <p:cNvSpPr>
            <a:spLocks noGrp="1"/>
          </p:cNvSpPr>
          <p:nvPr>
            <p:ph type="sldNum" sz="quarter" idx="5"/>
          </p:nvPr>
        </p:nvSpPr>
        <p:spPr/>
        <p:txBody>
          <a:bodyPr/>
          <a:lstStyle/>
          <a:p>
            <a:fld id="{DAF24273-A70D-4089-A856-1F68A2B81B07}" type="slidenum">
              <a:rPr lang="en-US" smtClean="0"/>
              <a:t>7</a:t>
            </a:fld>
            <a:endParaRPr lang="en-US"/>
          </a:p>
        </p:txBody>
      </p:sp>
    </p:spTree>
    <p:extLst>
      <p:ext uri="{BB962C8B-B14F-4D97-AF65-F5344CB8AC3E}">
        <p14:creationId xmlns:p14="http://schemas.microsoft.com/office/powerpoint/2010/main" val="32272530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Arial" panose="020B0604020202020204" pitchFamily="34" charset="0"/>
                <a:ea typeface="Calibri" panose="020F0502020204030204" pitchFamily="34" charset="0"/>
                <a:cs typeface="Arial" panose="020B0604020202020204" pitchFamily="34" charset="0"/>
              </a:rPr>
              <a:t>Initiation is the first of two stages in the disease process Toxicant-Induced Loss of Tolerance or TILT. As shown here, Initiation (Stage 1 of TILT) involves a single major exposure or repeated, often lower level, exposures to toxicants such as pesticides, solvents, or a toxic mold. Stage 2 of TILT involves Triggering of multi-system symptoms by exposures to tiny quantities of previously tolerated substances that never bothered the person before and don’t bother most people, for example: diesel exhaust, cleaning products, fragrances, foods, drugs, or food/drug combinations such as red wine, beer, coffee or chocolate.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Arial" panose="020B0604020202020204" pitchFamily="34" charset="0"/>
                <a:ea typeface="Calibri" panose="020F0502020204030204" pitchFamily="34" charset="0"/>
                <a:cs typeface="Arial" panose="020B0604020202020204" pitchFamily="34" charset="0"/>
              </a:rPr>
              <a:t>A physician sees only the tip of the iceberg—the patient’s symptoms—and formulates a diagnosis, based on them, e.g., asthma, ADHD, autism, or an autoimmune disorder. Background exposures “mask” or hide the relationship between symptoms and triggers. The initial exposure event that led to loss of tolerance may go unrecognized. Adults may not recall initiating exposures that occurred during their childhood, for example, riding their bikes behind a truck spraying DDT, living where pesticides were applied, or residing in homes where coal, oil, natural gas/propane, or wood was used for heating or cooking (Miller CS, 2000).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first described TILT in leading journals in the late 1990s (Toxicology 1996, Environmental Health Perspectives 1997) and developed the QEESI soon after. The QEESI was based entirely on the symptoms and intolerances reported by </a:t>
            </a:r>
            <a:r>
              <a:rPr lang="en-US" b="1" u="none" dirty="0"/>
              <a:t>groups</a:t>
            </a:r>
            <a:r>
              <a:rPr lang="en-US" dirty="0"/>
              <a:t> of exposed individuals following well-characterized exposure events: Organophosphate pesticides (Miller and Mitzel 1995); VOCs associated with new construction/remodeling (Miller and Mitzel 1995); Gulf War exposures (Miller and Prihoda, 1999); and breast implants (Miller and Prihoda, 1999). Back then, I had no idea that mast cells were involved in TILT. Indeed, the QEESI preceded our publication showing the role of mast cells in chemical intolerance by a quarter of a century (Miller et al., 2021).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effectLst/>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16C4F6-CEE4-4B92-A55C-399B29CC61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109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F24273-A70D-4089-A856-1F68A2B81B07}" type="slidenum">
              <a:rPr lang="en-US" smtClean="0"/>
              <a:t>16</a:t>
            </a:fld>
            <a:endParaRPr lang="en-US"/>
          </a:p>
        </p:txBody>
      </p:sp>
    </p:spTree>
    <p:extLst>
      <p:ext uri="{BB962C8B-B14F-4D97-AF65-F5344CB8AC3E}">
        <p14:creationId xmlns:p14="http://schemas.microsoft.com/office/powerpoint/2010/main" val="2438415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1877 a Prussian medical student who later won the Nobel Prize identified mast cells under a light microscope using a special blue stain. </a:t>
            </a:r>
          </a:p>
          <a:p>
            <a:r>
              <a:rPr lang="en-US" dirty="0"/>
              <a:t>This is what he saw.</a:t>
            </a:r>
          </a:p>
          <a:p>
            <a:endParaRPr lang="en-US" dirty="0"/>
          </a:p>
          <a:p>
            <a:r>
              <a:rPr lang="en-US" dirty="0"/>
              <a:t>Paul Ehrlich and his sketch of the distribution of mast cells in various tissues (Paul-Ehrlich-</a:t>
            </a:r>
            <a:r>
              <a:rPr lang="en-US" dirty="0" err="1"/>
              <a:t>Institut</a:t>
            </a:r>
            <a:r>
              <a:rPr lang="en-US" dirty="0"/>
              <a:t> website). </a:t>
            </a:r>
          </a:p>
          <a:p>
            <a:endParaRPr lang="en-US" dirty="0"/>
          </a:p>
          <a:p>
            <a:r>
              <a:rPr lang="en-US" dirty="0"/>
              <a:t>Mast cells lie hidden at the interfaces between our tissues and the external environment. In contrast to immunoglobulins (antibodies), they do not do not circulate in the bloodstream except in small numbers. However, when sensitized and subsequently challenged by a xenobiotic (chemical, food, or drug) they release cascades containing histamine and inflammatory molecules to fight off the intruder.</a:t>
            </a:r>
          </a:p>
          <a:p>
            <a:endParaRPr lang="en-US" dirty="0"/>
          </a:p>
          <a:p>
            <a:r>
              <a:rPr lang="en-US" dirty="0"/>
              <a:t>In addition, the mediators mast cells release are difficult to measure because they are thermolabile, fragile, require special handling, refrigerated centrifuges, and special staining in order to identify them. Staining for mast cells is not routinely done by pathologists. For these historical reasons, and because mast cells are so fragile, it is only in the past 15 years that we have learned what mast cells do. Our 2021 paper was first to link toxicant exposures to mast cell alteration and sensitization (Miller et al. 2021). In 2024 we reported that U.S. adults whose QEESI chemical intolerance scores were in the top 10</a:t>
            </a:r>
            <a:r>
              <a:rPr lang="en-US" baseline="30000" dirty="0"/>
              <a:t>th</a:t>
            </a:r>
            <a:r>
              <a:rPr lang="en-US" dirty="0"/>
              <a:t> percentile, versus the bottom 10</a:t>
            </a:r>
            <a:r>
              <a:rPr lang="en-US" baseline="30000" dirty="0"/>
              <a:t>th</a:t>
            </a:r>
            <a:r>
              <a:rPr lang="en-US" dirty="0"/>
              <a:t> percentile, had more than 5 times the risk of having a child with autism and more than twice the risk of having a child with ADHD. These findings suggest that toxicants may alter mast cells epigenetically, that is by turning on or off </a:t>
            </a:r>
            <a:r>
              <a:rPr lang="en-US"/>
              <a:t>mast cell genes.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7764B-7F12-4AFA-B679-9E4CFC1D02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87009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Mast cells evolved more than five hundred million years ago in early vertebrate fish. They protect our internal milieu from the external chemical environment and are essential for the survival of humans and other vertebrates. Toxicants derived from fossil fuels or biological sources (mold, algae) can alter and sensitize mast cells. They guard our skin, nose-to-brain (olfactory-limbic) pathway, and respiratory, digestive, and genitourinary tracts. In the late 1800s, Freud diagnosed “hysteria” in wealthy women whose symptoms may have resulted from inhaling combustion products from coal gas which was used to light their homes. </a:t>
            </a:r>
          </a:p>
          <a:p>
            <a:endParaRPr lang="en-US" sz="1400" b="1" dirty="0">
              <a:latin typeface="Arial" panose="020B0604020202020204" pitchFamily="34" charset="0"/>
              <a:cs typeface="Arial" panose="020B0604020202020204" pitchFamily="34" charset="0"/>
            </a:endParaRPr>
          </a:p>
          <a:p>
            <a:r>
              <a:rPr lang="en-US" sz="1400" b="0" dirty="0">
                <a:latin typeface="Arial" panose="020B0604020202020204" pitchFamily="34" charset="0"/>
                <a:cs typeface="Arial" panose="020B0604020202020204" pitchFamily="34" charset="0"/>
              </a:rPr>
              <a:t>Why haven’t doctors and public health authorities told us about TILT and mast cells?</a:t>
            </a:r>
          </a:p>
          <a:p>
            <a:endParaRPr lang="en-US" sz="1400" b="1" dirty="0">
              <a:latin typeface="Arial" panose="020B0604020202020204" pitchFamily="34" charset="0"/>
              <a:cs typeface="Arial" panose="020B0604020202020204" pitchFamily="34" charset="0"/>
            </a:endParaRPr>
          </a:p>
          <a:p>
            <a:endParaRPr lang="en-US" sz="140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16C4F6-CEE4-4B92-A55C-399B29CC61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96897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F24273-A70D-4089-A856-1F68A2B81B07}" type="slidenum">
              <a:rPr lang="en-US" smtClean="0"/>
              <a:t>19</a:t>
            </a:fld>
            <a:endParaRPr lang="en-US"/>
          </a:p>
        </p:txBody>
      </p:sp>
    </p:spTree>
    <p:extLst>
      <p:ext uri="{BB962C8B-B14F-4D97-AF65-F5344CB8AC3E}">
        <p14:creationId xmlns:p14="http://schemas.microsoft.com/office/powerpoint/2010/main" val="5834822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The QEESI has emerged as the international reference standard for assessing chemical intolerance. To date, researchers in 18 countries have published more than 110 peer-reviewed studies using the QEESI. </a:t>
            </a:r>
          </a:p>
          <a:p>
            <a:endParaRPr lang="en-US" sz="1400" dirty="0">
              <a:latin typeface="Arial" panose="020B0604020202020204" pitchFamily="34" charset="0"/>
              <a:cs typeface="Arial" panose="020B0604020202020204" pitchFamily="34" charset="0"/>
            </a:endParaRPr>
          </a:p>
          <a:p>
            <a:r>
              <a:rPr lang="en-US" sz="1400" b="0" dirty="0">
                <a:latin typeface="Arial" panose="020B0604020202020204" pitchFamily="34" charset="0"/>
                <a:cs typeface="Arial" panose="020B0604020202020204" pitchFamily="34" charset="0"/>
              </a:rPr>
              <a:t>The QEESI is available to anyone free online at TILTresearch.org.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a:t>
            </a: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QEESI</a:t>
            </a: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has 4 scales:</a:t>
            </a:r>
          </a:p>
          <a:p>
            <a:pPr marL="971550" marR="0" lvl="1" indent="-51435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Chemical Exposures </a:t>
            </a:r>
            <a:endPar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971550" marR="0" lvl="1" indent="-51435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Other Exposures</a:t>
            </a:r>
          </a:p>
          <a:p>
            <a:pPr marL="971550" marR="0" lvl="1" indent="-51435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Symptoms</a:t>
            </a:r>
          </a:p>
          <a:p>
            <a:pPr marL="971550" marR="0" lvl="1" indent="-51435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Life Impact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Each scale has 10 items derived by factor analysis.  Each item is scored from 0 to 10 in terms of severity.</a:t>
            </a:r>
            <a:endParaRPr lang="en-US" sz="1400" dirty="0"/>
          </a:p>
        </p:txBody>
      </p:sp>
      <p:sp>
        <p:nvSpPr>
          <p:cNvPr id="4" name="Slide Number Placeholder 3"/>
          <p:cNvSpPr>
            <a:spLocks noGrp="1"/>
          </p:cNvSpPr>
          <p:nvPr>
            <p:ph type="sldNum" sz="quarter" idx="5"/>
          </p:nvPr>
        </p:nvSpPr>
        <p:spPr/>
        <p:txBody>
          <a:bodyPr/>
          <a:lstStyle/>
          <a:p>
            <a:fld id="{DAF24273-A70D-4089-A856-1F68A2B81B07}" type="slidenum">
              <a:rPr lang="en-US" smtClean="0"/>
              <a:t>24</a:t>
            </a:fld>
            <a:endParaRPr lang="en-US"/>
          </a:p>
        </p:txBody>
      </p:sp>
    </p:spTree>
    <p:extLst>
      <p:ext uri="{BB962C8B-B14F-4D97-AF65-F5344CB8AC3E}">
        <p14:creationId xmlns:p14="http://schemas.microsoft.com/office/powerpoint/2010/main" val="39443182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Note that items 1 through 7 on the “Other Exposures” scale involve ingestants/foods. Often, food intolerances are the first symptom patients recognize.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GI tract is heavily populated with mast cells, which ordinarily allow us to tolerate the biggest load of foreign substances we encounter—the pounds of food we eat in a week. </a:t>
            </a:r>
          </a:p>
          <a:p>
            <a:endParaRPr lang="en-US" dirty="0"/>
          </a:p>
        </p:txBody>
      </p:sp>
      <p:sp>
        <p:nvSpPr>
          <p:cNvPr id="4" name="Slide Number Placeholder 3"/>
          <p:cNvSpPr>
            <a:spLocks noGrp="1"/>
          </p:cNvSpPr>
          <p:nvPr>
            <p:ph type="sldNum" sz="quarter" idx="5"/>
          </p:nvPr>
        </p:nvSpPr>
        <p:spPr/>
        <p:txBody>
          <a:bodyPr/>
          <a:lstStyle/>
          <a:p>
            <a:fld id="{DAF24273-A70D-4089-A856-1F68A2B81B07}" type="slidenum">
              <a:rPr lang="en-US" smtClean="0"/>
              <a:t>25</a:t>
            </a:fld>
            <a:endParaRPr lang="en-US"/>
          </a:p>
        </p:txBody>
      </p:sp>
    </p:spTree>
    <p:extLst>
      <p:ext uri="{BB962C8B-B14F-4D97-AF65-F5344CB8AC3E}">
        <p14:creationId xmlns:p14="http://schemas.microsoft.com/office/powerpoint/2010/main" val="39132324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8/5/2025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8/5/2025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8/5/2025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6600" spc="-9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206876"/>
            <a:ext cx="6921151" cy="1645920"/>
          </a:xfrm>
        </p:spPr>
        <p:txBody>
          <a:bodyPr>
            <a:normAutofit/>
          </a:bodyPr>
          <a:lstStyle>
            <a:lvl1pPr marL="0" indent="0" algn="l">
              <a:buNone/>
              <a:defRPr sz="2400">
                <a:solidFill>
                  <a:schemeClr val="bg1"/>
                </a:solidFill>
                <a:latin typeface="+mj-lt"/>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79EF0C5E-A201-432E-9801-22C2516ECD28}" type="datetimeFigureOut">
              <a:rPr lang="en-US" smtClean="0"/>
              <a:t>8/5/2025</a:t>
            </a:fld>
            <a:endParaRPr lang="en-US"/>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76576DB2-DDCE-481D-97EE-F9C86588D292}" type="slidenum">
              <a:rPr lang="en-US" smtClean="0"/>
              <a:t>‹#›</a:t>
            </a:fld>
            <a:endParaRPr lang="en-US"/>
          </a:p>
        </p:txBody>
      </p:sp>
    </p:spTree>
    <p:extLst>
      <p:ext uri="{BB962C8B-B14F-4D97-AF65-F5344CB8AC3E}">
        <p14:creationId xmlns:p14="http://schemas.microsoft.com/office/powerpoint/2010/main" val="36469201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700E8C-23E4-4CA3-9707-C8B6ED69E0CE}" type="datetimeFigureOut">
              <a:rPr lang="en-US" smtClean="0"/>
              <a:t>8/5/2025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0D3294-2B02-4401-926E-97E0BBA501C7}" type="slidenum">
              <a:rPr lang="en-US" smtClean="0"/>
              <a:t>‹#›</a:t>
            </a:fld>
            <a:endParaRPr lang="en-US"/>
          </a:p>
        </p:txBody>
      </p:sp>
    </p:spTree>
    <p:extLst>
      <p:ext uri="{BB962C8B-B14F-4D97-AF65-F5344CB8AC3E}">
        <p14:creationId xmlns:p14="http://schemas.microsoft.com/office/powerpoint/2010/main" val="36769304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p:spPr>
        <p:txBody>
          <a:bodyPr anchor="b">
            <a:normAutofit/>
          </a:bodyPr>
          <a:lstStyle>
            <a:lvl1pPr>
              <a:lnSpc>
                <a:spcPct val="80000"/>
              </a:lnSpc>
              <a:defRPr sz="66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204209"/>
            <a:ext cx="6919722" cy="1645920"/>
          </a:xfrm>
        </p:spPr>
        <p:txBody>
          <a:bodyPr anchor="t">
            <a:normAutofit/>
          </a:bodyPr>
          <a:lstStyle>
            <a:lvl1pPr marL="0" indent="0">
              <a:buNone/>
              <a:defRPr sz="2400">
                <a:solidFill>
                  <a:schemeClr val="tx1"/>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EF0C5E-A201-432E-9801-22C2516ECD28}" type="datetimeFigureOut">
              <a:rPr lang="en-US" smtClean="0"/>
              <a:t>8/5/2025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576DB2-DDCE-481D-97EE-F9C86588D292}" type="slidenum">
              <a:rPr lang="en-US" smtClean="0"/>
              <a:t>‹#›</a:t>
            </a:fld>
            <a:endParaRPr lang="en-US"/>
          </a:p>
        </p:txBody>
      </p:sp>
    </p:spTree>
    <p:extLst>
      <p:ext uri="{BB962C8B-B14F-4D97-AF65-F5344CB8AC3E}">
        <p14:creationId xmlns:p14="http://schemas.microsoft.com/office/powerpoint/2010/main" val="27657552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7492" y="1998134"/>
            <a:ext cx="3497580" cy="376732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08498" y="1998134"/>
            <a:ext cx="3497580" cy="376732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9700E8C-23E4-4CA3-9707-C8B6ED69E0CE}" type="datetimeFigureOut">
              <a:rPr lang="en-US" smtClean="0"/>
              <a:t>8/5/2025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0D3294-2B02-4401-926E-97E0BBA501C7}" type="slidenum">
              <a:rPr lang="en-US" smtClean="0"/>
              <a:t>‹#›</a:t>
            </a:fld>
            <a:endParaRPr lang="en-US"/>
          </a:p>
        </p:txBody>
      </p:sp>
    </p:spTree>
    <p:extLst>
      <p:ext uri="{BB962C8B-B14F-4D97-AF65-F5344CB8AC3E}">
        <p14:creationId xmlns:p14="http://schemas.microsoft.com/office/powerpoint/2010/main" val="29816202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507492" y="2040467"/>
            <a:ext cx="3497580" cy="723400"/>
          </a:xfrm>
        </p:spPr>
        <p:txBody>
          <a:bodyPr anchor="ctr">
            <a:normAutofit/>
          </a:bodyPr>
          <a:lstStyle>
            <a:lvl1pPr marL="0" indent="0">
              <a:buNone/>
              <a:defRPr sz="1650" b="0" cap="all" baseline="0">
                <a:solidFill>
                  <a:schemeClr val="tx1">
                    <a:lumMod val="85000"/>
                    <a:lumOff val="15000"/>
                  </a:schemeClr>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507492" y="2753084"/>
            <a:ext cx="3497580" cy="32004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05706" y="2038435"/>
            <a:ext cx="3497580" cy="722376"/>
          </a:xfrm>
        </p:spPr>
        <p:txBody>
          <a:bodyPr anchor="ctr">
            <a:normAutofit/>
          </a:bodyPr>
          <a:lstStyle>
            <a:lvl1pPr marL="0" indent="0">
              <a:buNone/>
              <a:defRPr sz="1650" b="0" cap="all" baseline="0">
                <a:solidFill>
                  <a:schemeClr val="tx1">
                    <a:lumMod val="85000"/>
                    <a:lumOff val="15000"/>
                  </a:schemeClr>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505706" y="2750990"/>
            <a:ext cx="3497580" cy="32004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9EF0C5E-A201-432E-9801-22C2516ECD28}" type="datetimeFigureOut">
              <a:rPr lang="en-US" smtClean="0"/>
              <a:t>8/5/2025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6576DB2-DDCE-481D-97EE-F9C86588D292}" type="slidenum">
              <a:rPr lang="en-US" smtClean="0"/>
              <a:t>‹#›</a:t>
            </a:fld>
            <a:endParaRPr lang="en-US"/>
          </a:p>
        </p:txBody>
      </p:sp>
    </p:spTree>
    <p:extLst>
      <p:ext uri="{BB962C8B-B14F-4D97-AF65-F5344CB8AC3E}">
        <p14:creationId xmlns:p14="http://schemas.microsoft.com/office/powerpoint/2010/main" val="8052618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9700E8C-23E4-4CA3-9707-C8B6ED69E0CE}" type="datetimeFigureOut">
              <a:rPr lang="en-US" smtClean="0"/>
              <a:t>8/5/2025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00D3294-2B02-4401-926E-97E0BBA501C7}" type="slidenum">
              <a:rPr lang="en-US" smtClean="0"/>
              <a:t>‹#›</a:t>
            </a:fld>
            <a:endParaRPr lang="en-US"/>
          </a:p>
        </p:txBody>
      </p:sp>
    </p:spTree>
    <p:extLst>
      <p:ext uri="{BB962C8B-B14F-4D97-AF65-F5344CB8AC3E}">
        <p14:creationId xmlns:p14="http://schemas.microsoft.com/office/powerpoint/2010/main" val="36611565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700E8C-23E4-4CA3-9707-C8B6ED69E0CE}" type="datetimeFigureOut">
              <a:rPr lang="en-US" smtClean="0"/>
              <a:t>8/5/2025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00D3294-2B02-4401-926E-97E0BBA501C7}" type="slidenum">
              <a:rPr lang="en-US" smtClean="0"/>
              <a:t>‹#›</a:t>
            </a:fld>
            <a:endParaRPr lang="en-US"/>
          </a:p>
        </p:txBody>
      </p:sp>
    </p:spTree>
    <p:extLst>
      <p:ext uri="{BB962C8B-B14F-4D97-AF65-F5344CB8AC3E}">
        <p14:creationId xmlns:p14="http://schemas.microsoft.com/office/powerpoint/2010/main" val="19761585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0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685800" rtl="0" eaLnBrk="1" fontAlgn="auto" latinLnBrk="0" hangingPunct="1">
              <a:lnSpc>
                <a:spcPct val="100000"/>
              </a:lnSpc>
              <a:spcBef>
                <a:spcPts val="900"/>
              </a:spcBef>
              <a:spcAft>
                <a:spcPts val="0"/>
              </a:spcAft>
              <a:buClrTx/>
              <a:buSzTx/>
              <a:buFontTx/>
              <a:buNone/>
              <a:tabLst/>
              <a:defRPr sz="1350">
                <a:solidFill>
                  <a:srgbClr val="262626"/>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marL="0" marR="0" lvl="0" indent="0" algn="l" defTabSz="685800" rtl="0" eaLnBrk="1" fontAlgn="auto" latinLnBrk="0" hangingPunct="1">
              <a:lnSpc>
                <a:spcPct val="100000"/>
              </a:lnSpc>
              <a:spcBef>
                <a:spcPts val="105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79EF0C5E-A201-432E-9801-22C2516ECD28}" type="datetimeFigureOut">
              <a:rPr lang="en-US" smtClean="0"/>
              <a:t>8/5/2025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76576DB2-DDCE-481D-97EE-F9C86588D292}" type="slidenum">
              <a:rPr lang="en-US" smtClean="0"/>
              <a:t>‹#›</a:t>
            </a:fld>
            <a:endParaRPr lang="en-US"/>
          </a:p>
        </p:txBody>
      </p:sp>
    </p:spTree>
    <p:extLst>
      <p:ext uri="{BB962C8B-B14F-4D97-AF65-F5344CB8AC3E}">
        <p14:creationId xmlns:p14="http://schemas.microsoft.com/office/powerpoint/2010/main" val="3141603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8/5/2025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defRPr sz="24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600"/>
              </a:spcBef>
              <a:buNone/>
              <a:defRPr sz="2400">
                <a:solidFill>
                  <a:schemeClr val="tx1">
                    <a:lumMod val="75000"/>
                    <a:lumOff val="25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507492" y="5909735"/>
            <a:ext cx="6922008" cy="533400"/>
          </a:xfrm>
        </p:spPr>
        <p:txBody>
          <a:bodyPr>
            <a:normAutofit/>
          </a:bodyPr>
          <a:lstStyle>
            <a:lvl1pPr marL="0" indent="0">
              <a:lnSpc>
                <a:spcPct val="90000"/>
              </a:lnSpc>
              <a:buNone/>
              <a:defRPr sz="1050">
                <a:solidFill>
                  <a:srgbClr val="262626"/>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79EF0C5E-A201-432E-9801-22C2516ECD28}" type="datetimeFigureOut">
              <a:rPr lang="en-US" smtClean="0"/>
              <a:t>8/5/2025</a:t>
            </a:fld>
            <a:endParaRPr lang="en-US"/>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76576DB2-DDCE-481D-97EE-F9C86588D292}" type="slidenum">
              <a:rPr lang="en-US" smtClean="0"/>
              <a:t>‹#›</a:t>
            </a:fld>
            <a:endParaRPr lang="en-US"/>
          </a:p>
        </p:txBody>
      </p:sp>
    </p:spTree>
    <p:extLst>
      <p:ext uri="{BB962C8B-B14F-4D97-AF65-F5344CB8AC3E}">
        <p14:creationId xmlns:p14="http://schemas.microsoft.com/office/powerpoint/2010/main" val="1697197050"/>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EF0C5E-A201-432E-9801-22C2516ECD28}" type="datetimeFigureOut">
              <a:rPr lang="en-US" smtClean="0"/>
              <a:t>8/5/2025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576DB2-DDCE-481D-97EE-F9C86588D292}" type="slidenum">
              <a:rPr lang="en-US" smtClean="0"/>
              <a:t>‹#›</a:t>
            </a:fld>
            <a:endParaRPr lang="en-US"/>
          </a:p>
        </p:txBody>
      </p:sp>
    </p:spTree>
    <p:extLst>
      <p:ext uri="{BB962C8B-B14F-4D97-AF65-F5344CB8AC3E}">
        <p14:creationId xmlns:p14="http://schemas.microsoft.com/office/powerpoint/2010/main" val="14302360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EF0C5E-A201-432E-9801-22C2516ECD28}" type="datetimeFigureOut">
              <a:rPr lang="en-US" smtClean="0"/>
              <a:t>8/5/2025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576DB2-DDCE-481D-97EE-F9C86588D292}" type="slidenum">
              <a:rPr lang="en-US" smtClean="0"/>
              <a:t>‹#›</a:t>
            </a:fld>
            <a:endParaRPr lang="en-US"/>
          </a:p>
        </p:txBody>
      </p:sp>
    </p:spTree>
    <p:extLst>
      <p:ext uri="{BB962C8B-B14F-4D97-AF65-F5344CB8AC3E}">
        <p14:creationId xmlns:p14="http://schemas.microsoft.com/office/powerpoint/2010/main" val="2982497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8/5/2025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8/5/2025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8/5/2025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8/5/2025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8/5/2025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8/5/2025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8/5/2025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8/5/2025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2919" y="499533"/>
            <a:ext cx="8079581"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07492" y="2011680"/>
            <a:ext cx="8065294"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14350" y="6412447"/>
            <a:ext cx="3086100" cy="228600"/>
          </a:xfrm>
          <a:prstGeom prst="rect">
            <a:avLst/>
          </a:prstGeom>
        </p:spPr>
        <p:txBody>
          <a:bodyPr vert="horz" lIns="91440" tIns="45720" rIns="91440" bIns="45720" rtlCol="0" anchor="ctr"/>
          <a:lstStyle>
            <a:lvl1pPr algn="l">
              <a:defRPr sz="713">
                <a:solidFill>
                  <a:schemeClr val="tx1">
                    <a:alpha val="80000"/>
                  </a:schemeClr>
                </a:solidFill>
              </a:defRPr>
            </a:lvl1pPr>
          </a:lstStyle>
          <a:p>
            <a:fld id="{79EF0C5E-A201-432E-9801-22C2516ECD28}" type="datetimeFigureOut">
              <a:rPr lang="en-US" smtClean="0"/>
              <a:t>8/5/2025</a:t>
            </a:fld>
            <a:endParaRPr lang="en-US"/>
          </a:p>
        </p:txBody>
      </p:sp>
      <p:sp>
        <p:nvSpPr>
          <p:cNvPr id="5" name="Footer Placeholder 4"/>
          <p:cNvSpPr>
            <a:spLocks noGrp="1"/>
          </p:cNvSpPr>
          <p:nvPr>
            <p:ph type="ftr" sz="quarter" idx="3"/>
          </p:nvPr>
        </p:nvSpPr>
        <p:spPr>
          <a:xfrm>
            <a:off x="514350" y="6554697"/>
            <a:ext cx="3771900" cy="228600"/>
          </a:xfrm>
          <a:prstGeom prst="rect">
            <a:avLst/>
          </a:prstGeom>
        </p:spPr>
        <p:txBody>
          <a:bodyPr vert="horz" lIns="91440" tIns="45720" rIns="91440" bIns="45720" rtlCol="0" anchor="ctr"/>
          <a:lstStyle>
            <a:lvl1pPr algn="l">
              <a:defRPr sz="713" cap="all" baseline="0">
                <a:solidFill>
                  <a:schemeClr val="tx1">
                    <a:alpha val="80000"/>
                  </a:schemeClr>
                </a:solidFill>
              </a:defRPr>
            </a:lvl1pPr>
          </a:lstStyle>
          <a:p>
            <a:endParaRPr lang="en-US"/>
          </a:p>
        </p:txBody>
      </p:sp>
      <p:sp>
        <p:nvSpPr>
          <p:cNvPr id="6" name="Slide Number Placeholder 5"/>
          <p:cNvSpPr>
            <a:spLocks noGrp="1"/>
          </p:cNvSpPr>
          <p:nvPr>
            <p:ph type="sldNum" sz="quarter" idx="4"/>
          </p:nvPr>
        </p:nvSpPr>
        <p:spPr>
          <a:xfrm>
            <a:off x="6572945" y="5876413"/>
            <a:ext cx="2194560" cy="1397039"/>
          </a:xfrm>
          <a:prstGeom prst="rect">
            <a:avLst/>
          </a:prstGeom>
        </p:spPr>
        <p:txBody>
          <a:bodyPr vert="horz" lIns="91440" tIns="45720" rIns="91440" bIns="45720" rtlCol="0" anchor="b"/>
          <a:lstStyle>
            <a:lvl1pPr algn="r">
              <a:defRPr sz="7725" b="0">
                <a:ln>
                  <a:noFill/>
                </a:ln>
                <a:solidFill>
                  <a:schemeClr val="accent1">
                    <a:alpha val="25000"/>
                  </a:schemeClr>
                </a:solidFill>
                <a:latin typeface="+mj-lt"/>
              </a:defRPr>
            </a:lvl1pPr>
          </a:lstStyle>
          <a:p>
            <a:fld id="{76576DB2-DDCE-481D-97EE-F9C86588D292}" type="slidenum">
              <a:rPr lang="en-US" smtClean="0"/>
              <a:t>‹#›</a:t>
            </a:fld>
            <a:endParaRPr lang="en-US"/>
          </a:p>
        </p:txBody>
      </p:sp>
    </p:spTree>
    <p:extLst>
      <p:ext uri="{BB962C8B-B14F-4D97-AF65-F5344CB8AC3E}">
        <p14:creationId xmlns:p14="http://schemas.microsoft.com/office/powerpoint/2010/main" val="16344992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85000"/>
        </a:lnSpc>
        <a:spcBef>
          <a:spcPct val="0"/>
        </a:spcBef>
        <a:buNone/>
        <a:defRPr sz="4050" kern="1200" spc="-90" baseline="0">
          <a:solidFill>
            <a:schemeClr val="accent1"/>
          </a:solidFill>
          <a:latin typeface="+mj-lt"/>
          <a:ea typeface="+mj-ea"/>
          <a:cs typeface="+mj-cs"/>
        </a:defRPr>
      </a:lvl1pPr>
    </p:titleStyle>
    <p:bodyStyle>
      <a:lvl1pPr marL="68580" indent="-68580" algn="l" defTabSz="685800" rtl="0" eaLnBrk="1" latinLnBrk="0" hangingPunct="1">
        <a:lnSpc>
          <a:spcPct val="85000"/>
        </a:lnSpc>
        <a:spcBef>
          <a:spcPts val="975"/>
        </a:spcBef>
        <a:buFont typeface="Arial" pitchFamily="34" charset="0"/>
        <a:buChar char=" "/>
        <a:defRPr sz="1800" kern="1200">
          <a:solidFill>
            <a:schemeClr val="tx1">
              <a:lumMod val="85000"/>
              <a:lumOff val="15000"/>
            </a:schemeClr>
          </a:solidFill>
          <a:latin typeface="+mn-lt"/>
          <a:ea typeface="+mn-ea"/>
          <a:cs typeface="+mn-cs"/>
        </a:defRPr>
      </a:lvl1pPr>
      <a:lvl2pPr marL="260604" indent="-257175" algn="l" defTabSz="685800" rtl="0" eaLnBrk="1" latinLnBrk="0" hangingPunct="1">
        <a:lnSpc>
          <a:spcPct val="85000"/>
        </a:lnSpc>
        <a:spcBef>
          <a:spcPts val="450"/>
        </a:spcBef>
        <a:buFont typeface="Arial" pitchFamily="34" charset="0"/>
        <a:buChar char=" "/>
        <a:defRPr sz="1800" kern="1200">
          <a:solidFill>
            <a:schemeClr val="tx1">
              <a:lumMod val="85000"/>
              <a:lumOff val="15000"/>
            </a:schemeClr>
          </a:solidFill>
          <a:latin typeface="+mn-lt"/>
          <a:ea typeface="+mn-ea"/>
          <a:cs typeface="+mn-cs"/>
        </a:defRPr>
      </a:lvl2pPr>
      <a:lvl3pPr marL="411480" indent="-411480" algn="l" defTabSz="685800" rtl="0" eaLnBrk="1" latinLnBrk="0" hangingPunct="1">
        <a:lnSpc>
          <a:spcPct val="85000"/>
        </a:lnSpc>
        <a:spcBef>
          <a:spcPts val="450"/>
        </a:spcBef>
        <a:buFont typeface="Arial" pitchFamily="34" charset="0"/>
        <a:buChar char=" "/>
        <a:defRPr sz="1500" i="1" kern="1200">
          <a:solidFill>
            <a:schemeClr val="tx1">
              <a:lumMod val="85000"/>
              <a:lumOff val="15000"/>
            </a:schemeClr>
          </a:solidFill>
          <a:latin typeface="+mn-lt"/>
          <a:ea typeface="+mn-ea"/>
          <a:cs typeface="+mn-cs"/>
        </a:defRPr>
      </a:lvl3pPr>
      <a:lvl4pPr marL="617220" indent="-61722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4pPr>
      <a:lvl5pPr marL="822960" indent="-82296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5pPr>
      <a:lvl6pPr marL="900000" indent="-17145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6pPr>
      <a:lvl7pPr marL="1050000" indent="-17145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7pPr>
      <a:lvl8pPr marL="1200000" indent="-17145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8pPr>
      <a:lvl9pPr marL="1350000" indent="-17145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haywardscore.com/" TargetMode="External"/><Relationship Id="rId2" Type="http://schemas.openxmlformats.org/officeDocument/2006/relationships/hyperlink" Target="http://www.tiltresearch.org/" TargetMode="Externa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4.xml"/></Relationships>
</file>

<file path=ppt/slides/_rels/slide1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8" Type="http://schemas.openxmlformats.org/officeDocument/2006/relationships/hyperlink" Target="https://doi.org/10.1017/S1463423621000864" TargetMode="External"/><Relationship Id="rId3" Type="http://schemas.openxmlformats.org/officeDocument/2006/relationships/hyperlink" Target="https://doi.org/10.1289/ehp.97105s24" TargetMode="External"/><Relationship Id="rId7" Type="http://schemas.openxmlformats.org/officeDocument/2006/relationships/hyperlink" Target="https://doi.org/10.1177/074823379901500312" TargetMode="External"/><Relationship Id="rId2" Type="http://schemas.openxmlformats.org/officeDocument/2006/relationships/hyperlink" Target="https://doi.org/10.1016/0300-483X(96)03393-8" TargetMode="External"/><Relationship Id="rId1" Type="http://schemas.openxmlformats.org/officeDocument/2006/relationships/slideLayout" Target="../slideLayouts/slideLayout13.xml"/><Relationship Id="rId6" Type="http://schemas.openxmlformats.org/officeDocument/2006/relationships/hyperlink" Target="https://doi.org/10.1177/074823379901500311" TargetMode="External"/><Relationship Id="rId5" Type="http://schemas.openxmlformats.org/officeDocument/2006/relationships/hyperlink" Target="https://doi.org/10.1080/00039896.1995.9940889" TargetMode="External"/><Relationship Id="rId4" Type="http://schemas.openxmlformats.org/officeDocument/2006/relationships/hyperlink" Target="https://doi.org/10.1186/s12302-021-00570-3" TargetMode="External"/><Relationship Id="rId9" Type="http://schemas.openxmlformats.org/officeDocument/2006/relationships/hyperlink" Target="https://www.cambridge.org/core/journals/primary-health-care-research-and-development/article/environmental-house-calls-can-reduce-symptoms-of-chemical-intolerance-a-demonstration-of-personalized-exposure-medicine/3CD1DD6B0B485730672A377A3A50BA3B"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tiltresearch.org/wp-content/uploads/sites/231/2025/07/TILT-Self-Assessment-12-4-2024.pdf" TargetMode="External"/><Relationship Id="rId7" Type="http://schemas.openxmlformats.org/officeDocument/2006/relationships/image" Target="../media/image37.jpg"/><Relationship Id="rId2" Type="http://schemas.openxmlformats.org/officeDocument/2006/relationships/hyperlink" Target="https://www.haywardscore.com/qeesi-symptom-star/landing-beta" TargetMode="External"/><Relationship Id="rId1" Type="http://schemas.openxmlformats.org/officeDocument/2006/relationships/slideLayout" Target="../slideLayouts/slideLayout13.xml"/><Relationship Id="rId6" Type="http://schemas.openxmlformats.org/officeDocument/2006/relationships/image" Target="../media/image36.jpg"/><Relationship Id="rId5" Type="http://schemas.openxmlformats.org/officeDocument/2006/relationships/hyperlink" Target="https://urldefense.com/v3/__https:/tiltresearch.org/wp-content/uploads/sites/231/2024/10/Tutorial-for-Exposed-Communities-and-Individuals-9-11-2024.pdf__;!!Mi0JBg!Jub5s25KVPWaUThYP8QiDNy5yICYDeQKn3zij3yYlaE_e31O1o4ijB5VvbBqoCzsu7chxC7pFAbNJtvfzWM$" TargetMode="External"/><Relationship Id="rId4" Type="http://schemas.openxmlformats.org/officeDocument/2006/relationships/hyperlink" Target="https://tiltresearch.org/wp-content/uploads/sites/231/2024/10/TILT-Tutorial-Autism-ADHD-9-11-2024.pdf"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www.haywardscore.com/" TargetMode="External"/><Relationship Id="rId2" Type="http://schemas.openxmlformats.org/officeDocument/2006/relationships/hyperlink" Target="http://www.tiltresearch.org/" TargetMode="Externa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91835"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D06F7E-9C11-89AB-85EA-D35AF2DF4AB8}"/>
              </a:ext>
            </a:extLst>
          </p:cNvPr>
          <p:cNvSpPr>
            <a:spLocks noGrp="1"/>
          </p:cNvSpPr>
          <p:nvPr>
            <p:ph type="title"/>
          </p:nvPr>
        </p:nvSpPr>
        <p:spPr>
          <a:xfrm>
            <a:off x="571352" y="350196"/>
            <a:ext cx="3485178" cy="1624520"/>
          </a:xfrm>
        </p:spPr>
        <p:txBody>
          <a:bodyPr anchor="ctr">
            <a:normAutofit/>
          </a:bodyPr>
          <a:lstStyle/>
          <a:p>
            <a:r>
              <a:rPr lang="en-US" sz="3500" dirty="0"/>
              <a:t>21</a:t>
            </a:r>
            <a:r>
              <a:rPr lang="en-US" sz="3500" baseline="30000" dirty="0"/>
              <a:t>st</a:t>
            </a:r>
            <a:r>
              <a:rPr lang="en-US" sz="3500" dirty="0"/>
              <a:t> Century Building Science </a:t>
            </a:r>
          </a:p>
        </p:txBody>
      </p:sp>
      <p:sp>
        <p:nvSpPr>
          <p:cNvPr id="3" name="Content Placeholder 2">
            <a:extLst>
              <a:ext uri="{FF2B5EF4-FFF2-40B4-BE49-F238E27FC236}">
                <a16:creationId xmlns:a16="http://schemas.microsoft.com/office/drawing/2014/main" id="{EF470534-970A-27EC-8E7B-C3D0CB149107}"/>
              </a:ext>
            </a:extLst>
          </p:cNvPr>
          <p:cNvSpPr>
            <a:spLocks noGrp="1"/>
          </p:cNvSpPr>
          <p:nvPr>
            <p:ph idx="1"/>
          </p:nvPr>
        </p:nvSpPr>
        <p:spPr>
          <a:xfrm>
            <a:off x="571351" y="2743200"/>
            <a:ext cx="3485179" cy="3613149"/>
          </a:xfrm>
        </p:spPr>
        <p:txBody>
          <a:bodyPr anchor="ctr">
            <a:normAutofit/>
          </a:bodyPr>
          <a:lstStyle/>
          <a:p>
            <a:pPr algn="ctr"/>
            <a:r>
              <a:rPr lang="en-US" sz="2400" b="1" dirty="0"/>
              <a:t>Claudia Miller MD </a:t>
            </a:r>
            <a:r>
              <a:rPr lang="en-US" sz="1800" dirty="0">
                <a:hlinkClick r:id="rId2"/>
              </a:rPr>
              <a:t>www.tiltresearch.org</a:t>
            </a:r>
            <a:r>
              <a:rPr lang="en-US" sz="1800" dirty="0"/>
              <a:t>  </a:t>
            </a:r>
            <a:endParaRPr lang="en-US" sz="2400" dirty="0"/>
          </a:p>
          <a:p>
            <a:pPr algn="ctr"/>
            <a:r>
              <a:rPr lang="en-US" sz="2400" b="1" dirty="0"/>
              <a:t>Carl Grimes CIEC </a:t>
            </a:r>
            <a:r>
              <a:rPr lang="en-US" sz="1800" dirty="0">
                <a:hlinkClick r:id="rId3"/>
              </a:rPr>
              <a:t>www.haywardscore.com</a:t>
            </a:r>
            <a:r>
              <a:rPr lang="en-US" sz="1800" dirty="0"/>
              <a:t> </a:t>
            </a:r>
            <a:endParaRPr lang="en-US" sz="2400" dirty="0"/>
          </a:p>
          <a:p>
            <a:pPr algn="ctr"/>
            <a:r>
              <a:rPr lang="en-US" sz="2400" b="1" dirty="0"/>
              <a:t>Westford Building Science Symposium</a:t>
            </a:r>
          </a:p>
          <a:p>
            <a:pPr marL="0" indent="0" algn="ctr">
              <a:buNone/>
            </a:pPr>
            <a:r>
              <a:rPr lang="en-US" sz="1700" dirty="0"/>
              <a:t>August 4-6, 2</a:t>
            </a:r>
            <a:r>
              <a:rPr lang="en-US" sz="1800" dirty="0"/>
              <a:t>0</a:t>
            </a:r>
            <a:r>
              <a:rPr lang="en-US" sz="1700" dirty="0"/>
              <a:t>25</a:t>
            </a:r>
          </a:p>
        </p:txBody>
      </p:sp>
      <p:pic>
        <p:nvPicPr>
          <p:cNvPr id="5" name="Picture 4" descr="Outdoor warehouse">
            <a:extLst>
              <a:ext uri="{FF2B5EF4-FFF2-40B4-BE49-F238E27FC236}">
                <a16:creationId xmlns:a16="http://schemas.microsoft.com/office/drawing/2014/main" id="{9B6B0870-9D50-B0AE-BE1D-7C4CD4549BE5}"/>
              </a:ext>
            </a:extLst>
          </p:cNvPr>
          <p:cNvPicPr>
            <a:picLocks noChangeAspect="1"/>
          </p:cNvPicPr>
          <p:nvPr/>
        </p:nvPicPr>
        <p:blipFill>
          <a:blip r:embed="rId4"/>
          <a:srcRect l="22236" r="33381"/>
          <a:stretch>
            <a:fillRect/>
          </a:stretch>
        </p:blipFill>
        <p:spPr>
          <a:xfrm>
            <a:off x="4572000" y="1"/>
            <a:ext cx="4577118" cy="6858000"/>
          </a:xfrm>
          <a:prstGeom prst="rect">
            <a:avLst/>
          </a:prstGeom>
        </p:spPr>
      </p:pic>
    </p:spTree>
    <p:extLst>
      <p:ext uri="{BB962C8B-B14F-4D97-AF65-F5344CB8AC3E}">
        <p14:creationId xmlns:p14="http://schemas.microsoft.com/office/powerpoint/2010/main" val="21725450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B8E6F-7D7A-E8AC-0AF1-A2F2CF92BFDC}"/>
              </a:ext>
            </a:extLst>
          </p:cNvPr>
          <p:cNvSpPr>
            <a:spLocks noGrp="1"/>
          </p:cNvSpPr>
          <p:nvPr>
            <p:ph type="title"/>
          </p:nvPr>
        </p:nvSpPr>
        <p:spPr>
          <a:xfrm>
            <a:off x="457200" y="765123"/>
            <a:ext cx="8229600" cy="1143000"/>
          </a:xfrm>
        </p:spPr>
        <p:txBody>
          <a:bodyPr>
            <a:normAutofit fontScale="90000"/>
          </a:bodyPr>
          <a:lstStyle/>
          <a:p>
            <a:r>
              <a:rPr lang="en-US" dirty="0"/>
              <a:t>After Exposure vs After Intervention</a:t>
            </a:r>
          </a:p>
        </p:txBody>
      </p:sp>
      <p:pic>
        <p:nvPicPr>
          <p:cNvPr id="5" name="Content Placeholder 4" descr="A diagram of the same type of diagram&#10;&#10;AI-generated content may be incorrect.">
            <a:extLst>
              <a:ext uri="{FF2B5EF4-FFF2-40B4-BE49-F238E27FC236}">
                <a16:creationId xmlns:a16="http://schemas.microsoft.com/office/drawing/2014/main" id="{C8E69B9D-A173-A132-AFDE-69AD0A17287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2303" y="2323621"/>
            <a:ext cx="4228621" cy="3688250"/>
          </a:xfrm>
        </p:spPr>
      </p:pic>
      <p:pic>
        <p:nvPicPr>
          <p:cNvPr id="7" name="Picture 6" descr="A diagram of a circle with a blue line&#10;&#10;AI-generated content may be incorrect.">
            <a:extLst>
              <a:ext uri="{FF2B5EF4-FFF2-40B4-BE49-F238E27FC236}">
                <a16:creationId xmlns:a16="http://schemas.microsoft.com/office/drawing/2014/main" id="{672AEA47-6C37-751C-12A9-F8FC5878EA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5820" y="2046622"/>
            <a:ext cx="4401918" cy="3628202"/>
          </a:xfrm>
          <a:prstGeom prst="rect">
            <a:avLst/>
          </a:prstGeom>
        </p:spPr>
      </p:pic>
      <p:sp>
        <p:nvSpPr>
          <p:cNvPr id="3" name="TextBox 2">
            <a:extLst>
              <a:ext uri="{FF2B5EF4-FFF2-40B4-BE49-F238E27FC236}">
                <a16:creationId xmlns:a16="http://schemas.microsoft.com/office/drawing/2014/main" id="{92B8F3C0-8CC9-7FC4-0EF7-9ECA650E3B75}"/>
              </a:ext>
            </a:extLst>
          </p:cNvPr>
          <p:cNvSpPr txBox="1"/>
          <p:nvPr/>
        </p:nvSpPr>
        <p:spPr>
          <a:xfrm>
            <a:off x="1982930" y="2185121"/>
            <a:ext cx="693683" cy="276999"/>
          </a:xfrm>
          <a:prstGeom prst="rect">
            <a:avLst/>
          </a:prstGeom>
          <a:noFill/>
        </p:spPr>
        <p:txBody>
          <a:bodyPr wrap="square" rtlCol="0">
            <a:spAutoFit/>
          </a:bodyPr>
          <a:lstStyle/>
          <a:p>
            <a:r>
              <a:rPr lang="en-US" sz="1200" b="1" dirty="0">
                <a:solidFill>
                  <a:schemeClr val="tx2"/>
                </a:solidFill>
                <a:latin typeface="Arial" panose="020B0604020202020204" pitchFamily="34" charset="0"/>
                <a:cs typeface="Arial" panose="020B0604020202020204" pitchFamily="34" charset="0"/>
              </a:rPr>
              <a:t>HEAD</a:t>
            </a:r>
          </a:p>
        </p:txBody>
      </p:sp>
    </p:spTree>
    <p:extLst>
      <p:ext uri="{BB962C8B-B14F-4D97-AF65-F5344CB8AC3E}">
        <p14:creationId xmlns:p14="http://schemas.microsoft.com/office/powerpoint/2010/main" val="2497220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2807C-19C5-6D45-8581-CC7DB6C48529}"/>
              </a:ext>
            </a:extLst>
          </p:cNvPr>
          <p:cNvSpPr>
            <a:spLocks noGrp="1"/>
          </p:cNvSpPr>
          <p:nvPr>
            <p:ph type="title"/>
          </p:nvPr>
        </p:nvSpPr>
        <p:spPr/>
        <p:txBody>
          <a:bodyPr/>
          <a:lstStyle/>
          <a:p>
            <a:endParaRPr lang="en-US"/>
          </a:p>
        </p:txBody>
      </p:sp>
      <p:pic>
        <p:nvPicPr>
          <p:cNvPr id="5" name="Content Placeholder 4" descr="A diagram of a circle with lines and points&#10;&#10;AI-generated content may be incorrect.">
            <a:extLst>
              <a:ext uri="{FF2B5EF4-FFF2-40B4-BE49-F238E27FC236}">
                <a16:creationId xmlns:a16="http://schemas.microsoft.com/office/drawing/2014/main" id="{22194027-1870-FF8B-9F30-8835E12A4296}"/>
              </a:ext>
            </a:extLst>
          </p:cNvPr>
          <p:cNvPicPr>
            <a:picLocks noGrp="1" noChangeAspect="1"/>
          </p:cNvPicPr>
          <p:nvPr>
            <p:ph idx="1"/>
          </p:nvPr>
        </p:nvPicPr>
        <p:blipFill>
          <a:blip r:embed="rId2"/>
          <a:stretch>
            <a:fillRect/>
          </a:stretch>
        </p:blipFill>
        <p:spPr>
          <a:xfrm>
            <a:off x="1750931" y="1044055"/>
            <a:ext cx="5252295" cy="5044578"/>
          </a:xfrm>
        </p:spPr>
      </p:pic>
    </p:spTree>
    <p:extLst>
      <p:ext uri="{BB962C8B-B14F-4D97-AF65-F5344CB8AC3E}">
        <p14:creationId xmlns:p14="http://schemas.microsoft.com/office/powerpoint/2010/main" val="5541854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CE7EA-9230-579B-1DB9-0603AD66017C}"/>
              </a:ext>
            </a:extLst>
          </p:cNvPr>
          <p:cNvSpPr>
            <a:spLocks noGrp="1"/>
          </p:cNvSpPr>
          <p:nvPr>
            <p:ph type="title"/>
          </p:nvPr>
        </p:nvSpPr>
        <p:spPr/>
        <p:txBody>
          <a:bodyPr/>
          <a:lstStyle/>
          <a:p>
            <a:endParaRPr lang="en-US"/>
          </a:p>
        </p:txBody>
      </p:sp>
      <p:pic>
        <p:nvPicPr>
          <p:cNvPr id="5" name="Content Placeholder 4" descr="A diagram of a circle with lines and points&#10;&#10;AI-generated content may be incorrect.">
            <a:extLst>
              <a:ext uri="{FF2B5EF4-FFF2-40B4-BE49-F238E27FC236}">
                <a16:creationId xmlns:a16="http://schemas.microsoft.com/office/drawing/2014/main" id="{08A8B409-C0B2-2768-343B-896140E3621C}"/>
              </a:ext>
            </a:extLst>
          </p:cNvPr>
          <p:cNvPicPr>
            <a:picLocks noGrp="1" noChangeAspect="1"/>
          </p:cNvPicPr>
          <p:nvPr>
            <p:ph idx="1"/>
          </p:nvPr>
        </p:nvPicPr>
        <p:blipFill>
          <a:blip r:embed="rId2"/>
          <a:stretch>
            <a:fillRect/>
          </a:stretch>
        </p:blipFill>
        <p:spPr>
          <a:xfrm>
            <a:off x="4634197" y="1530662"/>
            <a:ext cx="4390806" cy="4217158"/>
          </a:xfrm>
        </p:spPr>
      </p:pic>
      <p:pic>
        <p:nvPicPr>
          <p:cNvPr id="7" name="Picture 6" descr="A diagram of the five elements&#10;&#10;AI-generated content may be incorrect.">
            <a:extLst>
              <a:ext uri="{FF2B5EF4-FFF2-40B4-BE49-F238E27FC236}">
                <a16:creationId xmlns:a16="http://schemas.microsoft.com/office/drawing/2014/main" id="{3474E1D9-D437-2E06-5469-00E3729E7EE4}"/>
              </a:ext>
            </a:extLst>
          </p:cNvPr>
          <p:cNvPicPr>
            <a:picLocks noChangeAspect="1"/>
          </p:cNvPicPr>
          <p:nvPr/>
        </p:nvPicPr>
        <p:blipFill>
          <a:blip r:embed="rId3"/>
          <a:stretch>
            <a:fillRect/>
          </a:stretch>
        </p:blipFill>
        <p:spPr>
          <a:xfrm>
            <a:off x="188495" y="1530662"/>
            <a:ext cx="4383505" cy="4167278"/>
          </a:xfrm>
          <a:prstGeom prst="rect">
            <a:avLst/>
          </a:prstGeom>
        </p:spPr>
      </p:pic>
    </p:spTree>
    <p:extLst>
      <p:ext uri="{BB962C8B-B14F-4D97-AF65-F5344CB8AC3E}">
        <p14:creationId xmlns:p14="http://schemas.microsoft.com/office/powerpoint/2010/main" val="41926620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4D160C-8EEB-DA16-FB63-A5D760C145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3E71FC-03A5-5C66-6A59-5499637B2D4E}"/>
              </a:ext>
            </a:extLst>
          </p:cNvPr>
          <p:cNvSpPr>
            <a:spLocks noGrp="1"/>
          </p:cNvSpPr>
          <p:nvPr>
            <p:ph type="title"/>
          </p:nvPr>
        </p:nvSpPr>
        <p:spPr/>
        <p:txBody>
          <a:bodyPr>
            <a:normAutofit/>
          </a:bodyPr>
          <a:lstStyle/>
          <a:p>
            <a:r>
              <a:rPr lang="en-US" dirty="0"/>
              <a:t>Some Symptoms May Not Change</a:t>
            </a:r>
          </a:p>
        </p:txBody>
      </p:sp>
      <p:pic>
        <p:nvPicPr>
          <p:cNvPr id="5" name="Content Placeholder 4">
            <a:extLst>
              <a:ext uri="{FF2B5EF4-FFF2-40B4-BE49-F238E27FC236}">
                <a16:creationId xmlns:a16="http://schemas.microsoft.com/office/drawing/2014/main" id="{9A0776D0-D704-98B5-C716-765FFCF2E3F7}"/>
              </a:ext>
            </a:extLst>
          </p:cNvPr>
          <p:cNvPicPr>
            <a:picLocks noGrp="1" noChangeAspect="1"/>
          </p:cNvPicPr>
          <p:nvPr>
            <p:ph idx="1"/>
          </p:nvPr>
        </p:nvPicPr>
        <p:blipFill>
          <a:blip r:embed="rId2"/>
          <a:stretch>
            <a:fillRect/>
          </a:stretch>
        </p:blipFill>
        <p:spPr>
          <a:xfrm>
            <a:off x="255181" y="1500963"/>
            <a:ext cx="5037004" cy="4666489"/>
          </a:xfrm>
        </p:spPr>
      </p:pic>
      <p:sp>
        <p:nvSpPr>
          <p:cNvPr id="6" name="TextBox 5">
            <a:extLst>
              <a:ext uri="{FF2B5EF4-FFF2-40B4-BE49-F238E27FC236}">
                <a16:creationId xmlns:a16="http://schemas.microsoft.com/office/drawing/2014/main" id="{62C43D71-D13D-CE5E-3622-B235281A8300}"/>
              </a:ext>
            </a:extLst>
          </p:cNvPr>
          <p:cNvSpPr txBox="1"/>
          <p:nvPr/>
        </p:nvSpPr>
        <p:spPr>
          <a:xfrm>
            <a:off x="5528931" y="1638892"/>
            <a:ext cx="3359888" cy="4524315"/>
          </a:xfrm>
          <a:prstGeom prst="rect">
            <a:avLst/>
          </a:prstGeom>
          <a:noFill/>
        </p:spPr>
        <p:txBody>
          <a:bodyPr wrap="square" rtlCol="0">
            <a:spAutoFit/>
          </a:bodyPr>
          <a:lstStyle/>
          <a:p>
            <a:pPr marL="285750" indent="-285750">
              <a:buFont typeface="Arial" panose="020B0604020202020204" pitchFamily="34" charset="0"/>
              <a:buChar char="•"/>
            </a:pPr>
            <a:r>
              <a:rPr lang="en-US" dirty="0"/>
              <a:t>In this case, certain symptom severities did not change: GI, GU, SKIN, MS, and NM before and after the exposure event or intervention. </a:t>
            </a:r>
          </a:p>
          <a:p>
            <a:endParaRPr lang="en-US" dirty="0"/>
          </a:p>
          <a:p>
            <a:pPr marL="285750" indent="-285750">
              <a:buFont typeface="Arial" panose="020B0604020202020204" pitchFamily="34" charset="0"/>
              <a:buChar char="•"/>
            </a:pPr>
            <a:r>
              <a:rPr lang="en-US" dirty="0"/>
              <a:t>This suggests that these symptoms were not affected by the house or the intervention.</a:t>
            </a:r>
          </a:p>
          <a:p>
            <a:endParaRPr lang="en-US" dirty="0"/>
          </a:p>
          <a:p>
            <a:pPr marL="285750" indent="-285750">
              <a:buFont typeface="Arial" panose="020B0604020202020204" pitchFamily="34" charset="0"/>
              <a:buChar char="•"/>
            </a:pPr>
            <a:r>
              <a:rPr lang="en-US" dirty="0"/>
              <a:t>Clients/patients feel better understood and can readily communicate this visual information to their families, doctors, and contractors.</a:t>
            </a:r>
          </a:p>
        </p:txBody>
      </p:sp>
    </p:spTree>
    <p:extLst>
      <p:ext uri="{BB962C8B-B14F-4D97-AF65-F5344CB8AC3E}">
        <p14:creationId xmlns:p14="http://schemas.microsoft.com/office/powerpoint/2010/main" val="3949112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054CBF0-429E-49DC-B94F-167258804DD0}"/>
              </a:ext>
            </a:extLst>
          </p:cNvPr>
          <p:cNvSpPr txBox="1"/>
          <p:nvPr/>
        </p:nvSpPr>
        <p:spPr>
          <a:xfrm>
            <a:off x="426563" y="1113787"/>
            <a:ext cx="8290875" cy="530915"/>
          </a:xfrm>
          <a:prstGeom prst="rect">
            <a:avLst/>
          </a:prstGeom>
          <a:noFill/>
        </p:spPr>
        <p:txBody>
          <a:bodyPr wrap="square">
            <a:spAutoFit/>
          </a:bodyPr>
          <a:lstStyle/>
          <a:p>
            <a:pPr algn="ctr" defTabSz="342900">
              <a:lnSpc>
                <a:spcPct val="95000"/>
              </a:lnSpc>
              <a:spcBef>
                <a:spcPts val="900"/>
              </a:spcBef>
              <a:spcAft>
                <a:spcPts val="225"/>
              </a:spcAft>
              <a:defRPr/>
            </a:pPr>
            <a:r>
              <a:rPr lang="en-US" sz="3000" b="1" dirty="0">
                <a:solidFill>
                  <a:prstClr val="white"/>
                </a:solidFill>
                <a:latin typeface="Arial" panose="020B0604020202020204" pitchFamily="34" charset="0"/>
                <a:ea typeface="Times New Roman" panose="02020603050405020304" pitchFamily="18" charset="0"/>
                <a:cs typeface="Arial" panose="020B0604020202020204" pitchFamily="34" charset="0"/>
              </a:rPr>
              <a:t>TILT = Toxicant-Induced Loss of Tolerance  </a:t>
            </a:r>
            <a:endParaRPr lang="en-US" sz="3000" b="1"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endParaRPr>
          </a:p>
        </p:txBody>
      </p:sp>
      <p:graphicFrame>
        <p:nvGraphicFramePr>
          <p:cNvPr id="6" name="TextBox 1">
            <a:extLst>
              <a:ext uri="{FF2B5EF4-FFF2-40B4-BE49-F238E27FC236}">
                <a16:creationId xmlns:a16="http://schemas.microsoft.com/office/drawing/2014/main" id="{4E8CD381-B148-0797-FF07-722C822EA904}"/>
              </a:ext>
            </a:extLst>
          </p:cNvPr>
          <p:cNvGraphicFramePr/>
          <p:nvPr/>
        </p:nvGraphicFramePr>
        <p:xfrm>
          <a:off x="5829301" y="1852873"/>
          <a:ext cx="3167405" cy="40511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A1B9D47B-2FD6-4231-5B15-8DC0004ED1D8}"/>
              </a:ext>
            </a:extLst>
          </p:cNvPr>
          <p:cNvSpPr txBox="1"/>
          <p:nvPr/>
        </p:nvSpPr>
        <p:spPr>
          <a:xfrm>
            <a:off x="6062613" y="2350978"/>
            <a:ext cx="2934093" cy="3693319"/>
          </a:xfrm>
          <a:prstGeom prst="rect">
            <a:avLst/>
          </a:prstGeom>
          <a:noFill/>
        </p:spPr>
        <p:txBody>
          <a:bodyPr wrap="square" rtlCol="0">
            <a:spAutoFit/>
          </a:bodyPr>
          <a:lstStyle/>
          <a:p>
            <a:pPr marL="257175" indent="-257175" defTabSz="342900">
              <a:buFontTx/>
              <a:buAutoNum type="arabicPeriod"/>
              <a:defRPr/>
            </a:pPr>
            <a:r>
              <a:rPr lang="en-US" b="1" dirty="0">
                <a:solidFill>
                  <a:prstClr val="white"/>
                </a:solidFill>
                <a:latin typeface="Arial" panose="020B0604020202020204" pitchFamily="34" charset="0"/>
                <a:cs typeface="Arial" panose="020B0604020202020204" pitchFamily="34" charset="0"/>
              </a:rPr>
              <a:t>Initiation</a:t>
            </a:r>
            <a:r>
              <a:rPr lang="en-US" dirty="0">
                <a:solidFill>
                  <a:prstClr val="white"/>
                </a:solidFill>
                <a:latin typeface="Arial" panose="020B0604020202020204" pitchFamily="34" charset="0"/>
                <a:cs typeface="Arial" panose="020B0604020202020204" pitchFamily="34" charset="0"/>
              </a:rPr>
              <a:t> by acute exposure or repeated lower-level exposures</a:t>
            </a:r>
          </a:p>
          <a:p>
            <a:pPr marL="257175" indent="-257175" defTabSz="342900">
              <a:buFontTx/>
              <a:buAutoNum type="arabicPeriod"/>
              <a:defRPr/>
            </a:pPr>
            <a:endParaRPr lang="en-US" b="1" dirty="0">
              <a:solidFill>
                <a:prstClr val="white"/>
              </a:solidFill>
              <a:latin typeface="Arial" panose="020B0604020202020204" pitchFamily="34" charset="0"/>
              <a:cs typeface="Arial" panose="020B0604020202020204" pitchFamily="34" charset="0"/>
            </a:endParaRPr>
          </a:p>
          <a:p>
            <a:pPr marL="257175" indent="-257175" defTabSz="342900">
              <a:buFontTx/>
              <a:buAutoNum type="arabicPeriod"/>
              <a:defRPr/>
            </a:pPr>
            <a:r>
              <a:rPr lang="en-US" b="1" dirty="0">
                <a:solidFill>
                  <a:prstClr val="white"/>
                </a:solidFill>
                <a:latin typeface="Arial" panose="020B0604020202020204" pitchFamily="34" charset="0"/>
                <a:cs typeface="Arial" panose="020B0604020202020204" pitchFamily="34" charset="0"/>
              </a:rPr>
              <a:t>Triggering</a:t>
            </a:r>
            <a:r>
              <a:rPr lang="en-US" dirty="0">
                <a:solidFill>
                  <a:prstClr val="white"/>
                </a:solidFill>
                <a:latin typeface="Arial" panose="020B0604020202020204" pitchFamily="34" charset="0"/>
                <a:cs typeface="Arial" panose="020B0604020202020204" pitchFamily="34" charset="0"/>
              </a:rPr>
              <a:t> by previously tolerated chemicals, foods, or drugs</a:t>
            </a:r>
          </a:p>
          <a:p>
            <a:pPr defTabSz="342900">
              <a:defRPr/>
            </a:pPr>
            <a:endParaRPr lang="en-US" dirty="0">
              <a:solidFill>
                <a:prstClr val="white"/>
              </a:solidFill>
              <a:latin typeface="Arial" panose="020B0604020202020204" pitchFamily="34" charset="0"/>
              <a:cs typeface="Arial" panose="020B0604020202020204" pitchFamily="34" charset="0"/>
            </a:endParaRPr>
          </a:p>
          <a:p>
            <a:pPr defTabSz="342900">
              <a:defRPr/>
            </a:pPr>
            <a:r>
              <a:rPr lang="en-US" dirty="0">
                <a:solidFill>
                  <a:prstClr val="white"/>
                </a:solidFill>
                <a:latin typeface="Arial" panose="020B0604020202020204" pitchFamily="34" charset="0"/>
                <a:cs typeface="Arial" panose="020B0604020202020204" pitchFamily="34" charset="0"/>
              </a:rPr>
              <a:t>	“Masking” hides the 	relationship between 	exposures and   	symptoms</a:t>
            </a:r>
          </a:p>
        </p:txBody>
      </p:sp>
      <p:pic>
        <p:nvPicPr>
          <p:cNvPr id="2" name="Picture 1">
            <a:extLst>
              <a:ext uri="{FF2B5EF4-FFF2-40B4-BE49-F238E27FC236}">
                <a16:creationId xmlns:a16="http://schemas.microsoft.com/office/drawing/2014/main" id="{62C507CD-943E-ABE5-53A2-6539A754D344}"/>
              </a:ext>
            </a:extLst>
          </p:cNvPr>
          <p:cNvPicPr>
            <a:picLocks noChangeAspect="1"/>
          </p:cNvPicPr>
          <p:nvPr/>
        </p:nvPicPr>
        <p:blipFill>
          <a:blip r:embed="rId8"/>
          <a:stretch>
            <a:fillRect/>
          </a:stretch>
        </p:blipFill>
        <p:spPr>
          <a:xfrm>
            <a:off x="0" y="1852873"/>
            <a:ext cx="5797487" cy="3811634"/>
          </a:xfrm>
          <a:prstGeom prst="rect">
            <a:avLst/>
          </a:prstGeom>
        </p:spPr>
      </p:pic>
    </p:spTree>
    <p:extLst>
      <p:ext uri="{BB962C8B-B14F-4D97-AF65-F5344CB8AC3E}">
        <p14:creationId xmlns:p14="http://schemas.microsoft.com/office/powerpoint/2010/main" val="40016218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B3B548-1476-F1D6-CE0E-E86A4ED35173}"/>
              </a:ext>
            </a:extLst>
          </p:cNvPr>
          <p:cNvSpPr>
            <a:spLocks noGrp="1"/>
          </p:cNvSpPr>
          <p:nvPr>
            <p:ph idx="1"/>
          </p:nvPr>
        </p:nvSpPr>
        <p:spPr>
          <a:xfrm>
            <a:off x="310055" y="811924"/>
            <a:ext cx="8497614" cy="4525963"/>
          </a:xfrm>
        </p:spPr>
        <p:txBody>
          <a:bodyPr anchor="ctr">
            <a:normAutofit/>
          </a:bodyPr>
          <a:lstStyle/>
          <a:p>
            <a:pPr marL="0" indent="0" algn="ctr">
              <a:buNone/>
            </a:pPr>
            <a:r>
              <a:rPr lang="en-US" sz="3600" b="1" dirty="0">
                <a:latin typeface="Arial" panose="020B0604020202020204" pitchFamily="34" charset="0"/>
                <a:cs typeface="Arial" panose="020B0604020202020204" pitchFamily="34" charset="0"/>
              </a:rPr>
              <a:t>Next, Dr. Miller will discuss the biological mechanism underlying  Toxicant-Induced Loss of Tolerance (TILT)</a:t>
            </a:r>
          </a:p>
        </p:txBody>
      </p:sp>
    </p:spTree>
    <p:extLst>
      <p:ext uri="{BB962C8B-B14F-4D97-AF65-F5344CB8AC3E}">
        <p14:creationId xmlns:p14="http://schemas.microsoft.com/office/powerpoint/2010/main" val="20432284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59FD32-177D-87D3-FCE1-4ADBD087BA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6826C0-FA35-0BC5-F030-ED490C83AF01}"/>
              </a:ext>
            </a:extLst>
          </p:cNvPr>
          <p:cNvSpPr>
            <a:spLocks noGrp="1"/>
          </p:cNvSpPr>
          <p:nvPr>
            <p:ph type="title"/>
          </p:nvPr>
        </p:nvSpPr>
        <p:spPr/>
        <p:txBody>
          <a:bodyPr>
            <a:normAutofit/>
          </a:bodyPr>
          <a:lstStyle/>
          <a:p>
            <a:r>
              <a:rPr lang="en-US" dirty="0"/>
              <a:t>Mast Cell Degranulation</a:t>
            </a:r>
          </a:p>
        </p:txBody>
      </p:sp>
      <p:sp>
        <p:nvSpPr>
          <p:cNvPr id="3" name="Content Placeholder 2">
            <a:extLst>
              <a:ext uri="{FF2B5EF4-FFF2-40B4-BE49-F238E27FC236}">
                <a16:creationId xmlns:a16="http://schemas.microsoft.com/office/drawing/2014/main" id="{34C8A883-7D16-17CD-2383-62EFFCF6AD01}"/>
              </a:ext>
            </a:extLst>
          </p:cNvPr>
          <p:cNvSpPr>
            <a:spLocks noGrp="1"/>
          </p:cNvSpPr>
          <p:nvPr>
            <p:ph idx="1"/>
          </p:nvPr>
        </p:nvSpPr>
        <p:spPr/>
        <p:txBody>
          <a:bodyPr/>
          <a:lstStyle/>
          <a:p>
            <a:endParaRPr lang="en-US" dirty="0"/>
          </a:p>
        </p:txBody>
      </p:sp>
      <p:pic>
        <p:nvPicPr>
          <p:cNvPr id="4" name="Degranulation of mast cells _960x540">
            <a:hlinkClick r:id="" action="ppaction://media"/>
            <a:extLst>
              <a:ext uri="{FF2B5EF4-FFF2-40B4-BE49-F238E27FC236}">
                <a16:creationId xmlns:a16="http://schemas.microsoft.com/office/drawing/2014/main" id="{DFE445F6-C2DB-7896-D1B0-3265A244F97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37032" y="1417638"/>
            <a:ext cx="7869936" cy="4525962"/>
          </a:xfrm>
          <a:prstGeom prst="rect">
            <a:avLst/>
          </a:prstGeom>
        </p:spPr>
      </p:pic>
    </p:spTree>
    <p:extLst>
      <p:ext uri="{BB962C8B-B14F-4D97-AF65-F5344CB8AC3E}">
        <p14:creationId xmlns:p14="http://schemas.microsoft.com/office/powerpoint/2010/main" val="3445913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5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DCC06-1B42-7667-9A93-779D8FBB9AC4}"/>
              </a:ext>
            </a:extLst>
          </p:cNvPr>
          <p:cNvSpPr>
            <a:spLocks noGrp="1"/>
          </p:cNvSpPr>
          <p:nvPr>
            <p:ph type="title"/>
          </p:nvPr>
        </p:nvSpPr>
        <p:spPr>
          <a:xfrm>
            <a:off x="532210" y="999783"/>
            <a:ext cx="8079581" cy="636448"/>
          </a:xfrm>
        </p:spPr>
        <p:txBody>
          <a:bodyPr/>
          <a:lstStyle/>
          <a:p>
            <a:r>
              <a:rPr lang="en-US" dirty="0">
                <a:latin typeface="Arial" panose="020B0604020202020204" pitchFamily="34" charset="0"/>
                <a:cs typeface="Arial" panose="020B0604020202020204" pitchFamily="34" charset="0"/>
              </a:rPr>
              <a:t>Paul Ehrlich</a:t>
            </a:r>
          </a:p>
        </p:txBody>
      </p:sp>
      <p:pic>
        <p:nvPicPr>
          <p:cNvPr id="9" name="Content Placeholder 8">
            <a:extLst>
              <a:ext uri="{FF2B5EF4-FFF2-40B4-BE49-F238E27FC236}">
                <a16:creationId xmlns:a16="http://schemas.microsoft.com/office/drawing/2014/main" id="{F72DE01B-60CE-1319-9D0A-2E7F98B876A9}"/>
              </a:ext>
            </a:extLst>
          </p:cNvPr>
          <p:cNvPicPr>
            <a:picLocks noGrp="1" noChangeAspect="1"/>
          </p:cNvPicPr>
          <p:nvPr>
            <p:ph idx="1"/>
          </p:nvPr>
        </p:nvPicPr>
        <p:blipFill>
          <a:blip r:embed="rId3"/>
          <a:stretch>
            <a:fillRect/>
          </a:stretch>
        </p:blipFill>
        <p:spPr>
          <a:xfrm>
            <a:off x="411480" y="1729193"/>
            <a:ext cx="6643975" cy="4129025"/>
          </a:xfrm>
        </p:spPr>
      </p:pic>
      <p:cxnSp>
        <p:nvCxnSpPr>
          <p:cNvPr id="11" name="Straight Arrow Connector 10">
            <a:extLst>
              <a:ext uri="{FF2B5EF4-FFF2-40B4-BE49-F238E27FC236}">
                <a16:creationId xmlns:a16="http://schemas.microsoft.com/office/drawing/2014/main" id="{96249873-FBA6-0D63-32E3-0FDDDC0CB629}"/>
              </a:ext>
            </a:extLst>
          </p:cNvPr>
          <p:cNvCxnSpPr>
            <a:cxnSpLocks/>
          </p:cNvCxnSpPr>
          <p:nvPr/>
        </p:nvCxnSpPr>
        <p:spPr>
          <a:xfrm flipH="1">
            <a:off x="6860265" y="4486714"/>
            <a:ext cx="694086" cy="7173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5D16283-9DBB-6FA0-F052-1F4F5AAE88D7}"/>
              </a:ext>
            </a:extLst>
          </p:cNvPr>
          <p:cNvSpPr txBox="1"/>
          <p:nvPr/>
        </p:nvSpPr>
        <p:spPr>
          <a:xfrm>
            <a:off x="7589014" y="3852814"/>
            <a:ext cx="1287194" cy="1015663"/>
          </a:xfrm>
          <a:prstGeom prst="rect">
            <a:avLst/>
          </a:prstGeom>
          <a:noFill/>
        </p:spPr>
        <p:txBody>
          <a:bodyPr wrap="square" rtlCol="0">
            <a:spAutoFit/>
          </a:bodyPr>
          <a:lstStyle/>
          <a:p>
            <a:pPr defTabSz="685800"/>
            <a:r>
              <a:rPr lang="en-US" sz="1500" dirty="0">
                <a:solidFill>
                  <a:prstClr val="black"/>
                </a:solidFill>
                <a:latin typeface="Arial" panose="020B0604020202020204" pitchFamily="34" charset="0"/>
                <a:cs typeface="Arial" panose="020B0604020202020204" pitchFamily="34" charset="0"/>
              </a:rPr>
              <a:t>A couple of “mast cells” as described by Ehrlich</a:t>
            </a:r>
          </a:p>
        </p:txBody>
      </p:sp>
    </p:spTree>
    <p:extLst>
      <p:ext uri="{BB962C8B-B14F-4D97-AF65-F5344CB8AC3E}">
        <p14:creationId xmlns:p14="http://schemas.microsoft.com/office/powerpoint/2010/main" val="13859559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5">
            <a:extLst>
              <a:ext uri="{FF2B5EF4-FFF2-40B4-BE49-F238E27FC236}">
                <a16:creationId xmlns:a16="http://schemas.microsoft.com/office/drawing/2014/main" id="{B2E36724-9326-4BB4-ABCF-E8A618F09308}"/>
              </a:ext>
            </a:extLst>
          </p:cNvPr>
          <p:cNvGraphicFramePr>
            <a:graphicFrameLocks/>
          </p:cNvGraphicFramePr>
          <p:nvPr/>
        </p:nvGraphicFramePr>
        <p:xfrm>
          <a:off x="539354" y="2243287"/>
          <a:ext cx="8065293" cy="3233979"/>
        </p:xfrm>
        <a:graphic>
          <a:graphicData uri="http://schemas.openxmlformats.org/drawingml/2006/table">
            <a:tbl>
              <a:tblPr firstRow="1" bandRow="1">
                <a:tableStyleId>{5C22544A-7EE6-4342-B048-85BDC9FD1C3A}</a:tableStyleId>
              </a:tblPr>
              <a:tblGrid>
                <a:gridCol w="1408792">
                  <a:extLst>
                    <a:ext uri="{9D8B030D-6E8A-4147-A177-3AD203B41FA5}">
                      <a16:colId xmlns:a16="http://schemas.microsoft.com/office/drawing/2014/main" val="1854644864"/>
                    </a:ext>
                  </a:extLst>
                </a:gridCol>
                <a:gridCol w="6656501">
                  <a:extLst>
                    <a:ext uri="{9D8B030D-6E8A-4147-A177-3AD203B41FA5}">
                      <a16:colId xmlns:a16="http://schemas.microsoft.com/office/drawing/2014/main" val="2158438113"/>
                    </a:ext>
                  </a:extLst>
                </a:gridCol>
              </a:tblGrid>
              <a:tr h="6966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Years Ago</a:t>
                      </a:r>
                      <a:endParaRPr lang="en-US" sz="1000" dirty="0"/>
                    </a:p>
                  </a:txBody>
                  <a:tcPr marL="68580" marR="68580" marT="34290" marB="34290" anchor="ctr">
                    <a:solidFill>
                      <a:schemeClr val="tx2">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Event</a:t>
                      </a:r>
                      <a:endParaRPr lang="en-US" sz="1000" dirty="0"/>
                    </a:p>
                  </a:txBody>
                  <a:tcPr marL="68580" marR="68580" marT="34290" marB="34290" anchor="ctr">
                    <a:solidFill>
                      <a:schemeClr val="tx2">
                        <a:lumMod val="40000"/>
                        <a:lumOff val="60000"/>
                      </a:schemeClr>
                    </a:solidFill>
                  </a:tcPr>
                </a:tc>
                <a:extLst>
                  <a:ext uri="{0D108BD9-81ED-4DB2-BD59-A6C34878D82A}">
                    <a16:rowId xmlns:a16="http://schemas.microsoft.com/office/drawing/2014/main" val="1526355529"/>
                  </a:ext>
                </a:extLst>
              </a:tr>
              <a:tr h="356587">
                <a:tc>
                  <a:txBody>
                    <a:bodyPr/>
                    <a:lstStyle/>
                    <a:p>
                      <a:pPr algn="r"/>
                      <a:r>
                        <a:rPr lang="en-US" sz="1500" b="1" dirty="0">
                          <a:solidFill>
                            <a:srgbClr val="0070C0"/>
                          </a:solidFill>
                          <a:latin typeface="Arial" panose="020B0604020202020204" pitchFamily="34" charset="0"/>
                          <a:cs typeface="Arial" panose="020B0604020202020204" pitchFamily="34" charset="0"/>
                        </a:rPr>
                        <a:t>500,000,000</a:t>
                      </a:r>
                      <a:r>
                        <a:rPr lang="en-US" sz="1500" dirty="0">
                          <a:latin typeface="Arial" panose="020B0604020202020204" pitchFamily="34" charset="0"/>
                          <a:cs typeface="Arial" panose="020B0604020202020204" pitchFamily="34" charset="0"/>
                        </a:rPr>
                        <a:t> </a:t>
                      </a:r>
                      <a:endParaRPr lang="en-US" sz="1500" dirty="0"/>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dirty="0">
                          <a:solidFill>
                            <a:schemeClr val="bg1"/>
                          </a:solidFill>
                          <a:latin typeface="Arial" panose="020B0604020202020204" pitchFamily="34" charset="0"/>
                          <a:cs typeface="Arial" panose="020B0604020202020204" pitchFamily="34" charset="0"/>
                        </a:rPr>
                        <a:t>Mast cells developed in vertebrate fish.</a:t>
                      </a:r>
                    </a:p>
                  </a:txBody>
                  <a:tcPr marL="68580" marR="68580" marT="34290" marB="34290" anchor="ctr">
                    <a:solidFill>
                      <a:schemeClr val="accent2"/>
                    </a:solidFill>
                  </a:tcPr>
                </a:tc>
                <a:extLst>
                  <a:ext uri="{0D108BD9-81ED-4DB2-BD59-A6C34878D82A}">
                    <a16:rowId xmlns:a16="http://schemas.microsoft.com/office/drawing/2014/main" val="3983675705"/>
                  </a:ext>
                </a:extLst>
              </a:tr>
              <a:tr h="356587">
                <a:tc>
                  <a:txBody>
                    <a:bodyPr/>
                    <a:lstStyle/>
                    <a:p>
                      <a:pPr algn="r"/>
                      <a:r>
                        <a:rPr lang="en-US" sz="1500" b="1" dirty="0">
                          <a:solidFill>
                            <a:schemeClr val="accent1"/>
                          </a:solidFill>
                          <a:latin typeface="Arial" panose="020B0604020202020204" pitchFamily="34" charset="0"/>
                          <a:cs typeface="Arial" panose="020B0604020202020204" pitchFamily="34" charset="0"/>
                        </a:rPr>
                        <a:t>250,000,000</a:t>
                      </a:r>
                      <a:endParaRPr lang="en-US" sz="1500" dirty="0"/>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dirty="0">
                          <a:solidFill>
                            <a:schemeClr val="bg1"/>
                          </a:solidFill>
                          <a:latin typeface="Arial" panose="020B0604020202020204" pitchFamily="34" charset="0"/>
                          <a:cs typeface="Arial" panose="020B0604020202020204" pitchFamily="34" charset="0"/>
                        </a:rPr>
                        <a:t>Olfactory-limbic system evolved in first mammals.</a:t>
                      </a:r>
                    </a:p>
                  </a:txBody>
                  <a:tcPr marL="68580" marR="68580" marT="34290" marB="34290" anchor="ctr">
                    <a:solidFill>
                      <a:schemeClr val="accent2"/>
                    </a:solidFill>
                  </a:tcPr>
                </a:tc>
                <a:extLst>
                  <a:ext uri="{0D108BD9-81ED-4DB2-BD59-A6C34878D82A}">
                    <a16:rowId xmlns:a16="http://schemas.microsoft.com/office/drawing/2014/main" val="3170331007"/>
                  </a:ext>
                </a:extLst>
              </a:tr>
              <a:tr h="356587">
                <a:tc>
                  <a:txBody>
                    <a:bodyPr/>
                    <a:lstStyle/>
                    <a:p>
                      <a:pPr algn="r"/>
                      <a:r>
                        <a:rPr lang="en-US" sz="1500" b="1" dirty="0">
                          <a:solidFill>
                            <a:schemeClr val="accent1"/>
                          </a:solidFill>
                          <a:latin typeface="Arial" panose="020B0604020202020204" pitchFamily="34" charset="0"/>
                          <a:cs typeface="Arial" panose="020B0604020202020204" pitchFamily="34" charset="0"/>
                        </a:rPr>
                        <a:t>300,000</a:t>
                      </a:r>
                      <a:endParaRPr lang="en-US" sz="1500" dirty="0"/>
                    </a:p>
                  </a:txBody>
                  <a:tcPr marL="68580" marR="68580" marT="34290" marB="34290" anchor="ctr"/>
                </a:tc>
                <a:tc>
                  <a:txBody>
                    <a:bodyPr/>
                    <a:lstStyle/>
                    <a:p>
                      <a:r>
                        <a:rPr lang="en-US" sz="1500" i="1" dirty="0">
                          <a:solidFill>
                            <a:schemeClr val="bg1"/>
                          </a:solidFill>
                          <a:latin typeface="Arial" panose="020B0604020202020204" pitchFamily="34" charset="0"/>
                          <a:cs typeface="Arial" panose="020B0604020202020204" pitchFamily="34" charset="0"/>
                        </a:rPr>
                        <a:t>Homo sapiens </a:t>
                      </a:r>
                      <a:r>
                        <a:rPr lang="en-US" sz="1500" dirty="0">
                          <a:solidFill>
                            <a:schemeClr val="bg1"/>
                          </a:solidFill>
                          <a:latin typeface="Arial" panose="020B0604020202020204" pitchFamily="34" charset="0"/>
                          <a:cs typeface="Arial" panose="020B0604020202020204" pitchFamily="34" charset="0"/>
                        </a:rPr>
                        <a:t>appeared.</a:t>
                      </a:r>
                      <a:endParaRPr lang="en-US" sz="1500" dirty="0">
                        <a:solidFill>
                          <a:schemeClr val="bg1"/>
                        </a:solidFill>
                      </a:endParaRPr>
                    </a:p>
                  </a:txBody>
                  <a:tcPr marL="68580" marR="68580" marT="34290" marB="34290" anchor="ctr">
                    <a:solidFill>
                      <a:schemeClr val="accent2"/>
                    </a:solidFill>
                  </a:tcPr>
                </a:tc>
                <a:extLst>
                  <a:ext uri="{0D108BD9-81ED-4DB2-BD59-A6C34878D82A}">
                    <a16:rowId xmlns:a16="http://schemas.microsoft.com/office/drawing/2014/main" val="1276046964"/>
                  </a:ext>
                </a:extLst>
              </a:tr>
              <a:tr h="356587">
                <a:tc>
                  <a:txBody>
                    <a:bodyPr/>
                    <a:lstStyle/>
                    <a:p>
                      <a:pPr algn="r"/>
                      <a:r>
                        <a:rPr lang="en-US" sz="1500" b="1" dirty="0">
                          <a:solidFill>
                            <a:schemeClr val="accent1"/>
                          </a:solidFill>
                          <a:latin typeface="Arial" panose="020B0604020202020204" pitchFamily="34" charset="0"/>
                          <a:cs typeface="Arial" panose="020B0604020202020204" pitchFamily="34" charset="0"/>
                        </a:rPr>
                        <a:t>300</a:t>
                      </a:r>
                      <a:endParaRPr lang="en-US" sz="1500" dirty="0"/>
                    </a:p>
                  </a:txBody>
                  <a:tcPr marL="68580" marR="68580" marT="34290" marB="34290" anchor="ctr"/>
                </a:tc>
                <a:tc>
                  <a:txBody>
                    <a:bodyPr/>
                    <a:lstStyle/>
                    <a:p>
                      <a:r>
                        <a:rPr lang="en-US" sz="1500" dirty="0">
                          <a:solidFill>
                            <a:schemeClr val="bg1"/>
                          </a:solidFill>
                          <a:latin typeface="Arial" panose="020B0604020202020204" pitchFamily="34" charset="0"/>
                          <a:cs typeface="Arial" panose="020B0604020202020204" pitchFamily="34" charset="0"/>
                        </a:rPr>
                        <a:t>Industrial Revolution (1760-1840)  coal, natural gas, oil</a:t>
                      </a:r>
                      <a:endParaRPr lang="en-US" sz="1500" dirty="0">
                        <a:solidFill>
                          <a:schemeClr val="bg1"/>
                        </a:solidFill>
                      </a:endParaRPr>
                    </a:p>
                  </a:txBody>
                  <a:tcPr marL="68580" marR="68580" marT="34290" marB="34290" anchor="ctr">
                    <a:solidFill>
                      <a:schemeClr val="accent2"/>
                    </a:solidFill>
                  </a:tcPr>
                </a:tc>
                <a:extLst>
                  <a:ext uri="{0D108BD9-81ED-4DB2-BD59-A6C34878D82A}">
                    <a16:rowId xmlns:a16="http://schemas.microsoft.com/office/drawing/2014/main" val="2825232449"/>
                  </a:ext>
                </a:extLst>
              </a:tr>
              <a:tr h="356587">
                <a:tc>
                  <a:txBody>
                    <a:bodyPr/>
                    <a:lstStyle/>
                    <a:p>
                      <a:pPr algn="r"/>
                      <a:r>
                        <a:rPr lang="en-US" sz="1500" b="1" dirty="0">
                          <a:solidFill>
                            <a:schemeClr val="accent1"/>
                          </a:solidFill>
                          <a:latin typeface="Arial" panose="020B0604020202020204" pitchFamily="34" charset="0"/>
                          <a:cs typeface="Arial" panose="020B0604020202020204" pitchFamily="34" charset="0"/>
                        </a:rPr>
                        <a:t>150</a:t>
                      </a:r>
                      <a:endParaRPr lang="en-US" sz="1500" dirty="0"/>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dirty="0">
                          <a:solidFill>
                            <a:schemeClr val="bg1"/>
                          </a:solidFill>
                          <a:latin typeface="Arial" panose="020B0604020202020204" pitchFamily="34" charset="0"/>
                          <a:cs typeface="Arial" panose="020B0604020202020204" pitchFamily="34" charset="0"/>
                        </a:rPr>
                        <a:t>Freud diagnosed “hysteria.”</a:t>
                      </a:r>
                    </a:p>
                  </a:txBody>
                  <a:tcPr marL="68580" marR="68580" marT="34290" marB="34290" anchor="ctr">
                    <a:solidFill>
                      <a:schemeClr val="accent2"/>
                    </a:solidFill>
                  </a:tcPr>
                </a:tc>
                <a:extLst>
                  <a:ext uri="{0D108BD9-81ED-4DB2-BD59-A6C34878D82A}">
                    <a16:rowId xmlns:a16="http://schemas.microsoft.com/office/drawing/2014/main" val="2390415189"/>
                  </a:ext>
                </a:extLst>
              </a:tr>
              <a:tr h="754380">
                <a:tc>
                  <a:txBody>
                    <a:bodyPr/>
                    <a:lstStyle/>
                    <a:p>
                      <a:pPr algn="r"/>
                      <a:r>
                        <a:rPr lang="en-US" sz="1500" b="1" dirty="0">
                          <a:solidFill>
                            <a:schemeClr val="accent1"/>
                          </a:solidFill>
                          <a:latin typeface="Arial" panose="020B0604020202020204" pitchFamily="34" charset="0"/>
                          <a:cs typeface="Arial" panose="020B0604020202020204" pitchFamily="34" charset="0"/>
                        </a:rPr>
                        <a:t>&lt;100 </a:t>
                      </a:r>
                      <a:endParaRPr lang="en-US" sz="1500" dirty="0"/>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dirty="0">
                          <a:solidFill>
                            <a:schemeClr val="bg1"/>
                          </a:solidFill>
                          <a:latin typeface="Arial" panose="020B0604020202020204" pitchFamily="34" charset="0"/>
                          <a:cs typeface="Arial" panose="020B0604020202020204" pitchFamily="34" charset="0"/>
                        </a:rPr>
                        <a:t>Synthetic organic chemical production began and grew exponentially after WWll (1939-1945): pesticides, plastics, synthetic drugs (including psychiatric medications), and food additives.</a:t>
                      </a:r>
                    </a:p>
                  </a:txBody>
                  <a:tcPr marL="68580" marR="68580" marT="34290" marB="34290" anchor="ctr">
                    <a:solidFill>
                      <a:schemeClr val="accent2"/>
                    </a:solidFill>
                  </a:tcPr>
                </a:tc>
                <a:extLst>
                  <a:ext uri="{0D108BD9-81ED-4DB2-BD59-A6C34878D82A}">
                    <a16:rowId xmlns:a16="http://schemas.microsoft.com/office/drawing/2014/main" val="4216401363"/>
                  </a:ext>
                </a:extLst>
              </a:tr>
            </a:tbl>
          </a:graphicData>
        </a:graphic>
      </p:graphicFrame>
      <p:sp>
        <p:nvSpPr>
          <p:cNvPr id="8" name="Title 6">
            <a:extLst>
              <a:ext uri="{FF2B5EF4-FFF2-40B4-BE49-F238E27FC236}">
                <a16:creationId xmlns:a16="http://schemas.microsoft.com/office/drawing/2014/main" id="{14799815-CBDF-46A7-9B1C-D6736DE18BDE}"/>
              </a:ext>
            </a:extLst>
          </p:cNvPr>
          <p:cNvSpPr txBox="1">
            <a:spLocks/>
          </p:cNvSpPr>
          <p:nvPr/>
        </p:nvSpPr>
        <p:spPr>
          <a:xfrm>
            <a:off x="443353" y="1305194"/>
            <a:ext cx="8079581" cy="749497"/>
          </a:xfrm>
          <a:prstGeom prst="rect">
            <a:avLst/>
          </a:prstGeom>
        </p:spPr>
        <p:txBody>
          <a:bodyPr vert="horz" lIns="68580" tIns="34290" rIns="68580" bIns="34290" rtlCol="0" anchor="b">
            <a:normAutofit fontScale="90000"/>
          </a:bodyPr>
          <a:lstStyle>
            <a:lvl1pPr algn="l" defTabSz="914400" rtl="0" eaLnBrk="1" latinLnBrk="0" hangingPunct="1">
              <a:lnSpc>
                <a:spcPct val="80000"/>
              </a:lnSpc>
              <a:spcBef>
                <a:spcPct val="0"/>
              </a:spcBef>
              <a:buNone/>
              <a:defRPr sz="8800" kern="1200" spc="-120" baseline="0">
                <a:solidFill>
                  <a:srgbClr val="FFFFFF"/>
                </a:solidFill>
                <a:latin typeface="+mj-lt"/>
                <a:ea typeface="+mj-ea"/>
                <a:cs typeface="+mj-cs"/>
              </a:defRPr>
            </a:lvl1pPr>
          </a:lstStyle>
          <a:p>
            <a:pPr algn="ctr" defTabSz="685800">
              <a:defRPr/>
            </a:pPr>
            <a:r>
              <a:rPr lang="en-US" sz="4500" b="1" spc="-90">
                <a:latin typeface="Arial" panose="020B0604020202020204" pitchFamily="34" charset="0"/>
                <a:cs typeface="Arial" panose="020B0604020202020204" pitchFamily="34" charset="0"/>
              </a:rPr>
              <a:t>Evolution of Mast Cells and TILT</a:t>
            </a:r>
            <a:endParaRPr lang="en-US" sz="4500" b="1" spc="-9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96668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9F4DF-A42D-7F82-D00D-2BC2534165F7}"/>
              </a:ext>
            </a:extLst>
          </p:cNvPr>
          <p:cNvSpPr>
            <a:spLocks noGrp="1"/>
          </p:cNvSpPr>
          <p:nvPr>
            <p:ph type="title"/>
          </p:nvPr>
        </p:nvSpPr>
        <p:spPr>
          <a:xfrm>
            <a:off x="457200" y="274638"/>
            <a:ext cx="8229600" cy="755265"/>
          </a:xfrm>
        </p:spPr>
        <p:txBody>
          <a:bodyPr>
            <a:normAutofit fontScale="90000"/>
          </a:bodyPr>
          <a:lstStyle/>
          <a:p>
            <a:r>
              <a:rPr lang="en-US" dirty="0"/>
              <a:t> </a:t>
            </a:r>
            <a:br>
              <a:rPr lang="en-US" dirty="0"/>
            </a:br>
            <a:r>
              <a:rPr lang="en-US" sz="2000" b="1" dirty="0">
                <a:latin typeface="Arial" panose="020B0604020202020204" pitchFamily="34" charset="0"/>
                <a:cs typeface="Arial" panose="020B0604020202020204" pitchFamily="34" charset="0"/>
              </a:rPr>
              <a:t>A controlled comparison of symptoms and chemical intolerances reported by Gulf War veterans, implant recipients and controls                                         </a:t>
            </a:r>
            <a:r>
              <a:rPr lang="en-US" sz="2000" dirty="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After Miller &amp; Prihoda, Tox Ind Health (1999b) 15:386-397</a:t>
            </a:r>
            <a:r>
              <a:rPr lang="en-US" sz="2000" dirty="0">
                <a:latin typeface="Arial" panose="020B0604020202020204" pitchFamily="34" charset="0"/>
                <a:cs typeface="Arial" panose="020B0604020202020204" pitchFamily="34" charset="0"/>
              </a:rPr>
              <a:t>)         </a:t>
            </a:r>
            <a:br>
              <a:rPr lang="en-US" dirty="0"/>
            </a:br>
            <a:r>
              <a:rPr lang="en-US" dirty="0"/>
              <a:t> </a:t>
            </a:r>
          </a:p>
        </p:txBody>
      </p:sp>
      <p:pic>
        <p:nvPicPr>
          <p:cNvPr id="5" name="Content Placeholder 4">
            <a:extLst>
              <a:ext uri="{FF2B5EF4-FFF2-40B4-BE49-F238E27FC236}">
                <a16:creationId xmlns:a16="http://schemas.microsoft.com/office/drawing/2014/main" id="{CC207F14-22D7-DC7E-E7AE-C01097FF9C27}"/>
              </a:ext>
            </a:extLst>
          </p:cNvPr>
          <p:cNvPicPr>
            <a:picLocks noGrp="1" noChangeAspect="1"/>
          </p:cNvPicPr>
          <p:nvPr>
            <p:ph idx="1"/>
          </p:nvPr>
        </p:nvPicPr>
        <p:blipFill>
          <a:blip r:embed="rId3"/>
          <a:stretch>
            <a:fillRect/>
          </a:stretch>
        </p:blipFill>
        <p:spPr>
          <a:xfrm>
            <a:off x="1597793" y="1142180"/>
            <a:ext cx="6121667" cy="5600510"/>
          </a:xfrm>
        </p:spPr>
      </p:pic>
    </p:spTree>
    <p:extLst>
      <p:ext uri="{BB962C8B-B14F-4D97-AF65-F5344CB8AC3E}">
        <p14:creationId xmlns:p14="http://schemas.microsoft.com/office/powerpoint/2010/main" val="18597103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View inside a building">
            <a:extLst>
              <a:ext uri="{FF2B5EF4-FFF2-40B4-BE49-F238E27FC236}">
                <a16:creationId xmlns:a16="http://schemas.microsoft.com/office/drawing/2014/main" id="{2AA90226-CF9D-FC12-907B-35E22F10FE8A}"/>
              </a:ext>
            </a:extLst>
          </p:cNvPr>
          <p:cNvPicPr>
            <a:picLocks noChangeAspect="1"/>
          </p:cNvPicPr>
          <p:nvPr/>
        </p:nvPicPr>
        <p:blipFill>
          <a:blip r:embed="rId2"/>
          <a:srcRect l="25464" r="35041" b="-2"/>
          <a:stretch>
            <a:fillRect/>
          </a:stretch>
        </p:blipFill>
        <p:spPr>
          <a:xfrm>
            <a:off x="20" y="-2"/>
            <a:ext cx="4057627" cy="6858002"/>
          </a:xfrm>
          <a:prstGeom prst="rect">
            <a:avLst/>
          </a:prstGeom>
        </p:spPr>
      </p:pic>
      <p:sp useBgFill="1">
        <p:nvSpPr>
          <p:cNvPr id="11" name="Rectangle 10">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7647" y="-1"/>
            <a:ext cx="508635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4E3769-2275-06D0-A8E8-D282DBD9EA65}"/>
              </a:ext>
            </a:extLst>
          </p:cNvPr>
          <p:cNvSpPr>
            <a:spLocks noGrp="1"/>
          </p:cNvSpPr>
          <p:nvPr>
            <p:ph type="title"/>
          </p:nvPr>
        </p:nvSpPr>
        <p:spPr>
          <a:xfrm>
            <a:off x="4586487" y="405685"/>
            <a:ext cx="4098726" cy="1559301"/>
          </a:xfrm>
        </p:spPr>
        <p:txBody>
          <a:bodyPr>
            <a:normAutofit/>
          </a:bodyPr>
          <a:lstStyle/>
          <a:p>
            <a:r>
              <a:rPr lang="en-US" sz="3500" dirty="0"/>
              <a:t>Modern Advances in Building Science</a:t>
            </a:r>
          </a:p>
        </p:txBody>
      </p:sp>
      <p:sp>
        <p:nvSpPr>
          <p:cNvPr id="3" name="Content Placeholder 2">
            <a:extLst>
              <a:ext uri="{FF2B5EF4-FFF2-40B4-BE49-F238E27FC236}">
                <a16:creationId xmlns:a16="http://schemas.microsoft.com/office/drawing/2014/main" id="{9A96D8E8-D6D7-2226-B30B-F88B7F78A852}"/>
              </a:ext>
            </a:extLst>
          </p:cNvPr>
          <p:cNvSpPr>
            <a:spLocks noGrp="1"/>
          </p:cNvSpPr>
          <p:nvPr>
            <p:ph idx="1"/>
          </p:nvPr>
        </p:nvSpPr>
        <p:spPr>
          <a:xfrm>
            <a:off x="4586487" y="2551814"/>
            <a:ext cx="3935505" cy="3688264"/>
          </a:xfrm>
        </p:spPr>
        <p:txBody>
          <a:bodyPr anchor="ctr">
            <a:normAutofit lnSpcReduction="10000"/>
          </a:bodyPr>
          <a:lstStyle/>
          <a:p>
            <a:r>
              <a:rPr lang="en-US" sz="1700" b="1" dirty="0"/>
              <a:t>Should include </a:t>
            </a:r>
            <a:r>
              <a:rPr lang="en-US" sz="1700" dirty="0"/>
              <a:t>not just the building.</a:t>
            </a:r>
          </a:p>
          <a:p>
            <a:r>
              <a:rPr lang="en-US" sz="1700" dirty="0"/>
              <a:t>Not just new technology.</a:t>
            </a:r>
          </a:p>
          <a:p>
            <a:r>
              <a:rPr lang="en-US" sz="1700" dirty="0"/>
              <a:t>Not just the emerging smart buildings.</a:t>
            </a:r>
          </a:p>
          <a:p>
            <a:r>
              <a:rPr lang="en-US" sz="1700" dirty="0"/>
              <a:t>Not even the brilliant hallucinations of Artificial Intelligence.</a:t>
            </a:r>
          </a:p>
          <a:p>
            <a:r>
              <a:rPr lang="en-US" sz="1700" dirty="0"/>
              <a:t>It’s Indoor Environmental </a:t>
            </a:r>
            <a:r>
              <a:rPr lang="en-US" sz="1700" b="1" u="sng" dirty="0"/>
              <a:t>Quality.</a:t>
            </a:r>
          </a:p>
          <a:p>
            <a:r>
              <a:rPr lang="en-US" sz="1700" dirty="0"/>
              <a:t>IF it will stop ignoring the historical blind spot of IEQ…</a:t>
            </a:r>
          </a:p>
          <a:p>
            <a:r>
              <a:rPr lang="en-US" sz="1700" dirty="0"/>
              <a:t>By excluding the missing variable</a:t>
            </a:r>
          </a:p>
          <a:p>
            <a:pPr lvl="1"/>
            <a:r>
              <a:rPr lang="en-US" sz="1300" dirty="0"/>
              <a:t>The individual humans who occupy the buildings</a:t>
            </a:r>
          </a:p>
          <a:p>
            <a:r>
              <a:rPr lang="en-US" sz="1700" dirty="0"/>
              <a:t>Buildings affect people, people affect buildings.</a:t>
            </a:r>
          </a:p>
          <a:p>
            <a:pPr lvl="1"/>
            <a:r>
              <a:rPr lang="en-US" sz="1300" dirty="0">
                <a:solidFill>
                  <a:srgbClr val="C00000"/>
                </a:solidFill>
              </a:rPr>
              <a:t>It’s the Interactions</a:t>
            </a:r>
          </a:p>
          <a:p>
            <a:endParaRPr lang="en-US" sz="1700" dirty="0"/>
          </a:p>
          <a:p>
            <a:endParaRPr lang="en-US" sz="1700" dirty="0"/>
          </a:p>
        </p:txBody>
      </p:sp>
      <p:pic>
        <p:nvPicPr>
          <p:cNvPr id="4" name="Picture 3">
            <a:extLst>
              <a:ext uri="{FF2B5EF4-FFF2-40B4-BE49-F238E27FC236}">
                <a16:creationId xmlns:a16="http://schemas.microsoft.com/office/drawing/2014/main" id="{47041876-82B6-2510-63C1-51B727D55441}"/>
              </a:ext>
            </a:extLst>
          </p:cNvPr>
          <p:cNvPicPr>
            <a:picLocks noChangeAspect="1"/>
          </p:cNvPicPr>
          <p:nvPr/>
        </p:nvPicPr>
        <p:blipFill>
          <a:blip r:embed="rId3"/>
          <a:stretch>
            <a:fillRect/>
          </a:stretch>
        </p:blipFill>
        <p:spPr>
          <a:xfrm>
            <a:off x="6782835" y="5550194"/>
            <a:ext cx="510682" cy="530579"/>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Tree>
    <p:extLst>
      <p:ext uri="{BB962C8B-B14F-4D97-AF65-F5344CB8AC3E}">
        <p14:creationId xmlns:p14="http://schemas.microsoft.com/office/powerpoint/2010/main" val="321763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E6E794B-1F7E-B12B-3793-8630937CA4F0}"/>
              </a:ext>
            </a:extLst>
          </p:cNvPr>
          <p:cNvPicPr>
            <a:picLocks noGrp="1" noChangeAspect="1"/>
          </p:cNvPicPr>
          <p:nvPr>
            <p:ph idx="1"/>
          </p:nvPr>
        </p:nvPicPr>
        <p:blipFill>
          <a:blip r:embed="rId2"/>
          <a:stretch>
            <a:fillRect/>
          </a:stretch>
        </p:blipFill>
        <p:spPr>
          <a:xfrm>
            <a:off x="1414914" y="565386"/>
            <a:ext cx="6214653" cy="6147919"/>
          </a:xfrm>
        </p:spPr>
      </p:pic>
      <p:sp>
        <p:nvSpPr>
          <p:cNvPr id="6" name="Title 1">
            <a:extLst>
              <a:ext uri="{FF2B5EF4-FFF2-40B4-BE49-F238E27FC236}">
                <a16:creationId xmlns:a16="http://schemas.microsoft.com/office/drawing/2014/main" id="{9C73A8A8-C43C-F87E-F4CD-29BFDCDDD3D0}"/>
              </a:ext>
            </a:extLst>
          </p:cNvPr>
          <p:cNvSpPr>
            <a:spLocks noGrp="1"/>
          </p:cNvSpPr>
          <p:nvPr>
            <p:ph type="title"/>
          </p:nvPr>
        </p:nvSpPr>
        <p:spPr>
          <a:xfrm>
            <a:off x="457200" y="144695"/>
            <a:ext cx="8229600" cy="350837"/>
          </a:xfrm>
        </p:spPr>
        <p:txBody>
          <a:bodyPr>
            <a:noAutofit/>
          </a:bodyPr>
          <a:lstStyle/>
          <a:p>
            <a:r>
              <a:rPr lang="en-US" sz="1600" b="1" dirty="0">
                <a:latin typeface="Arial" panose="020B0604020202020204" pitchFamily="34" charset="0"/>
                <a:cs typeface="Arial" panose="020B0604020202020204" pitchFamily="34" charset="0"/>
              </a:rPr>
              <a:t>Chemical Intolerances Attributed to Pesticide Exposure Versus Remodeling                                                                         </a:t>
            </a:r>
            <a:r>
              <a:rPr lang="en-US" sz="1200" dirty="0">
                <a:latin typeface="Arial" panose="020B0604020202020204" pitchFamily="34" charset="0"/>
                <a:cs typeface="Arial" panose="020B0604020202020204" pitchFamily="34" charset="0"/>
              </a:rPr>
              <a:t>(After Miller &amp; Mitzel March/April 1995 Vol. 50 No.2)</a:t>
            </a:r>
          </a:p>
        </p:txBody>
      </p:sp>
    </p:spTree>
    <p:extLst>
      <p:ext uri="{BB962C8B-B14F-4D97-AF65-F5344CB8AC3E}">
        <p14:creationId xmlns:p14="http://schemas.microsoft.com/office/powerpoint/2010/main" val="34345167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66FAF-DEAF-6ED3-A9F1-8AD74A1EB790}"/>
              </a:ext>
            </a:extLst>
          </p:cNvPr>
          <p:cNvSpPr>
            <a:spLocks noGrp="1"/>
          </p:cNvSpPr>
          <p:nvPr>
            <p:ph type="title"/>
          </p:nvPr>
        </p:nvSpPr>
        <p:spPr>
          <a:xfrm>
            <a:off x="457200" y="274638"/>
            <a:ext cx="8229600" cy="457199"/>
          </a:xfrm>
        </p:spPr>
        <p:txBody>
          <a:bodyPr>
            <a:noAutofit/>
          </a:bodyPr>
          <a:lstStyle/>
          <a:p>
            <a:r>
              <a:rPr lang="en-US" sz="1600" b="1" dirty="0">
                <a:latin typeface="Arial" panose="020B0604020202020204" pitchFamily="34" charset="0"/>
                <a:cs typeface="Arial" panose="020B0604020202020204" pitchFamily="34" charset="0"/>
              </a:rPr>
              <a:t>Food/</a:t>
            </a:r>
            <a:r>
              <a:rPr lang="en-US" sz="1600" b="1" dirty="0" err="1">
                <a:latin typeface="Arial" panose="020B0604020202020204" pitchFamily="34" charset="0"/>
                <a:cs typeface="Arial" panose="020B0604020202020204" pitchFamily="34" charset="0"/>
              </a:rPr>
              <a:t>Ingestant</a:t>
            </a:r>
            <a:r>
              <a:rPr lang="en-US" sz="1600" b="1" dirty="0">
                <a:latin typeface="Arial" panose="020B0604020202020204" pitchFamily="34" charset="0"/>
                <a:cs typeface="Arial" panose="020B0604020202020204" pitchFamily="34" charset="0"/>
              </a:rPr>
              <a:t> Intolerances Attributed to Pesticide Exposure Versus Remodeling                                                                         </a:t>
            </a:r>
            <a:r>
              <a:rPr lang="en-US" sz="1200" dirty="0">
                <a:latin typeface="Arial" panose="020B0604020202020204" pitchFamily="34" charset="0"/>
                <a:cs typeface="Arial" panose="020B0604020202020204" pitchFamily="34" charset="0"/>
              </a:rPr>
              <a:t>(After Miller &amp; Mitzel March/April 1995 Vol. 50 No.2)</a:t>
            </a:r>
          </a:p>
        </p:txBody>
      </p:sp>
      <p:pic>
        <p:nvPicPr>
          <p:cNvPr id="5" name="Content Placeholder 4">
            <a:extLst>
              <a:ext uri="{FF2B5EF4-FFF2-40B4-BE49-F238E27FC236}">
                <a16:creationId xmlns:a16="http://schemas.microsoft.com/office/drawing/2014/main" id="{38BCFBE1-8BA7-0A97-0C16-AC61971A3164}"/>
              </a:ext>
            </a:extLst>
          </p:cNvPr>
          <p:cNvPicPr>
            <a:picLocks noGrp="1" noChangeAspect="1"/>
          </p:cNvPicPr>
          <p:nvPr>
            <p:ph idx="1"/>
          </p:nvPr>
        </p:nvPicPr>
        <p:blipFill>
          <a:blip r:embed="rId2"/>
          <a:stretch>
            <a:fillRect/>
          </a:stretch>
        </p:blipFill>
        <p:spPr>
          <a:xfrm>
            <a:off x="1588169" y="827088"/>
            <a:ext cx="5414538" cy="5901997"/>
          </a:xfrm>
        </p:spPr>
      </p:pic>
    </p:spTree>
    <p:extLst>
      <p:ext uri="{BB962C8B-B14F-4D97-AF65-F5344CB8AC3E}">
        <p14:creationId xmlns:p14="http://schemas.microsoft.com/office/powerpoint/2010/main" val="12701734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FA65D-33E0-4415-2030-85CFE656BEF6}"/>
              </a:ext>
            </a:extLst>
          </p:cNvPr>
          <p:cNvSpPr>
            <a:spLocks noGrp="1"/>
          </p:cNvSpPr>
          <p:nvPr>
            <p:ph type="title"/>
          </p:nvPr>
        </p:nvSpPr>
        <p:spPr>
          <a:xfrm>
            <a:off x="457200" y="40141"/>
            <a:ext cx="8229600" cy="652825"/>
          </a:xfrm>
        </p:spPr>
        <p:txBody>
          <a:bodyPr>
            <a:normAutofit/>
          </a:bodyPr>
          <a:lstStyle/>
          <a:p>
            <a:r>
              <a:rPr lang="en-US" sz="3200" b="1" dirty="0">
                <a:latin typeface="Arial" panose="020B0604020202020204" pitchFamily="34" charset="0"/>
                <a:cs typeface="Arial" panose="020B0604020202020204" pitchFamily="34" charset="0"/>
              </a:rPr>
              <a:t>TILT Self-Assessment</a:t>
            </a:r>
          </a:p>
        </p:txBody>
      </p:sp>
      <p:pic>
        <p:nvPicPr>
          <p:cNvPr id="9" name="Content Placeholder 8">
            <a:extLst>
              <a:ext uri="{FF2B5EF4-FFF2-40B4-BE49-F238E27FC236}">
                <a16:creationId xmlns:a16="http://schemas.microsoft.com/office/drawing/2014/main" id="{7668A4C7-FCB8-0BDB-82BC-8715BD7A07C7}"/>
              </a:ext>
            </a:extLst>
          </p:cNvPr>
          <p:cNvPicPr>
            <a:picLocks noGrp="1" noChangeAspect="1"/>
          </p:cNvPicPr>
          <p:nvPr>
            <p:ph idx="1"/>
          </p:nvPr>
        </p:nvPicPr>
        <p:blipFill>
          <a:blip r:embed="rId2"/>
          <a:stretch>
            <a:fillRect/>
          </a:stretch>
        </p:blipFill>
        <p:spPr>
          <a:xfrm>
            <a:off x="609117" y="678299"/>
            <a:ext cx="4730620" cy="6139560"/>
          </a:xfrm>
        </p:spPr>
      </p:pic>
      <p:sp>
        <p:nvSpPr>
          <p:cNvPr id="10" name="TextBox 9">
            <a:extLst>
              <a:ext uri="{FF2B5EF4-FFF2-40B4-BE49-F238E27FC236}">
                <a16:creationId xmlns:a16="http://schemas.microsoft.com/office/drawing/2014/main" id="{73F2E1D2-4810-857A-78CD-38E4324733E6}"/>
              </a:ext>
            </a:extLst>
          </p:cNvPr>
          <p:cNvSpPr txBox="1"/>
          <p:nvPr/>
        </p:nvSpPr>
        <p:spPr>
          <a:xfrm>
            <a:off x="5491654" y="1770253"/>
            <a:ext cx="3489434" cy="313932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For individual use, the TILT Self-Assessment is available at TILTResearch.org at no cost.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For commercial use, contact:           Claudia S. Miller, MD, MS</a:t>
            </a:r>
          </a:p>
          <a:p>
            <a:r>
              <a:rPr lang="en-US" dirty="0">
                <a:latin typeface="Arial" panose="020B0604020202020204" pitchFamily="34" charset="0"/>
                <a:cs typeface="Arial" panose="020B0604020202020204" pitchFamily="34" charset="0"/>
              </a:rPr>
              <a:t>President and Founder</a:t>
            </a:r>
          </a:p>
          <a:p>
            <a:r>
              <a:rPr lang="en-US" dirty="0">
                <a:latin typeface="Arial" panose="020B0604020202020204" pitchFamily="34" charset="0"/>
                <a:cs typeface="Arial" panose="020B0604020202020204" pitchFamily="34" charset="0"/>
              </a:rPr>
              <a:t>The TILT Research Foundation MillerCS1212@gmail.com</a:t>
            </a:r>
          </a:p>
          <a:p>
            <a:endParaRPr lang="en-US" dirty="0"/>
          </a:p>
          <a:p>
            <a:endParaRPr lang="en-US" dirty="0"/>
          </a:p>
        </p:txBody>
      </p:sp>
    </p:spTree>
    <p:extLst>
      <p:ext uri="{BB962C8B-B14F-4D97-AF65-F5344CB8AC3E}">
        <p14:creationId xmlns:p14="http://schemas.microsoft.com/office/powerpoint/2010/main" val="23456421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8539563F-A16F-22FE-A367-699D4B7679C9}"/>
              </a:ext>
            </a:extLst>
          </p:cNvPr>
          <p:cNvPicPr>
            <a:picLocks noGrp="1" noChangeAspect="1"/>
          </p:cNvPicPr>
          <p:nvPr>
            <p:ph idx="1"/>
          </p:nvPr>
        </p:nvPicPr>
        <p:blipFill>
          <a:blip r:embed="rId2"/>
          <a:stretch>
            <a:fillRect/>
          </a:stretch>
        </p:blipFill>
        <p:spPr>
          <a:xfrm>
            <a:off x="1305196" y="298383"/>
            <a:ext cx="6533607" cy="5994028"/>
          </a:xfrm>
        </p:spPr>
      </p:pic>
    </p:spTree>
    <p:extLst>
      <p:ext uri="{BB962C8B-B14F-4D97-AF65-F5344CB8AC3E}">
        <p14:creationId xmlns:p14="http://schemas.microsoft.com/office/powerpoint/2010/main" val="1335771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E50DE1CD-A5C8-C99E-7A75-B75A1AB0062E}"/>
              </a:ext>
            </a:extLst>
          </p:cNvPr>
          <p:cNvPicPr>
            <a:picLocks noGrp="1" noChangeAspect="1"/>
          </p:cNvPicPr>
          <p:nvPr>
            <p:ph idx="1"/>
          </p:nvPr>
        </p:nvPicPr>
        <p:blipFill>
          <a:blip r:embed="rId3"/>
          <a:stretch>
            <a:fillRect/>
          </a:stretch>
        </p:blipFill>
        <p:spPr>
          <a:xfrm>
            <a:off x="1982804" y="140643"/>
            <a:ext cx="5178392" cy="6609655"/>
          </a:xfrm>
        </p:spPr>
      </p:pic>
    </p:spTree>
    <p:extLst>
      <p:ext uri="{BB962C8B-B14F-4D97-AF65-F5344CB8AC3E}">
        <p14:creationId xmlns:p14="http://schemas.microsoft.com/office/powerpoint/2010/main" val="927745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87B8DD0A-9C30-E983-63E7-C7BE51E0D409}"/>
              </a:ext>
            </a:extLst>
          </p:cNvPr>
          <p:cNvPicPr>
            <a:picLocks noGrp="1" noChangeAspect="1"/>
          </p:cNvPicPr>
          <p:nvPr>
            <p:ph idx="1"/>
          </p:nvPr>
        </p:nvPicPr>
        <p:blipFill>
          <a:blip r:embed="rId3"/>
          <a:stretch>
            <a:fillRect/>
          </a:stretch>
        </p:blipFill>
        <p:spPr>
          <a:xfrm>
            <a:off x="1566464" y="130629"/>
            <a:ext cx="6011071" cy="6526665"/>
          </a:xfrm>
        </p:spPr>
      </p:pic>
    </p:spTree>
    <p:extLst>
      <p:ext uri="{BB962C8B-B14F-4D97-AF65-F5344CB8AC3E}">
        <p14:creationId xmlns:p14="http://schemas.microsoft.com/office/powerpoint/2010/main" val="1783556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720583E7-49E8-1376-B4BA-36314E6FF7F9}"/>
              </a:ext>
            </a:extLst>
          </p:cNvPr>
          <p:cNvPicPr>
            <a:picLocks noGrp="1" noChangeAspect="1"/>
          </p:cNvPicPr>
          <p:nvPr>
            <p:ph idx="1"/>
          </p:nvPr>
        </p:nvPicPr>
        <p:blipFill>
          <a:blip r:embed="rId3"/>
          <a:stretch>
            <a:fillRect/>
          </a:stretch>
        </p:blipFill>
        <p:spPr>
          <a:xfrm>
            <a:off x="1687803" y="7166"/>
            <a:ext cx="5768394" cy="6843668"/>
          </a:xfrm>
        </p:spPr>
      </p:pic>
    </p:spTree>
    <p:extLst>
      <p:ext uri="{BB962C8B-B14F-4D97-AF65-F5344CB8AC3E}">
        <p14:creationId xmlns:p14="http://schemas.microsoft.com/office/powerpoint/2010/main" val="5005891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8EFBF5F7-25DD-8EAE-6140-9BCD25536037}"/>
              </a:ext>
            </a:extLst>
          </p:cNvPr>
          <p:cNvPicPr>
            <a:picLocks noGrp="1" noChangeAspect="1"/>
          </p:cNvPicPr>
          <p:nvPr>
            <p:ph idx="1"/>
          </p:nvPr>
        </p:nvPicPr>
        <p:blipFill>
          <a:blip r:embed="rId3"/>
          <a:stretch>
            <a:fillRect/>
          </a:stretch>
        </p:blipFill>
        <p:spPr>
          <a:xfrm>
            <a:off x="1326266" y="270484"/>
            <a:ext cx="6491467" cy="6317032"/>
          </a:xfrm>
        </p:spPr>
      </p:pic>
    </p:spTree>
    <p:extLst>
      <p:ext uri="{BB962C8B-B14F-4D97-AF65-F5344CB8AC3E}">
        <p14:creationId xmlns:p14="http://schemas.microsoft.com/office/powerpoint/2010/main" val="36417855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4C13521B-3B30-300E-3B1B-2D85E198BDBF}"/>
              </a:ext>
            </a:extLst>
          </p:cNvPr>
          <p:cNvPicPr>
            <a:picLocks noGrp="1" noChangeAspect="1"/>
          </p:cNvPicPr>
          <p:nvPr>
            <p:ph idx="1"/>
          </p:nvPr>
        </p:nvPicPr>
        <p:blipFill>
          <a:blip r:embed="rId3"/>
          <a:stretch>
            <a:fillRect/>
          </a:stretch>
        </p:blipFill>
        <p:spPr>
          <a:xfrm>
            <a:off x="1007607" y="408282"/>
            <a:ext cx="7128786" cy="5857763"/>
          </a:xfrm>
        </p:spPr>
      </p:pic>
    </p:spTree>
    <p:extLst>
      <p:ext uri="{BB962C8B-B14F-4D97-AF65-F5344CB8AC3E}">
        <p14:creationId xmlns:p14="http://schemas.microsoft.com/office/powerpoint/2010/main" val="23134192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E84CB82D-C919-6E00-24E2-681D516D5158}"/>
              </a:ext>
            </a:extLst>
          </p:cNvPr>
          <p:cNvPicPr>
            <a:picLocks noGrp="1" noChangeAspect="1"/>
          </p:cNvPicPr>
          <p:nvPr>
            <p:ph idx="1"/>
          </p:nvPr>
        </p:nvPicPr>
        <p:blipFill>
          <a:blip r:embed="rId2"/>
          <a:stretch>
            <a:fillRect/>
          </a:stretch>
        </p:blipFill>
        <p:spPr>
          <a:xfrm>
            <a:off x="1740506" y="262288"/>
            <a:ext cx="5764112" cy="6446520"/>
          </a:xfrm>
        </p:spPr>
      </p:pic>
    </p:spTree>
    <p:extLst>
      <p:ext uri="{BB962C8B-B14F-4D97-AF65-F5344CB8AC3E}">
        <p14:creationId xmlns:p14="http://schemas.microsoft.com/office/powerpoint/2010/main" val="15968308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C01ABF-0150-BD98-147E-61505252987F}"/>
              </a:ext>
            </a:extLst>
          </p:cNvPr>
          <p:cNvSpPr>
            <a:spLocks noGrp="1"/>
          </p:cNvSpPr>
          <p:nvPr>
            <p:ph type="title"/>
          </p:nvPr>
        </p:nvSpPr>
        <p:spPr>
          <a:xfrm>
            <a:off x="515125" y="1153572"/>
            <a:ext cx="2400300" cy="4461163"/>
          </a:xfrm>
        </p:spPr>
        <p:txBody>
          <a:bodyPr>
            <a:normAutofit/>
          </a:bodyPr>
          <a:lstStyle/>
          <a:p>
            <a:r>
              <a:rPr lang="en-US" sz="7200" dirty="0">
                <a:solidFill>
                  <a:srgbClr val="FFFFFF"/>
                </a:solidFill>
              </a:rPr>
              <a:t>But First</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FAB77E8-AFEF-D970-3E89-D067A9C08EE2}"/>
              </a:ext>
            </a:extLst>
          </p:cNvPr>
          <p:cNvSpPr>
            <a:spLocks noGrp="1"/>
          </p:cNvSpPr>
          <p:nvPr>
            <p:ph idx="1"/>
          </p:nvPr>
        </p:nvSpPr>
        <p:spPr>
          <a:xfrm>
            <a:off x="3335481" y="591344"/>
            <a:ext cx="5179868" cy="5585619"/>
          </a:xfrm>
        </p:spPr>
        <p:txBody>
          <a:bodyPr anchor="ctr">
            <a:normAutofit/>
          </a:bodyPr>
          <a:lstStyle/>
          <a:p>
            <a:pPr>
              <a:lnSpc>
                <a:spcPct val="90000"/>
              </a:lnSpc>
            </a:pPr>
            <a:r>
              <a:rPr lang="en-US" sz="2000" dirty="0"/>
              <a:t>Neither Dr Miller nor I are Building Scientists. But…</a:t>
            </a:r>
          </a:p>
          <a:p>
            <a:pPr>
              <a:lnSpc>
                <a:spcPct val="90000"/>
              </a:lnSpc>
            </a:pPr>
            <a:endParaRPr lang="en-US" sz="2000" dirty="0"/>
          </a:p>
          <a:p>
            <a:pPr>
              <a:lnSpc>
                <a:spcPct val="90000"/>
              </a:lnSpc>
            </a:pPr>
            <a:r>
              <a:rPr lang="en-US" sz="2000" dirty="0"/>
              <a:t>As a Certified Indoor Environmental Consultant, I need what you know so I can improve my helping individuals who leave their home and experience feeling better.</a:t>
            </a:r>
          </a:p>
          <a:p>
            <a:pPr>
              <a:lnSpc>
                <a:spcPct val="90000"/>
              </a:lnSpc>
            </a:pPr>
            <a:endParaRPr lang="en-US" sz="2000" dirty="0"/>
          </a:p>
          <a:p>
            <a:pPr>
              <a:lnSpc>
                <a:spcPct val="90000"/>
              </a:lnSpc>
            </a:pPr>
            <a:r>
              <a:rPr lang="en-US" sz="2000" dirty="0"/>
              <a:t>As a former IH and now MD/Allergist Immunologist, Dr Miller needs what you know so she can better study the relationship between environmental exposures and health outcomes.</a:t>
            </a:r>
          </a:p>
          <a:p>
            <a:pPr>
              <a:lnSpc>
                <a:spcPct val="90000"/>
              </a:lnSpc>
            </a:pPr>
            <a:endParaRPr lang="en-US" sz="2000" dirty="0"/>
          </a:p>
          <a:p>
            <a:pPr>
              <a:lnSpc>
                <a:spcPct val="90000"/>
              </a:lnSpc>
            </a:pPr>
            <a:r>
              <a:rPr lang="en-US" sz="2000" dirty="0"/>
              <a:t>We hope this presentation will help us both better serve our clients and patients who are sick from the buildings they occupy. </a:t>
            </a:r>
          </a:p>
          <a:p>
            <a:pPr>
              <a:lnSpc>
                <a:spcPct val="90000"/>
              </a:lnSpc>
            </a:pPr>
            <a:endParaRPr lang="en-US" sz="2000" dirty="0"/>
          </a:p>
        </p:txBody>
      </p:sp>
    </p:spTree>
    <p:extLst>
      <p:ext uri="{BB962C8B-B14F-4D97-AF65-F5344CB8AC3E}">
        <p14:creationId xmlns:p14="http://schemas.microsoft.com/office/powerpoint/2010/main" val="1616878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5AA3D775-DB7B-E61C-FE78-9672BAB1F2FC}"/>
              </a:ext>
            </a:extLst>
          </p:cNvPr>
          <p:cNvPicPr>
            <a:picLocks noGrp="1" noChangeAspect="1"/>
          </p:cNvPicPr>
          <p:nvPr>
            <p:ph idx="1"/>
          </p:nvPr>
        </p:nvPicPr>
        <p:blipFill>
          <a:blip r:embed="rId2"/>
          <a:stretch>
            <a:fillRect/>
          </a:stretch>
        </p:blipFill>
        <p:spPr>
          <a:xfrm>
            <a:off x="1981678" y="174212"/>
            <a:ext cx="5180644" cy="6683788"/>
          </a:xfrm>
        </p:spPr>
      </p:pic>
    </p:spTree>
    <p:extLst>
      <p:ext uri="{BB962C8B-B14F-4D97-AF65-F5344CB8AC3E}">
        <p14:creationId xmlns:p14="http://schemas.microsoft.com/office/powerpoint/2010/main" val="5551537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688C9AD3-32A2-06D5-00C4-9E1033A04AAE}"/>
              </a:ext>
            </a:extLst>
          </p:cNvPr>
          <p:cNvPicPr>
            <a:picLocks noGrp="1" noChangeAspect="1"/>
          </p:cNvPicPr>
          <p:nvPr>
            <p:ph idx="1"/>
          </p:nvPr>
        </p:nvPicPr>
        <p:blipFill>
          <a:blip r:embed="rId2"/>
          <a:stretch>
            <a:fillRect/>
          </a:stretch>
        </p:blipFill>
        <p:spPr>
          <a:xfrm>
            <a:off x="2026118" y="113722"/>
            <a:ext cx="5091763" cy="6839532"/>
          </a:xfrm>
        </p:spPr>
      </p:pic>
    </p:spTree>
    <p:extLst>
      <p:ext uri="{BB962C8B-B14F-4D97-AF65-F5344CB8AC3E}">
        <p14:creationId xmlns:p14="http://schemas.microsoft.com/office/powerpoint/2010/main" val="16151790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EC70AC97-D043-03B9-88CD-E37031E3D40F}"/>
              </a:ext>
            </a:extLst>
          </p:cNvPr>
          <p:cNvPicPr>
            <a:picLocks noGrp="1" noChangeAspect="1"/>
          </p:cNvPicPr>
          <p:nvPr>
            <p:ph idx="1"/>
          </p:nvPr>
        </p:nvPicPr>
        <p:blipFill>
          <a:blip r:embed="rId2"/>
          <a:stretch>
            <a:fillRect/>
          </a:stretch>
        </p:blipFill>
        <p:spPr>
          <a:xfrm>
            <a:off x="2037805" y="0"/>
            <a:ext cx="5068389" cy="6542635"/>
          </a:xfrm>
        </p:spPr>
      </p:pic>
    </p:spTree>
    <p:extLst>
      <p:ext uri="{BB962C8B-B14F-4D97-AF65-F5344CB8AC3E}">
        <p14:creationId xmlns:p14="http://schemas.microsoft.com/office/powerpoint/2010/main" val="27938383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BFC5C9C-EFD6-F5F7-6537-76D05E802C2C}"/>
              </a:ext>
            </a:extLst>
          </p:cNvPr>
          <p:cNvPicPr>
            <a:picLocks noGrp="1" noChangeAspect="1"/>
          </p:cNvPicPr>
          <p:nvPr>
            <p:ph idx="1"/>
          </p:nvPr>
        </p:nvPicPr>
        <p:blipFill>
          <a:blip r:embed="rId3"/>
          <a:stretch>
            <a:fillRect/>
          </a:stretch>
        </p:blipFill>
        <p:spPr>
          <a:xfrm>
            <a:off x="589058" y="510364"/>
            <a:ext cx="7965884" cy="5140546"/>
          </a:xfrm>
        </p:spPr>
      </p:pic>
    </p:spTree>
    <p:extLst>
      <p:ext uri="{BB962C8B-B14F-4D97-AF65-F5344CB8AC3E}">
        <p14:creationId xmlns:p14="http://schemas.microsoft.com/office/powerpoint/2010/main" val="7549951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71C589DB-B3D8-2B12-C045-D664334E9AAC}"/>
              </a:ext>
            </a:extLst>
          </p:cNvPr>
          <p:cNvPicPr>
            <a:picLocks noGrp="1" noChangeAspect="1"/>
          </p:cNvPicPr>
          <p:nvPr>
            <p:ph idx="1"/>
          </p:nvPr>
        </p:nvPicPr>
        <p:blipFill>
          <a:blip r:embed="rId2"/>
          <a:stretch>
            <a:fillRect/>
          </a:stretch>
        </p:blipFill>
        <p:spPr>
          <a:xfrm>
            <a:off x="795754" y="597158"/>
            <a:ext cx="7552492" cy="5467739"/>
          </a:xfrm>
        </p:spPr>
      </p:pic>
    </p:spTree>
    <p:extLst>
      <p:ext uri="{BB962C8B-B14F-4D97-AF65-F5344CB8AC3E}">
        <p14:creationId xmlns:p14="http://schemas.microsoft.com/office/powerpoint/2010/main" val="2417521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8CE118F-DC44-F0AE-69DB-0A118EA22074}"/>
              </a:ext>
            </a:extLst>
          </p:cNvPr>
          <p:cNvSpPr txBox="1"/>
          <p:nvPr/>
        </p:nvSpPr>
        <p:spPr>
          <a:xfrm>
            <a:off x="228600" y="380393"/>
            <a:ext cx="8627165" cy="6311984"/>
          </a:xfrm>
          <a:prstGeom prst="rect">
            <a:avLst/>
          </a:prstGeom>
          <a:noFill/>
        </p:spPr>
        <p:txBody>
          <a:bodyPr wrap="square">
            <a:spAutoFit/>
          </a:bodyPr>
          <a:lstStyle/>
          <a:p>
            <a:pPr algn="l" fontAlgn="base">
              <a:spcAft>
                <a:spcPts val="900"/>
              </a:spcAft>
              <a:buNone/>
            </a:pPr>
            <a:r>
              <a:rPr lang="en-US" b="1" i="0" dirty="0">
                <a:solidFill>
                  <a:srgbClr val="333333"/>
                </a:solidFill>
                <a:effectLst/>
                <a:latin typeface="Noto Sans" panose="020B0502040504020204" pitchFamily="34" charset="0"/>
              </a:rPr>
              <a:t>Case #1</a:t>
            </a:r>
          </a:p>
          <a:p>
            <a:pPr algn="l" fontAlgn="base">
              <a:spcAft>
                <a:spcPts val="2160"/>
              </a:spcAft>
              <a:buNone/>
            </a:pPr>
            <a:r>
              <a:rPr lang="en-US" b="0" i="0" dirty="0">
                <a:solidFill>
                  <a:srgbClr val="333333"/>
                </a:solidFill>
                <a:effectLst/>
                <a:latin typeface="Noto Sans" panose="020B0502040504020204" pitchFamily="34" charset="0"/>
              </a:rPr>
              <a:t>A 68-year-old female who worked as a house cleaner for 16 years reported progressively worsening symptoms, including headaches, abdominal pain and cramping, memory difficulties, fatigue, coughing spells, throat irritation, watery eyes, and joint and muscle pains when exposed to multiple scented cleaners she used at work. She also developed intolerances for combustion products including smoke from cigarettes and from cooking and grilling. She said that her exposures led to depression, irritability, and worsening headaches, cognitive, and respiratory symptoms. Ultimately, her symptoms forced her to leave her job.</a:t>
            </a:r>
          </a:p>
          <a:p>
            <a:pPr algn="l" fontAlgn="base">
              <a:buNone/>
            </a:pPr>
            <a:r>
              <a:rPr lang="en-US" b="1" i="0" dirty="0">
                <a:solidFill>
                  <a:srgbClr val="333333"/>
                </a:solidFill>
                <a:effectLst/>
                <a:latin typeface="Noto Sans" panose="020B0502040504020204" pitchFamily="34" charset="0"/>
              </a:rPr>
              <a:t>Pre-EHC observations</a:t>
            </a:r>
          </a:p>
          <a:p>
            <a:pPr algn="l" fontAlgn="base">
              <a:spcAft>
                <a:spcPts val="2160"/>
              </a:spcAft>
              <a:buNone/>
            </a:pPr>
            <a:r>
              <a:rPr lang="en-US" b="0" i="0" dirty="0">
                <a:solidFill>
                  <a:srgbClr val="333333"/>
                </a:solidFill>
                <a:effectLst/>
                <a:latin typeface="inherit"/>
              </a:rPr>
              <a:t>Multiple scented cleaning and personal care products were observed throughout the home. Candles were present in the bedrooms and living room. Mothballs were found in a closet.</a:t>
            </a:r>
          </a:p>
          <a:p>
            <a:pPr algn="l" fontAlgn="base">
              <a:buNone/>
            </a:pPr>
            <a:r>
              <a:rPr lang="en-US" b="1" i="0" dirty="0">
                <a:solidFill>
                  <a:srgbClr val="333333"/>
                </a:solidFill>
                <a:effectLst/>
                <a:latin typeface="Noto Sans" panose="020B0502040504020204" pitchFamily="34" charset="0"/>
              </a:rPr>
              <a:t>Intervention</a:t>
            </a:r>
          </a:p>
          <a:p>
            <a:pPr algn="l" fontAlgn="base">
              <a:spcAft>
                <a:spcPts val="2160"/>
              </a:spcAft>
            </a:pPr>
            <a:r>
              <a:rPr lang="en-US" b="0" i="0" dirty="0">
                <a:solidFill>
                  <a:srgbClr val="333333"/>
                </a:solidFill>
                <a:effectLst/>
                <a:latin typeface="inherit"/>
              </a:rPr>
              <a:t>A detailed action plan was developed and discussed during the third visit, which included a targeted education session designed to help reduce sources of VOCs and eliminate mothballs. During the fourth visit, a second walkthrough and follow-up air sampling were conducted. The QEESI was also re-administered in order to document any changes in symptom severity.</a:t>
            </a:r>
          </a:p>
        </p:txBody>
      </p:sp>
    </p:spTree>
    <p:extLst>
      <p:ext uri="{BB962C8B-B14F-4D97-AF65-F5344CB8AC3E}">
        <p14:creationId xmlns:p14="http://schemas.microsoft.com/office/powerpoint/2010/main" val="22798636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diagram of a graph&#10;&#10;AI-generated content may be incorrect.">
            <a:extLst>
              <a:ext uri="{FF2B5EF4-FFF2-40B4-BE49-F238E27FC236}">
                <a16:creationId xmlns:a16="http://schemas.microsoft.com/office/drawing/2014/main" id="{8365C235-9A7D-AC45-CA95-DCD17222F267}"/>
              </a:ext>
            </a:extLst>
          </p:cNvPr>
          <p:cNvPicPr>
            <a:picLocks noChangeAspect="1"/>
          </p:cNvPicPr>
          <p:nvPr/>
        </p:nvPicPr>
        <p:blipFill>
          <a:blip r:embed="rId3"/>
          <a:stretch>
            <a:fillRect/>
          </a:stretch>
        </p:blipFill>
        <p:spPr>
          <a:xfrm>
            <a:off x="1255889" y="643467"/>
            <a:ext cx="6632221" cy="5571066"/>
          </a:xfrm>
          <a:prstGeom prst="rect">
            <a:avLst/>
          </a:prstGeom>
        </p:spPr>
      </p:pic>
    </p:spTree>
    <p:extLst>
      <p:ext uri="{BB962C8B-B14F-4D97-AF65-F5344CB8AC3E}">
        <p14:creationId xmlns:p14="http://schemas.microsoft.com/office/powerpoint/2010/main" val="109574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aph of a diagram&#10;&#10;AI-generated content may be incorrect.">
            <a:extLst>
              <a:ext uri="{FF2B5EF4-FFF2-40B4-BE49-F238E27FC236}">
                <a16:creationId xmlns:a16="http://schemas.microsoft.com/office/drawing/2014/main" id="{6EF9873E-9E80-B3CB-0517-A0065CEA6DA5}"/>
              </a:ext>
            </a:extLst>
          </p:cNvPr>
          <p:cNvPicPr>
            <a:picLocks noChangeAspect="1"/>
          </p:cNvPicPr>
          <p:nvPr/>
        </p:nvPicPr>
        <p:blipFill>
          <a:blip r:embed="rId3"/>
          <a:stretch>
            <a:fillRect/>
          </a:stretch>
        </p:blipFill>
        <p:spPr>
          <a:xfrm>
            <a:off x="482600" y="1619441"/>
            <a:ext cx="8178799" cy="3619117"/>
          </a:xfrm>
          <a:prstGeom prst="rect">
            <a:avLst/>
          </a:prstGeom>
        </p:spPr>
      </p:pic>
    </p:spTree>
    <p:extLst>
      <p:ext uri="{BB962C8B-B14F-4D97-AF65-F5344CB8AC3E}">
        <p14:creationId xmlns:p14="http://schemas.microsoft.com/office/powerpoint/2010/main" val="15764339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DB10B1-18B1-97E1-60A1-BD331050239A}"/>
              </a:ext>
            </a:extLst>
          </p:cNvPr>
          <p:cNvPicPr>
            <a:picLocks noChangeAspect="1"/>
          </p:cNvPicPr>
          <p:nvPr/>
        </p:nvPicPr>
        <p:blipFill>
          <a:blip r:embed="rId3"/>
          <a:stretch>
            <a:fillRect/>
          </a:stretch>
        </p:blipFill>
        <p:spPr>
          <a:xfrm>
            <a:off x="282356" y="603134"/>
            <a:ext cx="8579287" cy="5651731"/>
          </a:xfrm>
          <a:prstGeom prst="rect">
            <a:avLst/>
          </a:prstGeom>
        </p:spPr>
      </p:pic>
    </p:spTree>
    <p:extLst>
      <p:ext uri="{BB962C8B-B14F-4D97-AF65-F5344CB8AC3E}">
        <p14:creationId xmlns:p14="http://schemas.microsoft.com/office/powerpoint/2010/main" val="16479692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61CD115-045B-0693-120F-B79A030D3235}"/>
              </a:ext>
            </a:extLst>
          </p:cNvPr>
          <p:cNvPicPr>
            <a:picLocks noGrp="1" noChangeAspect="1"/>
          </p:cNvPicPr>
          <p:nvPr>
            <p:ph idx="1"/>
          </p:nvPr>
        </p:nvPicPr>
        <p:blipFill>
          <a:blip r:embed="rId3"/>
          <a:stretch>
            <a:fillRect/>
          </a:stretch>
        </p:blipFill>
        <p:spPr>
          <a:xfrm>
            <a:off x="628650" y="2791849"/>
            <a:ext cx="7886700" cy="992124"/>
          </a:xfrm>
          <a:prstGeom prst="rect">
            <a:avLst/>
          </a:prstGeom>
        </p:spPr>
      </p:pic>
      <p:pic>
        <p:nvPicPr>
          <p:cNvPr id="5" name="Picture 4">
            <a:extLst>
              <a:ext uri="{FF2B5EF4-FFF2-40B4-BE49-F238E27FC236}">
                <a16:creationId xmlns:a16="http://schemas.microsoft.com/office/drawing/2014/main" id="{05D42BA1-FFD8-599C-8328-EE837F774DAF}"/>
              </a:ext>
            </a:extLst>
          </p:cNvPr>
          <p:cNvPicPr>
            <a:picLocks noChangeAspect="1"/>
          </p:cNvPicPr>
          <p:nvPr/>
        </p:nvPicPr>
        <p:blipFill>
          <a:blip r:embed="rId4"/>
          <a:stretch>
            <a:fillRect/>
          </a:stretch>
        </p:blipFill>
        <p:spPr>
          <a:xfrm>
            <a:off x="2076080" y="1081187"/>
            <a:ext cx="6893072" cy="5143500"/>
          </a:xfrm>
          <a:prstGeom prst="rect">
            <a:avLst/>
          </a:prstGeom>
        </p:spPr>
      </p:pic>
      <p:sp>
        <p:nvSpPr>
          <p:cNvPr id="8" name="TextBox 7">
            <a:extLst>
              <a:ext uri="{FF2B5EF4-FFF2-40B4-BE49-F238E27FC236}">
                <a16:creationId xmlns:a16="http://schemas.microsoft.com/office/drawing/2014/main" id="{CE74DC7E-ED3B-3D96-2B20-F5A90E43DC4B}"/>
              </a:ext>
            </a:extLst>
          </p:cNvPr>
          <p:cNvSpPr txBox="1"/>
          <p:nvPr/>
        </p:nvSpPr>
        <p:spPr>
          <a:xfrm>
            <a:off x="6772652" y="1241524"/>
            <a:ext cx="2196500" cy="461665"/>
          </a:xfrm>
          <a:prstGeom prst="rect">
            <a:avLst/>
          </a:prstGeom>
          <a:noFill/>
        </p:spPr>
        <p:txBody>
          <a:bodyPr wrap="square" rtlCol="0">
            <a:spAutoFit/>
          </a:bodyPr>
          <a:lstStyle/>
          <a:p>
            <a:pPr algn="ctr" defTabSz="685800">
              <a:defRPr/>
            </a:pPr>
            <a:r>
              <a:rPr lang="en-US" sz="1200" b="1" dirty="0">
                <a:solidFill>
                  <a:prstClr val="black"/>
                </a:solidFill>
                <a:latin typeface="Arial Black" panose="020B0A04020102020204" pitchFamily="34" charset="0"/>
                <a:cs typeface="Arial" panose="020B0604020202020204" pitchFamily="34" charset="0"/>
              </a:rPr>
              <a:t>TILT Stage II: Triggering</a:t>
            </a:r>
          </a:p>
        </p:txBody>
      </p:sp>
      <p:sp>
        <p:nvSpPr>
          <p:cNvPr id="9" name="TextBox 8">
            <a:extLst>
              <a:ext uri="{FF2B5EF4-FFF2-40B4-BE49-F238E27FC236}">
                <a16:creationId xmlns:a16="http://schemas.microsoft.com/office/drawing/2014/main" id="{8C646590-06F6-7B67-5B2D-A6AC6E22C4A8}"/>
              </a:ext>
            </a:extLst>
          </p:cNvPr>
          <p:cNvSpPr txBox="1"/>
          <p:nvPr/>
        </p:nvSpPr>
        <p:spPr>
          <a:xfrm>
            <a:off x="3178714" y="1241524"/>
            <a:ext cx="2132838" cy="276999"/>
          </a:xfrm>
          <a:prstGeom prst="rect">
            <a:avLst/>
          </a:prstGeom>
          <a:noFill/>
        </p:spPr>
        <p:txBody>
          <a:bodyPr wrap="square" rtlCol="0">
            <a:spAutoFit/>
          </a:bodyPr>
          <a:lstStyle/>
          <a:p>
            <a:pPr algn="ctr" defTabSz="685800">
              <a:defRPr/>
            </a:pPr>
            <a:r>
              <a:rPr lang="en-US" sz="1200" b="1" dirty="0">
                <a:solidFill>
                  <a:prstClr val="black"/>
                </a:solidFill>
                <a:latin typeface="Arial Black" panose="020B0A04020102020204" pitchFamily="34" charset="0"/>
                <a:cs typeface="Arial" panose="020B0604020202020204" pitchFamily="34" charset="0"/>
              </a:rPr>
              <a:t>TILT Stage I: Initiation</a:t>
            </a:r>
          </a:p>
        </p:txBody>
      </p:sp>
      <p:sp>
        <p:nvSpPr>
          <p:cNvPr id="2" name="TextBox 1">
            <a:extLst>
              <a:ext uri="{FF2B5EF4-FFF2-40B4-BE49-F238E27FC236}">
                <a16:creationId xmlns:a16="http://schemas.microsoft.com/office/drawing/2014/main" id="{76496EE4-F4AD-4AEE-1FEE-1600B8FAE95E}"/>
              </a:ext>
            </a:extLst>
          </p:cNvPr>
          <p:cNvSpPr txBox="1"/>
          <p:nvPr/>
        </p:nvSpPr>
        <p:spPr>
          <a:xfrm>
            <a:off x="174848" y="1868673"/>
            <a:ext cx="1948718" cy="2631490"/>
          </a:xfrm>
          <a:prstGeom prst="rect">
            <a:avLst/>
          </a:prstGeom>
          <a:noFill/>
        </p:spPr>
        <p:txBody>
          <a:bodyPr wrap="square" rtlCol="0">
            <a:spAutoFit/>
          </a:bodyPr>
          <a:lstStyle/>
          <a:p>
            <a:r>
              <a:rPr lang="en-US" sz="3300" b="1" dirty="0">
                <a:solidFill>
                  <a:schemeClr val="accent1"/>
                </a:solidFill>
                <a:latin typeface="Arial" panose="020B0604020202020204" pitchFamily="34" charset="0"/>
                <a:cs typeface="Arial" panose="020B0604020202020204" pitchFamily="34" charset="0"/>
              </a:rPr>
              <a:t>The </a:t>
            </a:r>
          </a:p>
          <a:p>
            <a:r>
              <a:rPr lang="en-US" sz="3300" b="1" dirty="0">
                <a:solidFill>
                  <a:schemeClr val="accent1"/>
                </a:solidFill>
                <a:latin typeface="Arial" panose="020B0604020202020204" pitchFamily="34" charset="0"/>
                <a:cs typeface="Arial" panose="020B0604020202020204" pitchFamily="34" charset="0"/>
              </a:rPr>
              <a:t>two stages of </a:t>
            </a:r>
          </a:p>
          <a:p>
            <a:r>
              <a:rPr lang="en-US" sz="3300" b="1" dirty="0">
                <a:solidFill>
                  <a:schemeClr val="accent1"/>
                </a:solidFill>
                <a:latin typeface="Arial" panose="020B0604020202020204" pitchFamily="34" charset="0"/>
                <a:cs typeface="Arial" panose="020B0604020202020204" pitchFamily="34" charset="0"/>
              </a:rPr>
              <a:t>TILT</a:t>
            </a:r>
          </a:p>
        </p:txBody>
      </p:sp>
    </p:spTree>
    <p:extLst>
      <p:ext uri="{BB962C8B-B14F-4D97-AF65-F5344CB8AC3E}">
        <p14:creationId xmlns:p14="http://schemas.microsoft.com/office/powerpoint/2010/main" val="25680390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8BF0B9-0A55-FC89-30CE-343EE894E422}"/>
              </a:ext>
            </a:extLst>
          </p:cNvPr>
          <p:cNvSpPr>
            <a:spLocks noGrp="1"/>
          </p:cNvSpPr>
          <p:nvPr>
            <p:ph type="title"/>
          </p:nvPr>
        </p:nvSpPr>
        <p:spPr>
          <a:xfrm>
            <a:off x="515125" y="1153572"/>
            <a:ext cx="2400300" cy="4461163"/>
          </a:xfrm>
        </p:spPr>
        <p:txBody>
          <a:bodyPr>
            <a:normAutofit/>
          </a:bodyPr>
          <a:lstStyle/>
          <a:p>
            <a:r>
              <a:rPr lang="en-US">
                <a:solidFill>
                  <a:srgbClr val="FFFFFF"/>
                </a:solidFill>
              </a:rPr>
              <a:t>Dr Miller’s brief CV</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43F69637-6F22-D7D4-9B78-639D4B49A20A}"/>
              </a:ext>
            </a:extLst>
          </p:cNvPr>
          <p:cNvSpPr>
            <a:spLocks noGrp="1"/>
          </p:cNvSpPr>
          <p:nvPr>
            <p:ph idx="1"/>
          </p:nvPr>
        </p:nvSpPr>
        <p:spPr>
          <a:xfrm>
            <a:off x="3335481" y="591344"/>
            <a:ext cx="5179868" cy="5585619"/>
          </a:xfrm>
        </p:spPr>
        <p:txBody>
          <a:bodyPr anchor="ctr">
            <a:normAutofit fontScale="92500" lnSpcReduction="20000"/>
          </a:bodyPr>
          <a:lstStyle/>
          <a:p>
            <a:pPr>
              <a:lnSpc>
                <a:spcPct val="90000"/>
              </a:lnSpc>
            </a:pPr>
            <a:r>
              <a:rPr lang="en-US" sz="2500" dirty="0"/>
              <a:t>1996 journal </a:t>
            </a:r>
            <a:r>
              <a:rPr lang="en-US" sz="2500" i="1" dirty="0"/>
              <a:t>Toxicology</a:t>
            </a:r>
            <a:r>
              <a:rPr lang="en-US" sz="2500" dirty="0"/>
              <a:t>, proposed a unifying theory of disease </a:t>
            </a:r>
            <a:r>
              <a:rPr lang="en-US" sz="2500" i="1" dirty="0"/>
              <a:t>Toxicant-Induced Loss of Tolerance (TILT).</a:t>
            </a:r>
          </a:p>
          <a:p>
            <a:pPr>
              <a:lnSpc>
                <a:spcPct val="90000"/>
              </a:lnSpc>
            </a:pPr>
            <a:r>
              <a:rPr lang="en-US" sz="2500" dirty="0"/>
              <a:t>1999 in</a:t>
            </a:r>
            <a:r>
              <a:rPr lang="en-US" sz="2500" i="1" dirty="0"/>
              <a:t> Quick Environmental Exposure and Sensitivity Inventory </a:t>
            </a:r>
            <a:r>
              <a:rPr lang="en-US" sz="2500" dirty="0"/>
              <a:t>(QEESI).</a:t>
            </a:r>
          </a:p>
          <a:p>
            <a:pPr>
              <a:lnSpc>
                <a:spcPct val="90000"/>
              </a:lnSpc>
            </a:pPr>
            <a:r>
              <a:rPr lang="en-US" sz="2500" dirty="0"/>
              <a:t>2021 Identified mast cell mechanism underlying TILT.</a:t>
            </a:r>
          </a:p>
          <a:p>
            <a:pPr>
              <a:lnSpc>
                <a:spcPct val="90000"/>
              </a:lnSpc>
            </a:pPr>
            <a:r>
              <a:rPr lang="en-US" sz="2500" dirty="0"/>
              <a:t>2023 Identified TILT initiators to include pesticides, indoor air VOCs, Gulf War exposures, implants and mold. </a:t>
            </a:r>
          </a:p>
          <a:p>
            <a:pPr>
              <a:lnSpc>
                <a:spcPct val="90000"/>
              </a:lnSpc>
            </a:pPr>
            <a:r>
              <a:rPr lang="en-US" sz="2500" dirty="0"/>
              <a:t>2024 </a:t>
            </a:r>
            <a:r>
              <a:rPr lang="en-US" sz="2500" i="1" dirty="0"/>
              <a:t>Environmental house calls can reduce symptoms of chemical intolerance: a demonstration of personalized exposure medicine. </a:t>
            </a:r>
          </a:p>
          <a:p>
            <a:pPr>
              <a:lnSpc>
                <a:spcPct val="90000"/>
              </a:lnSpc>
            </a:pPr>
            <a:r>
              <a:rPr lang="en-US" sz="2500" dirty="0"/>
              <a:t>2024 Parents with high chemical intolerance score had 5.7 times an increased risk of having a child with autism/ADHD.</a:t>
            </a:r>
          </a:p>
        </p:txBody>
      </p:sp>
    </p:spTree>
    <p:extLst>
      <p:ext uri="{BB962C8B-B14F-4D97-AF65-F5344CB8AC3E}">
        <p14:creationId xmlns:p14="http://schemas.microsoft.com/office/powerpoint/2010/main" val="4121378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1833C-4CBD-C85D-1AE6-634853F2A393}"/>
              </a:ext>
            </a:extLst>
          </p:cNvPr>
          <p:cNvSpPr>
            <a:spLocks noGrp="1"/>
          </p:cNvSpPr>
          <p:nvPr>
            <p:ph type="title"/>
          </p:nvPr>
        </p:nvSpPr>
        <p:spPr>
          <a:xfrm>
            <a:off x="492561" y="1264692"/>
            <a:ext cx="6185312" cy="1388826"/>
          </a:xfrm>
        </p:spPr>
        <p:txBody>
          <a:bodyPr anchor="t">
            <a:normAutofit fontScale="90000"/>
          </a:bodyPr>
          <a:lstStyle/>
          <a:p>
            <a:r>
              <a:rPr lang="en-US" sz="3000" b="1" dirty="0">
                <a:solidFill>
                  <a:srgbClr val="2E4866"/>
                </a:solidFill>
                <a:latin typeface="Arial" panose="020B0604020202020204" pitchFamily="34" charset="0"/>
                <a:cs typeface="Arial" panose="020B0604020202020204" pitchFamily="34" charset="0"/>
              </a:rPr>
              <a:t>Why Are Autism &amp; ADHD Increasing?</a:t>
            </a:r>
            <a:br>
              <a:rPr lang="en-US" sz="2325" b="1" dirty="0">
                <a:solidFill>
                  <a:srgbClr val="2E4866"/>
                </a:solidFill>
                <a:latin typeface="Arial" panose="020B0604020202020204" pitchFamily="34" charset="0"/>
                <a:cs typeface="Arial" panose="020B0604020202020204" pitchFamily="34" charset="0"/>
              </a:rPr>
            </a:br>
            <a:br>
              <a:rPr lang="en-US" sz="2325" b="1" dirty="0">
                <a:solidFill>
                  <a:srgbClr val="2E4866"/>
                </a:solidFill>
                <a:latin typeface="Arial" panose="020B0604020202020204" pitchFamily="34" charset="0"/>
                <a:cs typeface="Arial" panose="020B0604020202020204" pitchFamily="34" charset="0"/>
              </a:rPr>
            </a:br>
            <a:r>
              <a:rPr lang="en-US" sz="2325" b="1" dirty="0">
                <a:solidFill>
                  <a:srgbClr val="2E4866"/>
                </a:solidFill>
                <a:latin typeface="Arial" panose="020B0604020202020204" pitchFamily="34" charset="0"/>
                <a:cs typeface="Arial" panose="020B0604020202020204" pitchFamily="34" charset="0"/>
              </a:rPr>
              <a:t>The Potential Role of Fossil Fuels:                         Coal, Natural Gas, and Oil </a:t>
            </a:r>
            <a:br>
              <a:rPr lang="en-US" sz="3000" b="1" dirty="0">
                <a:solidFill>
                  <a:srgbClr val="2E4866"/>
                </a:solidFill>
                <a:latin typeface="Arial" panose="020B0604020202020204" pitchFamily="34" charset="0"/>
                <a:cs typeface="Arial" panose="020B0604020202020204" pitchFamily="34" charset="0"/>
              </a:rPr>
            </a:br>
            <a:br>
              <a:rPr lang="en-US" sz="3000" b="1" dirty="0">
                <a:solidFill>
                  <a:srgbClr val="2E4866"/>
                </a:solidFill>
                <a:latin typeface="Arial" panose="020B0604020202020204" pitchFamily="34" charset="0"/>
                <a:cs typeface="Arial" panose="020B0604020202020204" pitchFamily="34" charset="0"/>
              </a:rPr>
            </a:br>
            <a:br>
              <a:rPr lang="en-US" sz="3300" b="1" dirty="0">
                <a:solidFill>
                  <a:srgbClr val="2E4866"/>
                </a:solidFill>
                <a:latin typeface="Arial" panose="020B0604020202020204" pitchFamily="34" charset="0"/>
                <a:cs typeface="Arial" panose="020B0604020202020204" pitchFamily="34" charset="0"/>
              </a:rPr>
            </a:br>
            <a:br>
              <a:rPr lang="en-US" sz="1800" b="1" dirty="0">
                <a:solidFill>
                  <a:srgbClr val="2E4866"/>
                </a:solidFill>
                <a:latin typeface="Arial" panose="020B0604020202020204" pitchFamily="34" charset="0"/>
                <a:cs typeface="Arial" panose="020B0604020202020204" pitchFamily="34" charset="0"/>
              </a:rPr>
            </a:br>
            <a:br>
              <a:rPr lang="en-US" sz="2400" b="1" dirty="0">
                <a:latin typeface="Arial" panose="020B0604020202020204" pitchFamily="34" charset="0"/>
                <a:cs typeface="Arial" panose="020B0604020202020204" pitchFamily="34" charset="0"/>
              </a:rPr>
            </a:br>
            <a:br>
              <a:rPr lang="en-US" sz="2400" b="1" dirty="0">
                <a:latin typeface="Arial" panose="020B0604020202020204" pitchFamily="34" charset="0"/>
                <a:cs typeface="Arial" panose="020B0604020202020204" pitchFamily="34" charset="0"/>
              </a:rPr>
            </a:br>
            <a:br>
              <a:rPr lang="en-US" sz="2400" b="1" dirty="0">
                <a:latin typeface="Arial" panose="020B0604020202020204" pitchFamily="34" charset="0"/>
                <a:cs typeface="Arial" panose="020B0604020202020204" pitchFamily="34" charset="0"/>
              </a:rPr>
            </a:br>
            <a:endParaRPr lang="en-US" sz="2400" dirty="0"/>
          </a:p>
        </p:txBody>
      </p:sp>
      <p:sp>
        <p:nvSpPr>
          <p:cNvPr id="3" name="Content Placeholder 2">
            <a:extLst>
              <a:ext uri="{FF2B5EF4-FFF2-40B4-BE49-F238E27FC236}">
                <a16:creationId xmlns:a16="http://schemas.microsoft.com/office/drawing/2014/main" id="{864870FE-3E2E-44F6-8F6F-3380260C00BA}"/>
              </a:ext>
            </a:extLst>
          </p:cNvPr>
          <p:cNvSpPr>
            <a:spLocks noGrp="1"/>
          </p:cNvSpPr>
          <p:nvPr>
            <p:ph idx="1"/>
          </p:nvPr>
        </p:nvSpPr>
        <p:spPr>
          <a:xfrm>
            <a:off x="318255" y="1001367"/>
            <a:ext cx="8507490" cy="4913676"/>
          </a:xfrm>
        </p:spPr>
        <p:txBody>
          <a:bodyPr/>
          <a:lstStyle/>
          <a:p>
            <a:endParaRPr lang="en-US" b="1" i="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     </a:t>
            </a:r>
            <a:endParaRPr lang="en-US" dirty="0"/>
          </a:p>
        </p:txBody>
      </p:sp>
      <p:sp>
        <p:nvSpPr>
          <p:cNvPr id="8" name="TextBox 7">
            <a:extLst>
              <a:ext uri="{FF2B5EF4-FFF2-40B4-BE49-F238E27FC236}">
                <a16:creationId xmlns:a16="http://schemas.microsoft.com/office/drawing/2014/main" id="{8C51ABAC-DDB3-C00B-494D-8C2D41811645}"/>
              </a:ext>
            </a:extLst>
          </p:cNvPr>
          <p:cNvSpPr txBox="1"/>
          <p:nvPr/>
        </p:nvSpPr>
        <p:spPr>
          <a:xfrm>
            <a:off x="4085070" y="3177256"/>
            <a:ext cx="973860" cy="507831"/>
          </a:xfrm>
          <a:prstGeom prst="rect">
            <a:avLst/>
          </a:prstGeom>
          <a:noFill/>
        </p:spPr>
        <p:txBody>
          <a:bodyPr wrap="square">
            <a:spAutoFit/>
          </a:bodyPr>
          <a:lstStyle/>
          <a:p>
            <a:pPr defTabSz="342900">
              <a:defRPr/>
            </a:pPr>
            <a:r>
              <a:rPr lang="en-US" sz="1350" b="1" dirty="0">
                <a:solidFill>
                  <a:prstClr val="black"/>
                </a:solidFill>
                <a:latin typeface="Arial" panose="020B0604020202020204" pitchFamily="34" charset="0"/>
                <a:cs typeface="Arial" panose="020B0604020202020204" pitchFamily="34" charset="0"/>
              </a:rPr>
              <a:t>1939-1945</a:t>
            </a:r>
            <a:endParaRPr lang="en-US" sz="1350" b="1" dirty="0">
              <a:solidFill>
                <a:prstClr val="black"/>
              </a:solidFill>
              <a:latin typeface="Calibri Light" panose="020F0302020204030204"/>
            </a:endParaRPr>
          </a:p>
        </p:txBody>
      </p:sp>
      <p:sp>
        <p:nvSpPr>
          <p:cNvPr id="10" name="TextBox 9">
            <a:extLst>
              <a:ext uri="{FF2B5EF4-FFF2-40B4-BE49-F238E27FC236}">
                <a16:creationId xmlns:a16="http://schemas.microsoft.com/office/drawing/2014/main" id="{F9BA51F1-B475-3040-E6B2-C5CCB2C15252}"/>
              </a:ext>
            </a:extLst>
          </p:cNvPr>
          <p:cNvSpPr txBox="1"/>
          <p:nvPr/>
        </p:nvSpPr>
        <p:spPr>
          <a:xfrm>
            <a:off x="7131162" y="1391714"/>
            <a:ext cx="746384" cy="369332"/>
          </a:xfrm>
          <a:prstGeom prst="rect">
            <a:avLst/>
          </a:prstGeom>
          <a:noFill/>
        </p:spPr>
        <p:txBody>
          <a:bodyPr wrap="square">
            <a:spAutoFit/>
          </a:bodyPr>
          <a:lstStyle/>
          <a:p>
            <a:pPr defTabSz="342900">
              <a:defRPr/>
            </a:pPr>
            <a:r>
              <a:rPr lang="en-US" b="1" dirty="0">
                <a:solidFill>
                  <a:prstClr val="black"/>
                </a:solidFill>
                <a:latin typeface="Arial" panose="020B0604020202020204" pitchFamily="34" charset="0"/>
                <a:cs typeface="Arial" panose="020B0604020202020204" pitchFamily="34" charset="0"/>
              </a:rPr>
              <a:t>  </a:t>
            </a:r>
            <a:r>
              <a:rPr lang="en-US" sz="1350" b="1" dirty="0">
                <a:solidFill>
                  <a:prstClr val="black"/>
                </a:solidFill>
                <a:latin typeface="Arial" panose="020B0604020202020204" pitchFamily="34" charset="0"/>
                <a:cs typeface="Arial" panose="020B0604020202020204" pitchFamily="34" charset="0"/>
              </a:rPr>
              <a:t>1973</a:t>
            </a:r>
            <a:endParaRPr lang="en-US" sz="1350" b="1" dirty="0">
              <a:solidFill>
                <a:prstClr val="black"/>
              </a:solidFill>
              <a:latin typeface="Calibri Light" panose="020F0302020204030204"/>
            </a:endParaRPr>
          </a:p>
        </p:txBody>
      </p:sp>
      <p:sp>
        <p:nvSpPr>
          <p:cNvPr id="11" name="Callout: Line 10">
            <a:extLst>
              <a:ext uri="{FF2B5EF4-FFF2-40B4-BE49-F238E27FC236}">
                <a16:creationId xmlns:a16="http://schemas.microsoft.com/office/drawing/2014/main" id="{54FCDE36-6F5F-4035-A237-C96709153E80}"/>
              </a:ext>
            </a:extLst>
          </p:cNvPr>
          <p:cNvSpPr/>
          <p:nvPr/>
        </p:nvSpPr>
        <p:spPr>
          <a:xfrm rot="5400000">
            <a:off x="1061144" y="3852279"/>
            <a:ext cx="440673" cy="1201663"/>
          </a:xfrm>
          <a:prstGeom prst="borderCallout1">
            <a:avLst>
              <a:gd name="adj1" fmla="val 46297"/>
              <a:gd name="adj2" fmla="val -11458"/>
              <a:gd name="adj3" fmla="val 46420"/>
              <a:gd name="adj4" fmla="val -57659"/>
            </a:avLst>
          </a:prstGeom>
          <a:ln w="25400"/>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defTabSz="342900">
              <a:defRPr/>
            </a:pPr>
            <a:r>
              <a:rPr lang="en-US" sz="1350" b="1" dirty="0">
                <a:solidFill>
                  <a:prstClr val="white"/>
                </a:solidFill>
                <a:latin typeface="Arial" panose="020B0604020202020204" pitchFamily="34" charset="0"/>
                <a:cs typeface="Arial" panose="020B0604020202020204" pitchFamily="34" charset="0"/>
              </a:rPr>
              <a:t>Industrial Revolution </a:t>
            </a:r>
          </a:p>
        </p:txBody>
      </p:sp>
      <p:sp>
        <p:nvSpPr>
          <p:cNvPr id="12" name="Callout: Line 11">
            <a:extLst>
              <a:ext uri="{FF2B5EF4-FFF2-40B4-BE49-F238E27FC236}">
                <a16:creationId xmlns:a16="http://schemas.microsoft.com/office/drawing/2014/main" id="{0A22A5AA-6F44-8F7F-6C80-B2CE937536F0}"/>
              </a:ext>
            </a:extLst>
          </p:cNvPr>
          <p:cNvSpPr/>
          <p:nvPr/>
        </p:nvSpPr>
        <p:spPr>
          <a:xfrm rot="5400000">
            <a:off x="4473121" y="3384508"/>
            <a:ext cx="344150" cy="1169438"/>
          </a:xfrm>
          <a:prstGeom prst="borderCallout1">
            <a:avLst>
              <a:gd name="adj1" fmla="val 47519"/>
              <a:gd name="adj2" fmla="val -5231"/>
              <a:gd name="adj3" fmla="val 48252"/>
              <a:gd name="adj4" fmla="val -73247"/>
            </a:avLst>
          </a:prstGeom>
          <a:ln w="25400"/>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defTabSz="342900">
              <a:defRPr/>
            </a:pPr>
            <a:r>
              <a:rPr lang="en-US" sz="1350" b="1" dirty="0">
                <a:solidFill>
                  <a:prstClr val="white"/>
                </a:solidFill>
                <a:latin typeface="Arial" panose="020B0604020202020204" pitchFamily="34" charset="0"/>
                <a:cs typeface="Arial" panose="020B0604020202020204" pitchFamily="34" charset="0"/>
              </a:rPr>
              <a:t>World War II </a:t>
            </a:r>
          </a:p>
        </p:txBody>
      </p:sp>
      <p:sp>
        <p:nvSpPr>
          <p:cNvPr id="13" name="Callout: Line 12">
            <a:extLst>
              <a:ext uri="{FF2B5EF4-FFF2-40B4-BE49-F238E27FC236}">
                <a16:creationId xmlns:a16="http://schemas.microsoft.com/office/drawing/2014/main" id="{BADEC661-11D3-6E1E-A910-B2C11A3E160D}"/>
              </a:ext>
            </a:extLst>
          </p:cNvPr>
          <p:cNvSpPr/>
          <p:nvPr/>
        </p:nvSpPr>
        <p:spPr>
          <a:xfrm rot="5400000">
            <a:off x="7447493" y="1853669"/>
            <a:ext cx="471956" cy="1165168"/>
          </a:xfrm>
          <a:prstGeom prst="borderCallout1">
            <a:avLst>
              <a:gd name="adj1" fmla="val 46297"/>
              <a:gd name="adj2" fmla="val -11458"/>
              <a:gd name="adj3" fmla="val 47033"/>
              <a:gd name="adj4" fmla="val -109790"/>
            </a:avLst>
          </a:prstGeom>
          <a:ln w="25400"/>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defTabSz="342900">
              <a:defRPr/>
            </a:pPr>
            <a:r>
              <a:rPr lang="en-US" sz="1350" b="1" dirty="0">
                <a:solidFill>
                  <a:prstClr val="white"/>
                </a:solidFill>
                <a:latin typeface="Arial" panose="020B0604020202020204" pitchFamily="34" charset="0"/>
                <a:cs typeface="Arial" panose="020B0604020202020204" pitchFamily="34" charset="0"/>
              </a:rPr>
              <a:t>Arab Oil Embargo </a:t>
            </a:r>
          </a:p>
        </p:txBody>
      </p:sp>
      <p:sp>
        <p:nvSpPr>
          <p:cNvPr id="16" name="Rectangle: Rounded Corners 15">
            <a:extLst>
              <a:ext uri="{FF2B5EF4-FFF2-40B4-BE49-F238E27FC236}">
                <a16:creationId xmlns:a16="http://schemas.microsoft.com/office/drawing/2014/main" id="{2D84028E-10A0-D55E-8A8E-A3635A754233}"/>
              </a:ext>
            </a:extLst>
          </p:cNvPr>
          <p:cNvSpPr/>
          <p:nvPr/>
        </p:nvSpPr>
        <p:spPr>
          <a:xfrm>
            <a:off x="904771" y="5012722"/>
            <a:ext cx="2198648" cy="724610"/>
          </a:xfrm>
          <a:prstGeom prst="round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42900">
              <a:defRPr/>
            </a:pPr>
            <a:r>
              <a:rPr lang="en-US" sz="1200" b="1" dirty="0">
                <a:solidFill>
                  <a:prstClr val="white"/>
                </a:solidFill>
                <a:latin typeface="Arial" panose="020B0604020202020204" pitchFamily="34" charset="0"/>
                <a:cs typeface="Arial" panose="020B0604020202020204" pitchFamily="34" charset="0"/>
              </a:rPr>
              <a:t>Fossil fuels (coal, natural gas, oil, and their combustion products)</a:t>
            </a:r>
          </a:p>
        </p:txBody>
      </p:sp>
      <p:sp>
        <p:nvSpPr>
          <p:cNvPr id="18" name="Rectangle: Rounded Corners 17">
            <a:extLst>
              <a:ext uri="{FF2B5EF4-FFF2-40B4-BE49-F238E27FC236}">
                <a16:creationId xmlns:a16="http://schemas.microsoft.com/office/drawing/2014/main" id="{695AC947-4CEC-8712-03CB-3E4504FDD9B5}"/>
              </a:ext>
            </a:extLst>
          </p:cNvPr>
          <p:cNvSpPr/>
          <p:nvPr/>
        </p:nvSpPr>
        <p:spPr>
          <a:xfrm>
            <a:off x="4015006" y="4506263"/>
            <a:ext cx="1248587" cy="785528"/>
          </a:xfrm>
          <a:prstGeom prst="round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42900">
              <a:defRPr/>
            </a:pPr>
            <a:r>
              <a:rPr lang="en-US" sz="1350" b="1" dirty="0">
                <a:solidFill>
                  <a:prstClr val="white"/>
                </a:solidFill>
                <a:latin typeface="Arial" panose="020B0604020202020204" pitchFamily="34" charset="0"/>
                <a:cs typeface="Arial" panose="020B0604020202020204" pitchFamily="34" charset="0"/>
              </a:rPr>
              <a:t>Synthetic chemical derivatives</a:t>
            </a:r>
          </a:p>
        </p:txBody>
      </p:sp>
      <p:sp>
        <p:nvSpPr>
          <p:cNvPr id="20" name="Rectangle: Rounded Corners 19">
            <a:extLst>
              <a:ext uri="{FF2B5EF4-FFF2-40B4-BE49-F238E27FC236}">
                <a16:creationId xmlns:a16="http://schemas.microsoft.com/office/drawing/2014/main" id="{C967C9FA-319B-D80D-497C-CA97DBB45C6D}"/>
              </a:ext>
            </a:extLst>
          </p:cNvPr>
          <p:cNvSpPr/>
          <p:nvPr/>
        </p:nvSpPr>
        <p:spPr>
          <a:xfrm>
            <a:off x="6865224" y="3002350"/>
            <a:ext cx="1585842" cy="724610"/>
          </a:xfrm>
          <a:prstGeom prst="round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42900">
              <a:defRPr/>
            </a:pPr>
            <a:r>
              <a:rPr lang="en-US" sz="1350" b="1" dirty="0">
                <a:solidFill>
                  <a:prstClr val="white"/>
                </a:solidFill>
                <a:latin typeface="Arial" panose="020B0604020202020204" pitchFamily="34" charset="0"/>
                <a:cs typeface="Arial" panose="020B0604020202020204" pitchFamily="34" charset="0"/>
              </a:rPr>
              <a:t>Decreased fresh air, increased indoor VOCs</a:t>
            </a:r>
          </a:p>
        </p:txBody>
      </p:sp>
      <p:sp>
        <p:nvSpPr>
          <p:cNvPr id="26" name="Arrow: Down 25">
            <a:extLst>
              <a:ext uri="{FF2B5EF4-FFF2-40B4-BE49-F238E27FC236}">
                <a16:creationId xmlns:a16="http://schemas.microsoft.com/office/drawing/2014/main" id="{58EFFEDF-0A3D-22D8-2009-2C806207B8BF}"/>
              </a:ext>
            </a:extLst>
          </p:cNvPr>
          <p:cNvSpPr/>
          <p:nvPr/>
        </p:nvSpPr>
        <p:spPr>
          <a:xfrm>
            <a:off x="1136816" y="4673447"/>
            <a:ext cx="363474" cy="345222"/>
          </a:xfrm>
          <a:prstGeom prst="down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b="1">
              <a:solidFill>
                <a:prstClr val="white"/>
              </a:solidFill>
              <a:latin typeface="Arial" panose="020B0604020202020204" pitchFamily="34" charset="0"/>
              <a:cs typeface="Arial" panose="020B0604020202020204" pitchFamily="34" charset="0"/>
            </a:endParaRPr>
          </a:p>
        </p:txBody>
      </p:sp>
      <p:sp>
        <p:nvSpPr>
          <p:cNvPr id="27" name="Arrow: Down 26">
            <a:extLst>
              <a:ext uri="{FF2B5EF4-FFF2-40B4-BE49-F238E27FC236}">
                <a16:creationId xmlns:a16="http://schemas.microsoft.com/office/drawing/2014/main" id="{7EB4CE7B-AB53-09BE-5861-032EA217C585}"/>
              </a:ext>
            </a:extLst>
          </p:cNvPr>
          <p:cNvSpPr/>
          <p:nvPr/>
        </p:nvSpPr>
        <p:spPr>
          <a:xfrm>
            <a:off x="4463459" y="4154538"/>
            <a:ext cx="363474" cy="344150"/>
          </a:xfrm>
          <a:prstGeom prst="down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b="1">
              <a:solidFill>
                <a:prstClr val="white"/>
              </a:solidFill>
              <a:latin typeface="Arial" panose="020B0604020202020204" pitchFamily="34" charset="0"/>
              <a:cs typeface="Arial" panose="020B0604020202020204" pitchFamily="34" charset="0"/>
            </a:endParaRPr>
          </a:p>
        </p:txBody>
      </p:sp>
      <p:sp>
        <p:nvSpPr>
          <p:cNvPr id="28" name="Arrow: Down 27">
            <a:extLst>
              <a:ext uri="{FF2B5EF4-FFF2-40B4-BE49-F238E27FC236}">
                <a16:creationId xmlns:a16="http://schemas.microsoft.com/office/drawing/2014/main" id="{4EC19AD4-76DF-546D-197A-49E6A01553C8}"/>
              </a:ext>
            </a:extLst>
          </p:cNvPr>
          <p:cNvSpPr/>
          <p:nvPr/>
        </p:nvSpPr>
        <p:spPr>
          <a:xfrm>
            <a:off x="7526538" y="2665017"/>
            <a:ext cx="356043" cy="346249"/>
          </a:xfrm>
          <a:prstGeom prst="down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b="1">
              <a:solidFill>
                <a:prstClr val="white"/>
              </a:solidFill>
              <a:latin typeface="Arial" panose="020B060402020202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id="{17402032-D9FD-81C4-5C95-92AE99DFC238}"/>
              </a:ext>
            </a:extLst>
          </p:cNvPr>
          <p:cNvCxnSpPr>
            <a:cxnSpLocks/>
          </p:cNvCxnSpPr>
          <p:nvPr/>
        </p:nvCxnSpPr>
        <p:spPr>
          <a:xfrm flipV="1">
            <a:off x="643416" y="3531285"/>
            <a:ext cx="4019559" cy="507977"/>
          </a:xfrm>
          <a:prstGeom prst="line">
            <a:avLst/>
          </a:prstGeom>
          <a:ln w="34925">
            <a:solidFill>
              <a:schemeClr val="tx1">
                <a:lumMod val="50000"/>
                <a:lumOff val="50000"/>
              </a:schemeClr>
            </a:solidFill>
            <a:prstDash val="sysDash"/>
          </a:ln>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5A955F9E-BDE9-CDD7-3902-2EB3C4E4C09F}"/>
              </a:ext>
            </a:extLst>
          </p:cNvPr>
          <p:cNvCxnSpPr>
            <a:cxnSpLocks/>
          </p:cNvCxnSpPr>
          <p:nvPr/>
        </p:nvCxnSpPr>
        <p:spPr>
          <a:xfrm flipV="1">
            <a:off x="4662975" y="2961435"/>
            <a:ext cx="1552088" cy="569851"/>
          </a:xfrm>
          <a:prstGeom prst="line">
            <a:avLst/>
          </a:prstGeom>
          <a:ln w="34925">
            <a:solidFill>
              <a:srgbClr val="FF0000"/>
            </a:solidFill>
            <a:prstDash val="dash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41734F0-6719-FC07-374D-CC907CCF9CE7}"/>
              </a:ext>
            </a:extLst>
          </p:cNvPr>
          <p:cNvCxnSpPr>
            <a:cxnSpLocks/>
          </p:cNvCxnSpPr>
          <p:nvPr/>
        </p:nvCxnSpPr>
        <p:spPr>
          <a:xfrm flipV="1">
            <a:off x="6198816" y="1650116"/>
            <a:ext cx="1530722" cy="1301110"/>
          </a:xfrm>
          <a:prstGeom prst="line">
            <a:avLst/>
          </a:prstGeom>
          <a:ln w="38100">
            <a:prstDash val="lgDashDotDot"/>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E25D317-A40B-2606-EEF0-704D22AC320D}"/>
              </a:ext>
            </a:extLst>
          </p:cNvPr>
          <p:cNvSpPr txBox="1"/>
          <p:nvPr/>
        </p:nvSpPr>
        <p:spPr>
          <a:xfrm>
            <a:off x="874514" y="3643498"/>
            <a:ext cx="973860" cy="507831"/>
          </a:xfrm>
          <a:prstGeom prst="rect">
            <a:avLst/>
          </a:prstGeom>
          <a:noFill/>
        </p:spPr>
        <p:txBody>
          <a:bodyPr wrap="square">
            <a:spAutoFit/>
          </a:bodyPr>
          <a:lstStyle/>
          <a:p>
            <a:pPr defTabSz="342900">
              <a:defRPr/>
            </a:pPr>
            <a:r>
              <a:rPr lang="en-US" sz="1350" b="1" dirty="0">
                <a:solidFill>
                  <a:prstClr val="black"/>
                </a:solidFill>
                <a:latin typeface="Arial" panose="020B0604020202020204" pitchFamily="34" charset="0"/>
                <a:cs typeface="Arial" panose="020B0604020202020204" pitchFamily="34" charset="0"/>
              </a:rPr>
              <a:t>1760-1840</a:t>
            </a:r>
            <a:endParaRPr lang="en-US" sz="1350" b="1" dirty="0">
              <a:solidFill>
                <a:prstClr val="black"/>
              </a:solidFill>
              <a:latin typeface="Calibri Light" panose="020F0302020204030204"/>
            </a:endParaRPr>
          </a:p>
        </p:txBody>
      </p:sp>
      <p:sp>
        <p:nvSpPr>
          <p:cNvPr id="19" name="Callout: Line 18">
            <a:extLst>
              <a:ext uri="{FF2B5EF4-FFF2-40B4-BE49-F238E27FC236}">
                <a16:creationId xmlns:a16="http://schemas.microsoft.com/office/drawing/2014/main" id="{57BD41D3-272C-7255-FBA5-ED038A6379DF}"/>
              </a:ext>
            </a:extLst>
          </p:cNvPr>
          <p:cNvSpPr/>
          <p:nvPr/>
        </p:nvSpPr>
        <p:spPr>
          <a:xfrm rot="5400000">
            <a:off x="5925722" y="2908872"/>
            <a:ext cx="412496" cy="1203263"/>
          </a:xfrm>
          <a:prstGeom prst="borderCallout1">
            <a:avLst>
              <a:gd name="adj1" fmla="val 46297"/>
              <a:gd name="adj2" fmla="val -11458"/>
              <a:gd name="adj3" fmla="val 46420"/>
              <a:gd name="adj4" fmla="val -62867"/>
            </a:avLst>
          </a:prstGeom>
          <a:ln w="25400"/>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defTabSz="342900">
              <a:defRPr/>
            </a:pPr>
            <a:r>
              <a:rPr lang="en-US" sz="1350" b="1" dirty="0">
                <a:solidFill>
                  <a:prstClr val="white"/>
                </a:solidFill>
                <a:latin typeface="Arial" panose="020B0604020202020204" pitchFamily="34" charset="0"/>
                <a:cs typeface="Arial" panose="020B0604020202020204" pitchFamily="34" charset="0"/>
              </a:rPr>
              <a:t>Climate Change</a:t>
            </a:r>
          </a:p>
        </p:txBody>
      </p:sp>
      <p:sp>
        <p:nvSpPr>
          <p:cNvPr id="21" name="Rectangle: Rounded Corners 20">
            <a:extLst>
              <a:ext uri="{FF2B5EF4-FFF2-40B4-BE49-F238E27FC236}">
                <a16:creationId xmlns:a16="http://schemas.microsoft.com/office/drawing/2014/main" id="{2FFCA4D4-7357-A5D0-10CF-A195E12336D9}"/>
              </a:ext>
            </a:extLst>
          </p:cNvPr>
          <p:cNvSpPr/>
          <p:nvPr/>
        </p:nvSpPr>
        <p:spPr>
          <a:xfrm>
            <a:off x="5614098" y="4062298"/>
            <a:ext cx="1169436" cy="621899"/>
          </a:xfrm>
          <a:prstGeom prst="round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42900">
              <a:defRPr/>
            </a:pPr>
            <a:r>
              <a:rPr lang="en-US" sz="1350" b="1" dirty="0">
                <a:solidFill>
                  <a:prstClr val="white"/>
                </a:solidFill>
                <a:latin typeface="Arial" panose="020B0604020202020204" pitchFamily="34" charset="0"/>
                <a:cs typeface="Arial" panose="020B0604020202020204" pitchFamily="34" charset="0"/>
              </a:rPr>
              <a:t>Toxic mold</a:t>
            </a:r>
          </a:p>
          <a:p>
            <a:pPr algn="ctr" defTabSz="342900">
              <a:defRPr/>
            </a:pPr>
            <a:r>
              <a:rPr lang="en-US" sz="1350" b="1" dirty="0">
                <a:solidFill>
                  <a:prstClr val="white"/>
                </a:solidFill>
                <a:latin typeface="Arial" panose="020B0604020202020204" pitchFamily="34" charset="0"/>
                <a:cs typeface="Arial" panose="020B0604020202020204" pitchFamily="34" charset="0"/>
              </a:rPr>
              <a:t>Algae</a:t>
            </a:r>
          </a:p>
        </p:txBody>
      </p:sp>
      <p:sp>
        <p:nvSpPr>
          <p:cNvPr id="22" name="Arrow: Down 21">
            <a:extLst>
              <a:ext uri="{FF2B5EF4-FFF2-40B4-BE49-F238E27FC236}">
                <a16:creationId xmlns:a16="http://schemas.microsoft.com/office/drawing/2014/main" id="{D1EBBDB6-4691-5A37-1B00-E530A1BF2CEF}"/>
              </a:ext>
            </a:extLst>
          </p:cNvPr>
          <p:cNvSpPr/>
          <p:nvPr/>
        </p:nvSpPr>
        <p:spPr>
          <a:xfrm>
            <a:off x="6031239" y="3704889"/>
            <a:ext cx="318181" cy="361909"/>
          </a:xfrm>
          <a:prstGeom prst="down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b="1">
              <a:solidFill>
                <a:prstClr val="white"/>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FC3AFFB8-E2C8-7344-3CD9-19B57740FE44}"/>
              </a:ext>
            </a:extLst>
          </p:cNvPr>
          <p:cNvSpPr txBox="1"/>
          <p:nvPr/>
        </p:nvSpPr>
        <p:spPr>
          <a:xfrm>
            <a:off x="8094209" y="1162216"/>
            <a:ext cx="821769" cy="300082"/>
          </a:xfrm>
          <a:prstGeom prst="rect">
            <a:avLst/>
          </a:prstGeom>
          <a:noFill/>
        </p:spPr>
        <p:txBody>
          <a:bodyPr wrap="square">
            <a:spAutoFit/>
          </a:bodyPr>
          <a:lstStyle/>
          <a:p>
            <a:pPr defTabSz="342900">
              <a:defRPr/>
            </a:pPr>
            <a:r>
              <a:rPr lang="en-US" sz="1350" b="1" dirty="0">
                <a:solidFill>
                  <a:prstClr val="black"/>
                </a:solidFill>
                <a:latin typeface="Arial" panose="020B0604020202020204" pitchFamily="34" charset="0"/>
                <a:cs typeface="Arial" panose="020B0604020202020204" pitchFamily="34" charset="0"/>
              </a:rPr>
              <a:t>Present</a:t>
            </a:r>
            <a:endParaRPr lang="en-US" sz="1350" b="1" dirty="0">
              <a:solidFill>
                <a:prstClr val="black"/>
              </a:solidFill>
              <a:latin typeface="Calibri Light" panose="020F0302020204030204"/>
            </a:endParaRPr>
          </a:p>
        </p:txBody>
      </p:sp>
      <p:cxnSp>
        <p:nvCxnSpPr>
          <p:cNvPr id="34" name="Straight Arrow Connector 33">
            <a:extLst>
              <a:ext uri="{FF2B5EF4-FFF2-40B4-BE49-F238E27FC236}">
                <a16:creationId xmlns:a16="http://schemas.microsoft.com/office/drawing/2014/main" id="{3399FFB0-4A5A-CACA-866C-06C85F41A5BD}"/>
              </a:ext>
            </a:extLst>
          </p:cNvPr>
          <p:cNvCxnSpPr>
            <a:cxnSpLocks/>
          </p:cNvCxnSpPr>
          <p:nvPr/>
        </p:nvCxnSpPr>
        <p:spPr>
          <a:xfrm flipV="1">
            <a:off x="7706365" y="1325839"/>
            <a:ext cx="442913" cy="346249"/>
          </a:xfrm>
          <a:prstGeom prst="straightConnector1">
            <a:avLst/>
          </a:prstGeom>
          <a:ln w="3492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D635565F-A14B-7FA3-CED6-0988469A16DE}"/>
              </a:ext>
            </a:extLst>
          </p:cNvPr>
          <p:cNvSpPr txBox="1"/>
          <p:nvPr/>
        </p:nvSpPr>
        <p:spPr>
          <a:xfrm>
            <a:off x="5653901" y="2637491"/>
            <a:ext cx="688496" cy="577081"/>
          </a:xfrm>
          <a:prstGeom prst="rect">
            <a:avLst/>
          </a:prstGeom>
          <a:noFill/>
        </p:spPr>
        <p:txBody>
          <a:bodyPr wrap="square">
            <a:spAutoFit/>
          </a:bodyPr>
          <a:lstStyle/>
          <a:p>
            <a:pPr defTabSz="342900">
              <a:defRPr/>
            </a:pPr>
            <a:r>
              <a:rPr lang="en-US" b="1" dirty="0">
                <a:solidFill>
                  <a:prstClr val="black"/>
                </a:solidFill>
                <a:latin typeface="Arial" panose="020B0604020202020204" pitchFamily="34" charset="0"/>
                <a:cs typeface="Arial" panose="020B0604020202020204" pitchFamily="34" charset="0"/>
              </a:rPr>
              <a:t>  </a:t>
            </a:r>
            <a:r>
              <a:rPr lang="en-US" sz="1350" b="1" dirty="0">
                <a:solidFill>
                  <a:prstClr val="black"/>
                </a:solidFill>
                <a:latin typeface="Arial" panose="020B0604020202020204" pitchFamily="34" charset="0"/>
                <a:cs typeface="Arial" panose="020B0604020202020204" pitchFamily="34" charset="0"/>
              </a:rPr>
              <a:t>1950</a:t>
            </a:r>
            <a:endParaRPr lang="en-US" sz="1350" b="1" dirty="0">
              <a:solidFill>
                <a:prstClr val="black"/>
              </a:solidFill>
              <a:latin typeface="Calibri Light" panose="020F0302020204030204"/>
            </a:endParaRPr>
          </a:p>
        </p:txBody>
      </p:sp>
      <p:sp>
        <p:nvSpPr>
          <p:cNvPr id="14" name="Rectangle 13">
            <a:extLst>
              <a:ext uri="{FF2B5EF4-FFF2-40B4-BE49-F238E27FC236}">
                <a16:creationId xmlns:a16="http://schemas.microsoft.com/office/drawing/2014/main" id="{1C80DFFB-7A5F-69D2-C001-DAF46BB114DE}"/>
              </a:ext>
            </a:extLst>
          </p:cNvPr>
          <p:cNvSpPr/>
          <p:nvPr/>
        </p:nvSpPr>
        <p:spPr>
          <a:xfrm>
            <a:off x="2082729" y="4065590"/>
            <a:ext cx="1201664" cy="440674"/>
          </a:xfrm>
          <a:prstGeom prst="rect">
            <a:avLst/>
          </a:prstGeom>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50" b="1" dirty="0">
                <a:latin typeface="Arial" panose="020B0604020202020204" pitchFamily="34" charset="0"/>
                <a:cs typeface="Arial" panose="020B0604020202020204" pitchFamily="34" charset="0"/>
              </a:rPr>
              <a:t>Oil Production</a:t>
            </a:r>
          </a:p>
        </p:txBody>
      </p:sp>
      <p:sp>
        <p:nvSpPr>
          <p:cNvPr id="17" name="Arrow: Down 16">
            <a:extLst>
              <a:ext uri="{FF2B5EF4-FFF2-40B4-BE49-F238E27FC236}">
                <a16:creationId xmlns:a16="http://schemas.microsoft.com/office/drawing/2014/main" id="{C2EA5930-E7FA-B0BD-1133-D275A2F1FB64}"/>
              </a:ext>
            </a:extLst>
          </p:cNvPr>
          <p:cNvSpPr/>
          <p:nvPr/>
        </p:nvSpPr>
        <p:spPr>
          <a:xfrm>
            <a:off x="2491886" y="4506263"/>
            <a:ext cx="417350" cy="506457"/>
          </a:xfrm>
          <a:prstGeom prst="down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5" name="Straight Connector 24">
            <a:extLst>
              <a:ext uri="{FF2B5EF4-FFF2-40B4-BE49-F238E27FC236}">
                <a16:creationId xmlns:a16="http://schemas.microsoft.com/office/drawing/2014/main" id="{FB565708-1C81-AE70-065B-23899F510BB3}"/>
              </a:ext>
            </a:extLst>
          </p:cNvPr>
          <p:cNvCxnSpPr/>
          <p:nvPr/>
        </p:nvCxnSpPr>
        <p:spPr>
          <a:xfrm>
            <a:off x="2694709" y="3797152"/>
            <a:ext cx="0" cy="24211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8BE3CA06-127F-638D-16E7-E9A6F98B81F6}"/>
              </a:ext>
            </a:extLst>
          </p:cNvPr>
          <p:cNvSpPr txBox="1"/>
          <p:nvPr/>
        </p:nvSpPr>
        <p:spPr>
          <a:xfrm>
            <a:off x="2116144" y="3445172"/>
            <a:ext cx="1314902" cy="300082"/>
          </a:xfrm>
          <a:prstGeom prst="rect">
            <a:avLst/>
          </a:prstGeom>
          <a:noFill/>
        </p:spPr>
        <p:txBody>
          <a:bodyPr wrap="square" rtlCol="0">
            <a:spAutoFit/>
          </a:bodyPr>
          <a:lstStyle/>
          <a:p>
            <a:r>
              <a:rPr lang="en-US" sz="1350" b="1" dirty="0">
                <a:latin typeface="Arial" panose="020B0604020202020204" pitchFamily="34" charset="0"/>
                <a:cs typeface="Arial" panose="020B0604020202020204" pitchFamily="34" charset="0"/>
              </a:rPr>
              <a:t>1859-Present</a:t>
            </a:r>
          </a:p>
        </p:txBody>
      </p:sp>
      <p:sp>
        <p:nvSpPr>
          <p:cNvPr id="6" name="TextBox 5">
            <a:extLst>
              <a:ext uri="{FF2B5EF4-FFF2-40B4-BE49-F238E27FC236}">
                <a16:creationId xmlns:a16="http://schemas.microsoft.com/office/drawing/2014/main" id="{94CCA6DF-33BE-1523-5098-A2C52ACC2CB8}"/>
              </a:ext>
            </a:extLst>
          </p:cNvPr>
          <p:cNvSpPr txBox="1"/>
          <p:nvPr/>
        </p:nvSpPr>
        <p:spPr>
          <a:xfrm>
            <a:off x="5877575" y="5796899"/>
            <a:ext cx="3131671" cy="523220"/>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This illustration is copyrighted and available at: TILTResearch.org</a:t>
            </a:r>
          </a:p>
        </p:txBody>
      </p:sp>
    </p:spTree>
    <p:extLst>
      <p:ext uri="{BB962C8B-B14F-4D97-AF65-F5344CB8AC3E}">
        <p14:creationId xmlns:p14="http://schemas.microsoft.com/office/powerpoint/2010/main" val="30135223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DFEFA-C0D0-B01B-FBCF-21AF0FA13795}"/>
              </a:ext>
            </a:extLst>
          </p:cNvPr>
          <p:cNvSpPr>
            <a:spLocks noGrp="1"/>
          </p:cNvSpPr>
          <p:nvPr>
            <p:ph type="title"/>
          </p:nvPr>
        </p:nvSpPr>
        <p:spPr>
          <a:xfrm>
            <a:off x="492919" y="166971"/>
            <a:ext cx="8079581" cy="435457"/>
          </a:xfrm>
        </p:spPr>
        <p:txBody>
          <a:bodyPr>
            <a:normAutofit/>
          </a:bodyPr>
          <a:lstStyle/>
          <a:p>
            <a:r>
              <a:rPr lang="en-US" sz="2000" b="1" dirty="0">
                <a:latin typeface="Arial" panose="020B0604020202020204" pitchFamily="34" charset="0"/>
                <a:cs typeface="Arial" panose="020B0604020202020204" pitchFamily="34" charset="0"/>
              </a:rPr>
              <a:t>REFERENCES</a:t>
            </a:r>
          </a:p>
        </p:txBody>
      </p:sp>
      <p:sp>
        <p:nvSpPr>
          <p:cNvPr id="3" name="Content Placeholder 2">
            <a:extLst>
              <a:ext uri="{FF2B5EF4-FFF2-40B4-BE49-F238E27FC236}">
                <a16:creationId xmlns:a16="http://schemas.microsoft.com/office/drawing/2014/main" id="{50D0A670-2BBA-D17B-0202-8C62C6D6E82C}"/>
              </a:ext>
            </a:extLst>
          </p:cNvPr>
          <p:cNvSpPr>
            <a:spLocks noGrp="1"/>
          </p:cNvSpPr>
          <p:nvPr>
            <p:ph idx="1"/>
          </p:nvPr>
        </p:nvSpPr>
        <p:spPr>
          <a:xfrm>
            <a:off x="507492" y="602428"/>
            <a:ext cx="8065294" cy="5905948"/>
          </a:xfrm>
        </p:spPr>
        <p:txBody>
          <a:bodyPr>
            <a:noAutofit/>
          </a:bodyPr>
          <a:lstStyle/>
          <a:p>
            <a:pPr marL="0" marR="0">
              <a:lnSpc>
                <a:spcPct val="120000"/>
              </a:lnSpc>
              <a:spcBef>
                <a:spcPts val="0"/>
              </a:spcBef>
              <a:buNone/>
            </a:pPr>
            <a:r>
              <a:rPr lang="en-US" sz="1000" b="1" kern="100" dirty="0">
                <a:effectLst/>
                <a:latin typeface="Arial" panose="020B0604020202020204" pitchFamily="34" charset="0"/>
                <a:ea typeface="Calibri" panose="020F0502020204030204" pitchFamily="34" charset="0"/>
                <a:cs typeface="Arial" panose="020B0604020202020204" pitchFamily="34" charset="0"/>
              </a:rPr>
              <a:t>SLIDE 11</a:t>
            </a:r>
            <a:endParaRPr lang="en-US" sz="1000"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20000"/>
              </a:lnSpc>
              <a:spcBef>
                <a:spcPts val="0"/>
              </a:spcBef>
              <a:buNone/>
            </a:pPr>
            <a:r>
              <a:rPr lang="en-US" sz="1000" kern="100" dirty="0">
                <a:effectLst/>
                <a:latin typeface="Arial" panose="020B0604020202020204" pitchFamily="34" charset="0"/>
                <a:ea typeface="Calibri" panose="020F0502020204030204" pitchFamily="34" charset="0"/>
                <a:cs typeface="Arial" panose="020B0604020202020204" pitchFamily="34" charset="0"/>
              </a:rPr>
              <a:t>Miller, C.S. (1996). </a:t>
            </a:r>
            <a:r>
              <a:rPr lang="en-US" sz="1000" u="sng" kern="100" dirty="0">
                <a:effectLst/>
                <a:latin typeface="Arial" panose="020B0604020202020204" pitchFamily="34" charset="0"/>
                <a:ea typeface="Calibri" panose="020F0502020204030204" pitchFamily="34" charset="0"/>
                <a:cs typeface="Arial" panose="020B0604020202020204" pitchFamily="34" charset="0"/>
              </a:rPr>
              <a:t>Chemical sensitivity: symptom, syndrome or mechanism for disease?</a:t>
            </a:r>
            <a:r>
              <a:rPr lang="en-US" sz="1000" kern="100" dirty="0">
                <a:effectLst/>
                <a:latin typeface="Arial" panose="020B0604020202020204" pitchFamily="34" charset="0"/>
                <a:ea typeface="Calibri" panose="020F0502020204030204" pitchFamily="34" charset="0"/>
                <a:cs typeface="Arial" panose="020B0604020202020204" pitchFamily="34" charset="0"/>
              </a:rPr>
              <a:t> </a:t>
            </a:r>
            <a:r>
              <a:rPr lang="en-US" sz="1000" i="1" kern="100" dirty="0">
                <a:effectLst/>
                <a:latin typeface="Arial" panose="020B0604020202020204" pitchFamily="34" charset="0"/>
                <a:ea typeface="Calibri" panose="020F0502020204030204" pitchFamily="34" charset="0"/>
                <a:cs typeface="Arial" panose="020B0604020202020204" pitchFamily="34" charset="0"/>
              </a:rPr>
              <a:t>Toxicology</a:t>
            </a:r>
            <a:r>
              <a:rPr lang="en-US" sz="1000" kern="100" dirty="0">
                <a:effectLst/>
                <a:latin typeface="Arial" panose="020B0604020202020204" pitchFamily="34" charset="0"/>
                <a:ea typeface="Calibri" panose="020F0502020204030204" pitchFamily="34" charset="0"/>
                <a:cs typeface="Arial" panose="020B0604020202020204" pitchFamily="34" charset="0"/>
              </a:rPr>
              <a:t> 111, 69–86. </a:t>
            </a:r>
            <a:r>
              <a:rPr lang="en-US" sz="1000" u="sng" kern="100" dirty="0">
                <a:solidFill>
                  <a:schemeClr val="accent1"/>
                </a:solidFill>
                <a:effectLst/>
                <a:latin typeface="Arial" panose="020B0604020202020204" pitchFamily="34" charset="0"/>
                <a:ea typeface="Calibri" panose="020F050202020403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https://doi.org/10.1016/0300-483X(96)03393-8</a:t>
            </a:r>
            <a:endParaRPr lang="en-US" sz="1000" kern="100" dirty="0">
              <a:solidFill>
                <a:schemeClr val="accent1"/>
              </a:solidFill>
              <a:effectLst/>
              <a:latin typeface="Arial" panose="020B0604020202020204" pitchFamily="34" charset="0"/>
              <a:ea typeface="Calibri" panose="020F0502020204030204" pitchFamily="34" charset="0"/>
              <a:cs typeface="Arial" panose="020B0604020202020204" pitchFamily="34" charset="0"/>
            </a:endParaRPr>
          </a:p>
          <a:p>
            <a:pPr marL="0" marR="0">
              <a:lnSpc>
                <a:spcPct val="120000"/>
              </a:lnSpc>
              <a:spcBef>
                <a:spcPts val="0"/>
              </a:spcBef>
              <a:buNone/>
            </a:pPr>
            <a:r>
              <a:rPr lang="en-US" sz="1000" kern="100" dirty="0">
                <a:effectLst/>
                <a:latin typeface="Arial" panose="020B0604020202020204" pitchFamily="34" charset="0"/>
                <a:ea typeface="Calibri" panose="020F0502020204030204" pitchFamily="34" charset="0"/>
                <a:cs typeface="Arial" panose="020B0604020202020204" pitchFamily="34" charset="0"/>
              </a:rPr>
              <a:t> </a:t>
            </a:r>
          </a:p>
          <a:p>
            <a:pPr marL="0" marR="0">
              <a:lnSpc>
                <a:spcPct val="120000"/>
              </a:lnSpc>
              <a:spcBef>
                <a:spcPts val="0"/>
              </a:spcBef>
              <a:buNone/>
            </a:pPr>
            <a:r>
              <a:rPr lang="en-US" sz="1000" kern="100" dirty="0">
                <a:effectLst/>
                <a:latin typeface="Arial" panose="020B0604020202020204" pitchFamily="34" charset="0"/>
                <a:ea typeface="Calibri" panose="020F0502020204030204" pitchFamily="34" charset="0"/>
                <a:cs typeface="Arial" panose="020B0604020202020204" pitchFamily="34" charset="0"/>
              </a:rPr>
              <a:t>Miller, C.S. (1997). </a:t>
            </a:r>
            <a:r>
              <a:rPr lang="en-US" sz="1000" u="sng" kern="100" dirty="0">
                <a:effectLst/>
                <a:latin typeface="Arial" panose="020B0604020202020204" pitchFamily="34" charset="0"/>
                <a:ea typeface="Calibri" panose="020F0502020204030204" pitchFamily="34" charset="0"/>
                <a:cs typeface="Arial" panose="020B0604020202020204" pitchFamily="34" charset="0"/>
              </a:rPr>
              <a:t>Toxicant-induced loss of tolerance–an emerging theory of disease?</a:t>
            </a:r>
            <a:r>
              <a:rPr lang="en-US" sz="1000" kern="100" dirty="0">
                <a:effectLst/>
                <a:latin typeface="Arial" panose="020B0604020202020204" pitchFamily="34" charset="0"/>
                <a:ea typeface="Calibri" panose="020F0502020204030204" pitchFamily="34" charset="0"/>
                <a:cs typeface="Arial" panose="020B0604020202020204" pitchFamily="34" charset="0"/>
              </a:rPr>
              <a:t> </a:t>
            </a:r>
            <a:r>
              <a:rPr lang="en-US" sz="1000" i="1" kern="100" dirty="0">
                <a:effectLst/>
                <a:latin typeface="Arial" panose="020B0604020202020204" pitchFamily="34" charset="0"/>
                <a:ea typeface="Calibri" panose="020F0502020204030204" pitchFamily="34" charset="0"/>
                <a:cs typeface="Arial" panose="020B0604020202020204" pitchFamily="34" charset="0"/>
              </a:rPr>
              <a:t>Environmental Health Perspectives</a:t>
            </a:r>
            <a:r>
              <a:rPr lang="en-US" sz="1000" kern="100" dirty="0">
                <a:effectLst/>
                <a:latin typeface="Arial" panose="020B0604020202020204" pitchFamily="34" charset="0"/>
                <a:ea typeface="Calibri" panose="020F0502020204030204" pitchFamily="34" charset="0"/>
                <a:cs typeface="Arial" panose="020B0604020202020204" pitchFamily="34" charset="0"/>
              </a:rPr>
              <a:t> 105, 445–453. </a:t>
            </a:r>
            <a:r>
              <a:rPr lang="en-US" sz="1000" u="sng" kern="100" dirty="0">
                <a:solidFill>
                  <a:schemeClr val="accent1"/>
                </a:solidFill>
                <a:effectLst/>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https://doi.org/10.1289/ehp.97105s24</a:t>
            </a:r>
            <a:endParaRPr lang="en-US" sz="1000" kern="100" dirty="0">
              <a:solidFill>
                <a:schemeClr val="accent1"/>
              </a:solidFill>
              <a:effectLst/>
              <a:latin typeface="Arial" panose="020B0604020202020204" pitchFamily="34" charset="0"/>
              <a:ea typeface="Calibri" panose="020F0502020204030204" pitchFamily="34" charset="0"/>
              <a:cs typeface="Arial" panose="020B0604020202020204" pitchFamily="34" charset="0"/>
            </a:endParaRPr>
          </a:p>
          <a:p>
            <a:pPr marL="0" marR="0">
              <a:lnSpc>
                <a:spcPct val="120000"/>
              </a:lnSpc>
              <a:spcBef>
                <a:spcPts val="0"/>
              </a:spcBef>
              <a:buNone/>
            </a:pPr>
            <a:r>
              <a:rPr lang="en-US" sz="1000" kern="100" dirty="0">
                <a:effectLst/>
                <a:latin typeface="Arial" panose="020B0604020202020204" pitchFamily="34" charset="0"/>
                <a:ea typeface="Calibri" panose="020F0502020204030204" pitchFamily="34" charset="0"/>
                <a:cs typeface="Arial" panose="020B0604020202020204" pitchFamily="34" charset="0"/>
              </a:rPr>
              <a:t> </a:t>
            </a:r>
          </a:p>
          <a:p>
            <a:pPr marL="0" marR="0">
              <a:lnSpc>
                <a:spcPct val="120000"/>
              </a:lnSpc>
              <a:spcBef>
                <a:spcPts val="0"/>
              </a:spcBef>
              <a:buNone/>
            </a:pPr>
            <a:r>
              <a:rPr lang="en-US" sz="1000" b="1" kern="100" dirty="0">
                <a:effectLst/>
                <a:latin typeface="Arial" panose="020B0604020202020204" pitchFamily="34" charset="0"/>
                <a:ea typeface="Calibri" panose="020F0502020204030204" pitchFamily="34" charset="0"/>
                <a:cs typeface="Arial" panose="020B0604020202020204" pitchFamily="34" charset="0"/>
              </a:rPr>
              <a:t>SLIDES 13</a:t>
            </a:r>
            <a:endParaRPr lang="en-US" sz="1000"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20000"/>
              </a:lnSpc>
              <a:spcBef>
                <a:spcPts val="0"/>
              </a:spcBef>
              <a:buNone/>
            </a:pPr>
            <a:r>
              <a:rPr lang="en-US" sz="1000" kern="100" dirty="0">
                <a:effectLst/>
                <a:latin typeface="Arial" panose="020B0604020202020204" pitchFamily="34" charset="0"/>
                <a:ea typeface="Calibri" panose="020F0502020204030204" pitchFamily="34" charset="0"/>
                <a:cs typeface="Arial" panose="020B0604020202020204" pitchFamily="34" charset="0"/>
              </a:rPr>
              <a:t>Miller, C.S., Palmer, R.F., Dempsey, T.T. et al. (2021). </a:t>
            </a:r>
            <a:r>
              <a:rPr lang="en-US" sz="1000" u="sng" kern="100" dirty="0">
                <a:effectLst/>
                <a:latin typeface="Arial" panose="020B0604020202020204" pitchFamily="34" charset="0"/>
                <a:ea typeface="Calibri" panose="020F0502020204030204" pitchFamily="34" charset="0"/>
                <a:cs typeface="Arial" panose="020B0604020202020204" pitchFamily="34" charset="0"/>
              </a:rPr>
              <a:t>Mast cell activation may explain many cases of chemical intolerance</a:t>
            </a:r>
            <a:r>
              <a:rPr lang="en-US" sz="1000" kern="100" dirty="0">
                <a:effectLst/>
                <a:latin typeface="Arial" panose="020B0604020202020204" pitchFamily="34" charset="0"/>
                <a:ea typeface="Calibri" panose="020F0502020204030204" pitchFamily="34" charset="0"/>
                <a:cs typeface="Arial" panose="020B0604020202020204" pitchFamily="34" charset="0"/>
              </a:rPr>
              <a:t>. </a:t>
            </a:r>
            <a:r>
              <a:rPr lang="en-US" sz="1000" i="1" kern="100" dirty="0">
                <a:effectLst/>
                <a:latin typeface="Arial" panose="020B0604020202020204" pitchFamily="34" charset="0"/>
                <a:ea typeface="Calibri" panose="020F0502020204030204" pitchFamily="34" charset="0"/>
                <a:cs typeface="Arial" panose="020B0604020202020204" pitchFamily="34" charset="0"/>
              </a:rPr>
              <a:t>Environ Sci </a:t>
            </a:r>
            <a:r>
              <a:rPr lang="en-US" sz="1000" i="1" kern="100" dirty="0" err="1">
                <a:effectLst/>
                <a:latin typeface="Arial" panose="020B0604020202020204" pitchFamily="34" charset="0"/>
                <a:ea typeface="Calibri" panose="020F0502020204030204" pitchFamily="34" charset="0"/>
                <a:cs typeface="Arial" panose="020B0604020202020204" pitchFamily="34" charset="0"/>
              </a:rPr>
              <a:t>Eur</a:t>
            </a:r>
            <a:r>
              <a:rPr lang="en-US" sz="1000" kern="100" dirty="0">
                <a:effectLst/>
                <a:latin typeface="Arial" panose="020B0604020202020204" pitchFamily="34" charset="0"/>
                <a:ea typeface="Calibri" panose="020F0502020204030204" pitchFamily="34" charset="0"/>
                <a:cs typeface="Arial" panose="020B0604020202020204" pitchFamily="34" charset="0"/>
              </a:rPr>
              <a:t> 33, 129 </a:t>
            </a:r>
            <a:r>
              <a:rPr lang="en-US" sz="1000" u="sng" kern="100" dirty="0">
                <a:solidFill>
                  <a:schemeClr val="accent1"/>
                </a:solidFill>
                <a:effectLst/>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https://doi.org/10.1186/s12302-021-00570-3</a:t>
            </a:r>
            <a:endParaRPr lang="en-US" sz="1000" kern="100" dirty="0">
              <a:solidFill>
                <a:schemeClr val="accent1"/>
              </a:solidFill>
              <a:effectLst/>
              <a:latin typeface="Arial" panose="020B0604020202020204" pitchFamily="34" charset="0"/>
              <a:ea typeface="Calibri" panose="020F0502020204030204" pitchFamily="34" charset="0"/>
              <a:cs typeface="Arial" panose="020B0604020202020204" pitchFamily="34" charset="0"/>
            </a:endParaRPr>
          </a:p>
          <a:p>
            <a:pPr marL="0" marR="0">
              <a:lnSpc>
                <a:spcPct val="120000"/>
              </a:lnSpc>
              <a:spcBef>
                <a:spcPts val="0"/>
              </a:spcBef>
              <a:buNone/>
            </a:pPr>
            <a:r>
              <a:rPr lang="en-US" sz="1000" kern="100" dirty="0">
                <a:effectLst/>
                <a:latin typeface="Arial" panose="020B0604020202020204" pitchFamily="34" charset="0"/>
                <a:ea typeface="Calibri" panose="020F0502020204030204" pitchFamily="34" charset="0"/>
                <a:cs typeface="Arial" panose="020B0604020202020204" pitchFamily="34" charset="0"/>
              </a:rPr>
              <a:t> </a:t>
            </a:r>
          </a:p>
          <a:p>
            <a:pPr marL="0" marR="0">
              <a:lnSpc>
                <a:spcPct val="120000"/>
              </a:lnSpc>
              <a:spcBef>
                <a:spcPts val="0"/>
              </a:spcBef>
              <a:buNone/>
            </a:pPr>
            <a:r>
              <a:rPr lang="en-US" sz="1000" b="1" kern="100" dirty="0">
                <a:effectLst/>
                <a:latin typeface="Arial" panose="020B0604020202020204" pitchFamily="34" charset="0"/>
                <a:ea typeface="Calibri" panose="020F0502020204030204" pitchFamily="34" charset="0"/>
                <a:cs typeface="Arial" panose="020B0604020202020204" pitchFamily="34" charset="0"/>
              </a:rPr>
              <a:t>SLIDES 16-18 &amp; 21-28</a:t>
            </a:r>
            <a:endParaRPr lang="en-US" sz="1000"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20000"/>
              </a:lnSpc>
              <a:spcBef>
                <a:spcPts val="0"/>
              </a:spcBef>
              <a:buNone/>
            </a:pPr>
            <a:r>
              <a:rPr lang="en-US" sz="1000" kern="100" dirty="0">
                <a:effectLst/>
                <a:latin typeface="Arial" panose="020B0604020202020204" pitchFamily="34" charset="0"/>
                <a:ea typeface="Calibri" panose="020F0502020204030204" pitchFamily="34" charset="0"/>
                <a:cs typeface="Arial" panose="020B0604020202020204" pitchFamily="34" charset="0"/>
              </a:rPr>
              <a:t>Miller, C.S. and Mitzel, H.C. (1995). </a:t>
            </a:r>
            <a:r>
              <a:rPr lang="en-US" sz="1000" u="sng" kern="100" dirty="0">
                <a:effectLst/>
                <a:latin typeface="Arial" panose="020B0604020202020204" pitchFamily="34" charset="0"/>
                <a:ea typeface="Calibri" panose="020F0502020204030204" pitchFamily="34" charset="0"/>
                <a:cs typeface="Arial" panose="020B0604020202020204" pitchFamily="34" charset="0"/>
              </a:rPr>
              <a:t>Chemical sensitivity attributed to pesticide exposure versus remodeling</a:t>
            </a:r>
            <a:r>
              <a:rPr lang="en-US" sz="1000" kern="100" dirty="0">
                <a:effectLst/>
                <a:latin typeface="Arial" panose="020B0604020202020204" pitchFamily="34" charset="0"/>
                <a:ea typeface="Calibri" panose="020F0502020204030204" pitchFamily="34" charset="0"/>
                <a:cs typeface="Arial" panose="020B0604020202020204" pitchFamily="34" charset="0"/>
              </a:rPr>
              <a:t>. </a:t>
            </a:r>
            <a:r>
              <a:rPr lang="en-US" sz="1000" i="1" kern="100" dirty="0">
                <a:effectLst/>
                <a:latin typeface="Arial" panose="020B0604020202020204" pitchFamily="34" charset="0"/>
                <a:ea typeface="Calibri" panose="020F0502020204030204" pitchFamily="34" charset="0"/>
                <a:cs typeface="Arial" panose="020B0604020202020204" pitchFamily="34" charset="0"/>
              </a:rPr>
              <a:t>Archives of Environmental Health</a:t>
            </a:r>
            <a:r>
              <a:rPr lang="en-US" sz="1000" kern="100" dirty="0">
                <a:effectLst/>
                <a:latin typeface="Arial" panose="020B0604020202020204" pitchFamily="34" charset="0"/>
                <a:ea typeface="Calibri" panose="020F0502020204030204" pitchFamily="34" charset="0"/>
                <a:cs typeface="Arial" panose="020B0604020202020204" pitchFamily="34" charset="0"/>
              </a:rPr>
              <a:t> 50, 119–129. </a:t>
            </a:r>
            <a:r>
              <a:rPr lang="en-US" sz="1000" u="sng" kern="100" dirty="0">
                <a:solidFill>
                  <a:schemeClr val="accent1"/>
                </a:solidFill>
                <a:effectLst/>
                <a:latin typeface="Arial" panose="020B0604020202020204" pitchFamily="34" charset="0"/>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https://doi.org/10.1080/00039896.1995.9940889</a:t>
            </a:r>
            <a:endParaRPr lang="en-US" sz="1000" kern="100" dirty="0">
              <a:solidFill>
                <a:schemeClr val="accent1"/>
              </a:solidFill>
              <a:effectLst/>
              <a:latin typeface="Arial" panose="020B0604020202020204" pitchFamily="34" charset="0"/>
              <a:ea typeface="Calibri" panose="020F0502020204030204" pitchFamily="34" charset="0"/>
              <a:cs typeface="Arial" panose="020B0604020202020204" pitchFamily="34" charset="0"/>
            </a:endParaRPr>
          </a:p>
          <a:p>
            <a:pPr marL="0" marR="0">
              <a:lnSpc>
                <a:spcPct val="120000"/>
              </a:lnSpc>
              <a:spcBef>
                <a:spcPts val="0"/>
              </a:spcBef>
              <a:buNone/>
            </a:pPr>
            <a:r>
              <a:rPr lang="en-US" sz="1000" b="1" kern="100" dirty="0">
                <a:effectLst/>
                <a:latin typeface="Arial" panose="020B0604020202020204" pitchFamily="34" charset="0"/>
                <a:ea typeface="Calibri" panose="020F0502020204030204" pitchFamily="34" charset="0"/>
                <a:cs typeface="Arial" panose="020B0604020202020204" pitchFamily="34" charset="0"/>
              </a:rPr>
              <a:t> </a:t>
            </a:r>
            <a:endParaRPr lang="en-US" sz="1000"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20000"/>
              </a:lnSpc>
              <a:spcBef>
                <a:spcPts val="0"/>
              </a:spcBef>
              <a:buNone/>
            </a:pPr>
            <a:r>
              <a:rPr lang="en-US" sz="1000" kern="100" dirty="0">
                <a:effectLst/>
                <a:latin typeface="Arial" panose="020B0604020202020204" pitchFamily="34" charset="0"/>
                <a:ea typeface="Calibri" panose="020F0502020204030204" pitchFamily="34" charset="0"/>
                <a:cs typeface="Arial" panose="020B0604020202020204" pitchFamily="34" charset="0"/>
              </a:rPr>
              <a:t>Miller, C.S., &amp; Prihoda, T.J. (1999a). </a:t>
            </a:r>
            <a:r>
              <a:rPr lang="en-US" sz="1000" u="sng" kern="100" dirty="0">
                <a:effectLst/>
                <a:latin typeface="Arial" panose="020B0604020202020204" pitchFamily="34" charset="0"/>
                <a:ea typeface="Calibri" panose="020F0502020204030204" pitchFamily="34" charset="0"/>
                <a:cs typeface="Arial" panose="020B0604020202020204" pitchFamily="34" charset="0"/>
              </a:rPr>
              <a:t>The Environmental Exposure and Sensitivity Inventory (EESI): a standardized approach for measuring chemical intolerances for research and clinical applications</a:t>
            </a:r>
            <a:r>
              <a:rPr lang="en-US" sz="1000" kern="100" dirty="0">
                <a:effectLst/>
                <a:latin typeface="Arial" panose="020B0604020202020204" pitchFamily="34" charset="0"/>
                <a:ea typeface="Calibri" panose="020F0502020204030204" pitchFamily="34" charset="0"/>
                <a:cs typeface="Arial" panose="020B0604020202020204" pitchFamily="34" charset="0"/>
              </a:rPr>
              <a:t>. </a:t>
            </a:r>
            <a:r>
              <a:rPr lang="en-US" sz="1000" i="1" kern="100" dirty="0">
                <a:effectLst/>
                <a:latin typeface="Arial" panose="020B0604020202020204" pitchFamily="34" charset="0"/>
                <a:ea typeface="Calibri" panose="020F0502020204030204" pitchFamily="34" charset="0"/>
                <a:cs typeface="Arial" panose="020B0604020202020204" pitchFamily="34" charset="0"/>
              </a:rPr>
              <a:t>Toxicology and Industrial Health</a:t>
            </a:r>
            <a:r>
              <a:rPr lang="en-US" sz="1000" kern="100" dirty="0">
                <a:effectLst/>
                <a:latin typeface="Arial" panose="020B0604020202020204" pitchFamily="34" charset="0"/>
                <a:ea typeface="Calibri" panose="020F0502020204030204" pitchFamily="34" charset="0"/>
                <a:cs typeface="Arial" panose="020B0604020202020204" pitchFamily="34" charset="0"/>
              </a:rPr>
              <a:t>, 15(3-4), 370-385. </a:t>
            </a:r>
            <a:r>
              <a:rPr lang="en-US" sz="1000" u="sng" kern="100" dirty="0">
                <a:solidFill>
                  <a:schemeClr val="accent1"/>
                </a:solidFill>
                <a:effectLst/>
                <a:latin typeface="Arial" panose="020B0604020202020204" pitchFamily="34" charset="0"/>
                <a:ea typeface="Calibri" panose="020F050202020403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https://doi.org/10.1177/074823379901500311</a:t>
            </a:r>
            <a:endParaRPr lang="en-US" sz="1000" kern="100" dirty="0">
              <a:solidFill>
                <a:schemeClr val="accent1"/>
              </a:solidFill>
              <a:effectLst/>
              <a:latin typeface="Arial" panose="020B0604020202020204" pitchFamily="34" charset="0"/>
              <a:ea typeface="Calibri" panose="020F0502020204030204" pitchFamily="34" charset="0"/>
              <a:cs typeface="Arial" panose="020B0604020202020204" pitchFamily="34" charset="0"/>
            </a:endParaRPr>
          </a:p>
          <a:p>
            <a:pPr marL="0" marR="0">
              <a:lnSpc>
                <a:spcPct val="120000"/>
              </a:lnSpc>
              <a:spcBef>
                <a:spcPts val="0"/>
              </a:spcBef>
              <a:buNone/>
            </a:pPr>
            <a:r>
              <a:rPr lang="en-US" sz="1000" kern="100" dirty="0">
                <a:effectLst/>
                <a:latin typeface="Arial" panose="020B0604020202020204" pitchFamily="34" charset="0"/>
                <a:ea typeface="Calibri" panose="020F0502020204030204" pitchFamily="34" charset="0"/>
                <a:cs typeface="Arial" panose="020B0604020202020204" pitchFamily="34" charset="0"/>
              </a:rPr>
              <a:t> </a:t>
            </a:r>
          </a:p>
          <a:p>
            <a:pPr marL="0" marR="0">
              <a:lnSpc>
                <a:spcPct val="120000"/>
              </a:lnSpc>
              <a:spcBef>
                <a:spcPts val="0"/>
              </a:spcBef>
              <a:buNone/>
            </a:pPr>
            <a:r>
              <a:rPr lang="en-US" sz="1000" kern="100" dirty="0">
                <a:effectLst/>
                <a:latin typeface="Arial" panose="020B0604020202020204" pitchFamily="34" charset="0"/>
                <a:ea typeface="Calibri" panose="020F0502020204030204" pitchFamily="34" charset="0"/>
                <a:cs typeface="Arial" panose="020B0604020202020204" pitchFamily="34" charset="0"/>
              </a:rPr>
              <a:t>Miller, C.S., &amp; Prihoda, T.J. (1999b). </a:t>
            </a:r>
            <a:r>
              <a:rPr lang="en-US" sz="1000" u="sng" kern="100" dirty="0">
                <a:effectLst/>
                <a:latin typeface="Arial" panose="020B0604020202020204" pitchFamily="34" charset="0"/>
                <a:ea typeface="Calibri" panose="020F0502020204030204" pitchFamily="34" charset="0"/>
                <a:cs typeface="Arial" panose="020B0604020202020204" pitchFamily="34" charset="0"/>
              </a:rPr>
              <a:t>A controlled comparison of symptoms and chemical intolerances reported by Gulf War veterans, implant recipients and persons with multiple chemical sensitivity</a:t>
            </a:r>
            <a:r>
              <a:rPr lang="en-US" sz="1000" kern="100" dirty="0">
                <a:effectLst/>
                <a:latin typeface="Arial" panose="020B0604020202020204" pitchFamily="34" charset="0"/>
                <a:ea typeface="Calibri" panose="020F0502020204030204" pitchFamily="34" charset="0"/>
                <a:cs typeface="Arial" panose="020B0604020202020204" pitchFamily="34" charset="0"/>
              </a:rPr>
              <a:t>. </a:t>
            </a:r>
            <a:r>
              <a:rPr lang="en-US" sz="1000" i="1" kern="100" dirty="0">
                <a:effectLst/>
                <a:latin typeface="Arial" panose="020B0604020202020204" pitchFamily="34" charset="0"/>
                <a:ea typeface="Calibri" panose="020F0502020204030204" pitchFamily="34" charset="0"/>
                <a:cs typeface="Arial" panose="020B0604020202020204" pitchFamily="34" charset="0"/>
              </a:rPr>
              <a:t>Toxicology and Industrial Health</a:t>
            </a:r>
            <a:r>
              <a:rPr lang="en-US" sz="1000" kern="100" dirty="0">
                <a:effectLst/>
                <a:latin typeface="Arial" panose="020B0604020202020204" pitchFamily="34" charset="0"/>
                <a:ea typeface="Calibri" panose="020F0502020204030204" pitchFamily="34" charset="0"/>
                <a:cs typeface="Arial" panose="020B0604020202020204" pitchFamily="34" charset="0"/>
              </a:rPr>
              <a:t>, 15(3-4), 386-397. </a:t>
            </a:r>
            <a:r>
              <a:rPr lang="en-US" sz="1000" u="sng" kern="100" dirty="0">
                <a:solidFill>
                  <a:schemeClr val="accent1"/>
                </a:solidFill>
                <a:effectLst/>
                <a:latin typeface="Arial" panose="020B0604020202020204" pitchFamily="34" charset="0"/>
                <a:ea typeface="Calibri" panose="020F050202020403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https://doi.org/10.1177/074823379901500312</a:t>
            </a:r>
            <a:endParaRPr lang="en-US" sz="1000" kern="100" dirty="0">
              <a:solidFill>
                <a:schemeClr val="accent1"/>
              </a:solidFill>
              <a:effectLst/>
              <a:latin typeface="Arial" panose="020B0604020202020204" pitchFamily="34" charset="0"/>
              <a:ea typeface="Calibri" panose="020F0502020204030204" pitchFamily="34" charset="0"/>
              <a:cs typeface="Arial" panose="020B0604020202020204" pitchFamily="34" charset="0"/>
            </a:endParaRPr>
          </a:p>
          <a:p>
            <a:pPr marL="0" marR="0">
              <a:lnSpc>
                <a:spcPct val="120000"/>
              </a:lnSpc>
              <a:spcBef>
                <a:spcPts val="0"/>
              </a:spcBef>
              <a:buNone/>
            </a:pPr>
            <a:r>
              <a:rPr lang="en-US" sz="1000" kern="100" dirty="0">
                <a:effectLst/>
                <a:latin typeface="Arial" panose="020B0604020202020204" pitchFamily="34" charset="0"/>
                <a:ea typeface="Calibri" panose="020F0502020204030204" pitchFamily="34" charset="0"/>
                <a:cs typeface="Arial" panose="020B0604020202020204" pitchFamily="34" charset="0"/>
              </a:rPr>
              <a:t> </a:t>
            </a:r>
          </a:p>
          <a:p>
            <a:pPr marL="0" marR="0">
              <a:lnSpc>
                <a:spcPct val="120000"/>
              </a:lnSpc>
              <a:spcBef>
                <a:spcPts val="0"/>
              </a:spcBef>
              <a:buNone/>
            </a:pPr>
            <a:r>
              <a:rPr lang="en-US" sz="1000" b="1" kern="100" dirty="0">
                <a:effectLst/>
                <a:latin typeface="Arial" panose="020B0604020202020204" pitchFamily="34" charset="0"/>
                <a:ea typeface="Calibri" panose="020F0502020204030204" pitchFamily="34" charset="0"/>
                <a:cs typeface="Arial" panose="020B0604020202020204" pitchFamily="34" charset="0"/>
              </a:rPr>
              <a:t>SLIDE 30</a:t>
            </a:r>
            <a:endParaRPr lang="en-US" sz="1000"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20000"/>
              </a:lnSpc>
              <a:spcBef>
                <a:spcPts val="0"/>
              </a:spcBef>
              <a:buNone/>
            </a:pPr>
            <a:r>
              <a:rPr lang="en-US" sz="1000" kern="100" dirty="0">
                <a:effectLst/>
                <a:latin typeface="Arial" panose="020B0604020202020204" pitchFamily="34" charset="0"/>
                <a:ea typeface="Calibri" panose="020F0502020204030204" pitchFamily="34" charset="0"/>
                <a:cs typeface="Arial" panose="020B0604020202020204" pitchFamily="34" charset="0"/>
              </a:rPr>
              <a:t>Perales, R.B., Palmer, R.F., Rincon, R., Viramontes, J.N., Walker, T., Jaén, C.R., Miller, C.S. (2022). Does improving indoor air quality lessen symptoms associated with chemical intolerance? </a:t>
            </a:r>
            <a:r>
              <a:rPr lang="en-US" sz="1000" i="1" kern="100" dirty="0">
                <a:effectLst/>
                <a:latin typeface="Arial" panose="020B0604020202020204" pitchFamily="34" charset="0"/>
                <a:ea typeface="Calibri" panose="020F0502020204030204" pitchFamily="34" charset="0"/>
                <a:cs typeface="Arial" panose="020B0604020202020204" pitchFamily="34" charset="0"/>
              </a:rPr>
              <a:t>Primary Health Care Research &amp; Development </a:t>
            </a:r>
            <a:r>
              <a:rPr lang="en-US" sz="1000" kern="100" dirty="0">
                <a:effectLst/>
                <a:latin typeface="Arial" panose="020B0604020202020204" pitchFamily="34" charset="0"/>
                <a:ea typeface="Calibri" panose="020F0502020204030204" pitchFamily="34" charset="0"/>
                <a:cs typeface="Arial" panose="020B0604020202020204" pitchFamily="34" charset="0"/>
              </a:rPr>
              <a:t>23(e3): 1–12.                                            </a:t>
            </a:r>
            <a:r>
              <a:rPr lang="it-IT" sz="1000" u="sng" kern="10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doi: </a:t>
            </a:r>
            <a:r>
              <a:rPr lang="it-IT" sz="1000" u="sng" kern="100" dirty="0">
                <a:solidFill>
                  <a:schemeClr val="accent1"/>
                </a:solidFill>
                <a:effectLst/>
                <a:latin typeface="Arial" panose="020B0604020202020204" pitchFamily="34" charset="0"/>
                <a:ea typeface="Calibri" panose="020F050202020403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https://doi.org/10.1017/S1463423621000864</a:t>
            </a:r>
            <a:endParaRPr lang="en-US" sz="1000" kern="100" dirty="0">
              <a:solidFill>
                <a:schemeClr val="accent1"/>
              </a:solidFill>
              <a:effectLst/>
              <a:latin typeface="Arial" panose="020B0604020202020204" pitchFamily="34" charset="0"/>
              <a:ea typeface="Calibri" panose="020F0502020204030204" pitchFamily="34" charset="0"/>
              <a:cs typeface="Arial" panose="020B0604020202020204" pitchFamily="34" charset="0"/>
            </a:endParaRPr>
          </a:p>
          <a:p>
            <a:pPr marL="0" marR="0">
              <a:lnSpc>
                <a:spcPct val="120000"/>
              </a:lnSpc>
              <a:spcBef>
                <a:spcPts val="0"/>
              </a:spcBef>
              <a:buNone/>
            </a:pPr>
            <a:r>
              <a:rPr lang="it-IT" sz="1000" b="1" kern="100" dirty="0">
                <a:effectLst/>
                <a:latin typeface="Arial" panose="020B0604020202020204" pitchFamily="34" charset="0"/>
                <a:ea typeface="Calibri" panose="020F0502020204030204" pitchFamily="34" charset="0"/>
                <a:cs typeface="Arial" panose="020B0604020202020204" pitchFamily="34" charset="0"/>
              </a:rPr>
              <a:t> </a:t>
            </a:r>
            <a:endParaRPr lang="en-US" sz="1000"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20000"/>
              </a:lnSpc>
              <a:spcBef>
                <a:spcPts val="0"/>
              </a:spcBef>
              <a:buNone/>
            </a:pPr>
            <a:r>
              <a:rPr lang="en-US" sz="1000" b="1" kern="100" dirty="0">
                <a:effectLst/>
                <a:latin typeface="Arial" panose="020B0604020202020204" pitchFamily="34" charset="0"/>
                <a:ea typeface="Calibri" panose="020F0502020204030204" pitchFamily="34" charset="0"/>
                <a:cs typeface="Arial" panose="020B0604020202020204" pitchFamily="34" charset="0"/>
              </a:rPr>
              <a:t>SLIDE 31</a:t>
            </a:r>
          </a:p>
          <a:p>
            <a:pPr marL="0" marR="0">
              <a:lnSpc>
                <a:spcPct val="120000"/>
              </a:lnSpc>
              <a:spcBef>
                <a:spcPts val="0"/>
              </a:spcBef>
              <a:buNone/>
            </a:pPr>
            <a:r>
              <a:rPr lang="en-US" sz="1000" kern="100" dirty="0">
                <a:effectLst/>
                <a:latin typeface="Arial" panose="020B0604020202020204" pitchFamily="34" charset="0"/>
                <a:ea typeface="Calibri" panose="020F0502020204030204" pitchFamily="34" charset="0"/>
                <a:cs typeface="Arial" panose="020B0604020202020204" pitchFamily="34" charset="0"/>
              </a:rPr>
              <a:t>Rincón, R., Perales, R., Palmer, R.F., Forster, J.F., Hernandez, J.F., Bayles, B., Grimes, C., Jaén, C.R., Miller, C.S. (2024). Environmental house calls can reduce symptoms of chemical intolerance: a demonstration of personalized exposure medicine. </a:t>
            </a:r>
            <a:r>
              <a:rPr lang="en-US" sz="1000" i="1" kern="100" dirty="0">
                <a:effectLst/>
                <a:latin typeface="Arial" panose="020B0604020202020204" pitchFamily="34" charset="0"/>
                <a:ea typeface="Calibri" panose="020F0502020204030204" pitchFamily="34" charset="0"/>
                <a:cs typeface="Arial" panose="020B0604020202020204" pitchFamily="34" charset="0"/>
              </a:rPr>
              <a:t>Primary Health Care Research &amp; Development  </a:t>
            </a:r>
            <a:r>
              <a:rPr lang="en-US" sz="1000" u="sng" dirty="0">
                <a:solidFill>
                  <a:schemeClr val="accent1"/>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doi: 10.1017/S146342362400046X</a:t>
            </a:r>
            <a:endParaRPr lang="en-US" sz="1000" kern="100" dirty="0">
              <a:solidFill>
                <a:schemeClr val="accent1"/>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707057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90577-229B-418A-5527-5BC1170A21A6}"/>
              </a:ext>
            </a:extLst>
          </p:cNvPr>
          <p:cNvSpPr>
            <a:spLocks noGrp="1"/>
          </p:cNvSpPr>
          <p:nvPr>
            <p:ph type="title"/>
          </p:nvPr>
        </p:nvSpPr>
        <p:spPr>
          <a:xfrm>
            <a:off x="532209" y="64611"/>
            <a:ext cx="8079581" cy="580602"/>
          </a:xfrm>
        </p:spPr>
        <p:txBody>
          <a:bodyPr>
            <a:normAutofit/>
          </a:bodyPr>
          <a:lstStyle/>
          <a:p>
            <a:r>
              <a:rPr lang="en-US" sz="3200" b="1" dirty="0">
                <a:latin typeface="Arial" panose="020B0604020202020204" pitchFamily="34" charset="0"/>
                <a:cs typeface="Arial" panose="020B0604020202020204" pitchFamily="34" charset="0"/>
              </a:rPr>
              <a:t>RESOURCES</a:t>
            </a:r>
          </a:p>
        </p:txBody>
      </p:sp>
      <p:sp>
        <p:nvSpPr>
          <p:cNvPr id="3" name="Content Placeholder 2">
            <a:extLst>
              <a:ext uri="{FF2B5EF4-FFF2-40B4-BE49-F238E27FC236}">
                <a16:creationId xmlns:a16="http://schemas.microsoft.com/office/drawing/2014/main" id="{AF880F75-94F4-5B8B-579F-DEA94AA5C308}"/>
              </a:ext>
            </a:extLst>
          </p:cNvPr>
          <p:cNvSpPr>
            <a:spLocks noGrp="1"/>
          </p:cNvSpPr>
          <p:nvPr>
            <p:ph idx="1"/>
          </p:nvPr>
        </p:nvSpPr>
        <p:spPr>
          <a:xfrm>
            <a:off x="546496" y="753036"/>
            <a:ext cx="8065294" cy="5768078"/>
          </a:xfrm>
        </p:spPr>
        <p:txBody>
          <a:bodyPr>
            <a:normAutofit/>
          </a:bodyPr>
          <a:lstStyle/>
          <a:p>
            <a:r>
              <a:rPr lang="en-US" sz="1400" b="1" dirty="0">
                <a:latin typeface="Arial" panose="020B0604020202020204" pitchFamily="34" charset="0"/>
                <a:cs typeface="Arial" panose="020B0604020202020204" pitchFamily="34" charset="0"/>
              </a:rPr>
              <a:t>Hayward Score QEESY &amp; Symptom Star QR</a:t>
            </a:r>
          </a:p>
          <a:p>
            <a:endParaRPr lang="en-US" sz="1400" b="1" dirty="0">
              <a:latin typeface="Arial" panose="020B0604020202020204" pitchFamily="34" charset="0"/>
              <a:cs typeface="Arial" panose="020B0604020202020204" pitchFamily="34" charset="0"/>
            </a:endParaRPr>
          </a:p>
          <a:p>
            <a:r>
              <a:rPr lang="en-US" sz="1400" b="1" dirty="0">
                <a:latin typeface="Arial" panose="020B0604020202020204" pitchFamily="34" charset="0"/>
                <a:cs typeface="Arial" panose="020B0604020202020204" pitchFamily="34" charset="0"/>
              </a:rPr>
              <a:t>Link: </a:t>
            </a:r>
            <a:r>
              <a:rPr lang="en-US" sz="1400" b="1" dirty="0">
                <a:latin typeface="Arial" panose="020B0604020202020204" pitchFamily="34" charset="0"/>
                <a:cs typeface="Arial" panose="020B0604020202020204" pitchFamily="34" charset="0"/>
                <a:hlinkClick r:id="rId2"/>
              </a:rPr>
              <a:t>https://www.haywardscore.com/qeesi-symptom-star/landing-beta</a:t>
            </a:r>
            <a:endParaRPr lang="en-US" sz="1400" b="1" dirty="0">
              <a:latin typeface="Arial" panose="020B0604020202020204" pitchFamily="34" charset="0"/>
              <a:cs typeface="Arial" panose="020B0604020202020204" pitchFamily="34" charset="0"/>
            </a:endParaRPr>
          </a:p>
          <a:p>
            <a:endParaRPr lang="en-US" sz="1400" b="1" dirty="0">
              <a:latin typeface="Arial" panose="020B0604020202020204" pitchFamily="34" charset="0"/>
              <a:cs typeface="Arial" panose="020B0604020202020204" pitchFamily="34" charset="0"/>
            </a:endParaRPr>
          </a:p>
          <a:p>
            <a:endParaRPr lang="en-US" sz="1400" b="1" dirty="0">
              <a:latin typeface="Arial" panose="020B0604020202020204" pitchFamily="34" charset="0"/>
              <a:cs typeface="Arial" panose="020B0604020202020204" pitchFamily="34" charset="0"/>
            </a:endParaRPr>
          </a:p>
          <a:p>
            <a:r>
              <a:rPr lang="en-US" sz="1400" b="1" dirty="0">
                <a:latin typeface="Arial" panose="020B0604020202020204" pitchFamily="34" charset="0"/>
                <a:cs typeface="Arial" panose="020B0604020202020204" pitchFamily="34" charset="0"/>
              </a:rPr>
              <a:t>TILT Self-Assessment QR  </a:t>
            </a:r>
          </a:p>
          <a:p>
            <a:endParaRPr lang="en-US" sz="1400" b="1" dirty="0">
              <a:latin typeface="Arial" panose="020B0604020202020204" pitchFamily="34" charset="0"/>
              <a:cs typeface="Arial" panose="020B0604020202020204" pitchFamily="34" charset="0"/>
            </a:endParaRPr>
          </a:p>
          <a:p>
            <a:r>
              <a:rPr lang="en-US" sz="1400" b="1" dirty="0">
                <a:latin typeface="Arial" panose="020B0604020202020204" pitchFamily="34" charset="0"/>
                <a:cs typeface="Arial" panose="020B0604020202020204" pitchFamily="34" charset="0"/>
              </a:rPr>
              <a:t>Link: </a:t>
            </a:r>
            <a:r>
              <a:rPr lang="en-US" sz="1400" b="1" dirty="0">
                <a:latin typeface="Arial" panose="020B0604020202020204" pitchFamily="34" charset="0"/>
                <a:cs typeface="Arial" panose="020B0604020202020204" pitchFamily="34" charset="0"/>
                <a:hlinkClick r:id="rId3"/>
              </a:rPr>
              <a:t>https://tiltresearch.org/wp-content/uploads/sites/231/2025/07/TILT-Self-Assessment-12-4-2024.pdf</a:t>
            </a:r>
            <a:endParaRPr lang="en-US" sz="1400" b="1" dirty="0">
              <a:latin typeface="Arial" panose="020B0604020202020204" pitchFamily="34" charset="0"/>
              <a:cs typeface="Arial" panose="020B0604020202020204" pitchFamily="34" charset="0"/>
            </a:endParaRPr>
          </a:p>
          <a:p>
            <a:endParaRPr lang="en-US" sz="1200" b="1"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TILT Tutorial for Chemical Intolerance</a:t>
            </a:r>
            <a:r>
              <a:rPr lang="en-US" sz="1400" b="1" dirty="0">
                <a:latin typeface="Arial" panose="020B0604020202020204" pitchFamily="34" charset="0"/>
                <a:cs typeface="Arial" panose="020B0604020202020204" pitchFamily="34" charset="0"/>
              </a:rPr>
              <a:t>, Autism/ADHD:</a:t>
            </a:r>
            <a:endParaRPr lang="en-US" sz="1400" dirty="0">
              <a:latin typeface="Arial" panose="020B0604020202020204" pitchFamily="34" charset="0"/>
              <a:cs typeface="Arial" panose="020B0604020202020204" pitchFamily="34" charset="0"/>
            </a:endParaRPr>
          </a:p>
          <a:p>
            <a:r>
              <a:rPr lang="en-US" sz="1400" b="1" u="sng" dirty="0">
                <a:latin typeface="Arial" panose="020B0604020202020204" pitchFamily="34" charset="0"/>
                <a:cs typeface="Arial" panose="020B0604020202020204" pitchFamily="34" charset="0"/>
                <a:hlinkClick r:id="rId4" tooltip="https://urldefense.com/v3/__https://tiltresearch.org/wp-content/uploads/sites/231/2024/10/TILT-Tutorial-Autism-ADHD-9-11-2024.pdf__;!!Mi0JBg!Jub5s25KVPWaUThYP8QiDNy5yICYDeQKn3zij3yYlaE_e31O1o4ijB5VvbBqoCzsu7chxC7pFAbNl22bgpg$"/>
              </a:rPr>
              <a:t>https://tiltresearch.org/wp-content/uploads/sites/231/2024/10/TILT-Tutorial-Autism-ADHD-9-11-2024.pdf</a:t>
            </a:r>
            <a:r>
              <a:rPr lang="en-US" sz="1400" b="1" u="sng" dirty="0">
                <a:latin typeface="Arial" panose="020B0604020202020204" pitchFamily="34" charset="0"/>
                <a:cs typeface="Arial" panose="020B0604020202020204" pitchFamily="34" charset="0"/>
              </a:rPr>
              <a:t> </a:t>
            </a:r>
            <a:endParaRPr lang="en-US" sz="1400" b="1" dirty="0">
              <a:latin typeface="Arial" panose="020B0604020202020204" pitchFamily="34" charset="0"/>
              <a:cs typeface="Arial" panose="020B0604020202020204" pitchFamily="34" charset="0"/>
            </a:endParaRPr>
          </a:p>
          <a:p>
            <a:endParaRPr lang="en-US" sz="1400" b="1" dirty="0">
              <a:latin typeface="Arial" panose="020B0604020202020204" pitchFamily="34" charset="0"/>
              <a:cs typeface="Arial" panose="020B0604020202020204" pitchFamily="34" charset="0"/>
            </a:endParaRPr>
          </a:p>
          <a:p>
            <a:r>
              <a:rPr lang="en-US" sz="1400" b="1" dirty="0">
                <a:latin typeface="Arial" panose="020B0604020202020204" pitchFamily="34" charset="0"/>
                <a:cs typeface="Arial" panose="020B0604020202020204" pitchFamily="34" charset="0"/>
              </a:rPr>
              <a:t>TILT Tutorial for Exposed Communities and Individuals, Their Doctors, and Public Health Professionals:</a:t>
            </a:r>
            <a:endParaRPr lang="en-US" sz="1400" dirty="0">
              <a:latin typeface="Arial" panose="020B0604020202020204" pitchFamily="34" charset="0"/>
              <a:cs typeface="Arial" panose="020B0604020202020204" pitchFamily="34" charset="0"/>
            </a:endParaRPr>
          </a:p>
          <a:p>
            <a:r>
              <a:rPr lang="en-US" sz="1400" b="1" u="sng" dirty="0">
                <a:latin typeface="Arial" panose="020B0604020202020204" pitchFamily="34" charset="0"/>
                <a:cs typeface="Arial" panose="020B0604020202020204" pitchFamily="34" charset="0"/>
                <a:hlinkClick r:id="rId5" tooltip="https://urldefense.com/v3/__https://tiltresearch.org/wp-content/uploads/sites/231/2024/10/Tutorial-for-Exposed-Communities-and-Individuals-9-11-2024.pdf__;!!Mi0JBg!Jub5s25KVPWaUThYP8QiDNy5yICYDeQKn3zij3yYlaE_e31O1o4ijB5VvbBqoCzsu7chxC7pFAbNJtvfzWM$"/>
              </a:rPr>
              <a:t>https://tiltresearch.org/wp-content/uploads/sites/231/2024/10/Tutorial-for-Exposed-Communities-and-Individuals-9-11-2024.pdf</a:t>
            </a:r>
            <a:endParaRPr lang="en-US" sz="1400" b="1" dirty="0">
              <a:latin typeface="Arial" panose="020B0604020202020204" pitchFamily="34" charset="0"/>
              <a:cs typeface="Arial" panose="020B0604020202020204" pitchFamily="34" charset="0"/>
            </a:endParaRPr>
          </a:p>
        </p:txBody>
      </p:sp>
      <p:pic>
        <p:nvPicPr>
          <p:cNvPr id="5" name="Picture 4" descr="A qr code on a white background&#10;&#10;AI-generated content may be incorrect.">
            <a:extLst>
              <a:ext uri="{FF2B5EF4-FFF2-40B4-BE49-F238E27FC236}">
                <a16:creationId xmlns:a16="http://schemas.microsoft.com/office/drawing/2014/main" id="{AB6B0964-9213-0A0C-92FE-27D7E5839D8D}"/>
              </a:ext>
            </a:extLst>
          </p:cNvPr>
          <p:cNvPicPr>
            <a:picLocks noChangeAspect="1"/>
          </p:cNvPicPr>
          <p:nvPr/>
        </p:nvPicPr>
        <p:blipFill>
          <a:blip r:embed="rId6"/>
          <a:stretch>
            <a:fillRect/>
          </a:stretch>
        </p:blipFill>
        <p:spPr>
          <a:xfrm>
            <a:off x="4571999" y="220060"/>
            <a:ext cx="1139817" cy="1139817"/>
          </a:xfrm>
          <a:prstGeom prst="rect">
            <a:avLst/>
          </a:prstGeom>
        </p:spPr>
      </p:pic>
      <p:pic>
        <p:nvPicPr>
          <p:cNvPr id="11" name="Picture 10" descr="A qr code on a white background&#10;&#10;AI-generated content may be incorrect.">
            <a:extLst>
              <a:ext uri="{FF2B5EF4-FFF2-40B4-BE49-F238E27FC236}">
                <a16:creationId xmlns:a16="http://schemas.microsoft.com/office/drawing/2014/main" id="{00423532-E489-9D57-CDEE-98BCFDDEAB8F}"/>
              </a:ext>
            </a:extLst>
          </p:cNvPr>
          <p:cNvPicPr>
            <a:picLocks noChangeAspect="1"/>
          </p:cNvPicPr>
          <p:nvPr/>
        </p:nvPicPr>
        <p:blipFill>
          <a:blip r:embed="rId7"/>
          <a:stretch>
            <a:fillRect/>
          </a:stretch>
        </p:blipFill>
        <p:spPr>
          <a:xfrm>
            <a:off x="3089950" y="1786305"/>
            <a:ext cx="1134343" cy="1132741"/>
          </a:xfrm>
          <a:prstGeom prst="rect">
            <a:avLst/>
          </a:prstGeom>
        </p:spPr>
      </p:pic>
    </p:spTree>
    <p:extLst>
      <p:ext uri="{BB962C8B-B14F-4D97-AF65-F5344CB8AC3E}">
        <p14:creationId xmlns:p14="http://schemas.microsoft.com/office/powerpoint/2010/main" val="5635814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09B282D-2CCD-9212-6E4D-59C6314E53CE}"/>
            </a:ext>
          </a:extLst>
        </p:cNvPr>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AF0E3231-995C-D894-C13A-19C6524CD5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63CD4399-D835-EF4E-8CF8-2063528EAE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91835"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B66DC5-FB79-C959-09AF-B3DA083EDEB7}"/>
              </a:ext>
            </a:extLst>
          </p:cNvPr>
          <p:cNvSpPr>
            <a:spLocks noGrp="1"/>
          </p:cNvSpPr>
          <p:nvPr>
            <p:ph type="title"/>
          </p:nvPr>
        </p:nvSpPr>
        <p:spPr>
          <a:xfrm>
            <a:off x="571352" y="350196"/>
            <a:ext cx="3485178" cy="1624520"/>
          </a:xfrm>
        </p:spPr>
        <p:txBody>
          <a:bodyPr anchor="ctr">
            <a:normAutofit/>
          </a:bodyPr>
          <a:lstStyle/>
          <a:p>
            <a:r>
              <a:rPr lang="en-US" sz="3500" dirty="0"/>
              <a:t>21</a:t>
            </a:r>
            <a:r>
              <a:rPr lang="en-US" sz="3500" baseline="30000" dirty="0"/>
              <a:t>st</a:t>
            </a:r>
            <a:r>
              <a:rPr lang="en-US" sz="3500" dirty="0"/>
              <a:t> Century Building Science </a:t>
            </a:r>
          </a:p>
        </p:txBody>
      </p:sp>
      <p:sp>
        <p:nvSpPr>
          <p:cNvPr id="3" name="Content Placeholder 2">
            <a:extLst>
              <a:ext uri="{FF2B5EF4-FFF2-40B4-BE49-F238E27FC236}">
                <a16:creationId xmlns:a16="http://schemas.microsoft.com/office/drawing/2014/main" id="{1266C74C-F029-2EBF-4D78-D1B3E859B5E5}"/>
              </a:ext>
            </a:extLst>
          </p:cNvPr>
          <p:cNvSpPr>
            <a:spLocks noGrp="1"/>
          </p:cNvSpPr>
          <p:nvPr>
            <p:ph idx="1"/>
          </p:nvPr>
        </p:nvSpPr>
        <p:spPr>
          <a:xfrm>
            <a:off x="571351" y="2743200"/>
            <a:ext cx="3485179" cy="3613149"/>
          </a:xfrm>
        </p:spPr>
        <p:txBody>
          <a:bodyPr anchor="ctr">
            <a:normAutofit/>
          </a:bodyPr>
          <a:lstStyle/>
          <a:p>
            <a:pPr algn="ctr"/>
            <a:r>
              <a:rPr lang="en-US" sz="2400" b="1" dirty="0"/>
              <a:t>Claudia Miller MD </a:t>
            </a:r>
            <a:r>
              <a:rPr lang="en-US" sz="1800" dirty="0">
                <a:hlinkClick r:id="rId2"/>
              </a:rPr>
              <a:t>www.tiltresearch.org</a:t>
            </a:r>
            <a:r>
              <a:rPr lang="en-US" sz="1800" dirty="0"/>
              <a:t>  </a:t>
            </a:r>
            <a:endParaRPr lang="en-US" sz="2400" dirty="0"/>
          </a:p>
          <a:p>
            <a:pPr algn="ctr"/>
            <a:r>
              <a:rPr lang="en-US" sz="2400" b="1" dirty="0"/>
              <a:t>Carl Grimes CIEC </a:t>
            </a:r>
            <a:r>
              <a:rPr lang="en-US" sz="1800" dirty="0">
                <a:hlinkClick r:id="rId3"/>
              </a:rPr>
              <a:t>www.haywardscore.com</a:t>
            </a:r>
            <a:r>
              <a:rPr lang="en-US" sz="1800" dirty="0"/>
              <a:t> </a:t>
            </a:r>
            <a:endParaRPr lang="en-US" sz="2400" dirty="0"/>
          </a:p>
          <a:p>
            <a:pPr algn="ctr"/>
            <a:r>
              <a:rPr lang="en-US" sz="2400" b="1" dirty="0"/>
              <a:t>Westford Building Science Symposium</a:t>
            </a:r>
          </a:p>
          <a:p>
            <a:pPr marL="0" indent="0" algn="ctr">
              <a:buNone/>
            </a:pPr>
            <a:r>
              <a:rPr lang="en-US" sz="1700" dirty="0"/>
              <a:t>August 4-6, 2</a:t>
            </a:r>
            <a:r>
              <a:rPr lang="en-US" sz="1800" dirty="0"/>
              <a:t>0</a:t>
            </a:r>
            <a:r>
              <a:rPr lang="en-US" sz="1700" dirty="0"/>
              <a:t>25</a:t>
            </a:r>
          </a:p>
        </p:txBody>
      </p:sp>
      <p:pic>
        <p:nvPicPr>
          <p:cNvPr id="5" name="Picture 4" descr="Outdoor warehouse">
            <a:extLst>
              <a:ext uri="{FF2B5EF4-FFF2-40B4-BE49-F238E27FC236}">
                <a16:creationId xmlns:a16="http://schemas.microsoft.com/office/drawing/2014/main" id="{9832F976-E827-453C-F1D0-5F893564C3FE}"/>
              </a:ext>
            </a:extLst>
          </p:cNvPr>
          <p:cNvPicPr>
            <a:picLocks noChangeAspect="1"/>
          </p:cNvPicPr>
          <p:nvPr/>
        </p:nvPicPr>
        <p:blipFill>
          <a:blip r:embed="rId4"/>
          <a:srcRect l="22236" r="33381"/>
          <a:stretch>
            <a:fillRect/>
          </a:stretch>
        </p:blipFill>
        <p:spPr>
          <a:xfrm>
            <a:off x="4572000" y="1"/>
            <a:ext cx="4577118" cy="6858000"/>
          </a:xfrm>
          <a:prstGeom prst="rect">
            <a:avLst/>
          </a:prstGeom>
        </p:spPr>
      </p:pic>
    </p:spTree>
    <p:extLst>
      <p:ext uri="{BB962C8B-B14F-4D97-AF65-F5344CB8AC3E}">
        <p14:creationId xmlns:p14="http://schemas.microsoft.com/office/powerpoint/2010/main" val="797103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6F751-610F-DB04-F748-08F6BF3CDA11}"/>
            </a:ext>
          </a:extLst>
        </p:cNvPr>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6C704F1-50D3-F497-0BFA-1C44362283AF}"/>
              </a:ext>
            </a:extLst>
          </p:cNvPr>
          <p:cNvPicPr>
            <a:picLocks noGrp="1" noChangeAspect="1"/>
          </p:cNvPicPr>
          <p:nvPr>
            <p:ph idx="1"/>
          </p:nvPr>
        </p:nvPicPr>
        <p:blipFill>
          <a:blip r:embed="rId3"/>
          <a:stretch>
            <a:fillRect/>
          </a:stretch>
        </p:blipFill>
        <p:spPr>
          <a:xfrm>
            <a:off x="628650" y="2791849"/>
            <a:ext cx="7886700" cy="992124"/>
          </a:xfrm>
          <a:prstGeom prst="rect">
            <a:avLst/>
          </a:prstGeom>
        </p:spPr>
      </p:pic>
      <p:pic>
        <p:nvPicPr>
          <p:cNvPr id="5" name="Picture 4">
            <a:extLst>
              <a:ext uri="{FF2B5EF4-FFF2-40B4-BE49-F238E27FC236}">
                <a16:creationId xmlns:a16="http://schemas.microsoft.com/office/drawing/2014/main" id="{8945EB42-2AE8-A76B-3A9C-0EBCE1F25140}"/>
              </a:ext>
            </a:extLst>
          </p:cNvPr>
          <p:cNvPicPr>
            <a:picLocks noChangeAspect="1"/>
          </p:cNvPicPr>
          <p:nvPr/>
        </p:nvPicPr>
        <p:blipFill>
          <a:blip r:embed="rId4"/>
          <a:stretch>
            <a:fillRect/>
          </a:stretch>
        </p:blipFill>
        <p:spPr>
          <a:xfrm>
            <a:off x="2076080" y="1081187"/>
            <a:ext cx="6893072" cy="5143500"/>
          </a:xfrm>
          <a:prstGeom prst="rect">
            <a:avLst/>
          </a:prstGeom>
        </p:spPr>
      </p:pic>
      <p:sp>
        <p:nvSpPr>
          <p:cNvPr id="8" name="TextBox 7">
            <a:extLst>
              <a:ext uri="{FF2B5EF4-FFF2-40B4-BE49-F238E27FC236}">
                <a16:creationId xmlns:a16="http://schemas.microsoft.com/office/drawing/2014/main" id="{6374AC71-EF19-163B-8903-82AFF803EBCF}"/>
              </a:ext>
            </a:extLst>
          </p:cNvPr>
          <p:cNvSpPr txBox="1"/>
          <p:nvPr/>
        </p:nvSpPr>
        <p:spPr>
          <a:xfrm>
            <a:off x="6772652" y="1241524"/>
            <a:ext cx="2196500" cy="461665"/>
          </a:xfrm>
          <a:prstGeom prst="rect">
            <a:avLst/>
          </a:prstGeom>
          <a:noFill/>
        </p:spPr>
        <p:txBody>
          <a:bodyPr wrap="square" rtlCol="0">
            <a:spAutoFit/>
          </a:bodyPr>
          <a:lstStyle/>
          <a:p>
            <a:pPr algn="ctr" defTabSz="685800">
              <a:defRPr/>
            </a:pPr>
            <a:r>
              <a:rPr lang="en-US" sz="1200" b="1" dirty="0">
                <a:solidFill>
                  <a:prstClr val="black"/>
                </a:solidFill>
                <a:latin typeface="Arial Black" panose="020B0A04020102020204" pitchFamily="34" charset="0"/>
                <a:cs typeface="Arial" panose="020B0604020202020204" pitchFamily="34" charset="0"/>
              </a:rPr>
              <a:t>TILT Stage II: Triggering</a:t>
            </a:r>
          </a:p>
        </p:txBody>
      </p:sp>
      <p:sp>
        <p:nvSpPr>
          <p:cNvPr id="9" name="TextBox 8">
            <a:extLst>
              <a:ext uri="{FF2B5EF4-FFF2-40B4-BE49-F238E27FC236}">
                <a16:creationId xmlns:a16="http://schemas.microsoft.com/office/drawing/2014/main" id="{7411484F-DB4F-5194-E440-07534972A709}"/>
              </a:ext>
            </a:extLst>
          </p:cNvPr>
          <p:cNvSpPr txBox="1"/>
          <p:nvPr/>
        </p:nvSpPr>
        <p:spPr>
          <a:xfrm>
            <a:off x="3178714" y="1241524"/>
            <a:ext cx="2132838" cy="276999"/>
          </a:xfrm>
          <a:prstGeom prst="rect">
            <a:avLst/>
          </a:prstGeom>
          <a:noFill/>
        </p:spPr>
        <p:txBody>
          <a:bodyPr wrap="square" rtlCol="0">
            <a:spAutoFit/>
          </a:bodyPr>
          <a:lstStyle/>
          <a:p>
            <a:pPr algn="ctr" defTabSz="685800">
              <a:defRPr/>
            </a:pPr>
            <a:r>
              <a:rPr lang="en-US" sz="1200" b="1" dirty="0">
                <a:solidFill>
                  <a:prstClr val="black"/>
                </a:solidFill>
                <a:latin typeface="Arial Black" panose="020B0A04020102020204" pitchFamily="34" charset="0"/>
                <a:cs typeface="Arial" panose="020B0604020202020204" pitchFamily="34" charset="0"/>
              </a:rPr>
              <a:t>TILT Stage I: Initiation</a:t>
            </a:r>
          </a:p>
        </p:txBody>
      </p:sp>
      <p:sp>
        <p:nvSpPr>
          <p:cNvPr id="2" name="TextBox 1">
            <a:extLst>
              <a:ext uri="{FF2B5EF4-FFF2-40B4-BE49-F238E27FC236}">
                <a16:creationId xmlns:a16="http://schemas.microsoft.com/office/drawing/2014/main" id="{137B4F68-E228-0833-65C9-79C9A7520DAD}"/>
              </a:ext>
            </a:extLst>
          </p:cNvPr>
          <p:cNvSpPr txBox="1"/>
          <p:nvPr/>
        </p:nvSpPr>
        <p:spPr>
          <a:xfrm>
            <a:off x="174848" y="1868673"/>
            <a:ext cx="1948718" cy="2631490"/>
          </a:xfrm>
          <a:prstGeom prst="rect">
            <a:avLst/>
          </a:prstGeom>
          <a:noFill/>
        </p:spPr>
        <p:txBody>
          <a:bodyPr wrap="square" rtlCol="0">
            <a:spAutoFit/>
          </a:bodyPr>
          <a:lstStyle/>
          <a:p>
            <a:r>
              <a:rPr lang="en-US" sz="3300" b="1" dirty="0">
                <a:solidFill>
                  <a:schemeClr val="accent1"/>
                </a:solidFill>
                <a:latin typeface="Arial" panose="020B0604020202020204" pitchFamily="34" charset="0"/>
                <a:cs typeface="Arial" panose="020B0604020202020204" pitchFamily="34" charset="0"/>
              </a:rPr>
              <a:t>The </a:t>
            </a:r>
          </a:p>
          <a:p>
            <a:r>
              <a:rPr lang="en-US" sz="3300" b="1" dirty="0">
                <a:solidFill>
                  <a:schemeClr val="accent1"/>
                </a:solidFill>
                <a:latin typeface="Arial" panose="020B0604020202020204" pitchFamily="34" charset="0"/>
                <a:cs typeface="Arial" panose="020B0604020202020204" pitchFamily="34" charset="0"/>
              </a:rPr>
              <a:t>two stages of </a:t>
            </a:r>
          </a:p>
          <a:p>
            <a:r>
              <a:rPr lang="en-US" sz="3300" b="1" dirty="0">
                <a:solidFill>
                  <a:schemeClr val="accent1"/>
                </a:solidFill>
                <a:latin typeface="Arial" panose="020B0604020202020204" pitchFamily="34" charset="0"/>
                <a:cs typeface="Arial" panose="020B0604020202020204" pitchFamily="34" charset="0"/>
              </a:rPr>
              <a:t>TILT</a:t>
            </a:r>
          </a:p>
        </p:txBody>
      </p:sp>
    </p:spTree>
    <p:extLst>
      <p:ext uri="{BB962C8B-B14F-4D97-AF65-F5344CB8AC3E}">
        <p14:creationId xmlns:p14="http://schemas.microsoft.com/office/powerpoint/2010/main" val="27787215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5101E-BA9D-A50C-7C6B-EB5E1B0A5291}"/>
              </a:ext>
            </a:extLst>
          </p:cNvPr>
          <p:cNvSpPr>
            <a:spLocks noGrp="1"/>
          </p:cNvSpPr>
          <p:nvPr>
            <p:ph type="title"/>
          </p:nvPr>
        </p:nvSpPr>
        <p:spPr>
          <a:xfrm>
            <a:off x="457200" y="274638"/>
            <a:ext cx="8229600" cy="744865"/>
          </a:xfrm>
        </p:spPr>
        <p:txBody>
          <a:bodyPr anchor="b">
            <a:normAutofit fontScale="90000"/>
          </a:bodyPr>
          <a:lstStyle/>
          <a:p>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r>
              <a:rPr lang="en-US" b="1" dirty="0"/>
              <a:t>What is YOUR experience?</a:t>
            </a:r>
          </a:p>
        </p:txBody>
      </p:sp>
      <p:sp>
        <p:nvSpPr>
          <p:cNvPr id="3" name="Content Placeholder 2">
            <a:extLst>
              <a:ext uri="{FF2B5EF4-FFF2-40B4-BE49-F238E27FC236}">
                <a16:creationId xmlns:a16="http://schemas.microsoft.com/office/drawing/2014/main" id="{CCFC2A3D-CA7E-CCF1-3C76-9CDD9B015886}"/>
              </a:ext>
            </a:extLst>
          </p:cNvPr>
          <p:cNvSpPr>
            <a:spLocks noGrp="1"/>
          </p:cNvSpPr>
          <p:nvPr>
            <p:ph idx="1"/>
          </p:nvPr>
        </p:nvSpPr>
        <p:spPr>
          <a:xfrm>
            <a:off x="457200" y="1702676"/>
            <a:ext cx="8229600" cy="4181749"/>
          </a:xfrm>
        </p:spPr>
        <p:txBody>
          <a:bodyPr/>
          <a:lstStyle/>
          <a:p>
            <a:r>
              <a:rPr lang="en-US" sz="2400" dirty="0"/>
              <a:t>Not just the regulatory hazards, or even the fundamental factors of the indoor environment.</a:t>
            </a:r>
          </a:p>
          <a:p>
            <a:pPr lvl="1"/>
            <a:r>
              <a:rPr lang="en-US" sz="1800" dirty="0"/>
              <a:t>Thermal, IAQ contaminants, Noise, Illumination.</a:t>
            </a:r>
          </a:p>
          <a:p>
            <a:r>
              <a:rPr lang="en-US" sz="2400" dirty="0"/>
              <a:t>Let’s explore, as a group exercise, some of the common and ordinary exposures we all experience…</a:t>
            </a:r>
          </a:p>
          <a:p>
            <a:endParaRPr lang="en-US" sz="2400" dirty="0"/>
          </a:p>
          <a:p>
            <a:r>
              <a:rPr lang="en-US" sz="2400" dirty="0"/>
              <a:t>What if we could now explore this range and variability with a consistent set of questions with an observable outcome?</a:t>
            </a:r>
          </a:p>
          <a:p>
            <a:pPr marL="0" indent="0">
              <a:buNone/>
            </a:pPr>
            <a:endParaRPr lang="en-US" sz="2400" dirty="0"/>
          </a:p>
        </p:txBody>
      </p:sp>
    </p:spTree>
    <p:extLst>
      <p:ext uri="{BB962C8B-B14F-4D97-AF65-F5344CB8AC3E}">
        <p14:creationId xmlns:p14="http://schemas.microsoft.com/office/powerpoint/2010/main" val="2682928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58A25EC-3BE3-182D-28D8-3F6AD29C7E0B}"/>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779CA3CE-9550-4C17-C3BC-3901BB15806D}"/>
              </a:ext>
            </a:extLst>
          </p:cNvPr>
          <p:cNvSpPr>
            <a:spLocks noGrp="1"/>
          </p:cNvSpPr>
          <p:nvPr>
            <p:ph type="title"/>
          </p:nvPr>
        </p:nvSpPr>
        <p:spPr>
          <a:xfrm>
            <a:off x="371252" y="581602"/>
            <a:ext cx="4151586" cy="666078"/>
          </a:xfrm>
        </p:spPr>
        <p:txBody>
          <a:bodyPr anchor="b">
            <a:normAutofit/>
          </a:bodyPr>
          <a:lstStyle/>
          <a:p>
            <a:r>
              <a:rPr lang="en-US" sz="3300" dirty="0">
                <a:solidFill>
                  <a:schemeClr val="bg1"/>
                </a:solidFill>
              </a:rPr>
              <a:t>QEESI Symptom Star</a:t>
            </a:r>
          </a:p>
        </p:txBody>
      </p:sp>
      <p:pic>
        <p:nvPicPr>
          <p:cNvPr id="5" name="Content Placeholder 4" descr="A diagram of a circle with lines and points&#10;&#10;AI-generated content may be incorrect.">
            <a:extLst>
              <a:ext uri="{FF2B5EF4-FFF2-40B4-BE49-F238E27FC236}">
                <a16:creationId xmlns:a16="http://schemas.microsoft.com/office/drawing/2014/main" id="{0BD944CF-5359-994B-6E4F-4304E0A13CFD}"/>
              </a:ext>
            </a:extLst>
          </p:cNvPr>
          <p:cNvPicPr>
            <a:picLocks noChangeAspect="1"/>
          </p:cNvPicPr>
          <p:nvPr/>
        </p:nvPicPr>
        <p:blipFill>
          <a:blip r:embed="rId3"/>
          <a:stretch>
            <a:fillRect/>
          </a:stretch>
        </p:blipFill>
        <p:spPr>
          <a:xfrm>
            <a:off x="458555" y="1479014"/>
            <a:ext cx="4249909" cy="4228658"/>
          </a:xfrm>
          <a:prstGeom prst="rect">
            <a:avLst/>
          </a:prstGeom>
        </p:spPr>
      </p:pic>
      <p:cxnSp>
        <p:nvCxnSpPr>
          <p:cNvPr id="14" name="Straight Connector 13">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895850" y="1749756"/>
            <a:ext cx="353872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895850" y="5707672"/>
            <a:ext cx="35354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Content Placeholder 4" descr="A close-up of a medical form&#10;&#10;AI-generated content may be incorrect.">
            <a:extLst>
              <a:ext uri="{FF2B5EF4-FFF2-40B4-BE49-F238E27FC236}">
                <a16:creationId xmlns:a16="http://schemas.microsoft.com/office/drawing/2014/main" id="{49EF904C-4573-59F2-F197-D072B36D04B7}"/>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894090" y="546542"/>
            <a:ext cx="4064749" cy="5741454"/>
          </a:xfrm>
          <a:prstGeom prst="rect">
            <a:avLst/>
          </a:prstGeom>
        </p:spPr>
      </p:pic>
    </p:spTree>
    <p:extLst>
      <p:ext uri="{BB962C8B-B14F-4D97-AF65-F5344CB8AC3E}">
        <p14:creationId xmlns:p14="http://schemas.microsoft.com/office/powerpoint/2010/main" val="4328728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AA8D3-EBB7-B3E9-6B94-BC6FF8421134}"/>
              </a:ext>
            </a:extLst>
          </p:cNvPr>
          <p:cNvSpPr>
            <a:spLocks noGrp="1"/>
          </p:cNvSpPr>
          <p:nvPr>
            <p:ph type="title"/>
          </p:nvPr>
        </p:nvSpPr>
        <p:spPr>
          <a:xfrm>
            <a:off x="457200" y="669036"/>
            <a:ext cx="8229600" cy="1143000"/>
          </a:xfrm>
        </p:spPr>
        <p:txBody>
          <a:bodyPr/>
          <a:lstStyle/>
          <a:p>
            <a:r>
              <a:rPr lang="en-US" dirty="0"/>
              <a:t>Before Exposure vs After Exposure</a:t>
            </a:r>
          </a:p>
        </p:txBody>
      </p:sp>
      <p:pic>
        <p:nvPicPr>
          <p:cNvPr id="5" name="Content Placeholder 4" descr="A diagram of a star&#10;&#10;AI-generated content may be incorrect.">
            <a:extLst>
              <a:ext uri="{FF2B5EF4-FFF2-40B4-BE49-F238E27FC236}">
                <a16:creationId xmlns:a16="http://schemas.microsoft.com/office/drawing/2014/main" id="{71652F4D-D3FA-7730-1337-3542F13C01E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8395" y="1921465"/>
            <a:ext cx="4237504" cy="3695999"/>
          </a:xfrm>
        </p:spPr>
      </p:pic>
      <p:pic>
        <p:nvPicPr>
          <p:cNvPr id="9" name="Picture 8" descr="A diagram of the same type of diagram&#10;&#10;AI-generated content may be incorrect.">
            <a:extLst>
              <a:ext uri="{FF2B5EF4-FFF2-40B4-BE49-F238E27FC236}">
                <a16:creationId xmlns:a16="http://schemas.microsoft.com/office/drawing/2014/main" id="{51B474D3-998A-15BF-C755-B71463754F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5449" y="1921465"/>
            <a:ext cx="4237505" cy="3695999"/>
          </a:xfrm>
          <a:prstGeom prst="rect">
            <a:avLst/>
          </a:prstGeom>
        </p:spPr>
      </p:pic>
      <p:sp>
        <p:nvSpPr>
          <p:cNvPr id="3" name="TextBox 2">
            <a:extLst>
              <a:ext uri="{FF2B5EF4-FFF2-40B4-BE49-F238E27FC236}">
                <a16:creationId xmlns:a16="http://schemas.microsoft.com/office/drawing/2014/main" id="{36433B33-98DC-8889-822B-B4D00BFACAA5}"/>
              </a:ext>
            </a:extLst>
          </p:cNvPr>
          <p:cNvSpPr txBox="1"/>
          <p:nvPr/>
        </p:nvSpPr>
        <p:spPr>
          <a:xfrm>
            <a:off x="6369269" y="1812036"/>
            <a:ext cx="693683" cy="276999"/>
          </a:xfrm>
          <a:prstGeom prst="rect">
            <a:avLst/>
          </a:prstGeom>
          <a:noFill/>
        </p:spPr>
        <p:txBody>
          <a:bodyPr wrap="square" rtlCol="0">
            <a:spAutoFit/>
          </a:bodyPr>
          <a:lstStyle/>
          <a:p>
            <a:r>
              <a:rPr lang="en-US" sz="1200" b="1" dirty="0">
                <a:solidFill>
                  <a:schemeClr val="tx2"/>
                </a:solidFill>
                <a:latin typeface="Arial" panose="020B0604020202020204" pitchFamily="34" charset="0"/>
                <a:cs typeface="Arial" panose="020B0604020202020204" pitchFamily="34" charset="0"/>
              </a:rPr>
              <a:t>HEAD</a:t>
            </a:r>
          </a:p>
        </p:txBody>
      </p:sp>
    </p:spTree>
    <p:extLst>
      <p:ext uri="{BB962C8B-B14F-4D97-AF65-F5344CB8AC3E}">
        <p14:creationId xmlns:p14="http://schemas.microsoft.com/office/powerpoint/2010/main" val="939373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42761-3751-E1DC-87D0-2F27DBADD9E1}"/>
              </a:ext>
            </a:extLst>
          </p:cNvPr>
          <p:cNvSpPr>
            <a:spLocks noGrp="1"/>
          </p:cNvSpPr>
          <p:nvPr>
            <p:ph type="title"/>
          </p:nvPr>
        </p:nvSpPr>
        <p:spPr/>
        <p:txBody>
          <a:bodyPr/>
          <a:lstStyle/>
          <a:p>
            <a:endParaRPr lang="en-US"/>
          </a:p>
        </p:txBody>
      </p:sp>
      <p:pic>
        <p:nvPicPr>
          <p:cNvPr id="5" name="Content Placeholder 4" descr="A diagram of the five elements&#10;&#10;AI-generated content may be incorrect.">
            <a:extLst>
              <a:ext uri="{FF2B5EF4-FFF2-40B4-BE49-F238E27FC236}">
                <a16:creationId xmlns:a16="http://schemas.microsoft.com/office/drawing/2014/main" id="{54D6FDB6-A650-92B2-5F78-A1F9C3C6FECE}"/>
              </a:ext>
            </a:extLst>
          </p:cNvPr>
          <p:cNvPicPr>
            <a:picLocks noGrp="1" noChangeAspect="1"/>
          </p:cNvPicPr>
          <p:nvPr>
            <p:ph idx="1"/>
          </p:nvPr>
        </p:nvPicPr>
        <p:blipFill>
          <a:blip r:embed="rId2"/>
          <a:stretch>
            <a:fillRect/>
          </a:stretch>
        </p:blipFill>
        <p:spPr>
          <a:xfrm>
            <a:off x="1719619" y="1151501"/>
            <a:ext cx="5438632" cy="5170359"/>
          </a:xfrm>
        </p:spPr>
      </p:pic>
    </p:spTree>
    <p:extLst>
      <p:ext uri="{BB962C8B-B14F-4D97-AF65-F5344CB8AC3E}">
        <p14:creationId xmlns:p14="http://schemas.microsoft.com/office/powerpoint/2010/main" val="22009115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Metropolitan">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964</TotalTime>
  <Words>3399</Words>
  <Application>Microsoft Office PowerPoint</Application>
  <PresentationFormat>On-screen Show (4:3)</PresentationFormat>
  <Paragraphs>233</Paragraphs>
  <Slides>43</Slides>
  <Notes>18</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43</vt:i4>
      </vt:variant>
    </vt:vector>
  </HeadingPairs>
  <TitlesOfParts>
    <vt:vector size="52" baseType="lpstr">
      <vt:lpstr>Arial</vt:lpstr>
      <vt:lpstr>Arial Black</vt:lpstr>
      <vt:lpstr>Calibri</vt:lpstr>
      <vt:lpstr>Calibri Light</vt:lpstr>
      <vt:lpstr>inherit</vt:lpstr>
      <vt:lpstr>Noto Sans</vt:lpstr>
      <vt:lpstr>Palatino Linotype</vt:lpstr>
      <vt:lpstr>Office Theme</vt:lpstr>
      <vt:lpstr>Metropolitan</vt:lpstr>
      <vt:lpstr>21st Century Building Science </vt:lpstr>
      <vt:lpstr>Modern Advances in Building Science</vt:lpstr>
      <vt:lpstr>But First</vt:lpstr>
      <vt:lpstr>Dr Miller’s brief CV</vt:lpstr>
      <vt:lpstr>PowerPoint Presentation</vt:lpstr>
      <vt:lpstr>                   What is YOUR experience?</vt:lpstr>
      <vt:lpstr>QEESI Symptom Star</vt:lpstr>
      <vt:lpstr>Before Exposure vs After Exposure</vt:lpstr>
      <vt:lpstr>PowerPoint Presentation</vt:lpstr>
      <vt:lpstr>After Exposure vs After Intervention</vt:lpstr>
      <vt:lpstr>PowerPoint Presentation</vt:lpstr>
      <vt:lpstr>PowerPoint Presentation</vt:lpstr>
      <vt:lpstr>Some Symptoms May Not Change</vt:lpstr>
      <vt:lpstr>PowerPoint Presentation</vt:lpstr>
      <vt:lpstr>PowerPoint Presentation</vt:lpstr>
      <vt:lpstr>Mast Cell Degranulation</vt:lpstr>
      <vt:lpstr>Paul Ehrlich</vt:lpstr>
      <vt:lpstr>PowerPoint Presentation</vt:lpstr>
      <vt:lpstr>  A controlled comparison of symptoms and chemical intolerances reported by Gulf War veterans, implant recipients and controls                                         (After Miller &amp; Prihoda, Tox Ind Health (1999b) 15:386-397)           </vt:lpstr>
      <vt:lpstr>Chemical Intolerances Attributed to Pesticide Exposure Versus Remodeling                                                                         (After Miller &amp; Mitzel March/April 1995 Vol. 50 No.2)</vt:lpstr>
      <vt:lpstr>Food/Ingestant Intolerances Attributed to Pesticide Exposure Versus Remodeling                                                                         (After Miller &amp; Mitzel March/April 1995 Vol. 50 No.2)</vt:lpstr>
      <vt:lpstr>TILT Self-Assessment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Are Autism &amp; ADHD Increasing?  The Potential Role of Fossil Fuels:                         Coal, Natural Gas, and Oil        </vt:lpstr>
      <vt:lpstr>REFERENCES</vt:lpstr>
      <vt:lpstr>RESOURCES</vt:lpstr>
      <vt:lpstr>21st Century Building Science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Carl Grimes</dc:creator>
  <cp:keywords/>
  <dc:description>generated using python-pptx</dc:description>
  <cp:lastModifiedBy>Carl Grimes</cp:lastModifiedBy>
  <cp:revision>121</cp:revision>
  <cp:lastPrinted>2025-07-30T11:24:52Z</cp:lastPrinted>
  <dcterms:created xsi:type="dcterms:W3CDTF">2013-01-27T09:14:16Z</dcterms:created>
  <dcterms:modified xsi:type="dcterms:W3CDTF">2025-08-05T15:43:48Z</dcterms:modified>
  <cp:category/>
</cp:coreProperties>
</file>